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542" r:id="rId2"/>
    <p:sldId id="571" r:id="rId3"/>
    <p:sldId id="572" r:id="rId4"/>
    <p:sldId id="575" r:id="rId5"/>
    <p:sldId id="574" r:id="rId6"/>
    <p:sldId id="577" r:id="rId7"/>
    <p:sldId id="576" r:id="rId8"/>
    <p:sldId id="578" r:id="rId9"/>
    <p:sldId id="588" r:id="rId10"/>
    <p:sldId id="589" r:id="rId11"/>
    <p:sldId id="586" r:id="rId12"/>
    <p:sldId id="581" r:id="rId13"/>
    <p:sldId id="579" r:id="rId14"/>
    <p:sldId id="580" r:id="rId15"/>
    <p:sldId id="587" r:id="rId16"/>
    <p:sldId id="584" r:id="rId17"/>
    <p:sldId id="582" r:id="rId18"/>
    <p:sldId id="583" r:id="rId19"/>
    <p:sldId id="591" r:id="rId20"/>
    <p:sldId id="590" r:id="rId21"/>
    <p:sldId id="592" r:id="rId22"/>
    <p:sldId id="595" r:id="rId23"/>
    <p:sldId id="593" r:id="rId24"/>
    <p:sldId id="594" r:id="rId25"/>
    <p:sldId id="596" r:id="rId26"/>
    <p:sldId id="597" r:id="rId27"/>
    <p:sldId id="600" r:id="rId28"/>
    <p:sldId id="599" r:id="rId29"/>
    <p:sldId id="601" r:id="rId30"/>
    <p:sldId id="602" r:id="rId31"/>
    <p:sldId id="598" r:id="rId32"/>
    <p:sldId id="603" r:id="rId33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7224" userDrawn="1">
          <p15:clr>
            <a:srgbClr val="A4A3A4"/>
          </p15:clr>
        </p15:guide>
        <p15:guide id="2" pos="58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1"/>
    <p:restoredTop sz="50000" autoAdjust="0"/>
  </p:normalViewPr>
  <p:slideViewPr>
    <p:cSldViewPr snapToGrid="0" snapToObjects="1">
      <p:cViewPr>
        <p:scale>
          <a:sx n="45" d="100"/>
          <a:sy n="45" d="100"/>
        </p:scale>
        <p:origin x="392" y="176"/>
      </p:cViewPr>
      <p:guideLst>
        <p:guide orient="horz" pos="7224"/>
        <p:guide pos="58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9" d="100"/>
        <a:sy n="2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59582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8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88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329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014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2725" y="9723438"/>
            <a:ext cx="3076575" cy="51117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651F1AE7-617A-4A00-8BE4-0DC0C1B1FC7E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altLang="ja-JP" sz="800" dirty="0" smtClean="0">
              <a:ea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2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2725" y="9723438"/>
            <a:ext cx="3076575" cy="51117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CFA5939C-5944-4A66-BB03-7BEA49B155E2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>
                <a:latin typeface="Arial" pitchFamily="34" charset="0"/>
                <a:ea typeface="ＭＳ Ｐ明朝" pitchFamily="18" charset="-128"/>
              </a:rPr>
              <a:t>直行変換</a:t>
            </a:r>
            <a:endParaRPr lang="en-US" altLang="ja-JP" dirty="0" smtClean="0">
              <a:latin typeface="Arial" pitchFamily="34" charset="0"/>
              <a:ea typeface="ＭＳ Ｐ明朝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4591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80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55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4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847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48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77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12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701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605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2725" y="9723438"/>
            <a:ext cx="3076575" cy="51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eaLnBrk="1" hangingPunct="1"/>
            <a:fld id="{25967E2A-A0AF-4516-92C4-2192B23065A9}" type="slidenum">
              <a:rPr lang="en-US" sz="1300" smtClean="0">
                <a:latin typeface="Times" pitchFamily="18" charset="0"/>
                <a:ea typeface="MS PGothic" pitchFamily="34" charset="-128"/>
              </a:rPr>
              <a:pPr eaLnBrk="1" hangingPunct="1"/>
              <a:t>27</a:t>
            </a:fld>
            <a:endParaRPr lang="en-US" sz="1300" smtClean="0"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The term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ΔV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elstat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 corresponds to the classical electrostatic interaction between the unperturbed charge distributions of the prepared (i.e. deformed) fragments and is usually attractive. The Pauli repulsion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ΔE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Pauli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 comprises the destabilizing interactions between occupied orbitals and is responsible for any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steric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 repulsion. The orbital interaction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ΔE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oi</a:t>
            </a:r>
            <a:r>
              <a:rPr lang="en-US" sz="1200" b="0" i="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 in any MO model, and therefore also in Kohn-Sham theory, accounts for charge transfer (i.e., donor-acceptor interactions between occupied orbitals on NH</a:t>
            </a:r>
            <a:r>
              <a:rPr lang="en-US" sz="1200" b="0" i="0" kern="1200" baseline="-2500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3</a:t>
            </a:r>
            <a:r>
              <a:rPr lang="en-US" sz="1200" b="0" i="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 with unoccupied orbitals of BH</a:t>
            </a:r>
            <a:r>
              <a:rPr lang="en-US" sz="1200" b="0" i="0" kern="1200" baseline="-2500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3</a:t>
            </a:r>
            <a:r>
              <a:rPr lang="en-US" sz="1200" b="0" i="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, including the HOMO-LUMO interactions) and polarization (empty/occupied orbital mixing on one fragment due to the presence of another fragment).</a:t>
            </a:r>
            <a:endParaRPr lang="en-US" smtClean="0">
              <a:latin typeface="Times" pitchFamily="18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88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5062" y="9121662"/>
            <a:ext cx="3170138" cy="47953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64BEAE-2035-4450-9148-9ADA30FDA2D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52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We introduce a new selection method that focuses on the stability of catalytic intermediates measured by mass spectrometry (ESI-MS), competition experiment. The stability of the intermediate relates inversely to the reactivity of the catalyst, which forms the basis of a catalyst-screening protocol in which less-abundant species represent the most-active catalysts, ‘the survival of the weakest’. We demonstrate this concept in the palladium-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catalysed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allylic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 alkylation reaction using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diphosphine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IndolPhos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ligands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 and support our results with high-level density functional theory calculations.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High-level DFT calculations show that destabilization of the intermediate Pd-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allyl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 complexes is caused by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steric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 repulsion between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ligand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 and the substrate for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diphosphine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ligands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rPr>
              <a:t>, which overrules the counterbalancing electronic effect. Energy decomposition, strain energy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5062" y="9121662"/>
            <a:ext cx="3170138" cy="47953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64BEAE-2035-4450-9148-9ADA30FDA2D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21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37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23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38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6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205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458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503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The Os(</a:t>
            </a:r>
            <a:r>
              <a:rPr lang="en-US" dirty="0" err="1" smtClean="0"/>
              <a:t>fipz</a:t>
            </a:r>
            <a:r>
              <a:rPr lang="en-US" dirty="0" smtClean="0"/>
              <a:t>)(</a:t>
            </a:r>
            <a:r>
              <a:rPr lang="en-US" dirty="0" err="1" smtClean="0"/>
              <a:t>tfa</a:t>
            </a:r>
            <a:r>
              <a:rPr lang="en-US" dirty="0" smtClean="0"/>
              <a:t>)(CO)</a:t>
            </a:r>
            <a:r>
              <a:rPr lang="en-US" baseline="-25000" dirty="0" smtClean="0"/>
              <a:t>3</a:t>
            </a:r>
            <a:r>
              <a:rPr lang="en-US" dirty="0" smtClean="0"/>
              <a:t> (</a:t>
            </a:r>
            <a:r>
              <a:rPr lang="en-US" dirty="0" err="1" smtClean="0"/>
              <a:t>tfa</a:t>
            </a:r>
            <a:r>
              <a:rPr lang="en-US" dirty="0" smtClean="0"/>
              <a:t> = </a:t>
            </a:r>
            <a:r>
              <a:rPr lang="en-US" dirty="0" err="1" smtClean="0"/>
              <a:t>trifluoroacetate</a:t>
            </a:r>
            <a:r>
              <a:rPr lang="en-US" dirty="0" smtClean="0"/>
              <a:t>, </a:t>
            </a:r>
            <a:r>
              <a:rPr lang="en-US" dirty="0" err="1" smtClean="0"/>
              <a:t>fipz</a:t>
            </a:r>
            <a:r>
              <a:rPr lang="en-US" dirty="0" smtClean="0"/>
              <a:t>=3-trifluoromethyl-5-(1-isoquinolinyl)-1,2-pyrazole) complex shows excitation-dependent emission quantum yield. The higher-energy excitation (&lt; 340 nm) contributes more to phosphorescence than fluorescence, implying stronger intersystem crossing (ISC) for highly excited singlet states. Theoretical calculations confirm that the spin-orbit coupling (SOC) integrals between the lowest singlet excited state, S</a:t>
            </a:r>
            <a:r>
              <a:rPr lang="en-US" baseline="-25000" dirty="0" smtClean="0"/>
              <a:t>1</a:t>
            </a:r>
            <a:r>
              <a:rPr lang="en-US" dirty="0" smtClean="0"/>
              <a:t>, and the low-lying triplet excited states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n</a:t>
            </a:r>
            <a:r>
              <a:rPr lang="en-US" dirty="0" smtClean="0"/>
              <a:t> (n=1-10), are negligibly small, whereas the higher singlet states show much stronger SOC with triplet excited states.</a:t>
            </a:r>
            <a:endParaRPr lang="en-US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997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85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55134" y="2131003"/>
            <a:ext cx="16978313" cy="997513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23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32444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6626" y="1962150"/>
            <a:ext cx="8077200" cy="1029017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18626" y="1962150"/>
            <a:ext cx="8077200" cy="1029017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806701" y="12906377"/>
            <a:ext cx="12242800" cy="577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12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49277"/>
            <a:ext cx="16459200" cy="1123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36626" y="1962150"/>
            <a:ext cx="16459200" cy="10290176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806701" y="12906377"/>
            <a:ext cx="12242800" cy="577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36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806701" y="12906377"/>
            <a:ext cx="12242800" cy="577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2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806701" y="12906377"/>
            <a:ext cx="12242800" cy="577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15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hape 42"/>
          <p:cNvSpPr>
            <a:spLocks noGrp="1"/>
          </p:cNvSpPr>
          <p:nvPr>
            <p:ph type="pic" sz="half" idx="13"/>
          </p:nvPr>
        </p:nvSpPr>
        <p:spPr>
          <a:xfrm>
            <a:off x="9877425" y="2093641"/>
            <a:ext cx="7755442" cy="99839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55134" y="2102428"/>
            <a:ext cx="9222290" cy="997513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pic" sz="half" idx="13"/>
          </p:nvPr>
        </p:nvSpPr>
        <p:spPr>
          <a:xfrm>
            <a:off x="9874485" y="1104900"/>
            <a:ext cx="714375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1238250" y="1104900"/>
            <a:ext cx="7667625" cy="5613400"/>
          </a:xfrm>
          <a:prstGeom prst="rect">
            <a:avLst/>
          </a:prstGeom>
        </p:spPr>
        <p:txBody>
          <a:bodyPr anchor="b"/>
          <a:lstStyle>
            <a:lvl1pPr>
              <a:defRPr sz="6300"/>
            </a:lvl1pPr>
          </a:lstStyle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1238250" y="6845300"/>
            <a:ext cx="7667625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  <a:lvl2pPr marL="0" indent="17145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 marL="0" indent="34290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 marL="0" indent="51435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 marL="0" indent="68580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45" name="pasted-image.pdf"/>
          <p:cNvPicPr>
            <a:picLocks noChangeAspect="1"/>
          </p:cNvPicPr>
          <p:nvPr/>
        </p:nvPicPr>
        <p:blipFill>
          <a:blip r:embed="rId2" cstate="screen">
            <a:extLst/>
          </a:blip>
          <a:stretch>
            <a:fillRect/>
          </a:stretch>
        </p:blipFill>
        <p:spPr>
          <a:xfrm>
            <a:off x="3810000" y="635000"/>
            <a:ext cx="2486582" cy="15875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pic" sz="half" idx="13"/>
          </p:nvPr>
        </p:nvSpPr>
        <p:spPr>
          <a:xfrm>
            <a:off x="9877425" y="3873500"/>
            <a:ext cx="714375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266825" y="1587500"/>
            <a:ext cx="1575435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sz="half" idx="1"/>
          </p:nvPr>
        </p:nvSpPr>
        <p:spPr>
          <a:xfrm>
            <a:off x="1266825" y="3873500"/>
            <a:ext cx="7505700" cy="9207500"/>
          </a:xfrm>
          <a:prstGeom prst="rect">
            <a:avLst/>
          </a:prstGeom>
        </p:spPr>
        <p:txBody>
          <a:bodyPr/>
          <a:lstStyle>
            <a:lvl1pPr marL="4191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  <a:lvl2pPr marL="8382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 marL="12573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 marL="16764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 marL="2095500" indent="-419100">
              <a:spcBef>
                <a:spcPts val="3375"/>
              </a:spcBef>
              <a:defRPr sz="3375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3" name="pasted-image.pdf"/>
          <p:cNvPicPr>
            <a:picLocks noChangeAspect="1"/>
          </p:cNvPicPr>
          <p:nvPr/>
        </p:nvPicPr>
        <p:blipFill>
          <a:blip r:embed="rId2" cstate="screen">
            <a:extLst/>
          </a:blip>
          <a:stretch>
            <a:fillRect/>
          </a:stretch>
        </p:blipFill>
        <p:spPr>
          <a:xfrm>
            <a:off x="476250" y="635001"/>
            <a:ext cx="2486582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1266825" y="1778000"/>
            <a:ext cx="15754350" cy="10147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  <a:lvl2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>
              <a:defRPr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pic" sz="quarter" idx="13"/>
          </p:nvPr>
        </p:nvSpPr>
        <p:spPr>
          <a:xfrm>
            <a:off x="11820525" y="7048500"/>
            <a:ext cx="5553075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sz="quarter" idx="14"/>
          </p:nvPr>
        </p:nvSpPr>
        <p:spPr>
          <a:xfrm>
            <a:off x="11820525" y="1130300"/>
            <a:ext cx="5553075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15"/>
          </p:nvPr>
        </p:nvSpPr>
        <p:spPr>
          <a:xfrm>
            <a:off x="904875" y="1130300"/>
            <a:ext cx="106299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body" sz="quarter" idx="13"/>
          </p:nvPr>
        </p:nvSpPr>
        <p:spPr>
          <a:xfrm>
            <a:off x="1790700" y="8953500"/>
            <a:ext cx="14716125" cy="5309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5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4"/>
          </p:nvPr>
        </p:nvSpPr>
        <p:spPr>
          <a:xfrm>
            <a:off x="1790700" y="6045200"/>
            <a:ext cx="14716125" cy="6924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>
                <a:solidFill>
                  <a:srgbClr val="FF931E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pic" idx="13"/>
          </p:nvPr>
        </p:nvSpPr>
        <p:spPr>
          <a:xfrm>
            <a:off x="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8969273" y="13081000"/>
            <a:ext cx="33992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sz="quarter" idx="1" hasCustomPrompt="1"/>
          </p:nvPr>
        </p:nvSpPr>
        <p:spPr>
          <a:xfrm>
            <a:off x="461819" y="10896600"/>
            <a:ext cx="17335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  <a:lvl2pPr marL="0" indent="17145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 marL="0" indent="34290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 marL="0" indent="51435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 marL="0" indent="685800" algn="ctr">
              <a:spcBef>
                <a:spcPts val="0"/>
              </a:spcBef>
              <a:buSzTx/>
              <a:buNone/>
              <a:defRPr sz="3300">
                <a:solidFill>
                  <a:srgbClr val="4D4D4D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rPr lang="en-US" dirty="0" smtClean="0"/>
              <a:t>Fedor Goumans, </a:t>
            </a:r>
            <a:r>
              <a:rPr lang="en-US" dirty="0" err="1" smtClean="0"/>
              <a:t>goumans@scm.com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9" y="318977"/>
            <a:ext cx="3557288" cy="170236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0" y="12484100"/>
            <a:ext cx="18288000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619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Making Computational Chemistry Work for You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469"/>
            <a:ext cx="18351996" cy="504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5134" y="1"/>
            <a:ext cx="16977732" cy="1771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7" name="Footer Placeholder 5"/>
          <p:cNvSpPr txBox="1">
            <a:spLocks/>
          </p:cNvSpPr>
          <p:nvPr userDrawn="1"/>
        </p:nvSpPr>
        <p:spPr>
          <a:xfrm>
            <a:off x="655135" y="12757150"/>
            <a:ext cx="15461165" cy="7302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Lato" charset="0"/>
                <a:ea typeface="Lato" charset="0"/>
                <a:cs typeface="Lato" charset="0"/>
                <a:sym typeface="Helvetica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/>
            <a:r>
              <a:rPr lang="de-DE" sz="3000" b="0" i="0" baseline="0" dirty="0" smtClean="0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t> ADF hands-on workshop,  9 February 2018, Daejeon  </a:t>
            </a:r>
            <a:r>
              <a:rPr lang="de-DE" sz="3000" b="0" i="0" dirty="0" smtClean="0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t>© SCM</a:t>
            </a:r>
            <a:r>
              <a:rPr lang="de-DE" sz="3000" b="0" i="0" baseline="0" dirty="0" smtClean="0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t>        </a:t>
            </a:r>
            <a:fld id="{C7AD1CBD-BE06-FB4C-992F-7F384C259F72}" type="slidenum">
              <a:rPr lang="de-DE" sz="3000" b="0" i="0" baseline="0" smtClean="0">
                <a:solidFill>
                  <a:schemeClr val="tx2"/>
                </a:solidFill>
                <a:latin typeface="Lato Medium" charset="0"/>
                <a:ea typeface="Lato Medium" charset="0"/>
                <a:cs typeface="Lato Medium" charset="0"/>
              </a:rPr>
              <a:pPr algn="r"/>
              <a:t>‹#›</a:t>
            </a:fld>
            <a:endParaRPr lang="en-US" sz="3000" b="0" i="0" dirty="0">
              <a:solidFill>
                <a:schemeClr val="tx2"/>
              </a:solidFill>
              <a:latin typeface="Lato Medium" charset="0"/>
              <a:ea typeface="Lato Medium" charset="0"/>
              <a:cs typeface="Lato Medium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55134" y="2122216"/>
            <a:ext cx="16977732" cy="9914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2502427"/>
            <a:ext cx="1828800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2642378"/>
            <a:ext cx="2914650" cy="9811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marL="0" marR="0" indent="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chemeClr val="accent1"/>
          </a:solidFill>
          <a:uFillTx/>
          <a:latin typeface="Lato Black"/>
          <a:ea typeface="Lato Black"/>
          <a:cs typeface="Lato Black"/>
          <a:sym typeface="Lato Black"/>
        </a:defRPr>
      </a:lvl1pPr>
      <a:lvl2pPr marL="0" marR="0" indent="1714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2pPr>
      <a:lvl3pPr marL="0" marR="0" indent="3429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3pPr>
      <a:lvl4pPr marL="0" marR="0" indent="5143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4pPr>
      <a:lvl5pPr marL="0" marR="0" indent="6858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5pPr>
      <a:lvl6pPr marL="0" marR="0" indent="8572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6pPr>
      <a:lvl7pPr marL="0" marR="0" indent="10287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7pPr>
      <a:lvl8pPr marL="0" marR="0" indent="12001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8pPr>
      <a:lvl9pPr marL="0" marR="0" indent="13716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931E"/>
          </a:solidFill>
          <a:uFillTx/>
          <a:latin typeface="Lato Black"/>
          <a:ea typeface="Lato Black"/>
          <a:cs typeface="Lato Black"/>
          <a:sym typeface="Lato Black"/>
        </a:defRPr>
      </a:lvl9pPr>
    </p:titleStyle>
    <p:bodyStyle>
      <a:lvl1pPr marL="47625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1pPr>
      <a:lvl2pPr marL="95250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 typeface="Courier New" charset="0"/>
        <a:buChar char="o"/>
        <a:tabLst/>
        <a:defRPr sz="3000" b="0" i="0" u="none" strike="noStrike" cap="none" spc="0" baseline="0">
          <a:ln>
            <a:noFill/>
          </a:ln>
          <a:solidFill>
            <a:schemeClr val="tx1">
              <a:lumMod val="95000"/>
              <a:lumOff val="5000"/>
            </a:schemeClr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2pPr>
      <a:lvl3pPr marL="142875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 typeface="Wingdings" charset="2"/>
        <a:buChar char="§"/>
        <a:tabLst/>
        <a:defRPr sz="3000" b="0" i="0" u="none" strike="noStrike" cap="none" spc="0" baseline="0">
          <a:ln>
            <a:noFill/>
          </a:ln>
          <a:solidFill>
            <a:schemeClr val="accent1"/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3pPr>
      <a:lvl4pPr marL="190500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 typeface="Wingdings" charset="2"/>
        <a:buChar char="Ø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4pPr>
      <a:lvl5pPr marL="2381250" marR="0" indent="-476250" algn="l" defTabSz="619125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75000"/>
        <a:buFont typeface="Wingdings" charset="2"/>
        <a:buChar char="ü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Lato Medium" charset="0"/>
          <a:ea typeface="Lato Medium" charset="0"/>
          <a:cs typeface="Lato Medium" charset="0"/>
          <a:sym typeface="Helvetica Light"/>
        </a:defRPr>
      </a:lvl5pPr>
      <a:lvl6pPr marL="2857500" marR="0" indent="-476250" algn="l" defTabSz="619125" rtl="0" latinLnBrk="0">
        <a:lnSpc>
          <a:spcPct val="100000"/>
        </a:lnSpc>
        <a:spcBef>
          <a:spcPts val="4425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333750" marR="0" indent="-476250" algn="l" defTabSz="619125" rtl="0" latinLnBrk="0">
        <a:lnSpc>
          <a:spcPct val="100000"/>
        </a:lnSpc>
        <a:spcBef>
          <a:spcPts val="4425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810000" marR="0" indent="-476250" algn="l" defTabSz="619125" rtl="0" latinLnBrk="0">
        <a:lnSpc>
          <a:spcPct val="100000"/>
        </a:lnSpc>
        <a:spcBef>
          <a:spcPts val="4425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286250" marR="0" indent="-476250" algn="l" defTabSz="619125" rtl="0" latinLnBrk="0">
        <a:lnSpc>
          <a:spcPct val="100000"/>
        </a:lnSpc>
        <a:spcBef>
          <a:spcPts val="4425"/>
        </a:spcBef>
        <a:spcAft>
          <a:spcPts val="0"/>
        </a:spcAft>
        <a:buClrTx/>
        <a:buSzPct val="75000"/>
        <a:buFontTx/>
        <a:buChar char="•"/>
        <a:tabLst/>
        <a:defRPr sz="3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714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429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143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858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572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0287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20015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37160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mailto:goumans@scm.com" TargetMode="External"/><Relationship Id="rId3" Type="http://schemas.openxmlformats.org/officeDocument/2006/relationships/hyperlink" Target="mailto:support@scm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ubs.rsc.org/en/content/articlelanding/2014/cp/c4cp03540b" TargetMode="External"/><Relationship Id="rId4" Type="http://schemas.openxmlformats.org/officeDocument/2006/relationships/hyperlink" Target="http://dx.doi.org/10.1021/acs.jpclett.7b02148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27.tiff"/><Relationship Id="rId7" Type="http://schemas.openxmlformats.org/officeDocument/2006/relationships/hyperlink" Target="http://dx.doi.org/10.1021/acs.jpclett.7b01479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hyperlink" Target="http://dx.doi.org/10.1016/j.dyepig.2017.04.001" TargetMode="External"/><Relationship Id="rId7" Type="http://schemas.openxmlformats.org/officeDocument/2006/relationships/hyperlink" Target="http://dx.doi.org/10.1021/jacs.6b12124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m.com/doc/Tutorials/DFTB/DFTB-GUI_tutorials.html" TargetMode="External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m.com/doc/BAND/Input/Expert_options.html#excited-states" TargetMode="External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9.wmf"/><Relationship Id="rId6" Type="http://schemas.openxmlformats.org/officeDocument/2006/relationships/hyperlink" Target="https://www.scm.com/adf-modeling-suite/wizard/organic-electronics/electron-and-hole-mobilities-in-organic-electronics/" TargetMode="External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m.com/adf-modeling-suite/wizard/organic-electronics/electron-and-hole-mobilities-in-organic-electronics/" TargetMode="Externa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63/1.4919943" TargetMode="External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m.com/news/benchmark-density-functionals-settings-band-gaps/" TargetMode="External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80.png"/><Relationship Id="rId12" Type="http://schemas.openxmlformats.org/officeDocument/2006/relationships/image" Target="../media/image130.png"/><Relationship Id="rId13" Type="http://schemas.openxmlformats.org/officeDocument/2006/relationships/image" Target="../media/image1300.png"/><Relationship Id="rId14" Type="http://schemas.openxmlformats.org/officeDocument/2006/relationships/image" Target="../media/image1310.png"/><Relationship Id="rId15" Type="http://schemas.openxmlformats.org/officeDocument/2006/relationships/image" Target="../media/image132.png"/><Relationship Id="rId16" Type="http://schemas.openxmlformats.org/officeDocument/2006/relationships/image" Target="../media/image1330.png"/><Relationship Id="rId17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scm.com/wp-content/uploads/Videos/ETS-NOCV.webm" TargetMode="External"/><Relationship Id="rId3" Type="http://schemas.openxmlformats.org/officeDocument/2006/relationships/hyperlink" Target="http://www.scm.com/doc/Tutorials/BAND/BAND-GUI_tutorials.html#bonding-analysis" TargetMode="External"/><Relationship Id="rId4" Type="http://schemas.openxmlformats.org/officeDocument/2006/relationships/hyperlink" Target="http://dx.doi.org/10.1063/1.4919943" TargetMode="External"/><Relationship Id="rId5" Type="http://schemas.openxmlformats.org/officeDocument/2006/relationships/image" Target="../media/image66.tiff"/><Relationship Id="rId6" Type="http://schemas.openxmlformats.org/officeDocument/2006/relationships/image" Target="../media/image140.png"/><Relationship Id="rId7" Type="http://schemas.openxmlformats.org/officeDocument/2006/relationships/image" Target="../media/image150.png"/><Relationship Id="rId8" Type="http://schemas.openxmlformats.org/officeDocument/2006/relationships/image" Target="../media/image160.png"/><Relationship Id="rId9" Type="http://schemas.openxmlformats.org/officeDocument/2006/relationships/image" Target="../media/image100.png"/><Relationship Id="rId10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hyperlink" Target="http://dx.doi.org/10.1038/NCHEM.614" TargetMode="External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927025614001190" TargetMode="External"/><Relationship Id="rId4" Type="http://schemas.openxmlformats.org/officeDocument/2006/relationships/hyperlink" Target="https://www.scm.com/adf-modeling-suite/wizard/materials-science/closing-band-gap-2d-semiconductor-electric-field/" TargetMode="External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s://www.scm.com/doc/Tutorials/GUI_overview/Building_Molecules.html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m.com/doc/Tutorials/ADF/ADF-GUI_tutorials.html#spectroscopy" TargetMode="External"/><Relationship Id="rId4" Type="http://schemas.openxmlformats.org/officeDocument/2006/relationships/hyperlink" Target="http://webbook.nist.gov/cgi/cbook.cgi?ID=C98862&amp;Type=IR-SPEC&amp;Index=0#IR-SPEC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m.com/faq/adf-faq/#how-do-i-calculate-uvvis-spectra-with-adf" TargetMode="External"/><Relationship Id="rId4" Type="http://schemas.openxmlformats.org/officeDocument/2006/relationships/hyperlink" Target="http://webbook.nist.gov/cgi/cbook.cgi?Spec=C98862&amp;Index=0&amp;Type=UVVis&amp;Large=on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m.com/adf-modeling-suite/wizard/organic-electronics/vibrational-progression-of-an-oled-phosphorescent-emitter/" TargetMode="External"/><Relationship Id="rId4" Type="http://schemas.openxmlformats.org/officeDocument/2006/relationships/hyperlink" Target="https://www.scm.com/adf-modeling-suite/wizard/organic-electronics/modeling-phosphorescent-lifetimes-of-oled-emitters/" TargetMode="External"/><Relationship Id="rId5" Type="http://schemas.openxmlformats.org/officeDocument/2006/relationships/hyperlink" Target="http://dx.doi.org/10.1039/C3CP55438D" TargetMode="External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476250" y="10781415"/>
            <a:ext cx="17335500" cy="167411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KIER, </a:t>
            </a:r>
            <a:r>
              <a:rPr lang="en-US" dirty="0" err="1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Daejeon</a:t>
            </a:r>
            <a:r>
              <a:rPr lang="en-US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, 9 February 2018</a:t>
            </a:r>
          </a:p>
          <a:p>
            <a:r>
              <a:rPr lang="en-US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Fedor Goumans, </a:t>
            </a:r>
            <a:r>
              <a:rPr lang="en-US" dirty="0" smtClean="0">
                <a:latin typeface="Lato Medium" pitchFamily="34" charset="0"/>
                <a:ea typeface="Lato Medium" pitchFamily="34" charset="0"/>
                <a:cs typeface="Lato Medium" pitchFamily="34" charset="0"/>
                <a:hlinkClick r:id="rId2"/>
              </a:rPr>
              <a:t>goumans@scm.com</a:t>
            </a:r>
            <a:endParaRPr lang="en-US" dirty="0" smtClean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  <a:p>
            <a:r>
              <a:rPr lang="en-US" dirty="0" smtClean="0">
                <a:latin typeface="Lato Medium" pitchFamily="34" charset="0"/>
                <a:ea typeface="Lato Medium" pitchFamily="34" charset="0"/>
                <a:cs typeface="Lato Medium" pitchFamily="34" charset="0"/>
              </a:rPr>
              <a:t>SCM support: </a:t>
            </a:r>
            <a:r>
              <a:rPr lang="en-US" dirty="0" smtClean="0">
                <a:latin typeface="Lato Medium" pitchFamily="34" charset="0"/>
                <a:ea typeface="Lato Medium" pitchFamily="34" charset="0"/>
                <a:cs typeface="Lato Medium" pitchFamily="34" charset="0"/>
                <a:hlinkClick r:id="rId3"/>
              </a:rPr>
              <a:t>support@scm.com</a:t>
            </a:r>
            <a:endParaRPr lang="en-US" dirty="0" smtClean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  <a:p>
            <a:endParaRPr lang="en-US" dirty="0" smtClean="0">
              <a:latin typeface="Lato Medium" pitchFamily="34" charset="0"/>
              <a:ea typeface="Lato Medium" pitchFamily="34" charset="0"/>
              <a:cs typeface="Lato Medium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76250" y="4933506"/>
            <a:ext cx="17335500" cy="4602271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Hands-on workshop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Chemistry &amp; Materials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with the ADF Modeling Suite</a:t>
            </a: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4364704" y="1899771"/>
            <a:ext cx="9710992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Exercises part I: electronic structure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DFT, DFTB, periodic DFT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Spectroscopy, band structures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679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95461"/>
            <a:ext cx="18288001" cy="1271555"/>
          </a:xfrm>
        </p:spPr>
        <p:txBody>
          <a:bodyPr>
            <a:noAutofit/>
          </a:bodyPr>
          <a:lstStyle/>
          <a:p>
            <a:r>
              <a:rPr lang="en-US" sz="6000" b="1" dirty="0"/>
              <a:t>Intersystem </a:t>
            </a:r>
            <a:r>
              <a:rPr lang="en-US" sz="6000" b="1" dirty="0" smtClean="0"/>
              <a:t>crossing: spin-orbit </a:t>
            </a:r>
            <a:r>
              <a:rPr lang="en-US" sz="6000" b="1" dirty="0"/>
              <a:t>coupling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70952" y="11193372"/>
            <a:ext cx="8842381" cy="1012559"/>
          </a:xfrm>
          <a:prstGeom prst="rect">
            <a:avLst/>
          </a:prstGeom>
          <a:noFill/>
        </p:spPr>
        <p:txBody>
          <a:bodyPr wrap="square" lIns="149327" tIns="74663" rIns="149327" bIns="74663" rtlCol="0">
            <a:spAutoFit/>
          </a:bodyPr>
          <a:lstStyle/>
          <a:p>
            <a:pPr algn="just"/>
            <a:r>
              <a:rPr lang="en-US" sz="2800" dirty="0" smtClean="0">
                <a:latin typeface="Lato" charset="0"/>
                <a:ea typeface="Lato" charset="0"/>
                <a:cs typeface="Lato" charset="0"/>
                <a:hlinkClick r:id="rId3"/>
              </a:rPr>
              <a:t>Phys</a:t>
            </a:r>
            <a:r>
              <a:rPr lang="en-US" sz="2800" dirty="0">
                <a:latin typeface="Lato" charset="0"/>
                <a:ea typeface="Lato" charset="0"/>
                <a:cs typeface="Lato" charset="0"/>
                <a:hlinkClick r:id="rId3"/>
              </a:rPr>
              <a:t>. Chem. Chem. Phys. </a:t>
            </a:r>
            <a:r>
              <a:rPr lang="en-US" sz="2800" b="1" dirty="0">
                <a:latin typeface="Lato" charset="0"/>
                <a:ea typeface="Lato" charset="0"/>
                <a:cs typeface="Lato" charset="0"/>
                <a:hlinkClick r:id="rId3"/>
              </a:rPr>
              <a:t>16</a:t>
            </a:r>
            <a:r>
              <a:rPr lang="en-US" sz="2800" dirty="0">
                <a:latin typeface="Lato" charset="0"/>
                <a:ea typeface="Lato" charset="0"/>
                <a:cs typeface="Lato" charset="0"/>
                <a:hlinkClick r:id="rId3"/>
              </a:rPr>
              <a:t>, 26184-26192 (2014</a:t>
            </a:r>
            <a:r>
              <a:rPr lang="en-US" sz="2800" dirty="0" smtClean="0">
                <a:latin typeface="Lato" charset="0"/>
                <a:ea typeface="Lato" charset="0"/>
                <a:cs typeface="Lato" charset="0"/>
                <a:hlinkClick r:id="rId3"/>
              </a:rPr>
              <a:t>)</a:t>
            </a:r>
            <a:endParaRPr lang="en-US" sz="2800" dirty="0" smtClean="0">
              <a:latin typeface="Lato" charset="0"/>
              <a:ea typeface="Lato" charset="0"/>
              <a:cs typeface="Lato" charset="0"/>
            </a:endParaRPr>
          </a:p>
          <a:p>
            <a:pPr algn="just"/>
            <a:r>
              <a:rPr lang="en-US" sz="2800" dirty="0" smtClean="0">
                <a:latin typeface="Lato" charset="0"/>
                <a:ea typeface="Lato" charset="0"/>
                <a:cs typeface="Lato" charset="0"/>
              </a:rPr>
              <a:t>NB: See also full </a:t>
            </a:r>
            <a:r>
              <a:rPr lang="en-US" sz="2800" dirty="0" err="1" smtClean="0">
                <a:latin typeface="Lato" charset="0"/>
                <a:ea typeface="Lato" charset="0"/>
                <a:cs typeface="Lato" charset="0"/>
              </a:rPr>
              <a:t>k</a:t>
            </a:r>
            <a:r>
              <a:rPr lang="en-US" sz="2800" baseline="-25000" dirty="0" err="1" smtClean="0">
                <a:latin typeface="Lato" charset="0"/>
                <a:ea typeface="Lato" charset="0"/>
                <a:cs typeface="Lato" charset="0"/>
              </a:rPr>
              <a:t>ISC</a:t>
            </a:r>
            <a:r>
              <a:rPr lang="en-US" sz="2800" baseline="-25000" dirty="0" smtClean="0"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2800" dirty="0" smtClean="0">
                <a:latin typeface="Lato" charset="0"/>
                <a:ea typeface="Lato" charset="0"/>
                <a:cs typeface="Lato" charset="0"/>
              </a:rPr>
              <a:t>Paul et al. </a:t>
            </a:r>
            <a:r>
              <a:rPr lang="nb-NO" sz="2800" dirty="0" smtClean="0">
                <a:latin typeface="Lato" charset="0"/>
                <a:ea typeface="Lato" charset="0"/>
                <a:cs typeface="Lato" charset="0"/>
                <a:hlinkClick r:id="rId4"/>
              </a:rPr>
              <a:t>JPCL, 2017</a:t>
            </a:r>
            <a:r>
              <a:rPr lang="nb-NO" sz="2800" dirty="0">
                <a:latin typeface="Lato" charset="0"/>
                <a:ea typeface="Lato" charset="0"/>
                <a:cs typeface="Lato" charset="0"/>
                <a:hlinkClick r:id="rId4"/>
              </a:rPr>
              <a:t>, </a:t>
            </a:r>
            <a:r>
              <a:rPr lang="nb-NO" sz="2800" b="1" dirty="0" smtClean="0">
                <a:latin typeface="Lato" charset="0"/>
                <a:ea typeface="Lato" charset="0"/>
                <a:cs typeface="Lato" charset="0"/>
                <a:hlinkClick r:id="rId4"/>
              </a:rPr>
              <a:t>8</a:t>
            </a:r>
            <a:r>
              <a:rPr lang="nb-NO" sz="2800" dirty="0" smtClean="0">
                <a:latin typeface="Lato" charset="0"/>
                <a:ea typeface="Lato" charset="0"/>
                <a:cs typeface="Lato" charset="0"/>
                <a:hlinkClick r:id="rId4"/>
              </a:rPr>
              <a:t>, 4893</a:t>
            </a:r>
            <a:endParaRPr lang="en-US" sz="2800" dirty="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9" name="Picture 8" descr="SOC_OsI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0952" y="1766925"/>
            <a:ext cx="9522124" cy="52773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0952" y="9468334"/>
            <a:ext cx="644854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300" u="sng" dirty="0" err="1">
                <a:latin typeface="Symbol" pitchFamily="18" charset="2"/>
              </a:rPr>
              <a:t>l</a:t>
            </a:r>
            <a:r>
              <a:rPr lang="en-US" sz="3300" u="sng" baseline="-25000" dirty="0" err="1"/>
              <a:t>exc</a:t>
            </a:r>
            <a:r>
              <a:rPr lang="en-US" sz="3300" u="sng" dirty="0"/>
              <a:t>-dependent quantum yield</a:t>
            </a:r>
          </a:p>
          <a:p>
            <a:pPr algn="l"/>
            <a:r>
              <a:rPr lang="en-US" sz="3300" dirty="0"/>
              <a:t>SOCME negligible for S</a:t>
            </a:r>
            <a:r>
              <a:rPr lang="en-US" sz="3300" baseline="-25000" dirty="0"/>
              <a:t>1</a:t>
            </a:r>
            <a:r>
              <a:rPr lang="en-US" sz="3300" dirty="0"/>
              <a:t>-T</a:t>
            </a:r>
            <a:r>
              <a:rPr lang="en-US" sz="3300" baseline="-25000" dirty="0"/>
              <a:t>n</a:t>
            </a:r>
            <a:endParaRPr lang="en-US" sz="3300" dirty="0"/>
          </a:p>
          <a:p>
            <a:pPr algn="l"/>
            <a:r>
              <a:rPr lang="en-US" sz="3300" dirty="0"/>
              <a:t>ISC from higher </a:t>
            </a:r>
            <a:r>
              <a:rPr lang="en-US" sz="3300" dirty="0" err="1"/>
              <a:t>S</a:t>
            </a:r>
            <a:r>
              <a:rPr lang="en-US" sz="3300" baseline="-25000" dirty="0" err="1"/>
              <a:t>n</a:t>
            </a:r>
            <a:r>
              <a:rPr lang="en-US" sz="3300" baseline="-25000" dirty="0"/>
              <a:t> </a:t>
            </a:r>
            <a:r>
              <a:rPr lang="en-US" sz="3300" dirty="0"/>
              <a:t>states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0952" y="7299909"/>
            <a:ext cx="73209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000" b="1" u="sng" dirty="0">
                <a:latin typeface="Lato" charset="0"/>
                <a:ea typeface="Lato" charset="0"/>
                <a:cs typeface="Lato" charset="0"/>
              </a:rPr>
              <a:t>El-Sayed for organometallics</a:t>
            </a:r>
            <a:r>
              <a:rPr lang="en-US" sz="3000" u="sng" dirty="0">
                <a:latin typeface="Lato" charset="0"/>
                <a:ea typeface="Lato" charset="0"/>
                <a:cs typeface="Lato" charset="0"/>
              </a:rPr>
              <a:t>: </a:t>
            </a:r>
          </a:p>
          <a:p>
            <a:pPr algn="l"/>
            <a:r>
              <a:rPr lang="en-US" sz="3000" u="sng" dirty="0">
                <a:latin typeface="Lato" charset="0"/>
                <a:ea typeface="Lato" charset="0"/>
                <a:cs typeface="Lato" charset="0"/>
              </a:rPr>
              <a:t>SOC is largest when:</a:t>
            </a:r>
          </a:p>
          <a:p>
            <a:pPr algn="l">
              <a:buFont typeface="Arial" pitchFamily="34" charset="0"/>
              <a:buChar char="•"/>
            </a:pPr>
            <a:r>
              <a:rPr lang="en-US" sz="3000" dirty="0">
                <a:latin typeface="Lato" charset="0"/>
                <a:ea typeface="Lato" charset="0"/>
                <a:cs typeface="Lato" charset="0"/>
              </a:rPr>
              <a:t> both S (</a:t>
            </a:r>
            <a:r>
              <a:rPr lang="en-US" sz="3000" baseline="30000" dirty="0">
                <a:latin typeface="Lato" charset="0"/>
                <a:ea typeface="Lato" charset="0"/>
                <a:cs typeface="Lato" charset="0"/>
              </a:rPr>
              <a:t>1</a:t>
            </a:r>
            <a:r>
              <a:rPr lang="en-US" sz="3000" dirty="0">
                <a:latin typeface="Lato" charset="0"/>
                <a:ea typeface="Lato" charset="0"/>
                <a:cs typeface="Lato" charset="0"/>
              </a:rPr>
              <a:t>dπ*) and T (</a:t>
            </a:r>
            <a:r>
              <a:rPr lang="en-US" sz="3000" baseline="30000" dirty="0">
                <a:latin typeface="Lato" charset="0"/>
                <a:ea typeface="Lato" charset="0"/>
                <a:cs typeface="Lato" charset="0"/>
              </a:rPr>
              <a:t>3</a:t>
            </a:r>
            <a:r>
              <a:rPr lang="en-US" sz="3000" dirty="0">
                <a:latin typeface="Lato" charset="0"/>
                <a:ea typeface="Lato" charset="0"/>
                <a:cs typeface="Lato" charset="0"/>
              </a:rPr>
              <a:t>d’π*) are MLCT</a:t>
            </a:r>
          </a:p>
          <a:p>
            <a:pPr algn="l">
              <a:buFont typeface="Arial" pitchFamily="34" charset="0"/>
              <a:buChar char="•"/>
            </a:pPr>
            <a:r>
              <a:rPr lang="en-US" sz="3000" dirty="0">
                <a:latin typeface="Lato" charset="0"/>
                <a:ea typeface="Lato" charset="0"/>
                <a:cs typeface="Lato" charset="0"/>
              </a:rPr>
              <a:t> different d-</a:t>
            </a:r>
            <a:r>
              <a:rPr lang="en-US" sz="3000" dirty="0" err="1">
                <a:latin typeface="Lato" charset="0"/>
                <a:ea typeface="Lato" charset="0"/>
                <a:cs typeface="Lato" charset="0"/>
              </a:rPr>
              <a:t>orbitals</a:t>
            </a:r>
            <a:r>
              <a:rPr lang="en-US" sz="3000" dirty="0">
                <a:latin typeface="Lato" charset="0"/>
                <a:ea typeface="Lato" charset="0"/>
                <a:cs typeface="Lato" charset="0"/>
              </a:rPr>
              <a:t> are involved (d ≠ d’).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8199" y="1474628"/>
            <a:ext cx="7188200" cy="7137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65405" y="9177567"/>
            <a:ext cx="732099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000" b="1" u="sng" dirty="0" smtClean="0">
                <a:latin typeface="Lato" charset="0"/>
                <a:ea typeface="Lato" charset="0"/>
                <a:cs typeface="Lato" charset="0"/>
              </a:rPr>
              <a:t>Surface-Hopping Dynamics Ru(</a:t>
            </a:r>
            <a:r>
              <a:rPr lang="en-US" sz="3000" b="1" u="sng" dirty="0" err="1" smtClean="0">
                <a:latin typeface="Lato" charset="0"/>
                <a:ea typeface="Lato" charset="0"/>
                <a:cs typeface="Lato" charset="0"/>
              </a:rPr>
              <a:t>bpy</a:t>
            </a:r>
            <a:r>
              <a:rPr lang="en-US" sz="3000" b="1" u="sng" dirty="0" smtClean="0">
                <a:latin typeface="Lato" charset="0"/>
                <a:ea typeface="Lato" charset="0"/>
                <a:cs typeface="Lato" charset="0"/>
              </a:rPr>
              <a:t>)</a:t>
            </a:r>
            <a:r>
              <a:rPr lang="en-US" sz="3000" b="1" u="sng" baseline="-25000" dirty="0" smtClean="0">
                <a:latin typeface="Lato" charset="0"/>
                <a:ea typeface="Lato" charset="0"/>
                <a:cs typeface="Lato" charset="0"/>
              </a:rPr>
              <a:t>3</a:t>
            </a:r>
            <a:r>
              <a:rPr lang="en-US" sz="3000" b="1" u="sng" baseline="30000" dirty="0" smtClean="0">
                <a:latin typeface="Lato" charset="0"/>
                <a:ea typeface="Lato" charset="0"/>
                <a:cs typeface="Lato" charset="0"/>
              </a:rPr>
              <a:t>2+</a:t>
            </a:r>
            <a:endParaRPr lang="en-US" sz="3000" b="1" u="sng" dirty="0" smtClean="0">
              <a:latin typeface="Lato" charset="0"/>
              <a:ea typeface="Lato" charset="0"/>
              <a:cs typeface="Lato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3000" dirty="0" smtClean="0">
                <a:latin typeface="Lato" charset="0"/>
                <a:ea typeface="Lato" charset="0"/>
                <a:cs typeface="Lato" charset="0"/>
              </a:rPr>
              <a:t>Interface SHARC-ADF with ISC (SOC)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3200" dirty="0" smtClean="0"/>
              <a:t>ISC </a:t>
            </a:r>
            <a:r>
              <a:rPr lang="en-US" sz="3200" dirty="0"/>
              <a:t>from higher S</a:t>
            </a:r>
            <a:r>
              <a:rPr lang="en-US" sz="3200" baseline="-25000" dirty="0"/>
              <a:t>n </a:t>
            </a:r>
            <a:r>
              <a:rPr lang="en-US" sz="3200" dirty="0" smtClean="0"/>
              <a:t>states </a:t>
            </a:r>
            <a:r>
              <a:rPr lang="en-US" sz="3200" dirty="0"/>
              <a:t>within 26 ± 3 fs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65406" y="11177075"/>
            <a:ext cx="7320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latin typeface="Lato Medium" charset="0"/>
                <a:ea typeface="Lato Medium" charset="0"/>
                <a:cs typeface="Lato Medium" charset="0"/>
              </a:rPr>
              <a:t>Atkins &amp; Gonzalez</a:t>
            </a:r>
            <a:endParaRPr lang="is-IS" sz="2800" dirty="0" smtClean="0">
              <a:latin typeface="Lato Medium" charset="0"/>
              <a:ea typeface="Lato Medium" charset="0"/>
              <a:cs typeface="Lato Medium" charset="0"/>
              <a:hlinkClick r:id="rId7"/>
            </a:endParaRPr>
          </a:p>
          <a:p>
            <a:pPr algn="l"/>
            <a:r>
              <a:rPr lang="is-IS" sz="2800" dirty="0" smtClean="0">
                <a:latin typeface="Lato Medium" charset="0"/>
                <a:ea typeface="Lato Medium" charset="0"/>
                <a:cs typeface="Lato Medium" charset="0"/>
                <a:hlinkClick r:id="rId7"/>
              </a:rPr>
              <a:t>J. Phys. Chem. Lett.,, 8, 3840–3845 (2017)</a:t>
            </a:r>
            <a:endParaRPr lang="is-IS" sz="2800" dirty="0">
              <a:latin typeface="Lato Medium" charset="0"/>
              <a:ea typeface="Lato Medium" charset="0"/>
              <a:cs typeface="Lato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4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099818"/>
            <a:ext cx="11389699" cy="9127915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2" y="0"/>
            <a:ext cx="18288001" cy="1271555"/>
          </a:xfrm>
        </p:spPr>
        <p:txBody>
          <a:bodyPr>
            <a:noAutofit/>
          </a:bodyPr>
          <a:lstStyle/>
          <a:p>
            <a:r>
              <a:rPr lang="en-US" sz="6600" b="1" dirty="0" smtClean="0"/>
              <a:t>Thermally Activated Delayed Fluorescence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11404678" y="1888739"/>
            <a:ext cx="68833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Optimize radiative rate</a:t>
            </a:r>
          </a:p>
          <a:p>
            <a:pPr marL="571500" indent="-571500" algn="l" hangingPunct="1">
              <a:buFont typeface="Arial" charset="0"/>
              <a:buChar char="•"/>
            </a:pP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Minimize S1-T1 gap</a:t>
            </a:r>
          </a:p>
          <a:p>
            <a:pPr marL="571500" indent="-571500" algn="l" hangingPunct="1">
              <a:buFont typeface="Arial" charset="0"/>
              <a:buChar char="•"/>
            </a:pP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Maximize SOC</a:t>
            </a:r>
          </a:p>
          <a:p>
            <a:pPr marL="571500" indent="-571500" algn="l" hangingPunct="1">
              <a:buFont typeface="Arial" charset="0"/>
              <a:buChar char="•"/>
            </a:pP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Maximize  </a:t>
            </a:r>
            <a:r>
              <a:rPr lang="en-US" sz="3600" dirty="0" err="1" smtClean="0">
                <a:latin typeface="Lato Medium" charset="0"/>
                <a:ea typeface="Lato Medium" charset="0"/>
                <a:cs typeface="Lato Medium" charset="0"/>
              </a:rPr>
              <a:t>k</a:t>
            </a:r>
            <a:r>
              <a:rPr lang="en-US" sz="3600" baseline="-25000" dirty="0" err="1" smtClean="0">
                <a:latin typeface="Lato Medium" charset="0"/>
                <a:ea typeface="Lato Medium" charset="0"/>
                <a:cs typeface="Lato Medium" charset="0"/>
              </a:rPr>
              <a:t>phos</a:t>
            </a: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 &amp; </a:t>
            </a:r>
            <a:r>
              <a:rPr lang="en-US" sz="3600" dirty="0" err="1" smtClean="0">
                <a:latin typeface="Lato Medium" charset="0"/>
                <a:ea typeface="Lato Medium" charset="0"/>
                <a:cs typeface="Lato Medium" charset="0"/>
              </a:rPr>
              <a:t>k</a:t>
            </a:r>
            <a:r>
              <a:rPr lang="en-US" sz="3600" baseline="-25000" dirty="0" err="1" smtClean="0">
                <a:latin typeface="Lato Medium" charset="0"/>
                <a:ea typeface="Lato Medium" charset="0"/>
                <a:cs typeface="Lato Medium" charset="0"/>
              </a:rPr>
              <a:t>TADF</a:t>
            </a:r>
            <a:endParaRPr lang="en-US" sz="3600" baseline="-25000" dirty="0" smtClean="0">
              <a:latin typeface="Lato Medium" charset="0"/>
              <a:ea typeface="Lato Medium" charset="0"/>
              <a:cs typeface="Lato Medium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66" y="6246867"/>
            <a:ext cx="6474999" cy="13618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65" y="7608672"/>
            <a:ext cx="7591434" cy="29770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5241" y="11045939"/>
            <a:ext cx="132907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3600" dirty="0" smtClean="0">
                <a:latin typeface="Lato Medium" charset="0"/>
                <a:ea typeface="Lato Medium" charset="0"/>
                <a:cs typeface="Lato Medium" charset="0"/>
              </a:rPr>
              <a:t>Z.-M. </a:t>
            </a:r>
            <a:r>
              <a:rPr lang="pt-BR" sz="3600" dirty="0" err="1">
                <a:latin typeface="Lato Medium" charset="0"/>
                <a:ea typeface="Lato Medium" charset="0"/>
                <a:cs typeface="Lato Medium" charset="0"/>
              </a:rPr>
              <a:t>s</a:t>
            </a:r>
            <a:r>
              <a:rPr lang="pt-BR" sz="3600" dirty="0" err="1" smtClean="0">
                <a:latin typeface="Lato Medium" charset="0"/>
                <a:ea typeface="Lato Medium" charset="0"/>
                <a:cs typeface="Lato Medium" charset="0"/>
              </a:rPr>
              <a:t>u</a:t>
            </a:r>
            <a:r>
              <a:rPr lang="pt-BR" sz="3600" dirty="0" smtClean="0">
                <a:latin typeface="Lato Medium" charset="0"/>
                <a:ea typeface="Lato Medium" charset="0"/>
                <a:cs typeface="Lato Medium" charset="0"/>
              </a:rPr>
              <a:t> et al</a:t>
            </a:r>
            <a:r>
              <a:rPr lang="pt-BR" sz="3600" dirty="0" smtClean="0">
                <a:latin typeface="Lato Medium" charset="0"/>
                <a:ea typeface="Lato Medium" charset="0"/>
                <a:cs typeface="Lato Medium" charset="0"/>
                <a:hlinkClick r:id="rId6"/>
              </a:rPr>
              <a:t>. Dyes &amp; Pigments </a:t>
            </a:r>
            <a:r>
              <a:rPr lang="pt-BR" sz="3600" b="1" dirty="0" smtClean="0">
                <a:latin typeface="Lato Medium" charset="0"/>
                <a:ea typeface="Lato Medium" charset="0"/>
                <a:cs typeface="Lato Medium" charset="0"/>
                <a:hlinkClick r:id="rId6"/>
              </a:rPr>
              <a:t>145,</a:t>
            </a:r>
            <a:r>
              <a:rPr lang="pt-BR" sz="3600" dirty="0" smtClean="0">
                <a:latin typeface="Lato Medium" charset="0"/>
                <a:ea typeface="Lato Medium" charset="0"/>
                <a:cs typeface="Lato Medium" charset="0"/>
                <a:hlinkClick r:id="rId6"/>
              </a:rPr>
              <a:t> 277-2847 (2017)</a:t>
            </a:r>
            <a:r>
              <a:rPr lang="pt-BR" sz="3600" dirty="0" smtClean="0">
                <a:latin typeface="Lato Medium" charset="0"/>
                <a:ea typeface="Lato Medium" charset="0"/>
                <a:cs typeface="Lato Medium" charset="0"/>
              </a:rPr>
              <a:t> </a:t>
            </a:r>
          </a:p>
          <a:p>
            <a:pPr algn="l"/>
            <a:r>
              <a:rPr lang="pt-BR" sz="3600" dirty="0" err="1" smtClean="0">
                <a:latin typeface="Lato Medium" charset="0"/>
                <a:ea typeface="Lato Medium" charset="0"/>
                <a:cs typeface="Lato Medium" charset="0"/>
              </a:rPr>
              <a:t>Bredas</a:t>
            </a:r>
            <a:r>
              <a:rPr lang="pt-BR" sz="3600" dirty="0" smtClean="0">
                <a:latin typeface="Lato Medium" charset="0"/>
                <a:ea typeface="Lato Medium" charset="0"/>
                <a:cs typeface="Lato Medium" charset="0"/>
              </a:rPr>
              <a:t> et al. </a:t>
            </a:r>
            <a:r>
              <a:rPr lang="pt-BR" sz="3600" dirty="0" smtClean="0">
                <a:latin typeface="Lato Medium" charset="0"/>
                <a:ea typeface="Lato Medium" charset="0"/>
                <a:cs typeface="Lato Medium" charset="0"/>
                <a:hlinkClick r:id="rId7"/>
              </a:rPr>
              <a:t>J</a:t>
            </a:r>
            <a:r>
              <a:rPr lang="pt-BR" sz="3600" dirty="0">
                <a:latin typeface="Lato Medium" charset="0"/>
                <a:ea typeface="Lato Medium" charset="0"/>
                <a:cs typeface="Lato Medium" charset="0"/>
                <a:hlinkClick r:id="rId7"/>
              </a:rPr>
              <a:t>. Am. Chem. </a:t>
            </a:r>
            <a:r>
              <a:rPr lang="pt-BR" sz="3600" dirty="0" smtClean="0">
                <a:latin typeface="Lato Medium" charset="0"/>
                <a:ea typeface="Lato Medium" charset="0"/>
                <a:cs typeface="Lato Medium" charset="0"/>
                <a:hlinkClick r:id="rId7"/>
              </a:rPr>
              <a:t>Soc. </a:t>
            </a:r>
            <a:r>
              <a:rPr lang="pt-BR" sz="3600" b="1" dirty="0" smtClean="0">
                <a:latin typeface="Lato Medium" charset="0"/>
                <a:ea typeface="Lato Medium" charset="0"/>
                <a:cs typeface="Lato Medium" charset="0"/>
                <a:hlinkClick r:id="rId7"/>
              </a:rPr>
              <a:t>139</a:t>
            </a:r>
            <a:r>
              <a:rPr lang="pt-BR" sz="3600" dirty="0">
                <a:latin typeface="Lato Medium" charset="0"/>
                <a:ea typeface="Lato Medium" charset="0"/>
                <a:cs typeface="Lato Medium" charset="0"/>
                <a:hlinkClick r:id="rId7"/>
              </a:rPr>
              <a:t>, 4042−</a:t>
            </a:r>
            <a:r>
              <a:rPr lang="pt-BR" sz="3600" dirty="0" smtClean="0">
                <a:latin typeface="Lato Medium" charset="0"/>
                <a:ea typeface="Lato Medium" charset="0"/>
                <a:cs typeface="Lato Medium" charset="0"/>
                <a:hlinkClick r:id="rId7"/>
              </a:rPr>
              <a:t>4051 (2017)</a:t>
            </a:r>
            <a:endParaRPr lang="en-US" sz="3600" dirty="0">
              <a:latin typeface="Lato Medium" charset="0"/>
              <a:ea typeface="Lato Medium" charset="0"/>
              <a:cs typeface="Lato Medium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2666134" y="11148405"/>
            <a:ext cx="5071204" cy="6001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300" dirty="0">
                <a:latin typeface="Lato" charset="0"/>
                <a:ea typeface="Lato" charset="0"/>
                <a:cs typeface="Lato" charset="0"/>
              </a:rPr>
              <a:t>ADF tutorial </a:t>
            </a:r>
            <a:r>
              <a:rPr lang="en-US" altLang="ja-JP" sz="3300" dirty="0" smtClean="0">
                <a:latin typeface="Lato" charset="0"/>
                <a:ea typeface="Lato" charset="0"/>
                <a:cs typeface="Lato" charset="0"/>
              </a:rPr>
              <a:t> in progress</a:t>
            </a:r>
            <a:endParaRPr lang="en-US" altLang="ja-JP" sz="3300" dirty="0"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Spin-orbit coupling TDDFT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 smtClean="0"/>
              <a:t>Exercise 5</a:t>
            </a:r>
            <a:r>
              <a:rPr lang="en-US" dirty="0" smtClean="0"/>
              <a:t>: </a:t>
            </a:r>
            <a:r>
              <a:rPr lang="en-US" dirty="0"/>
              <a:t>Calculate </a:t>
            </a:r>
            <a:r>
              <a:rPr lang="en-US" dirty="0" smtClean="0"/>
              <a:t>the SOC spectrum and the SOCME</a:t>
            </a:r>
            <a:endParaRPr lang="is-IS" dirty="0"/>
          </a:p>
          <a:p>
            <a:pPr lvl="1" hangingPunct="1"/>
            <a:r>
              <a:rPr lang="en-US" dirty="0" smtClean="0"/>
              <a:t>Switch to </a:t>
            </a:r>
            <a:r>
              <a:rPr lang="en-US" dirty="0" err="1" smtClean="0"/>
              <a:t>perturbative</a:t>
            </a:r>
            <a:r>
              <a:rPr lang="en-US" dirty="0" smtClean="0"/>
              <a:t> Spin-Orbit and tick SOCM</a:t>
            </a:r>
          </a:p>
          <a:p>
            <a:pPr lvl="2" hangingPunct="1"/>
            <a:r>
              <a:rPr lang="en-US" dirty="0" smtClean="0"/>
              <a:t>ADF can do full and </a:t>
            </a:r>
            <a:r>
              <a:rPr lang="en-US" dirty="0" err="1" smtClean="0"/>
              <a:t>perturbative</a:t>
            </a:r>
            <a:r>
              <a:rPr lang="en-US" dirty="0" smtClean="0"/>
              <a:t> SOC</a:t>
            </a:r>
          </a:p>
          <a:p>
            <a:pPr lvl="2" hangingPunct="1"/>
            <a:r>
              <a:rPr lang="en-US" dirty="0" smtClean="0"/>
              <a:t>SOCME useful for (R)ISC, e.g. TADF/OLEDs</a:t>
            </a:r>
          </a:p>
          <a:p>
            <a:pPr lvl="1" hangingPunct="1"/>
            <a:r>
              <a:rPr lang="en-US" dirty="0" smtClean="0"/>
              <a:t>Visualize the spectrum: any effect? </a:t>
            </a:r>
          </a:p>
          <a:p>
            <a:pPr lvl="2" hangingPunct="1"/>
            <a:r>
              <a:rPr lang="en-US" dirty="0" smtClean="0"/>
              <a:t>SOC small for purely organic</a:t>
            </a:r>
          </a:p>
          <a:p>
            <a:pPr lvl="1" hangingPunct="1"/>
            <a:r>
              <a:rPr lang="en-US" dirty="0" smtClean="0"/>
              <a:t>Check SCM -&gt; Output</a:t>
            </a:r>
          </a:p>
          <a:p>
            <a:pPr lvl="1" hangingPunct="1"/>
            <a:r>
              <a:rPr lang="en-US" dirty="0" smtClean="0"/>
              <a:t>Go to Response Properties -&gt; All </a:t>
            </a:r>
            <a:r>
              <a:rPr lang="en-US" dirty="0"/>
              <a:t>Singlet-Singlet </a:t>
            </a:r>
            <a:r>
              <a:rPr lang="en-US" dirty="0" smtClean="0"/>
              <a:t>Excitations. Compare with </a:t>
            </a:r>
            <a:r>
              <a:rPr lang="en-US" dirty="0"/>
              <a:t>All Spin-Orbital Coupling Excitation </a:t>
            </a:r>
            <a:r>
              <a:rPr lang="en-US" dirty="0" smtClean="0"/>
              <a:t>Energies. Go to -&gt; SO Matrix. This is the full matrix. Further down you will find the averaged spin-orbit coupling matrix elements (SOCMEs)</a:t>
            </a:r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4" y="4731577"/>
            <a:ext cx="7340983" cy="726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4" y="3041361"/>
            <a:ext cx="7188722" cy="1302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79" b="34856"/>
          <a:stretch/>
        </p:blipFill>
        <p:spPr>
          <a:xfrm>
            <a:off x="9220200" y="8052565"/>
            <a:ext cx="9444836" cy="4320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4" y="8052565"/>
            <a:ext cx="8358882" cy="284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Speeding it up: DFTB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US" dirty="0" smtClean="0">
                <a:hlinkClick r:id="rId3"/>
              </a:rPr>
              <a:t>www.scm.com/doc/Tutorials/DFTB/DFTB-GUI_tutorials.html</a:t>
            </a:r>
            <a:endParaRPr lang="en-US" u="sng" dirty="0" smtClean="0"/>
          </a:p>
          <a:p>
            <a:pPr hangingPunct="1"/>
            <a:r>
              <a:rPr lang="en-US" u="sng" dirty="0" smtClean="0"/>
              <a:t>Exercise 6</a:t>
            </a:r>
            <a:r>
              <a:rPr lang="en-US" dirty="0" smtClean="0"/>
              <a:t>: Switch to DFTB and re-run the spectra</a:t>
            </a:r>
          </a:p>
          <a:p>
            <a:pPr lvl="1" hangingPunct="1"/>
            <a:r>
              <a:rPr lang="en-US" dirty="0" smtClean="0"/>
              <a:t>The default SCC-DFTB method is fine</a:t>
            </a:r>
          </a:p>
          <a:p>
            <a:pPr lvl="1" hangingPunct="1"/>
            <a:r>
              <a:rPr lang="en-US" dirty="0" smtClean="0"/>
              <a:t>Chose the 3ob-3-1 parameter set</a:t>
            </a:r>
          </a:p>
          <a:p>
            <a:pPr lvl="1" hangingPunct="1"/>
            <a:r>
              <a:rPr lang="en-US" dirty="0" smtClean="0"/>
              <a:t>Re-optimize, recalculate frequencies, recalculate UV/VIS spectrum</a:t>
            </a:r>
          </a:p>
          <a:p>
            <a:pPr lvl="1" hangingPunct="1"/>
            <a:r>
              <a:rPr lang="en-US" dirty="0" smtClean="0"/>
              <a:t>How do the spectra compare: TDDFT, </a:t>
            </a:r>
            <a:r>
              <a:rPr lang="en-US" dirty="0" err="1" smtClean="0"/>
              <a:t>sTDA</a:t>
            </a:r>
            <a:r>
              <a:rPr lang="en-US" dirty="0" smtClean="0"/>
              <a:t>, TDDFTB? Timings?</a:t>
            </a:r>
          </a:p>
          <a:p>
            <a:pPr lvl="1" hangingPunct="1"/>
            <a:r>
              <a:rPr lang="en-US" dirty="0" smtClean="0"/>
              <a:t>Also try the IR spectrum with DFTB &amp; MOPAC </a:t>
            </a:r>
          </a:p>
          <a:p>
            <a:pPr hangingPunct="1"/>
            <a:r>
              <a:rPr lang="en-US" dirty="0" smtClean="0"/>
              <a:t>To visualize DFTB MOs: single point SCC-DFTB/QuasiNano15 !</a:t>
            </a:r>
          </a:p>
          <a:p>
            <a:pPr lvl="1" hangingPunct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71" y="3719691"/>
            <a:ext cx="8312604" cy="781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29" y="6915150"/>
            <a:ext cx="13986698" cy="75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Going periodic with DFTB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 smtClean="0"/>
              <a:t>Exercise 7</a:t>
            </a:r>
            <a:r>
              <a:rPr lang="en-US" dirty="0" smtClean="0"/>
              <a:t>: </a:t>
            </a:r>
            <a:r>
              <a:rPr lang="en-US" dirty="0" err="1" smtClean="0"/>
              <a:t>Acetophenone</a:t>
            </a:r>
            <a:r>
              <a:rPr lang="en-US" dirty="0" smtClean="0"/>
              <a:t> crystal</a:t>
            </a:r>
          </a:p>
          <a:p>
            <a:pPr lvl="1" hangingPunct="1"/>
            <a:r>
              <a:rPr lang="en-US" dirty="0" smtClean="0"/>
              <a:t>Make a new input, search for </a:t>
            </a:r>
            <a:r>
              <a:rPr lang="en-US" dirty="0" err="1" smtClean="0"/>
              <a:t>acetophenone</a:t>
            </a:r>
            <a:r>
              <a:rPr lang="en-US" dirty="0" smtClean="0"/>
              <a:t>, and select the crystal (optimized with MOPAC)</a:t>
            </a:r>
          </a:p>
          <a:p>
            <a:pPr lvl="1" hangingPunct="1"/>
            <a:r>
              <a:rPr lang="en-US" dirty="0" smtClean="0"/>
              <a:t>Ignore the small unit cell warning</a:t>
            </a:r>
          </a:p>
          <a:p>
            <a:pPr lvl="2" hangingPunct="1"/>
            <a:r>
              <a:rPr lang="en-US" dirty="0" smtClean="0"/>
              <a:t>NB: it is faster in DFTB to go to a larger </a:t>
            </a:r>
            <a:r>
              <a:rPr lang="en-US" dirty="0" err="1" smtClean="0"/>
              <a:t>supercell</a:t>
            </a:r>
            <a:r>
              <a:rPr lang="en-US" dirty="0" smtClean="0"/>
              <a:t> than to turn on k-point sampling</a:t>
            </a:r>
          </a:p>
          <a:p>
            <a:pPr lvl="2" hangingPunct="1"/>
            <a:r>
              <a:rPr lang="en-US" dirty="0" smtClean="0"/>
              <a:t>You may also consider optimizing the lattice (slow)</a:t>
            </a:r>
          </a:p>
          <a:p>
            <a:pPr lvl="1" hangingPunct="1"/>
            <a:r>
              <a:rPr lang="en-US" dirty="0" smtClean="0"/>
              <a:t>Switch from BAND to DFTB and choose D3-BJ dispersion and the </a:t>
            </a:r>
            <a:r>
              <a:rPr lang="en-US" dirty="0"/>
              <a:t>3-ob-3-1 parameter </a:t>
            </a:r>
            <a:r>
              <a:rPr lang="en-US" dirty="0" smtClean="0"/>
              <a:t>set</a:t>
            </a:r>
            <a:endParaRPr lang="en-US" dirty="0"/>
          </a:p>
          <a:p>
            <a:pPr lvl="1" hangingPunct="1"/>
            <a:r>
              <a:rPr lang="en-US" dirty="0" smtClean="0"/>
              <a:t>Check progress with SCM -&gt; Movie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862" y="5997574"/>
            <a:ext cx="13274675" cy="74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2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3136" y="1933673"/>
            <a:ext cx="17684864" cy="7981801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ja-JP" sz="4000" dirty="0"/>
              <a:t>Hopping transport: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4000" dirty="0"/>
              <a:t>Charge transfer integrals (FO</a:t>
            </a:r>
            <a:r>
              <a:rPr lang="en-US" altLang="ja-JP" sz="4000" dirty="0" smtClean="0"/>
              <a:t>) - easy</a:t>
            </a:r>
            <a:endParaRPr lang="en-US" altLang="ja-JP" sz="4000" dirty="0"/>
          </a:p>
          <a:p>
            <a:pPr lvl="1" eaLnBrk="1" hangingPunct="1">
              <a:lnSpc>
                <a:spcPct val="90000"/>
              </a:lnSpc>
            </a:pPr>
            <a:r>
              <a:rPr lang="en-US" altLang="ja-JP" sz="4000" dirty="0"/>
              <a:t>Electronic couplings from FDE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4000" dirty="0"/>
          </a:p>
          <a:p>
            <a:pPr lvl="1" eaLnBrk="1" hangingPunct="1">
              <a:lnSpc>
                <a:spcPct val="90000"/>
              </a:lnSpc>
            </a:pPr>
            <a:endParaRPr lang="en-US" altLang="ja-JP" sz="4000" dirty="0"/>
          </a:p>
          <a:p>
            <a:pPr eaLnBrk="1" hangingPunct="1">
              <a:lnSpc>
                <a:spcPct val="90000"/>
              </a:lnSpc>
            </a:pPr>
            <a:r>
              <a:rPr lang="en-US" altLang="ja-JP" sz="4000" dirty="0"/>
              <a:t>Band transport: effective mass tensors in </a:t>
            </a:r>
            <a:r>
              <a:rPr lang="en-US" altLang="ja-JP" sz="4000" dirty="0" smtClean="0"/>
              <a:t>BAND</a:t>
            </a:r>
          </a:p>
          <a:p>
            <a:pPr lvl="1">
              <a:lnSpc>
                <a:spcPct val="90000"/>
              </a:lnSpc>
            </a:pPr>
            <a:r>
              <a:rPr lang="en-US" altLang="ja-JP" sz="3100" dirty="0" smtClean="0"/>
              <a:t>Simulating excited state: </a:t>
            </a:r>
            <a:r>
              <a:rPr lang="en-US" altLang="ja-JP" sz="3100" dirty="0" smtClean="0">
                <a:hlinkClick r:id="rId3"/>
              </a:rPr>
              <a:t>create a core hole</a:t>
            </a:r>
            <a:endParaRPr lang="en-US" altLang="ja-JP" sz="3100" dirty="0"/>
          </a:p>
          <a:p>
            <a:pPr lvl="1" eaLnBrk="1" hangingPunct="1">
              <a:lnSpc>
                <a:spcPct val="90000"/>
              </a:lnSpc>
            </a:pPr>
            <a:endParaRPr lang="en-US" altLang="ja-JP" sz="4000" dirty="0"/>
          </a:p>
          <a:p>
            <a:pPr lvl="1" eaLnBrk="1" hangingPunct="1">
              <a:lnSpc>
                <a:spcPct val="90000"/>
              </a:lnSpc>
            </a:pPr>
            <a:endParaRPr lang="en-US" altLang="ja-JP" sz="4000" dirty="0"/>
          </a:p>
          <a:p>
            <a:pPr eaLnBrk="1" hangingPunct="1">
              <a:lnSpc>
                <a:spcPct val="90000"/>
              </a:lnSpc>
            </a:pPr>
            <a:r>
              <a:rPr lang="en-US" altLang="ja-JP" sz="4000" dirty="0"/>
              <a:t>Non-equilibrium Green’s Function (NEGF)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4000" dirty="0"/>
              <a:t>transmission probabilities for single-molecule junctions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4000" dirty="0"/>
              <a:t>quick calculation: wide-band limit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4000" dirty="0"/>
              <a:t>also in BAND (periodic </a:t>
            </a:r>
            <a:r>
              <a:rPr lang="en-US" altLang="ja-JP" sz="4000" dirty="0" smtClean="0"/>
              <a:t>structures, fully self-consistent, bias) </a:t>
            </a:r>
            <a:r>
              <a:rPr lang="en-US" altLang="ja-JP" sz="4000" dirty="0"/>
              <a:t>and in </a:t>
            </a:r>
            <a:r>
              <a:rPr lang="en-US" altLang="ja-JP" sz="4000" dirty="0" smtClean="0"/>
              <a:t>DFTB</a:t>
            </a:r>
          </a:p>
          <a:p>
            <a:pPr lvl="2">
              <a:lnSpc>
                <a:spcPct val="90000"/>
              </a:lnSpc>
            </a:pPr>
            <a:r>
              <a:rPr lang="en-US" altLang="ja-JP" sz="4000" dirty="0" smtClean="0"/>
              <a:t>See online tutorials</a:t>
            </a:r>
            <a:endParaRPr lang="en-US" altLang="ja-JP" sz="4000" dirty="0"/>
          </a:p>
          <a:p>
            <a:pPr lvl="1" eaLnBrk="1" hangingPunct="1">
              <a:lnSpc>
                <a:spcPct val="90000"/>
              </a:lnSpc>
              <a:buNone/>
            </a:pPr>
            <a:endParaRPr lang="en-US" altLang="ja-JP" sz="4000" dirty="0"/>
          </a:p>
          <a:p>
            <a:pPr lvl="1" eaLnBrk="1" hangingPunct="1">
              <a:lnSpc>
                <a:spcPct val="90000"/>
              </a:lnSpc>
              <a:buNone/>
            </a:pPr>
            <a:endParaRPr lang="en-US" altLang="ja-JP" sz="4000" dirty="0"/>
          </a:p>
          <a:p>
            <a:pPr lvl="1" eaLnBrk="1" hangingPunct="1">
              <a:lnSpc>
                <a:spcPct val="90000"/>
              </a:lnSpc>
              <a:buNone/>
            </a:pPr>
            <a:endParaRPr lang="en-US" altLang="ja-JP" sz="4000" dirty="0"/>
          </a:p>
          <a:p>
            <a:pPr lvl="1" eaLnBrk="1" hangingPunct="1">
              <a:lnSpc>
                <a:spcPct val="90000"/>
              </a:lnSpc>
              <a:buNone/>
            </a:pPr>
            <a:endParaRPr lang="en-US" altLang="ja-JP" sz="4000" dirty="0"/>
          </a:p>
          <a:p>
            <a:pPr lvl="1" eaLnBrk="1" hangingPunct="1">
              <a:lnSpc>
                <a:spcPct val="90000"/>
              </a:lnSpc>
              <a:buNone/>
            </a:pPr>
            <a:endParaRPr lang="en-US" altLang="ja-JP" sz="4000" dirty="0"/>
          </a:p>
        </p:txBody>
      </p:sp>
      <p:grpSp>
        <p:nvGrpSpPr>
          <p:cNvPr id="2" name="Group 39"/>
          <p:cNvGrpSpPr/>
          <p:nvPr/>
        </p:nvGrpSpPr>
        <p:grpSpPr>
          <a:xfrm>
            <a:off x="11649167" y="1955156"/>
            <a:ext cx="6246948" cy="2753721"/>
            <a:chOff x="888131" y="1524000"/>
            <a:chExt cx="7887728" cy="3741410"/>
          </a:xfrm>
        </p:grpSpPr>
        <p:pic>
          <p:nvPicPr>
            <p:cNvPr id="42" name="Picture 4" descr="C:\Users\Admin\Desktop\spindens_gc-gc_FDEm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321943">
              <a:off x="1677056" y="1524000"/>
              <a:ext cx="7098803" cy="3741410"/>
            </a:xfrm>
            <a:prstGeom prst="rect">
              <a:avLst/>
            </a:prstGeom>
            <a:noFill/>
          </p:spPr>
        </p:pic>
        <p:sp>
          <p:nvSpPr>
            <p:cNvPr id="49" name="Curved Right Arrow 48"/>
            <p:cNvSpPr/>
            <p:nvPr/>
          </p:nvSpPr>
          <p:spPr>
            <a:xfrm>
              <a:off x="914400" y="2209800"/>
              <a:ext cx="762000" cy="2514600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tx1"/>
                </a:solidFill>
              </a:endParaRPr>
            </a:p>
          </p:txBody>
        </p:sp>
        <p:sp>
          <p:nvSpPr>
            <p:cNvPr id="50" name="TextBox 1"/>
            <p:cNvSpPr txBox="1"/>
            <p:nvPr/>
          </p:nvSpPr>
          <p:spPr>
            <a:xfrm>
              <a:off x="888131" y="2984447"/>
              <a:ext cx="1357233" cy="899660"/>
            </a:xfrm>
            <a:prstGeom prst="rect">
              <a:avLst/>
            </a:prstGeom>
            <a:noFill/>
          </p:spPr>
          <p:txBody>
            <a:bodyPr wrap="square" lIns="152835" tIns="76418" rIns="152835" bIns="76418" rtlCol="0">
              <a:spAutoFit/>
            </a:bodyPr>
            <a:lstStyle/>
            <a:p>
              <a:pPr algn="just"/>
              <a:r>
                <a:rPr lang="en-US" sz="3300" dirty="0">
                  <a:latin typeface="Lato" charset="0"/>
                  <a:ea typeface="Lato" charset="0"/>
                  <a:cs typeface="Lato" charset="0"/>
                </a:rPr>
                <a:t>h</a:t>
              </a:r>
              <a:r>
                <a:rPr lang="en-US" sz="3300" baseline="30000" dirty="0">
                  <a:latin typeface="Lato" charset="0"/>
                  <a:ea typeface="Lato" charset="0"/>
                  <a:cs typeface="Lato" charset="0"/>
                </a:rPr>
                <a:t>+</a:t>
              </a:r>
              <a:endParaRPr lang="en-US" sz="33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8288000" cy="13144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ja-JP" sz="7200" dirty="0"/>
              <a:t>Methods to calculate charge </a:t>
            </a:r>
            <a:r>
              <a:rPr lang="en-US" altLang="ja-JP" sz="7200" dirty="0" err="1"/>
              <a:t>mobilities</a:t>
            </a:r>
            <a:r>
              <a:rPr lang="en-US" altLang="ja-JP" sz="7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229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983"/>
            <a:ext cx="18288000" cy="14729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5400" dirty="0"/>
              <a:t>Effective transfer integral J</a:t>
            </a:r>
            <a:r>
              <a:rPr lang="en-US" altLang="ja-JP" sz="5400" baseline="-25000" dirty="0"/>
              <a:t>eff</a:t>
            </a:r>
            <a:r>
              <a:rPr lang="en-US" altLang="ja-JP" sz="5400" dirty="0"/>
              <a:t> = electronic coupling V </a:t>
            </a:r>
          </a:p>
        </p:txBody>
      </p:sp>
      <p:sp>
        <p:nvSpPr>
          <p:cNvPr id="267278" name="Text Box 14"/>
          <p:cNvSpPr txBox="1">
            <a:spLocks noChangeArrowheads="1"/>
          </p:cNvSpPr>
          <p:nvPr/>
        </p:nvSpPr>
        <p:spPr bwMode="auto">
          <a:xfrm>
            <a:off x="5387262" y="6952773"/>
            <a:ext cx="253603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300" dirty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rPr>
              <a:t>extract </a:t>
            </a:r>
            <a:r>
              <a:rPr lang="en-US" altLang="ja-JP" sz="3300" dirty="0" smtClean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rPr>
              <a:t>dimers</a:t>
            </a:r>
            <a:endParaRPr lang="en-US" altLang="ja-JP" sz="3300" dirty="0">
              <a:solidFill>
                <a:srgbClr val="FF0000"/>
              </a:solidFill>
              <a:latin typeface="Lato" charset="0"/>
              <a:ea typeface="Lato" charset="0"/>
              <a:cs typeface="Lato" charset="0"/>
            </a:endParaRPr>
          </a:p>
        </p:txBody>
      </p:sp>
      <p:graphicFrame>
        <p:nvGraphicFramePr>
          <p:cNvPr id="15383" name="Object 23"/>
          <p:cNvGraphicFramePr>
            <a:graphicFrameLocks noChangeAspect="1"/>
          </p:cNvGraphicFramePr>
          <p:nvPr>
            <p:extLst/>
          </p:nvPr>
        </p:nvGraphicFramePr>
        <p:xfrm>
          <a:off x="814607" y="9287272"/>
          <a:ext cx="4536281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4" imgW="1802895" imgH="431570" progId="Equation.3">
                  <p:embed/>
                </p:oleObj>
              </mc:Choice>
              <mc:Fallback>
                <p:oleObj name="Equation" r:id="rId4" imgW="1802895" imgH="43157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607" y="9287272"/>
                        <a:ext cx="4536281" cy="10810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D0D0D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9344809" y="11137376"/>
            <a:ext cx="818867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ja-JP" sz="3300" dirty="0">
                <a:latin typeface="Lato" charset="0"/>
                <a:ea typeface="Lato" charset="0"/>
                <a:cs typeface="Lato" charset="0"/>
                <a:hlinkClick r:id="rId6"/>
              </a:rPr>
              <a:t>ADF tutorial </a:t>
            </a:r>
            <a:r>
              <a:rPr lang="en-US" altLang="ja-JP" sz="3300" dirty="0">
                <a:latin typeface="Lato" charset="0"/>
                <a:ea typeface="Lato" charset="0"/>
                <a:cs typeface="Lato" charset="0"/>
              </a:rPr>
              <a:t>online, ADF </a:t>
            </a:r>
            <a:r>
              <a:rPr lang="en-US" altLang="ja-JP" sz="3300" dirty="0" smtClean="0">
                <a:latin typeface="Lato" charset="0"/>
                <a:ea typeface="Lato" charset="0"/>
                <a:cs typeface="Lato" charset="0"/>
              </a:rPr>
              <a:t>prints V / J</a:t>
            </a:r>
            <a:r>
              <a:rPr lang="en-US" altLang="ja-JP" sz="3300" baseline="-25000" dirty="0" smtClean="0">
                <a:latin typeface="Lato" charset="0"/>
                <a:ea typeface="Lato" charset="0"/>
                <a:cs typeface="Lato" charset="0"/>
              </a:rPr>
              <a:t>eff</a:t>
            </a:r>
            <a:r>
              <a:rPr lang="en-US" altLang="ja-JP" sz="3300" dirty="0" smtClean="0">
                <a:latin typeface="Lato" charset="0"/>
                <a:ea typeface="Lato" charset="0"/>
                <a:cs typeface="Lato" charset="0"/>
              </a:rPr>
              <a:t> =&gt; use with Marcus theory for hopping rates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0811619" y="7631965"/>
            <a:ext cx="4860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600" b="1" dirty="0">
                <a:latin typeface="Lato" charset="0"/>
                <a:ea typeface="Lato" charset="0"/>
                <a:cs typeface="Lato" charset="0"/>
              </a:rPr>
              <a:t>Anisotropic mobility:</a:t>
            </a: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1"/>
          <a:stretch>
            <a:fillRect/>
          </a:stretch>
        </p:blipFill>
        <p:spPr bwMode="auto">
          <a:xfrm>
            <a:off x="9560041" y="8411770"/>
            <a:ext cx="7967492" cy="131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9005812" y="9939358"/>
            <a:ext cx="907594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ja-JP" sz="3000" dirty="0">
                <a:latin typeface="Lato" charset="0"/>
                <a:ea typeface="Lato" charset="0"/>
                <a:cs typeface="Lato" charset="0"/>
              </a:rPr>
              <a:t>S.-H. </a:t>
            </a:r>
            <a:r>
              <a:rPr lang="fr-FR" altLang="ja-JP" sz="3000" dirty="0" err="1">
                <a:latin typeface="Lato" charset="0"/>
                <a:ea typeface="Lato" charset="0"/>
                <a:cs typeface="Lato" charset="0"/>
              </a:rPr>
              <a:t>Wen</a:t>
            </a:r>
            <a:r>
              <a:rPr lang="fr-FR" altLang="ja-JP" sz="3000" dirty="0">
                <a:latin typeface="Lato" charset="0"/>
                <a:ea typeface="Lato" charset="0"/>
                <a:cs typeface="Lato" charset="0"/>
              </a:rPr>
              <a:t> et al., J. Phys. </a:t>
            </a:r>
            <a:r>
              <a:rPr lang="fr-FR" altLang="ja-JP" sz="3000" dirty="0" err="1">
                <a:latin typeface="Lato" charset="0"/>
                <a:ea typeface="Lato" charset="0"/>
                <a:cs typeface="Lato" charset="0"/>
              </a:rPr>
              <a:t>Chem</a:t>
            </a:r>
            <a:r>
              <a:rPr lang="fr-FR" altLang="ja-JP" sz="3000" dirty="0">
                <a:latin typeface="Lato" charset="0"/>
                <a:ea typeface="Lato" charset="0"/>
                <a:cs typeface="Lato" charset="0"/>
              </a:rPr>
              <a:t>. B 113, 8813 (2009)</a:t>
            </a:r>
            <a:endParaRPr lang="en-US" altLang="ja-JP" sz="3000" dirty="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071" y="10654450"/>
            <a:ext cx="5183181" cy="128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rved Down Arrow 1"/>
          <p:cNvSpPr/>
          <p:nvPr/>
        </p:nvSpPr>
        <p:spPr>
          <a:xfrm rot="5400000">
            <a:off x="5302426" y="9895626"/>
            <a:ext cx="2272140" cy="1504417"/>
          </a:xfrm>
          <a:prstGeom prst="curvedDownArrow">
            <a:avLst/>
          </a:prstGeom>
          <a:noFill/>
          <a:ln w="12700" cap="flat">
            <a:solidFill>
              <a:srgbClr val="FF941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3" y="1276570"/>
            <a:ext cx="17198920" cy="58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Charge transfer integrals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 smtClean="0"/>
              <a:t>Exercise 8</a:t>
            </a:r>
            <a:r>
              <a:rPr lang="en-US" dirty="0" smtClean="0"/>
              <a:t>: Select the dimer for the charge transfer event</a:t>
            </a:r>
          </a:p>
          <a:p>
            <a:pPr lvl="1" hangingPunct="1"/>
            <a:r>
              <a:rPr lang="en-US" dirty="0" smtClean="0"/>
              <a:t>Update the geometry from your DFTB run</a:t>
            </a:r>
          </a:p>
          <a:p>
            <a:pPr lvl="1" hangingPunct="1"/>
            <a:r>
              <a:rPr lang="en-US" dirty="0" smtClean="0"/>
              <a:t>Make </a:t>
            </a:r>
            <a:r>
              <a:rPr lang="en-US" dirty="0"/>
              <a:t>a 2x2x2 </a:t>
            </a:r>
            <a:r>
              <a:rPr lang="en-US" dirty="0" err="1"/>
              <a:t>supercell</a:t>
            </a:r>
            <a:r>
              <a:rPr lang="en-US" dirty="0"/>
              <a:t> (Edit-&gt; Crystal -&gt; Generate </a:t>
            </a:r>
            <a:r>
              <a:rPr lang="en-US" dirty="0" err="1"/>
              <a:t>Supercell</a:t>
            </a:r>
            <a:r>
              <a:rPr lang="en-US" dirty="0"/>
              <a:t>)</a:t>
            </a:r>
          </a:p>
          <a:p>
            <a:pPr lvl="1" hangingPunct="1"/>
            <a:r>
              <a:rPr lang="en-US" dirty="0" smtClean="0"/>
              <a:t>Switch from DFTB to ADF</a:t>
            </a:r>
          </a:p>
          <a:p>
            <a:pPr lvl="1" hangingPunct="1"/>
            <a:r>
              <a:rPr lang="en-US" dirty="0" smtClean="0"/>
              <a:t>Select 1 atom from the middle ‘flat’ </a:t>
            </a:r>
            <a:r>
              <a:rPr lang="en-US" dirty="0" err="1" smtClean="0"/>
              <a:t>acetophenone</a:t>
            </a:r>
            <a:r>
              <a:rPr lang="en-US" dirty="0" smtClean="0"/>
              <a:t> and one from the molecule above </a:t>
            </a:r>
          </a:p>
          <a:p>
            <a:pPr lvl="1" hangingPunct="1"/>
            <a:r>
              <a:rPr lang="en-US" dirty="0" smtClean="0"/>
              <a:t>Press </a:t>
            </a:r>
            <a:r>
              <a:rPr lang="en-US" dirty="0" err="1" smtClean="0"/>
              <a:t>Ctrl+M</a:t>
            </a:r>
            <a:r>
              <a:rPr lang="en-US" dirty="0" smtClean="0"/>
              <a:t> to select both molecules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94" y="5724980"/>
            <a:ext cx="6451812" cy="619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Charge transfer integrals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 smtClean="0"/>
              <a:t>Exercise 8</a:t>
            </a:r>
            <a:r>
              <a:rPr lang="en-US" dirty="0" smtClean="0"/>
              <a:t>: Calculate the charge transfer integral</a:t>
            </a:r>
          </a:p>
          <a:p>
            <a:pPr lvl="1" hangingPunct="1"/>
            <a:r>
              <a:rPr lang="en-US" dirty="0" smtClean="0"/>
              <a:t>Select -&gt; Invert selection. Delete all other atoms</a:t>
            </a:r>
          </a:p>
          <a:p>
            <a:pPr lvl="1" hangingPunct="1"/>
            <a:r>
              <a:rPr lang="en-US" dirty="0" smtClean="0"/>
              <a:t>In the Model Region Panel select each molecule as a new region (delete the crystal region):</a:t>
            </a:r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 smtClean="0"/>
          </a:p>
          <a:p>
            <a:pPr lvl="1" hangingPunct="1"/>
            <a:endParaRPr lang="en-US" dirty="0" smtClean="0"/>
          </a:p>
          <a:p>
            <a:pPr lvl="1" hangingPunct="1"/>
            <a:endParaRPr lang="en-US" dirty="0" smtClean="0"/>
          </a:p>
          <a:p>
            <a:pPr lvl="1" hangingPunct="1"/>
            <a:r>
              <a:rPr lang="en-US" dirty="0" smtClean="0"/>
              <a:t>Select PW91 functional (often used) with a DZP basis</a:t>
            </a:r>
          </a:p>
          <a:p>
            <a:pPr lvl="2" hangingPunct="1"/>
            <a:r>
              <a:rPr lang="en-US" dirty="0"/>
              <a:t>F</a:t>
            </a:r>
            <a:r>
              <a:rPr lang="en-US" dirty="0" smtClean="0"/>
              <a:t>rozen cores are incorrect in principle; in practice usually fine</a:t>
            </a:r>
          </a:p>
          <a:p>
            <a:pPr lvl="1" hangingPunct="1"/>
            <a:r>
              <a:rPr lang="en-US" dirty="0" smtClean="0"/>
              <a:t>Find ‘transfer integral’ in the GUI search, and tick it.</a:t>
            </a:r>
          </a:p>
          <a:p>
            <a:pPr lvl="1" hangingPunct="1"/>
            <a:r>
              <a:rPr lang="en-US" dirty="0" smtClean="0"/>
              <a:t>In Multilevel -&gt; Fragments pane, tick ‘Use fragments’</a:t>
            </a:r>
          </a:p>
          <a:p>
            <a:pPr lvl="1" hangingPunct="1"/>
            <a:r>
              <a:rPr lang="en-US" dirty="0"/>
              <a:t>SCM-&gt; Output</a:t>
            </a:r>
          </a:p>
          <a:p>
            <a:pPr lvl="1" hangingPunct="1"/>
            <a:r>
              <a:rPr lang="en-US" dirty="0" smtClean="0"/>
              <a:t>Properties -&gt; Charge transfer integrals</a:t>
            </a:r>
          </a:p>
          <a:p>
            <a:pPr lvl="1" hangingPunct="1"/>
            <a:r>
              <a:rPr lang="en-US" altLang="ja-JP" sz="3200" dirty="0">
                <a:latin typeface="Lato" charset="0"/>
                <a:ea typeface="Lato" charset="0"/>
                <a:cs typeface="Lato" charset="0"/>
                <a:hlinkClick r:id="rId3"/>
              </a:rPr>
              <a:t>ADF </a:t>
            </a:r>
            <a:r>
              <a:rPr lang="en-US" altLang="ja-JP" sz="3200" dirty="0" smtClean="0">
                <a:latin typeface="Lato" charset="0"/>
                <a:ea typeface="Lato" charset="0"/>
                <a:cs typeface="Lato" charset="0"/>
                <a:hlinkClick r:id="rId3"/>
              </a:rPr>
              <a:t>tutorial</a:t>
            </a:r>
            <a:r>
              <a:rPr lang="en-US" altLang="ja-JP" sz="3200" dirty="0" smtClean="0">
                <a:latin typeface="Lato" charset="0"/>
                <a:ea typeface="Lato" charset="0"/>
                <a:cs typeface="Lato" charset="0"/>
              </a:rPr>
              <a:t>: how to get </a:t>
            </a:r>
            <a:r>
              <a:rPr lang="en-US" altLang="ja-JP" sz="3200" dirty="0" err="1" smtClean="0">
                <a:latin typeface="Lato" charset="0"/>
                <a:ea typeface="Lato" charset="0"/>
                <a:cs typeface="Lato" charset="0"/>
              </a:rPr>
              <a:t>mobilities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4108450"/>
            <a:ext cx="6839847" cy="3813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468" y="10368169"/>
            <a:ext cx="9651507" cy="219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0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109" y="0"/>
            <a:ext cx="16977732" cy="13283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BAND &amp; QE : Periodic DFT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 l="12432" t="17515" r="4781" b="9553"/>
          <a:stretch>
            <a:fillRect/>
          </a:stretch>
        </p:blipFill>
        <p:spPr bwMode="auto">
          <a:xfrm>
            <a:off x="8263466" y="6631411"/>
            <a:ext cx="10024533" cy="530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9"/>
          <a:stretch/>
        </p:blipFill>
        <p:spPr>
          <a:xfrm>
            <a:off x="236705" y="1526732"/>
            <a:ext cx="10464269" cy="402023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987692" y="1328306"/>
            <a:ext cx="7042046" cy="3897092"/>
            <a:chOff x="319693" y="6020213"/>
            <a:chExt cx="9477620" cy="5244947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5147335" y="6020213"/>
              <a:ext cx="4649978" cy="5244947"/>
              <a:chOff x="-180" y="-140"/>
              <a:chExt cx="3296" cy="3716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" y="280"/>
                <a:ext cx="3296" cy="3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5"/>
              <p:cNvSpPr>
                <a:spLocks/>
              </p:cNvSpPr>
              <p:nvPr/>
            </p:nvSpPr>
            <p:spPr bwMode="auto">
              <a:xfrm>
                <a:off x="783" y="-140"/>
                <a:ext cx="1369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86699" bIns="0">
                <a:spAutoFit/>
              </a:bodyPr>
              <a:lstStyle/>
              <a:p>
                <a:pPr marL="59532"/>
                <a:r>
                  <a:rPr lang="en-US" sz="3300">
                    <a:latin typeface="Lato" charset="0"/>
                    <a:ea typeface="Lato" charset="0"/>
                    <a:cs typeface="Lato" charset="0"/>
                  </a:rPr>
                  <a:t>bias = 0.1</a:t>
                </a:r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319693" y="6078498"/>
              <a:ext cx="4607781" cy="5186662"/>
              <a:chOff x="0" y="-147"/>
              <a:chExt cx="3311" cy="3724"/>
            </a:xfrm>
          </p:grpSpPr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0"/>
                <a:ext cx="3311" cy="3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9"/>
              <p:cNvSpPr>
                <a:spLocks/>
              </p:cNvSpPr>
              <p:nvPr/>
            </p:nvSpPr>
            <p:spPr bwMode="auto">
              <a:xfrm>
                <a:off x="1085" y="-147"/>
                <a:ext cx="1141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86699" bIns="0">
                <a:spAutoFit/>
              </a:bodyPr>
              <a:lstStyle/>
              <a:p>
                <a:pPr marL="59532"/>
                <a:r>
                  <a:rPr lang="en-US" sz="3300" dirty="0">
                    <a:latin typeface="Lato" charset="0"/>
                    <a:ea typeface="Lato" charset="0"/>
                    <a:cs typeface="Lato" charset="0"/>
                  </a:rPr>
                  <a:t>bias = 0</a:t>
                </a:r>
              </a:p>
            </p:txBody>
          </p:sp>
        </p:grpSp>
      </p:grpSp>
      <p:sp>
        <p:nvSpPr>
          <p:cNvPr id="15" name="Rectangle 10"/>
          <p:cNvSpPr>
            <a:spLocks/>
          </p:cNvSpPr>
          <p:nvPr/>
        </p:nvSpPr>
        <p:spPr bwMode="auto">
          <a:xfrm>
            <a:off x="1309467" y="5852290"/>
            <a:ext cx="524536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86699" bIns="0">
            <a:spAutoFit/>
          </a:bodyPr>
          <a:lstStyle/>
          <a:p>
            <a:pPr marL="59532"/>
            <a:r>
              <a:rPr lang="en-US" sz="3300" dirty="0" smtClean="0">
                <a:latin typeface="Lato" charset="0"/>
                <a:ea typeface="Lato" charset="0"/>
                <a:cs typeface="Lato" charset="0"/>
              </a:rPr>
              <a:t>Dielectric function ML </a:t>
            </a:r>
            <a:r>
              <a:rPr lang="en-US" sz="3300" dirty="0" err="1" smtClean="0">
                <a:latin typeface="Lato" charset="0"/>
                <a:ea typeface="Lato" charset="0"/>
                <a:cs typeface="Lato" charset="0"/>
              </a:rPr>
              <a:t>ZnO</a:t>
            </a:r>
            <a:endParaRPr lang="en-US" sz="33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6" name="Rectangle 10"/>
          <p:cNvSpPr>
            <a:spLocks/>
          </p:cNvSpPr>
          <p:nvPr/>
        </p:nvSpPr>
        <p:spPr bwMode="auto">
          <a:xfrm>
            <a:off x="12897152" y="5691506"/>
            <a:ext cx="302841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86699" bIns="0">
            <a:spAutoFit/>
          </a:bodyPr>
          <a:lstStyle/>
          <a:p>
            <a:pPr marL="59532"/>
            <a:r>
              <a:rPr lang="en-US" sz="3300" dirty="0" smtClean="0">
                <a:latin typeface="Lato" charset="0"/>
                <a:ea typeface="Lato" charset="0"/>
                <a:cs typeface="Lato" charset="0"/>
              </a:rPr>
              <a:t>STM </a:t>
            </a:r>
            <a:r>
              <a:rPr lang="en-US" sz="3300" dirty="0" err="1" smtClean="0">
                <a:latin typeface="Lato" charset="0"/>
                <a:ea typeface="Lato" charset="0"/>
                <a:cs typeface="Lato" charset="0"/>
              </a:rPr>
              <a:t>PtGe</a:t>
            </a:r>
            <a:r>
              <a:rPr lang="en-US" sz="3300" dirty="0" smtClean="0">
                <a:latin typeface="Lato" charset="0"/>
                <a:ea typeface="Lato" charset="0"/>
                <a:cs typeface="Lato" charset="0"/>
              </a:rPr>
              <a:t>(100)</a:t>
            </a:r>
            <a:endParaRPr lang="en-US" sz="33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7" name="Rectangle 10"/>
          <p:cNvSpPr>
            <a:spLocks/>
          </p:cNvSpPr>
          <p:nvPr/>
        </p:nvSpPr>
        <p:spPr bwMode="auto">
          <a:xfrm>
            <a:off x="509611" y="11760011"/>
            <a:ext cx="699424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86699" bIns="0">
            <a:spAutoFit/>
          </a:bodyPr>
          <a:lstStyle/>
          <a:p>
            <a:pPr marL="59532"/>
            <a:r>
              <a:rPr lang="en-US" sz="3300" dirty="0" smtClean="0">
                <a:latin typeface="Lato" charset="0"/>
                <a:ea typeface="Lato" charset="0"/>
                <a:cs typeface="Lato" charset="0"/>
              </a:rPr>
              <a:t>Band structure, </a:t>
            </a:r>
            <a:r>
              <a:rPr lang="en-US" sz="3300" dirty="0" err="1" smtClean="0">
                <a:latin typeface="Lato" charset="0"/>
                <a:ea typeface="Lato" charset="0"/>
                <a:cs typeface="Lato" charset="0"/>
              </a:rPr>
              <a:t>pDOS</a:t>
            </a:r>
            <a:r>
              <a:rPr lang="en-US" sz="3300" dirty="0" smtClean="0">
                <a:latin typeface="Lato" charset="0"/>
                <a:ea typeface="Lato" charset="0"/>
                <a:cs typeface="Lato" charset="0"/>
              </a:rPr>
              <a:t>, fat bands </a:t>
            </a:r>
            <a:r>
              <a:rPr lang="en-US" sz="3300" dirty="0" err="1" smtClean="0">
                <a:latin typeface="Lato" charset="0"/>
                <a:ea typeface="Lato" charset="0"/>
                <a:cs typeface="Lato" charset="0"/>
              </a:rPr>
              <a:t>ZnS</a:t>
            </a:r>
            <a:endParaRPr lang="en-US" sz="33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8" name="Rectangle 10"/>
          <p:cNvSpPr>
            <a:spLocks/>
          </p:cNvSpPr>
          <p:nvPr/>
        </p:nvSpPr>
        <p:spPr bwMode="auto">
          <a:xfrm>
            <a:off x="9090882" y="11760011"/>
            <a:ext cx="69573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86699" bIns="0">
            <a:spAutoFit/>
          </a:bodyPr>
          <a:lstStyle/>
          <a:p>
            <a:pPr marL="59532"/>
            <a:r>
              <a:rPr lang="en-US" sz="3300" dirty="0" smtClean="0">
                <a:latin typeface="Lato" charset="0"/>
                <a:ea typeface="Lato" charset="0"/>
                <a:cs typeface="Lato" charset="0"/>
              </a:rPr>
              <a:t>Polarizing MoS</a:t>
            </a:r>
            <a:r>
              <a:rPr lang="en-US" sz="3300" baseline="-25000" dirty="0" smtClean="0">
                <a:latin typeface="Lato" charset="0"/>
                <a:ea typeface="Lato" charset="0"/>
                <a:cs typeface="Lato" charset="0"/>
              </a:rPr>
              <a:t>2</a:t>
            </a:r>
            <a:r>
              <a:rPr lang="en-US" sz="3300" dirty="0" smtClean="0">
                <a:latin typeface="Lato" charset="0"/>
                <a:ea typeface="Lato" charset="0"/>
                <a:cs typeface="Lato" charset="0"/>
              </a:rPr>
              <a:t> with an electric field</a:t>
            </a:r>
            <a:endParaRPr lang="en-US" sz="3300" dirty="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5" y="6456145"/>
            <a:ext cx="8435748" cy="517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5134" y="1771075"/>
            <a:ext cx="11774991" cy="10430449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SCM &amp; ADF</a:t>
            </a:r>
          </a:p>
          <a:p>
            <a:pPr lvl="1"/>
            <a:r>
              <a:rPr lang="en-US" dirty="0" smtClean="0"/>
              <a:t>Computational chemistry&amp; materials science 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FF941E"/>
                </a:solidFill>
              </a:rPr>
              <a:t>UV/VIS, IR, charge transfer, bonding analysis</a:t>
            </a:r>
          </a:p>
          <a:p>
            <a:pPr lvl="1"/>
            <a:r>
              <a:rPr lang="en-US" dirty="0" smtClean="0">
                <a:solidFill>
                  <a:srgbClr val="FF941E"/>
                </a:solidFill>
              </a:rPr>
              <a:t>Fast methods: DFTB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941E"/>
                </a:solidFill>
              </a:rPr>
              <a:t>Periodic DFT: plane waves &amp; atomic orbitals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ReaxFF</a:t>
            </a:r>
            <a:r>
              <a:rPr lang="en-US" dirty="0" smtClean="0"/>
              <a:t>: reactive MD large, complex systems</a:t>
            </a:r>
          </a:p>
          <a:p>
            <a:pPr lvl="1"/>
            <a:r>
              <a:rPr lang="en-US" dirty="0" smtClean="0"/>
              <a:t>Monte Carlo methods to speed up time / equilibrium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(COSMO-RS: activity, solubility, VLE)</a:t>
            </a:r>
          </a:p>
          <a:p>
            <a:pPr lvl="1"/>
            <a:endParaRPr lang="en-US" dirty="0"/>
          </a:p>
          <a:p>
            <a:r>
              <a:rPr lang="en-US" dirty="0" smtClean="0"/>
              <a:t>Further exercises &amp; discussion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056328" y="4491823"/>
            <a:ext cx="4278830" cy="42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234651" y="1828225"/>
            <a:ext cx="5593689" cy="203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cetophenone_deltaP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3056328" y="775823"/>
            <a:ext cx="3683407" cy="2104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5765" y="9348825"/>
            <a:ext cx="7592575" cy="293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299" y="2119028"/>
            <a:ext cx="7893640" cy="5293520"/>
          </a:xfrm>
          <a:prstGeom prst="rect">
            <a:avLst/>
          </a:prstGeom>
        </p:spPr>
      </p:pic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8288000" cy="1685925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FF941E"/>
                </a:solidFill>
              </a:rPr>
              <a:t>BAND vs. Plane Wave </a:t>
            </a:r>
            <a:r>
              <a:rPr lang="en-US" dirty="0" smtClean="0">
                <a:solidFill>
                  <a:srgbClr val="FF941E"/>
                </a:solidFill>
              </a:rPr>
              <a:t>codes (QE)</a:t>
            </a:r>
            <a:endParaRPr lang="en-US" sz="6000" dirty="0">
              <a:solidFill>
                <a:schemeClr val="accent2"/>
              </a:solidFill>
            </a:endParaRP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735807" y="1798320"/>
            <a:ext cx="13565312" cy="1045464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/>
              <a:t>Atom centered basis functions, STO or NAO</a:t>
            </a:r>
          </a:p>
          <a:p>
            <a:pPr lvl="1" eaLnBrk="1" hangingPunct="1"/>
            <a:r>
              <a:rPr lang="en-US" sz="3300" dirty="0"/>
              <a:t>Compare cluster with periodic</a:t>
            </a:r>
          </a:p>
          <a:p>
            <a:pPr lvl="1" eaLnBrk="1" hangingPunct="1"/>
            <a:r>
              <a:rPr lang="en-US" sz="3300" dirty="0"/>
              <a:t>No </a:t>
            </a:r>
            <a:r>
              <a:rPr lang="en-US" sz="3300" dirty="0" err="1"/>
              <a:t>pseudopotentials</a:t>
            </a:r>
            <a:r>
              <a:rPr lang="en-US" sz="3300" dirty="0"/>
              <a:t>, all elements</a:t>
            </a:r>
          </a:p>
          <a:p>
            <a:pPr lvl="1" eaLnBrk="1" hangingPunct="1"/>
            <a:r>
              <a:rPr lang="en-US" sz="3300" dirty="0" smtClean="0"/>
              <a:t>Core spectroscopy (core </a:t>
            </a:r>
            <a:r>
              <a:rPr lang="en-US" sz="3300" dirty="0"/>
              <a:t>holes)</a:t>
            </a:r>
          </a:p>
          <a:p>
            <a:pPr lvl="1" eaLnBrk="1" hangingPunct="1"/>
            <a:r>
              <a:rPr lang="en-US" sz="3300" dirty="0"/>
              <a:t>Easy (orbital, density) analysis with GUI</a:t>
            </a:r>
          </a:p>
          <a:p>
            <a:pPr lvl="1" eaLnBrk="1" hangingPunct="1"/>
            <a:r>
              <a:rPr lang="en-US" sz="3300" dirty="0"/>
              <a:t>Fast for empty (1D, 2D, porous)</a:t>
            </a:r>
          </a:p>
          <a:p>
            <a:pPr lvl="1" eaLnBrk="1" hangingPunct="1"/>
            <a:r>
              <a:rPr lang="en-US" sz="3300" dirty="0" smtClean="0"/>
              <a:t>xc: SCAN, MN15-L, </a:t>
            </a:r>
            <a:r>
              <a:rPr lang="en-US" sz="3300" dirty="0"/>
              <a:t>HSE06, GLLB-</a:t>
            </a:r>
            <a:r>
              <a:rPr lang="en-US" sz="3300" dirty="0" err="1"/>
              <a:t>sc</a:t>
            </a:r>
            <a:r>
              <a:rPr lang="en-US" sz="3300" dirty="0"/>
              <a:t>, </a:t>
            </a:r>
            <a:r>
              <a:rPr lang="en-US" sz="3300" dirty="0" smtClean="0"/>
              <a:t>D3(BJ</a:t>
            </a:r>
            <a:r>
              <a:rPr lang="is-IS" sz="3300" dirty="0" smtClean="0"/>
              <a:t>), ...</a:t>
            </a:r>
          </a:p>
          <a:p>
            <a:pPr lvl="1" eaLnBrk="1" hangingPunct="1"/>
            <a:r>
              <a:rPr lang="is-IS" sz="3300" dirty="0" smtClean="0"/>
              <a:t>Self-consistent NEGF</a:t>
            </a:r>
          </a:p>
          <a:p>
            <a:pPr lvl="2"/>
            <a:r>
              <a:rPr lang="en-US" sz="3300" dirty="0" smtClean="0"/>
              <a:t>G</a:t>
            </a:r>
            <a:r>
              <a:rPr lang="is-IS" sz="3300" dirty="0" smtClean="0"/>
              <a:t>ate &amp; bias potential</a:t>
            </a:r>
          </a:p>
          <a:p>
            <a:pPr lvl="2"/>
            <a:r>
              <a:rPr lang="is-IS" sz="3300" dirty="0"/>
              <a:t>S</a:t>
            </a:r>
            <a:r>
              <a:rPr lang="is-IS" sz="3300" dirty="0" smtClean="0"/>
              <a:t>pin transport</a:t>
            </a:r>
            <a:endParaRPr lang="en-US" sz="3300" dirty="0"/>
          </a:p>
          <a:p>
            <a:pPr lvl="1"/>
            <a:endParaRPr lang="en-US" sz="3600" dirty="0"/>
          </a:p>
          <a:p>
            <a:r>
              <a:rPr lang="en-US" dirty="0"/>
              <a:t>True 2D surfaces, 1D polymers</a:t>
            </a:r>
          </a:p>
          <a:p>
            <a:pPr lvl="1"/>
            <a:r>
              <a:rPr lang="en-US" sz="3225" dirty="0"/>
              <a:t>Het. catalysis: polarization, COSMO</a:t>
            </a:r>
          </a:p>
          <a:p>
            <a:pPr lvl="1"/>
            <a:r>
              <a:rPr lang="en-US" sz="3225" dirty="0"/>
              <a:t>2D </a:t>
            </a:r>
            <a:r>
              <a:rPr lang="en-US" sz="3225" dirty="0" smtClean="0"/>
              <a:t>electronics (homogeneous E field)</a:t>
            </a:r>
            <a:endParaRPr lang="en-US" sz="3225" dirty="0"/>
          </a:p>
          <a:p>
            <a:pPr lvl="1"/>
            <a:r>
              <a:rPr lang="en-US" sz="3225" dirty="0"/>
              <a:t>Nanotubes</a:t>
            </a:r>
          </a:p>
          <a:p>
            <a:pPr lvl="1" eaLnBrk="1" hangingPunct="1"/>
            <a:endParaRPr lang="en-US" sz="3300" dirty="0"/>
          </a:p>
          <a:p>
            <a:r>
              <a:rPr lang="en-US" dirty="0"/>
              <a:t>Integrated Graphical Interface: </a:t>
            </a:r>
            <a:endParaRPr lang="en-US" dirty="0" smtClean="0"/>
          </a:p>
          <a:p>
            <a:pPr lvl="1"/>
            <a:r>
              <a:rPr lang="en-US" dirty="0"/>
              <a:t>E</a:t>
            </a:r>
            <a:r>
              <a:rPr lang="en-US" dirty="0" smtClean="0"/>
              <a:t>asy </a:t>
            </a:r>
            <a:r>
              <a:rPr lang="en-US" dirty="0"/>
              <a:t>set up &amp;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Switch: ADF, BAND  &amp; </a:t>
            </a:r>
            <a:r>
              <a:rPr lang="en-US" dirty="0" smtClean="0">
                <a:solidFill>
                  <a:srgbClr val="FF941E"/>
                </a:solidFill>
              </a:rPr>
              <a:t>Quantum Espresso</a:t>
            </a:r>
          </a:p>
          <a:p>
            <a:endParaRPr lang="en-US" sz="4200" dirty="0"/>
          </a:p>
          <a:p>
            <a:pPr eaLnBrk="1" hangingPunct="1">
              <a:buNone/>
            </a:pP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9557725" y="7412548"/>
            <a:ext cx="8730275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latin typeface="Lato" charset="0"/>
                <a:ea typeface="Lato" charset="0"/>
                <a:cs typeface="Lato" charset="0"/>
              </a:rPr>
              <a:t> crystal orbitals,  periodic energy decomposition analysis</a:t>
            </a:r>
          </a:p>
          <a:p>
            <a:r>
              <a:rPr lang="en-US" sz="2400" dirty="0">
                <a:latin typeface="Lato" charset="0"/>
                <a:ea typeface="Lato" charset="0"/>
                <a:cs typeface="Lato" charset="0"/>
              </a:rPr>
              <a:t>M. </a:t>
            </a:r>
            <a:r>
              <a:rPr lang="en-US" sz="2400" dirty="0" err="1">
                <a:latin typeface="Lato" charset="0"/>
                <a:ea typeface="Lato" charset="0"/>
                <a:cs typeface="Lato" charset="0"/>
              </a:rPr>
              <a:t>Raupach</a:t>
            </a:r>
            <a:r>
              <a:rPr lang="en-US" sz="2400" dirty="0">
                <a:latin typeface="Lato" charset="0"/>
                <a:ea typeface="Lato" charset="0"/>
                <a:cs typeface="Lato" charset="0"/>
              </a:rPr>
              <a:t> and M. Tonner, </a:t>
            </a:r>
            <a:r>
              <a:rPr lang="is-IS" sz="2400" dirty="0">
                <a:latin typeface="Lato" charset="0"/>
                <a:ea typeface="Lato" charset="0"/>
                <a:cs typeface="Lato" charset="0"/>
                <a:hlinkClick r:id="rId3"/>
              </a:rPr>
              <a:t>J. Chem. Phys. </a:t>
            </a:r>
            <a:r>
              <a:rPr lang="is-IS" sz="2400" b="1" dirty="0">
                <a:latin typeface="Lato" charset="0"/>
                <a:ea typeface="Lato" charset="0"/>
                <a:cs typeface="Lato" charset="0"/>
                <a:hlinkClick r:id="rId3"/>
              </a:rPr>
              <a:t>142</a:t>
            </a:r>
            <a:r>
              <a:rPr lang="is-IS" sz="2400" dirty="0">
                <a:latin typeface="Lato" charset="0"/>
                <a:ea typeface="Lato" charset="0"/>
                <a:cs typeface="Lato" charset="0"/>
                <a:hlinkClick r:id="rId3"/>
              </a:rPr>
              <a:t>, 194105 (2015</a:t>
            </a:r>
            <a:r>
              <a:rPr lang="is-IS" sz="2700" dirty="0">
                <a:latin typeface="Lato" charset="0"/>
                <a:ea typeface="Lato" charset="0"/>
                <a:cs typeface="Lato" charset="0"/>
                <a:hlinkClick r:id="rId3"/>
              </a:rPr>
              <a:t>)</a:t>
            </a:r>
            <a:endParaRPr lang="en-US" sz="2700" dirty="0">
              <a:latin typeface="Lato" charset="0"/>
              <a:ea typeface="Lato" charset="0"/>
              <a:cs typeface="Lato" charset="0"/>
            </a:endParaRPr>
          </a:p>
          <a:p>
            <a:endParaRPr lang="en-US" sz="2700" dirty="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299" y="8273008"/>
            <a:ext cx="7431121" cy="486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7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82500" lnSpcReduction="100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Band structure, </a:t>
            </a:r>
            <a:r>
              <a:rPr lang="en-US" sz="8400" dirty="0" err="1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pDOS</a:t>
            </a:r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, fat bands, COOP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 smtClean="0"/>
              <a:t>Exercise 9</a:t>
            </a:r>
            <a:r>
              <a:rPr lang="en-US" dirty="0" smtClean="0"/>
              <a:t>: </a:t>
            </a:r>
            <a:r>
              <a:rPr lang="en-US" dirty="0" err="1" smtClean="0"/>
              <a:t>ZnS</a:t>
            </a:r>
            <a:r>
              <a:rPr lang="en-US" dirty="0" smtClean="0"/>
              <a:t> bulk  </a:t>
            </a:r>
          </a:p>
          <a:p>
            <a:pPr lvl="1" hangingPunct="1"/>
            <a:r>
              <a:rPr lang="en-US" dirty="0" smtClean="0"/>
              <a:t>New input, go to BAND</a:t>
            </a:r>
          </a:p>
          <a:p>
            <a:pPr lvl="1" hangingPunct="1"/>
            <a:r>
              <a:rPr lang="en-US" dirty="0" smtClean="0"/>
              <a:t>click on the ‘crystal’ builder tool in the bottom</a:t>
            </a:r>
          </a:p>
          <a:p>
            <a:pPr lvl="1" hangingPunct="1"/>
            <a:r>
              <a:rPr lang="en-US" dirty="0" smtClean="0"/>
              <a:t>select cubic -&gt; </a:t>
            </a:r>
            <a:r>
              <a:rPr lang="en-US" dirty="0" err="1" smtClean="0"/>
              <a:t>Zincblende</a:t>
            </a:r>
            <a:r>
              <a:rPr lang="en-US" dirty="0" smtClean="0"/>
              <a:t> and accept the default</a:t>
            </a:r>
          </a:p>
          <a:p>
            <a:pPr lvl="1" hangingPunct="1"/>
            <a:r>
              <a:rPr lang="en-US" dirty="0" smtClean="0"/>
              <a:t>Settings: BP, SR-ZORA, and DZP </a:t>
            </a:r>
          </a:p>
          <a:p>
            <a:pPr lvl="1" hangingPunct="1"/>
            <a:r>
              <a:rPr lang="en-US" dirty="0"/>
              <a:t>S</a:t>
            </a:r>
            <a:r>
              <a:rPr lang="en-US" dirty="0" smtClean="0"/>
              <a:t>elect DOS and </a:t>
            </a:r>
            <a:r>
              <a:rPr lang="en-US" dirty="0" err="1" smtClean="0"/>
              <a:t>Bandstructure</a:t>
            </a:r>
            <a:r>
              <a:rPr lang="en-US" dirty="0"/>
              <a:t> </a:t>
            </a:r>
            <a:r>
              <a:rPr lang="en-US" dirty="0" smtClean="0"/>
              <a:t>(default interpolation)</a:t>
            </a:r>
          </a:p>
          <a:p>
            <a:pPr lvl="1" hangingPunct="1"/>
            <a:r>
              <a:rPr lang="en-US" dirty="0" smtClean="0"/>
              <a:t>Run it!</a:t>
            </a:r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25" y="6655627"/>
            <a:ext cx="9221286" cy="526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82500" lnSpcReduction="100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Band structure, </a:t>
            </a:r>
            <a:r>
              <a:rPr lang="en-US" sz="8400" dirty="0" err="1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pDOS</a:t>
            </a:r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, </a:t>
            </a:r>
            <a:r>
              <a:rPr lang="en-US" sz="840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fat bands, COOP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 smtClean="0"/>
              <a:t>Exercise 9</a:t>
            </a:r>
            <a:r>
              <a:rPr lang="en-US" dirty="0" smtClean="0"/>
              <a:t>: </a:t>
            </a:r>
            <a:r>
              <a:rPr lang="en-US" dirty="0" err="1" smtClean="0"/>
              <a:t>ZnS</a:t>
            </a:r>
            <a:r>
              <a:rPr lang="en-US" dirty="0" smtClean="0"/>
              <a:t> bulk  </a:t>
            </a:r>
          </a:p>
          <a:p>
            <a:pPr lvl="1" hangingPunct="1"/>
            <a:r>
              <a:rPr lang="en-US" dirty="0"/>
              <a:t>Visualize the band structure (SCM Menu). You will automatically see the </a:t>
            </a:r>
            <a:r>
              <a:rPr lang="en-US" dirty="0" err="1"/>
              <a:t>pDOS</a:t>
            </a:r>
            <a:r>
              <a:rPr lang="en-US" dirty="0"/>
              <a:t> and ‘fat bands’</a:t>
            </a:r>
          </a:p>
          <a:p>
            <a:pPr lvl="1" hangingPunct="1"/>
            <a:r>
              <a:rPr lang="en-US" dirty="0" err="1"/>
              <a:t>ZnS</a:t>
            </a:r>
            <a:r>
              <a:rPr lang="en-US" dirty="0"/>
              <a:t> is a direct band gap semiconductor (p-s transition</a:t>
            </a:r>
          </a:p>
          <a:p>
            <a:pPr lvl="2" hangingPunct="1"/>
            <a:r>
              <a:rPr lang="en-US" dirty="0"/>
              <a:t>Check the </a:t>
            </a:r>
            <a:r>
              <a:rPr lang="en-US" dirty="0" err="1"/>
              <a:t>logflie</a:t>
            </a:r>
            <a:r>
              <a:rPr lang="en-US" dirty="0"/>
              <a:t> and output for band gap info and </a:t>
            </a:r>
            <a:r>
              <a:rPr lang="en-US" dirty="0" err="1"/>
              <a:t>kmesh</a:t>
            </a:r>
            <a:endParaRPr lang="en-US" dirty="0"/>
          </a:p>
          <a:p>
            <a:pPr lvl="2" hangingPunct="1"/>
            <a:r>
              <a:rPr lang="en-US" dirty="0"/>
              <a:t>Low band gap: try model potentials (TB-</a:t>
            </a:r>
            <a:r>
              <a:rPr lang="en-US" dirty="0" err="1"/>
              <a:t>mBJ</a:t>
            </a:r>
            <a:r>
              <a:rPr lang="en-US" dirty="0"/>
              <a:t>, GLLB-</a:t>
            </a:r>
            <a:r>
              <a:rPr lang="en-US" dirty="0" err="1"/>
              <a:t>sc</a:t>
            </a:r>
            <a:r>
              <a:rPr lang="en-US" dirty="0"/>
              <a:t>) and HSE06? </a:t>
            </a:r>
            <a:r>
              <a:rPr lang="en-US" dirty="0">
                <a:hlinkClick r:id="rId3"/>
              </a:rPr>
              <a:t>see benchmark study</a:t>
            </a:r>
            <a:r>
              <a:rPr lang="en-US" dirty="0"/>
              <a:t>.</a:t>
            </a:r>
          </a:p>
          <a:p>
            <a:pPr lvl="2" hangingPunct="1"/>
            <a:r>
              <a:rPr lang="en-US" dirty="0"/>
              <a:t>Should also be converged </a:t>
            </a:r>
            <a:r>
              <a:rPr lang="en-US" dirty="0" err="1"/>
              <a:t>wrt</a:t>
            </a:r>
            <a:r>
              <a:rPr lang="en-US" dirty="0"/>
              <a:t> </a:t>
            </a:r>
            <a:r>
              <a:rPr lang="en-US" dirty="0" err="1"/>
              <a:t>kpoints</a:t>
            </a:r>
            <a:r>
              <a:rPr lang="en-US" dirty="0"/>
              <a:t>, basis, etc</a:t>
            </a:r>
            <a:r>
              <a:rPr lang="en-US" dirty="0" smtClean="0"/>
              <a:t>.</a:t>
            </a:r>
          </a:p>
          <a:p>
            <a:pPr lvl="1" hangingPunct="1"/>
            <a:r>
              <a:rPr lang="en-US" dirty="0" smtClean="0"/>
              <a:t>Restart the calculation from SCF and in the DOS details tick ‘COOP’</a:t>
            </a:r>
          </a:p>
          <a:p>
            <a:pPr lvl="2" hangingPunct="1"/>
            <a:r>
              <a:rPr lang="en-US" dirty="0" smtClean="0"/>
              <a:t>Visualize the crystal orbital overlap population between the Zn s and S p orbitals</a:t>
            </a:r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3" y="6819611"/>
            <a:ext cx="10403391" cy="64608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525" y="7691763"/>
            <a:ext cx="6942998" cy="176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2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Band structure, </a:t>
            </a:r>
            <a:r>
              <a:rPr lang="en-US" sz="8400" dirty="0" err="1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pDOS</a:t>
            </a:r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 with QE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 smtClean="0"/>
              <a:t>Exercise 10</a:t>
            </a:r>
            <a:r>
              <a:rPr lang="en-US" dirty="0" smtClean="0"/>
              <a:t>: </a:t>
            </a:r>
            <a:r>
              <a:rPr lang="en-US" dirty="0" err="1" smtClean="0"/>
              <a:t>ZnS</a:t>
            </a:r>
            <a:r>
              <a:rPr lang="en-US" dirty="0" smtClean="0"/>
              <a:t> bulk with QE</a:t>
            </a:r>
          </a:p>
          <a:p>
            <a:pPr lvl="1" hangingPunct="1"/>
            <a:r>
              <a:rPr lang="en-US" dirty="0" smtClean="0"/>
              <a:t>Switch from BAND to Quantum ESPRESSO</a:t>
            </a:r>
          </a:p>
          <a:p>
            <a:pPr lvl="1" hangingPunct="1"/>
            <a:r>
              <a:rPr lang="en-US" dirty="0" smtClean="0"/>
              <a:t>Choose the same k-mesh (5x5x5), functional and Vanderbilt </a:t>
            </a:r>
            <a:r>
              <a:rPr lang="en-US" dirty="0" err="1" smtClean="0"/>
              <a:t>pseudopotentials</a:t>
            </a:r>
            <a:endParaRPr lang="en-US" dirty="0" smtClean="0"/>
          </a:p>
          <a:p>
            <a:pPr lvl="1" hangingPunct="1"/>
            <a:r>
              <a:rPr lang="en-US" dirty="0" smtClean="0"/>
              <a:t>You will see a similar band structure, but they aren’t colored according to character</a:t>
            </a:r>
          </a:p>
          <a:p>
            <a:pPr lvl="2" hangingPunct="1"/>
            <a:r>
              <a:rPr lang="en-US" dirty="0" smtClean="0"/>
              <a:t>DOS can be projected by QE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396" y="5619435"/>
            <a:ext cx="11613608" cy="712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Surfaces, dielectric function 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 smtClean="0"/>
              <a:t>Exercise 11</a:t>
            </a:r>
            <a:r>
              <a:rPr lang="en-US" dirty="0" smtClean="0"/>
              <a:t>: </a:t>
            </a:r>
            <a:r>
              <a:rPr lang="en-US" dirty="0" err="1" smtClean="0"/>
              <a:t>ZnS</a:t>
            </a:r>
            <a:r>
              <a:rPr lang="en-US" dirty="0" smtClean="0"/>
              <a:t> monolayer: 2D-TDCDFT</a:t>
            </a:r>
          </a:p>
          <a:p>
            <a:pPr lvl="1" hangingPunct="1"/>
            <a:r>
              <a:rPr lang="en-US" dirty="0" smtClean="0"/>
              <a:t>Cut the 111 surface with the slicer tool, and choose 1 layer</a:t>
            </a:r>
          </a:p>
          <a:p>
            <a:pPr lvl="1" hangingPunct="1"/>
            <a:r>
              <a:rPr lang="en-US" dirty="0" smtClean="0"/>
              <a:t>From properties -&gt; dielectric function choose </a:t>
            </a:r>
            <a:r>
              <a:rPr lang="en-US" dirty="0" err="1" smtClean="0"/>
              <a:t>NewResponse</a:t>
            </a:r>
            <a:endParaRPr lang="en-US" dirty="0" smtClean="0"/>
          </a:p>
          <a:p>
            <a:pPr lvl="1" hangingPunct="1"/>
            <a:r>
              <a:rPr lang="en-US" dirty="0" smtClean="0"/>
              <a:t>Calculate 30 frequencies between 2-5 eV</a:t>
            </a:r>
          </a:p>
          <a:p>
            <a:pPr lvl="1" hangingPunct="1"/>
            <a:r>
              <a:rPr lang="en-US" dirty="0" smtClean="0"/>
              <a:t>Set the SCF convergence criterion to 0.01 and switch off the z-component</a:t>
            </a:r>
          </a:p>
          <a:p>
            <a:pPr lvl="1" hangingPunct="1"/>
            <a:r>
              <a:rPr lang="en-US" dirty="0" smtClean="0"/>
              <a:t>Run it (you will prompted </a:t>
            </a:r>
            <a:r>
              <a:rPr lang="en-US" dirty="0" err="1" smtClean="0"/>
              <a:t>Nosymm</a:t>
            </a:r>
            <a:r>
              <a:rPr lang="en-US" dirty="0" smtClean="0"/>
              <a:t> is used)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4" y="5572125"/>
            <a:ext cx="11499274" cy="74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Surfaces, dielectric function 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 smtClean="0"/>
              <a:t>Exercise 11</a:t>
            </a:r>
            <a:r>
              <a:rPr lang="en-US" dirty="0" smtClean="0"/>
              <a:t>: </a:t>
            </a:r>
            <a:r>
              <a:rPr lang="en-US" dirty="0" err="1" smtClean="0"/>
              <a:t>ZnS</a:t>
            </a:r>
            <a:r>
              <a:rPr lang="en-US" dirty="0" smtClean="0"/>
              <a:t> monolayer: 2D-TDCDFT</a:t>
            </a:r>
          </a:p>
          <a:p>
            <a:pPr lvl="1" hangingPunct="1"/>
            <a:r>
              <a:rPr lang="en-US" dirty="0" smtClean="0"/>
              <a:t>SCM -&gt; Spectra will show the averaged dielectric function</a:t>
            </a:r>
          </a:p>
          <a:p>
            <a:pPr lvl="1" hangingPunct="1"/>
            <a:r>
              <a:rPr lang="en-US" smtClean="0"/>
              <a:t>Look </a:t>
            </a:r>
            <a:r>
              <a:rPr lang="en-US" dirty="0" smtClean="0"/>
              <a:t>at the </a:t>
            </a:r>
            <a:r>
              <a:rPr lang="en-US" dirty="0" err="1" smtClean="0"/>
              <a:t>susceptbility</a:t>
            </a:r>
            <a:r>
              <a:rPr lang="en-US" dirty="0" smtClean="0"/>
              <a:t>, </a:t>
            </a:r>
            <a:r>
              <a:rPr lang="en-US" dirty="0" err="1" smtClean="0"/>
              <a:t>polarizability</a:t>
            </a:r>
            <a:r>
              <a:rPr lang="en-US" dirty="0" smtClean="0"/>
              <a:t> and refractive index in Spectra-&gt;TDCDFT</a:t>
            </a:r>
          </a:p>
          <a:p>
            <a:pPr lvl="1" hangingPunct="1"/>
            <a:r>
              <a:rPr lang="en-US" dirty="0" smtClean="0"/>
              <a:t>You could use a ‘scissor’ shift to upshift the </a:t>
            </a:r>
            <a:r>
              <a:rPr lang="en-US" dirty="0" err="1" smtClean="0"/>
              <a:t>virtuals</a:t>
            </a:r>
            <a:endParaRPr lang="en-US" dirty="0" smtClean="0"/>
          </a:p>
          <a:p>
            <a:pPr lvl="1" hangingPunct="1"/>
            <a:r>
              <a:rPr lang="en-US" dirty="0" smtClean="0"/>
              <a:t>Converge with respect to k-points!</a:t>
            </a:r>
          </a:p>
          <a:p>
            <a:pPr lvl="1" hangingPunct="1"/>
            <a:r>
              <a:rPr lang="en-US" dirty="0" smtClean="0"/>
              <a:t>Geometry of the ions should be optimized, this will effect electronic properties</a:t>
            </a:r>
          </a:p>
          <a:p>
            <a:pPr lvl="2" hangingPunct="1"/>
            <a:r>
              <a:rPr lang="en-US" dirty="0" smtClean="0"/>
              <a:t>For free-standing ML, also optimize lattice ?!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4" y="6543675"/>
            <a:ext cx="12565347" cy="670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2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Surface adsorption: analysis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 smtClean="0"/>
              <a:t>Exercise 12</a:t>
            </a:r>
            <a:r>
              <a:rPr lang="en-US" dirty="0" smtClean="0"/>
              <a:t>: </a:t>
            </a:r>
            <a:r>
              <a:rPr lang="en-US" dirty="0" err="1" smtClean="0"/>
              <a:t>Silicene</a:t>
            </a:r>
            <a:r>
              <a:rPr lang="en-US" dirty="0" smtClean="0"/>
              <a:t> monolayer</a:t>
            </a:r>
          </a:p>
          <a:p>
            <a:pPr lvl="1" hangingPunct="1"/>
            <a:r>
              <a:rPr lang="en-US" dirty="0" smtClean="0"/>
              <a:t>New BAND input. Edit -&gt; Crystal -&gt; cubic -&gt; diamond. Preset drop-down -&gt; Si</a:t>
            </a:r>
          </a:p>
          <a:p>
            <a:pPr lvl="1" hangingPunct="1"/>
            <a:r>
              <a:rPr lang="en-US" dirty="0" smtClean="0"/>
              <a:t>Slice a 1-layer 111 Surface to create the boat-shaped </a:t>
            </a:r>
            <a:r>
              <a:rPr lang="en-US" dirty="0" err="1" smtClean="0"/>
              <a:t>silicene</a:t>
            </a:r>
            <a:endParaRPr lang="en-US" dirty="0" smtClean="0"/>
          </a:p>
          <a:p>
            <a:pPr lvl="1" hangingPunct="1"/>
            <a:r>
              <a:rPr lang="en-US" dirty="0" smtClean="0"/>
              <a:t>Optimize with SR-PBE-D3(BJ)/DZP and otherwise default settings</a:t>
            </a:r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800" y="1719860"/>
            <a:ext cx="3251200" cy="445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7"/>
          <a:stretch/>
        </p:blipFill>
        <p:spPr>
          <a:xfrm>
            <a:off x="1209675" y="4972049"/>
            <a:ext cx="9055100" cy="1618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553" y="7042273"/>
            <a:ext cx="7859171" cy="51685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5894" y="8238454"/>
            <a:ext cx="83439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-457200" algn="l" hangingPunct="1">
              <a:buFont typeface="Arial" charset="0"/>
              <a:buChar char="•"/>
            </a:pPr>
            <a:r>
              <a:rPr lang="en-US" sz="3000" dirty="0">
                <a:latin typeface="Lato Medium" charset="0"/>
                <a:ea typeface="Lato Medium" charset="0"/>
                <a:cs typeface="Lato Medium" charset="0"/>
              </a:rPr>
              <a:t>Do a </a:t>
            </a:r>
            <a:r>
              <a:rPr lang="en-US" sz="3000" b="1" u="sng" dirty="0">
                <a:latin typeface="Lato Medium" charset="0"/>
                <a:ea typeface="Lato Medium" charset="0"/>
                <a:cs typeface="Lato Medium" charset="0"/>
              </a:rPr>
              <a:t>single point </a:t>
            </a:r>
            <a:r>
              <a:rPr lang="en-US" sz="3000" dirty="0">
                <a:latin typeface="Lato Medium" charset="0"/>
                <a:ea typeface="Lato Medium" charset="0"/>
                <a:cs typeface="Lato Medium" charset="0"/>
              </a:rPr>
              <a:t>calculation with ‘Good’ quality and calculate band structure &amp; </a:t>
            </a:r>
            <a:r>
              <a:rPr lang="en-US" sz="3000" dirty="0" smtClean="0">
                <a:latin typeface="Lato Medium" charset="0"/>
                <a:ea typeface="Lato Medium" charset="0"/>
                <a:cs typeface="Lato Medium" charset="0"/>
              </a:rPr>
              <a:t>DOS</a:t>
            </a:r>
          </a:p>
          <a:p>
            <a:pPr marL="457200" lvl="1" indent="-457200" algn="l" hangingPunct="1">
              <a:buFont typeface="Arial" charset="0"/>
              <a:buChar char="•"/>
            </a:pPr>
            <a:endParaRPr lang="en-US" sz="3000" dirty="0">
              <a:latin typeface="Lato Medium" charset="0"/>
              <a:ea typeface="Lato Medium" charset="0"/>
              <a:cs typeface="Lato Medium" charset="0"/>
            </a:endParaRPr>
          </a:p>
          <a:p>
            <a:pPr marL="457200" lvl="1" indent="-457200" algn="l" hangingPunct="1">
              <a:buFont typeface="Arial" charset="0"/>
              <a:buChar char="•"/>
            </a:pPr>
            <a:r>
              <a:rPr lang="en-US" sz="3000" dirty="0">
                <a:latin typeface="Lato Medium" charset="0"/>
                <a:ea typeface="Lato Medium" charset="0"/>
                <a:cs typeface="Lato Medium" charset="0"/>
              </a:rPr>
              <a:t>Have a look at the characteristic Dirac cone in the K point, with no DOS (semi-metal)</a:t>
            </a:r>
          </a:p>
        </p:txBody>
      </p:sp>
    </p:spTree>
    <p:extLst>
      <p:ext uri="{BB962C8B-B14F-4D97-AF65-F5344CB8AC3E}">
        <p14:creationId xmlns:p14="http://schemas.microsoft.com/office/powerpoint/2010/main" val="148727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-161428" y="1385392"/>
            <a:ext cx="101695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7200" dirty="0">
                <a:latin typeface="Lato" charset="0"/>
                <a:ea typeface="Lato" charset="0"/>
                <a:cs typeface="Lato" charset="0"/>
              </a:rPr>
              <a:t>∆</a:t>
            </a:r>
            <a:r>
              <a:rPr lang="en-US" sz="7200" i="1" dirty="0">
                <a:latin typeface="Lato" charset="0"/>
                <a:ea typeface="Lato" charset="0"/>
                <a:cs typeface="Lato" charset="0"/>
              </a:rPr>
              <a:t>E</a:t>
            </a:r>
            <a:r>
              <a:rPr lang="en-US" sz="7200" dirty="0">
                <a:latin typeface="Lato" charset="0"/>
                <a:ea typeface="Lato" charset="0"/>
                <a:cs typeface="Lato" charset="0"/>
              </a:rPr>
              <a:t> = ∆</a:t>
            </a:r>
            <a:r>
              <a:rPr lang="en-US" sz="7200" i="1" dirty="0" err="1">
                <a:latin typeface="Lato" charset="0"/>
                <a:ea typeface="Lato" charset="0"/>
                <a:cs typeface="Lato" charset="0"/>
              </a:rPr>
              <a:t>E</a:t>
            </a:r>
            <a:r>
              <a:rPr lang="en-US" sz="9600" baseline="-25000" dirty="0" err="1">
                <a:latin typeface="Lato" charset="0"/>
                <a:ea typeface="Lato" charset="0"/>
                <a:cs typeface="Lato" charset="0"/>
              </a:rPr>
              <a:t>prep</a:t>
            </a:r>
            <a:r>
              <a:rPr lang="en-US" sz="7200" dirty="0">
                <a:latin typeface="Lato" charset="0"/>
                <a:ea typeface="Lato" charset="0"/>
                <a:cs typeface="Lato" charset="0"/>
              </a:rPr>
              <a:t> + ∆</a:t>
            </a:r>
            <a:r>
              <a:rPr lang="en-US" sz="7200" i="1" dirty="0" err="1">
                <a:latin typeface="Lato" charset="0"/>
                <a:ea typeface="Lato" charset="0"/>
                <a:cs typeface="Lato" charset="0"/>
              </a:rPr>
              <a:t>E</a:t>
            </a:r>
            <a:r>
              <a:rPr lang="en-US" sz="9600" baseline="-25000" dirty="0" err="1">
                <a:latin typeface="Lato" charset="0"/>
                <a:ea typeface="Lato" charset="0"/>
                <a:cs typeface="Lato" charset="0"/>
              </a:rPr>
              <a:t>int</a:t>
            </a:r>
            <a:endParaRPr lang="en-US" sz="72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17763" name="Line 3"/>
          <p:cNvSpPr>
            <a:spLocks noChangeShapeType="1"/>
          </p:cNvSpPr>
          <p:nvPr/>
        </p:nvSpPr>
        <p:spPr bwMode="auto">
          <a:xfrm flipH="1">
            <a:off x="7863408" y="3254078"/>
            <a:ext cx="8952" cy="1219796"/>
          </a:xfrm>
          <a:prstGeom prst="line">
            <a:avLst/>
          </a:prstGeom>
          <a:noFill/>
          <a:ln w="53975">
            <a:solidFill>
              <a:schemeClr val="accent1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59719" y="4768909"/>
            <a:ext cx="147135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7200" dirty="0">
                <a:solidFill>
                  <a:srgbClr val="008000"/>
                </a:solidFill>
                <a:latin typeface="Lato" charset="0"/>
                <a:ea typeface="Lato" charset="0"/>
                <a:cs typeface="Lato" charset="0"/>
              </a:rPr>
              <a:t>∆</a:t>
            </a:r>
            <a:r>
              <a:rPr lang="en-US" sz="7200" i="1" dirty="0" err="1" smtClean="0">
                <a:solidFill>
                  <a:srgbClr val="008000"/>
                </a:solidFill>
                <a:latin typeface="Lato" charset="0"/>
                <a:ea typeface="Lato" charset="0"/>
                <a:cs typeface="Lato" charset="0"/>
              </a:rPr>
              <a:t>V</a:t>
            </a:r>
            <a:r>
              <a:rPr lang="en-US" sz="7200" baseline="-25000" dirty="0" err="1" smtClean="0">
                <a:solidFill>
                  <a:srgbClr val="008000"/>
                </a:solidFill>
                <a:latin typeface="Lato" charset="0"/>
                <a:ea typeface="Lato" charset="0"/>
                <a:cs typeface="Lato" charset="0"/>
              </a:rPr>
              <a:t>elstat</a:t>
            </a:r>
            <a:r>
              <a:rPr lang="en-US" sz="7200" dirty="0" smtClean="0">
                <a:latin typeface="Lato" charset="0"/>
                <a:ea typeface="Lato" charset="0"/>
                <a:cs typeface="Lato" charset="0"/>
              </a:rPr>
              <a:t>  +   </a:t>
            </a:r>
            <a:r>
              <a:rPr lang="en-US" sz="7200" dirty="0" smtClean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rPr>
              <a:t>∆</a:t>
            </a:r>
            <a:r>
              <a:rPr lang="en-US" sz="7200" i="1" dirty="0" err="1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rPr>
              <a:t>E</a:t>
            </a:r>
            <a:r>
              <a:rPr lang="en-US" sz="7200" baseline="-25000" dirty="0" err="1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rPr>
              <a:t>Pauli</a:t>
            </a:r>
            <a:r>
              <a:rPr lang="en-US" sz="7200" dirty="0"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7200" dirty="0" smtClean="0">
                <a:latin typeface="Lato" charset="0"/>
                <a:ea typeface="Lato" charset="0"/>
                <a:cs typeface="Lato" charset="0"/>
              </a:rPr>
              <a:t>  +   </a:t>
            </a:r>
            <a:r>
              <a:rPr lang="en-US" sz="7200" dirty="0" smtClean="0">
                <a:solidFill>
                  <a:srgbClr val="008000"/>
                </a:solidFill>
                <a:latin typeface="Lato" charset="0"/>
                <a:ea typeface="Lato" charset="0"/>
                <a:cs typeface="Lato" charset="0"/>
              </a:rPr>
              <a:t>∆</a:t>
            </a:r>
            <a:r>
              <a:rPr lang="en-US" sz="7200" i="1" dirty="0" err="1" smtClean="0">
                <a:solidFill>
                  <a:srgbClr val="008000"/>
                </a:solidFill>
                <a:latin typeface="Lato" charset="0"/>
                <a:ea typeface="Lato" charset="0"/>
                <a:cs typeface="Lato" charset="0"/>
              </a:rPr>
              <a:t>E</a:t>
            </a:r>
            <a:r>
              <a:rPr lang="en-US" sz="7200" baseline="-25000" dirty="0" err="1" smtClean="0">
                <a:solidFill>
                  <a:srgbClr val="008000"/>
                </a:solidFill>
                <a:latin typeface="Lato" charset="0"/>
                <a:ea typeface="Lato" charset="0"/>
                <a:cs typeface="Lato" charset="0"/>
              </a:rPr>
              <a:t>oi</a:t>
            </a:r>
            <a:r>
              <a:rPr lang="en-US" sz="7200" dirty="0"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7200" dirty="0" smtClean="0">
                <a:latin typeface="Lato" charset="0"/>
                <a:ea typeface="Lato" charset="0"/>
                <a:cs typeface="Lato" charset="0"/>
              </a:rPr>
              <a:t> +  </a:t>
            </a:r>
            <a:r>
              <a:rPr lang="en-US" sz="7200" dirty="0" smtClean="0">
                <a:solidFill>
                  <a:srgbClr val="FF941E"/>
                </a:solidFill>
                <a:latin typeface="Lato" charset="0"/>
                <a:ea typeface="Lato" charset="0"/>
                <a:cs typeface="Lato" charset="0"/>
              </a:rPr>
              <a:t>∆</a:t>
            </a:r>
            <a:r>
              <a:rPr lang="en-US" sz="7200" i="1" dirty="0" err="1" smtClean="0">
                <a:solidFill>
                  <a:srgbClr val="FF941E"/>
                </a:solidFill>
                <a:latin typeface="Lato" charset="0"/>
                <a:ea typeface="Lato" charset="0"/>
                <a:cs typeface="Lato" charset="0"/>
              </a:rPr>
              <a:t>E</a:t>
            </a:r>
            <a:r>
              <a:rPr lang="en-US" sz="7200" baseline="-25000" dirty="0" err="1" smtClean="0">
                <a:solidFill>
                  <a:srgbClr val="FF941E"/>
                </a:solidFill>
                <a:latin typeface="Lato" charset="0"/>
                <a:ea typeface="Lato" charset="0"/>
                <a:cs typeface="Lato" charset="0"/>
              </a:rPr>
              <a:t>disp</a:t>
            </a:r>
            <a:r>
              <a:rPr lang="en-US" sz="7200" dirty="0" smtClean="0">
                <a:solidFill>
                  <a:srgbClr val="FF941E"/>
                </a:solidFill>
                <a:latin typeface="Lato" charset="0"/>
                <a:ea typeface="Lato" charset="0"/>
                <a:cs typeface="Lato" charset="0"/>
              </a:rPr>
              <a:t>  </a:t>
            </a:r>
            <a:endParaRPr lang="en-US" sz="7200" baseline="-25000" dirty="0">
              <a:solidFill>
                <a:srgbClr val="FF941E"/>
              </a:solidFill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59720" y="6132261"/>
            <a:ext cx="11122324" cy="1784350"/>
            <a:chOff x="1680" y="2784"/>
            <a:chExt cx="3888" cy="1008"/>
          </a:xfrm>
        </p:grpSpPr>
        <p:pic>
          <p:nvPicPr>
            <p:cNvPr id="62472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" y="2949"/>
              <a:ext cx="1230" cy="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6" y="2784"/>
              <a:ext cx="1230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4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120"/>
              <a:ext cx="104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59719" y="10428753"/>
            <a:ext cx="111223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3200" b="1" u="sng" dirty="0" err="1" smtClean="0">
                <a:latin typeface="Lato Medium" charset="0"/>
                <a:ea typeface="Lato Medium" charset="0"/>
                <a:cs typeface="Lato Medium" charset="0"/>
              </a:rPr>
              <a:t>Extensions</a:t>
            </a:r>
            <a:r>
              <a:rPr lang="nl-NL" sz="3200" b="1" u="sng" dirty="0" smtClean="0">
                <a:latin typeface="Lato Medium" charset="0"/>
                <a:ea typeface="Lato Medium" charset="0"/>
                <a:cs typeface="Lato Medium" charset="0"/>
              </a:rPr>
              <a:t>: 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3200" dirty="0" smtClean="0">
                <a:latin typeface="Lato Medium" charset="0"/>
                <a:ea typeface="Lato Medium" charset="0"/>
                <a:cs typeface="Lato Medium" charset="0"/>
              </a:rPr>
              <a:t>Periodic EDA: M. </a:t>
            </a:r>
            <a:r>
              <a:rPr lang="en-US" sz="3200" dirty="0" err="1" smtClean="0">
                <a:latin typeface="Lato Medium" charset="0"/>
                <a:ea typeface="Lato Medium" charset="0"/>
                <a:cs typeface="Lato Medium" charset="0"/>
              </a:rPr>
              <a:t>Raupach</a:t>
            </a:r>
            <a:r>
              <a:rPr lang="en-US" sz="3200" dirty="0" smtClean="0">
                <a:latin typeface="Lato Medium" charset="0"/>
                <a:ea typeface="Lato Medium" charset="0"/>
                <a:cs typeface="Lato Medium" charset="0"/>
              </a:rPr>
              <a:t> &amp; R. Tonner, </a:t>
            </a:r>
            <a:r>
              <a:rPr lang="is-IS" sz="3200" dirty="0">
                <a:latin typeface="Lato Medium" charset="0"/>
                <a:ea typeface="Lato Medium" charset="0"/>
                <a:cs typeface="Lato Medium" charset="0"/>
              </a:rPr>
              <a:t>J. Chem. Phys. 142, 194105 (2015)</a:t>
            </a:r>
            <a:r>
              <a:rPr lang="en-US" sz="3200" dirty="0" smtClean="0">
                <a:latin typeface="Lato Medium" charset="0"/>
                <a:ea typeface="Lato Medium" charset="0"/>
                <a:cs typeface="Lato Medium" charset="0"/>
              </a:rPr>
              <a:t>): </a:t>
            </a:r>
            <a:r>
              <a:rPr lang="en-US" sz="3200" dirty="0">
                <a:latin typeface="Lato Medium" charset="0"/>
                <a:ea typeface="Lato Medium" charset="0"/>
                <a:cs typeface="Lato Medium" charset="0"/>
              </a:rPr>
              <a:t>molecule-surface </a:t>
            </a:r>
            <a:r>
              <a:rPr lang="en-US" sz="3200" dirty="0" smtClean="0">
                <a:latin typeface="Lato Medium" charset="0"/>
                <a:ea typeface="Lato Medium" charset="0"/>
                <a:cs typeface="Lato Medium" charset="0"/>
              </a:rPr>
              <a:t>interactions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3200" dirty="0" smtClean="0">
                <a:latin typeface="Lato Medium" charset="0"/>
                <a:ea typeface="Lato Medium" charset="0"/>
                <a:cs typeface="Lato Medium" charset="0"/>
              </a:rPr>
              <a:t>Ziegler, </a:t>
            </a:r>
            <a:r>
              <a:rPr lang="en-US" sz="3200" dirty="0" err="1" smtClean="0">
                <a:latin typeface="Lato Medium" charset="0"/>
                <a:ea typeface="Lato Medium" charset="0"/>
                <a:cs typeface="Lato Medium" charset="0"/>
              </a:rPr>
              <a:t>Michalak</a:t>
            </a:r>
            <a:r>
              <a:rPr lang="en-US" sz="3200" dirty="0" smtClean="0">
                <a:latin typeface="Lato Medium" charset="0"/>
                <a:ea typeface="Lato Medium" charset="0"/>
                <a:cs typeface="Lato Medium" charset="0"/>
              </a:rPr>
              <a:t>, </a:t>
            </a:r>
            <a:r>
              <a:rPr lang="en-US" sz="3200" dirty="0" err="1" smtClean="0">
                <a:latin typeface="Lato Medium" charset="0"/>
                <a:ea typeface="Lato Medium" charset="0"/>
                <a:cs typeface="Lato Medium" charset="0"/>
              </a:rPr>
              <a:t>Mitoraj</a:t>
            </a:r>
            <a:r>
              <a:rPr lang="en-US" sz="3200" dirty="0" smtClean="0">
                <a:latin typeface="Lato Medium" charset="0"/>
                <a:ea typeface="Lato Medium" charset="0"/>
                <a:cs typeface="Lato Medium" charset="0"/>
              </a:rPr>
              <a:t>: ETS-NOCV</a:t>
            </a:r>
          </a:p>
          <a:p>
            <a:pPr algn="l"/>
            <a:endParaRPr lang="en-US" sz="3200" dirty="0">
              <a:latin typeface="Lato Medium" charset="0"/>
              <a:ea typeface="Lato Medium" charset="0"/>
              <a:cs typeface="Lato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Lato Black" charset="0"/>
                <a:ea typeface="Lato Black" charset="0"/>
                <a:cs typeface="Lato Black" charset="0"/>
              </a:rPr>
              <a:t>Energy </a:t>
            </a:r>
            <a:r>
              <a:rPr lang="en-US" b="1" dirty="0" smtClean="0">
                <a:latin typeface="Lato Black" charset="0"/>
                <a:ea typeface="Lato Black" charset="0"/>
                <a:cs typeface="Lato Black" charset="0"/>
              </a:rPr>
              <a:t>decomposition analysis</a:t>
            </a:r>
            <a:endParaRPr lang="en-US" b="1" dirty="0"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17" name="Picture 2" descr="http://www.scm.com/img/guipicts/levels_NiCO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62267" y="6835035"/>
            <a:ext cx="6398752" cy="5419352"/>
          </a:xfrm>
          <a:prstGeom prst="rect">
            <a:avLst/>
          </a:prstGeom>
          <a:noFill/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59717" y="8532715"/>
            <a:ext cx="8016899" cy="173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marL="571500" indent="-571500" algn="l" eaLnBrk="1" hangingPunct="1">
              <a:buFont typeface="Arial" charset="0"/>
              <a:buChar char="•"/>
            </a:pPr>
            <a:r>
              <a:rPr lang="en-US" sz="4000" dirty="0" smtClean="0">
                <a:solidFill>
                  <a:srgbClr val="FF941E"/>
                </a:solidFill>
                <a:latin typeface="Lato" charset="0"/>
                <a:ea typeface="Lato" charset="0"/>
                <a:cs typeface="Lato" charset="0"/>
              </a:rPr>
              <a:t>∆</a:t>
            </a:r>
            <a:r>
              <a:rPr lang="en-US" sz="4000" i="1" dirty="0" err="1" smtClean="0">
                <a:solidFill>
                  <a:srgbClr val="FF941E"/>
                </a:solidFill>
                <a:latin typeface="Lato" charset="0"/>
                <a:ea typeface="Lato" charset="0"/>
                <a:cs typeface="Lato" charset="0"/>
              </a:rPr>
              <a:t>E</a:t>
            </a:r>
            <a:r>
              <a:rPr lang="en-US" sz="4000" baseline="-25000" dirty="0" err="1" smtClean="0">
                <a:solidFill>
                  <a:srgbClr val="FF941E"/>
                </a:solidFill>
                <a:latin typeface="Lato" charset="0"/>
                <a:ea typeface="Lato" charset="0"/>
                <a:cs typeface="Lato" charset="0"/>
              </a:rPr>
              <a:t>steric</a:t>
            </a:r>
            <a:r>
              <a:rPr lang="en-US" sz="4000" dirty="0" smtClean="0">
                <a:solidFill>
                  <a:srgbClr val="FF941E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4000" dirty="0" smtClean="0">
                <a:latin typeface="Lato" charset="0"/>
                <a:ea typeface="Lato" charset="0"/>
                <a:cs typeface="Lato" charset="0"/>
              </a:rPr>
              <a:t>= 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∆</a:t>
            </a:r>
            <a:r>
              <a:rPr lang="en-US" sz="4000" i="1" dirty="0" err="1" smtClean="0">
                <a:solidFill>
                  <a:schemeClr val="accent2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V</a:t>
            </a:r>
            <a:r>
              <a:rPr lang="en-US" sz="4000" baseline="-25000" dirty="0" err="1" smtClean="0">
                <a:solidFill>
                  <a:schemeClr val="accent2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elstat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  </a:t>
            </a:r>
            <a:r>
              <a:rPr lang="en-US" sz="4000" dirty="0" smtClean="0">
                <a:latin typeface="Lato" charset="0"/>
                <a:ea typeface="Lato" charset="0"/>
                <a:cs typeface="Lato" charset="0"/>
              </a:rPr>
              <a:t>+  </a:t>
            </a:r>
            <a:r>
              <a:rPr lang="en-US" sz="4000" dirty="0" smtClean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rPr>
              <a:t>∆</a:t>
            </a:r>
            <a:r>
              <a:rPr lang="en-US" sz="4000" i="1" dirty="0" err="1" smtClean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rPr>
              <a:t>E</a:t>
            </a:r>
            <a:r>
              <a:rPr lang="en-US" sz="4000" baseline="-25000" dirty="0" err="1" smtClean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rPr>
              <a:t>pauli</a:t>
            </a:r>
            <a:endParaRPr lang="en-US" sz="4000" baseline="-25000" dirty="0" smtClean="0">
              <a:solidFill>
                <a:srgbClr val="FF0000"/>
              </a:solidFill>
              <a:latin typeface="Lato" charset="0"/>
              <a:ea typeface="Lato" charset="0"/>
              <a:cs typeface="Lato" charset="0"/>
            </a:endParaRPr>
          </a:p>
          <a:p>
            <a:pPr marL="1314450" lvl="1" indent="-571500" algn="l" eaLnBrk="1" hangingPunct="1">
              <a:buFont typeface="Arial" charset="0"/>
              <a:buChar char="•"/>
            </a:pPr>
            <a:endParaRPr lang="en-US" sz="4000" baseline="-25000" dirty="0" smtClean="0">
              <a:latin typeface="Lato" charset="0"/>
              <a:ea typeface="Lato" charset="0"/>
              <a:cs typeface="Lato" charset="0"/>
            </a:endParaRPr>
          </a:p>
          <a:p>
            <a:pPr marL="571500" indent="-571500" algn="l" eaLnBrk="1" hangingPunct="1">
              <a:buFont typeface="Arial" charset="0"/>
              <a:buChar char="•"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∆</a:t>
            </a:r>
            <a:r>
              <a:rPr lang="en-US" sz="4000" i="1" dirty="0" err="1" smtClean="0">
                <a:solidFill>
                  <a:schemeClr val="accent2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E</a:t>
            </a:r>
            <a:r>
              <a:rPr lang="en-US" sz="4000" baseline="-25000" dirty="0" err="1" smtClean="0">
                <a:solidFill>
                  <a:schemeClr val="accent2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oi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4000" dirty="0" smtClean="0">
                <a:latin typeface="Lato" charset="0"/>
                <a:ea typeface="Lato" charset="0"/>
                <a:cs typeface="Lato" charset="0"/>
              </a:rPr>
              <a:t>= decomposed in </a:t>
            </a:r>
            <a:r>
              <a:rPr lang="en-US" sz="4000" dirty="0" err="1" smtClean="0">
                <a:latin typeface="Lato" charset="0"/>
                <a:ea typeface="Lato" charset="0"/>
                <a:cs typeface="Lato" charset="0"/>
              </a:rPr>
              <a:t>irreps</a:t>
            </a:r>
            <a:r>
              <a:rPr lang="en-US" sz="4000" dirty="0" smtClean="0">
                <a:latin typeface="Lato" charset="0"/>
                <a:ea typeface="Lato" charset="0"/>
                <a:cs typeface="Lato" charset="0"/>
              </a:rPr>
              <a:t>.</a:t>
            </a:r>
            <a:endParaRPr lang="en-US" sz="40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719" y="4906944"/>
            <a:ext cx="7140258" cy="2926080"/>
          </a:xfrm>
          <a:prstGeom prst="rect">
            <a:avLst/>
          </a:prstGeom>
          <a:noFill/>
          <a:ln w="12700" cap="flat">
            <a:solidFill>
              <a:srgbClr val="FF941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15953" y="1771075"/>
            <a:ext cx="2474259" cy="1405708"/>
          </a:xfrm>
          <a:prstGeom prst="ellipse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717" y="3461428"/>
            <a:ext cx="134008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 eaLnBrk="1" hangingPunct="1">
              <a:buFont typeface="Arial" charset="0"/>
              <a:buChar char="•"/>
              <a:tabLst>
                <a:tab pos="3919538" algn="l"/>
              </a:tabLst>
            </a:pPr>
            <a:r>
              <a:rPr lang="en-US" sz="4000" dirty="0" smtClean="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rPr>
              <a:t>∆</a:t>
            </a:r>
            <a:r>
              <a:rPr lang="en-US" sz="4000" i="1" dirty="0" err="1" smtClean="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rPr>
              <a:t>E</a:t>
            </a:r>
            <a:r>
              <a:rPr lang="en-US" sz="4000" baseline="-25000" dirty="0" err="1" smtClean="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rPr>
              <a:t>prep</a:t>
            </a:r>
            <a:r>
              <a:rPr lang="en-US" sz="4000" dirty="0" smtClean="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4000" dirty="0" smtClean="0">
                <a:latin typeface="Lato" charset="0"/>
                <a:ea typeface="Lato" charset="0"/>
                <a:cs typeface="Lato" charset="0"/>
              </a:rPr>
              <a:t>= geometry ’deformation’ energy</a:t>
            </a:r>
            <a:endParaRPr lang="en-US" sz="40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82110" y="1801926"/>
            <a:ext cx="7824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b-NO" sz="3200" dirty="0" err="1">
                <a:latin typeface="Lato Medium" charset="0"/>
                <a:ea typeface="Lato Medium" charset="0"/>
                <a:cs typeface="Lato Medium" charset="0"/>
              </a:rPr>
              <a:t>Chem</a:t>
            </a:r>
            <a:r>
              <a:rPr lang="nb-NO" sz="3200" dirty="0">
                <a:latin typeface="Lato Medium" charset="0"/>
                <a:ea typeface="Lato Medium" charset="0"/>
                <a:cs typeface="Lato Medium" charset="0"/>
              </a:rPr>
              <a:t>. </a:t>
            </a:r>
            <a:r>
              <a:rPr lang="nb-NO" sz="3200" dirty="0" err="1">
                <a:latin typeface="Lato Medium" charset="0"/>
                <a:ea typeface="Lato Medium" charset="0"/>
                <a:cs typeface="Lato Medium" charset="0"/>
              </a:rPr>
              <a:t>Soc</a:t>
            </a:r>
            <a:r>
              <a:rPr lang="nb-NO" sz="3200" dirty="0">
                <a:latin typeface="Lato Medium" charset="0"/>
                <a:ea typeface="Lato Medium" charset="0"/>
                <a:cs typeface="Lato Medium" charset="0"/>
              </a:rPr>
              <a:t>. Rev. 2014, </a:t>
            </a:r>
            <a:r>
              <a:rPr lang="nb-NO" sz="3200" b="1" dirty="0">
                <a:latin typeface="Lato Medium" charset="0"/>
                <a:ea typeface="Lato Medium" charset="0"/>
                <a:cs typeface="Lato Medium" charset="0"/>
              </a:rPr>
              <a:t>43</a:t>
            </a:r>
            <a:r>
              <a:rPr lang="nb-NO" sz="3200" dirty="0">
                <a:latin typeface="Lato Medium" charset="0"/>
                <a:ea typeface="Lato Medium" charset="0"/>
                <a:cs typeface="Lato Medium" charset="0"/>
              </a:rPr>
              <a:t>, 4953</a:t>
            </a:r>
            <a:r>
              <a:rPr lang="pt-BR" sz="3200" dirty="0">
                <a:latin typeface="Lato Medium" charset="0"/>
                <a:ea typeface="Lato Medium" charset="0"/>
                <a:cs typeface="Lato Medium" charset="0"/>
              </a:rPr>
              <a:t>; </a:t>
            </a:r>
            <a:endParaRPr lang="pt-BR" sz="3200" dirty="0" smtClean="0">
              <a:latin typeface="Lato Medium" charset="0"/>
              <a:ea typeface="Lato Medium" charset="0"/>
              <a:cs typeface="Lato Medium" charset="0"/>
            </a:endParaRPr>
          </a:p>
          <a:p>
            <a:pPr algn="l"/>
            <a:r>
              <a:rPr lang="pt-BR" sz="3200" dirty="0" smtClean="0">
                <a:latin typeface="Lato Medium" charset="0"/>
                <a:ea typeface="Lato Medium" charset="0"/>
                <a:cs typeface="Lato Medium" charset="0"/>
              </a:rPr>
              <a:t>WIRES </a:t>
            </a:r>
            <a:r>
              <a:rPr lang="pt-BR" sz="3200" dirty="0">
                <a:latin typeface="Lato Medium" charset="0"/>
                <a:ea typeface="Lato Medium" charset="0"/>
                <a:cs typeface="Lato Medium" charset="0"/>
              </a:rPr>
              <a:t>Comput. Mol. </a:t>
            </a:r>
            <a:r>
              <a:rPr lang="pt-BR" sz="3200" dirty="0" err="1">
                <a:latin typeface="Lato Medium" charset="0"/>
                <a:ea typeface="Lato Medium" charset="0"/>
                <a:cs typeface="Lato Medium" charset="0"/>
              </a:rPr>
              <a:t>Sci</a:t>
            </a:r>
            <a:r>
              <a:rPr lang="pt-BR" sz="3200" dirty="0">
                <a:latin typeface="Lato Medium" charset="0"/>
                <a:ea typeface="Lato Medium" charset="0"/>
                <a:cs typeface="Lato Medium" charset="0"/>
              </a:rPr>
              <a:t>. 2015, </a:t>
            </a:r>
            <a:r>
              <a:rPr lang="pt-BR" sz="3200" b="1" dirty="0">
                <a:latin typeface="Lato Medium" charset="0"/>
                <a:ea typeface="Lato Medium" charset="0"/>
                <a:cs typeface="Lato Medium" charset="0"/>
              </a:rPr>
              <a:t>5</a:t>
            </a:r>
            <a:r>
              <a:rPr lang="pt-BR" sz="3200" dirty="0">
                <a:latin typeface="Lato Medium" charset="0"/>
                <a:ea typeface="Lato Medium" charset="0"/>
                <a:cs typeface="Lato Medium" charset="0"/>
              </a:rPr>
              <a:t>, </a:t>
            </a:r>
            <a:r>
              <a:rPr lang="pt-BR" sz="3200" dirty="0" smtClean="0">
                <a:latin typeface="Lato Medium" charset="0"/>
                <a:ea typeface="Lato Medium" charset="0"/>
                <a:cs typeface="Lato Medium" charset="0"/>
              </a:rPr>
              <a:t>324</a:t>
            </a:r>
          </a:p>
          <a:p>
            <a:pPr algn="l"/>
            <a:r>
              <a:rPr lang="pt-BR" sz="3200" dirty="0" err="1" smtClean="0">
                <a:latin typeface="Lato Medium" charset="0"/>
                <a:ea typeface="Lato Medium" charset="0"/>
                <a:cs typeface="Lato Medium" charset="0"/>
              </a:rPr>
              <a:t>Oline</a:t>
            </a:r>
            <a:r>
              <a:rPr lang="pt-BR" sz="3200" dirty="0" smtClean="0">
                <a:latin typeface="Lato Medium" charset="0"/>
                <a:ea typeface="Lato Medium" charset="0"/>
                <a:cs typeface="Lato Medium" charset="0"/>
              </a:rPr>
              <a:t> tutorial &amp; </a:t>
            </a:r>
            <a:r>
              <a:rPr lang="pt-BR" sz="3200" dirty="0" err="1" smtClean="0">
                <a:latin typeface="Lato Medium" charset="0"/>
                <a:ea typeface="Lato Medium" charset="0"/>
                <a:cs typeface="Lato Medium" charset="0"/>
              </a:rPr>
              <a:t>teaching</a:t>
            </a:r>
            <a:r>
              <a:rPr lang="pt-BR" sz="3200" dirty="0" smtClean="0">
                <a:latin typeface="Lato Medium" charset="0"/>
                <a:ea typeface="Lato Medium" charset="0"/>
                <a:cs typeface="Lato Medium" charset="0"/>
              </a:rPr>
              <a:t> </a:t>
            </a:r>
            <a:r>
              <a:rPr lang="pt-BR" sz="3200" dirty="0" err="1" smtClean="0">
                <a:latin typeface="Lato Medium" charset="0"/>
                <a:ea typeface="Lato Medium" charset="0"/>
                <a:cs typeface="Lato Medium" charset="0"/>
              </a:rPr>
              <a:t>materials</a:t>
            </a:r>
            <a:endParaRPr lang="en-US" sz="3200" dirty="0">
              <a:latin typeface="Lato Medium" charset="0"/>
              <a:ea typeface="Lato Medium" charset="0"/>
              <a:cs typeface="Lato Medium" charset="0"/>
            </a:endParaRPr>
          </a:p>
        </p:txBody>
      </p:sp>
      <p:sp>
        <p:nvSpPr>
          <p:cNvPr id="19" name="Line 3"/>
          <p:cNvSpPr>
            <a:spLocks noChangeShapeType="1"/>
          </p:cNvSpPr>
          <p:nvPr/>
        </p:nvSpPr>
        <p:spPr bwMode="auto">
          <a:xfrm flipH="1">
            <a:off x="3360297" y="7801195"/>
            <a:ext cx="8952" cy="731520"/>
          </a:xfrm>
          <a:prstGeom prst="line">
            <a:avLst/>
          </a:prstGeom>
          <a:noFill/>
          <a:ln w="53975">
            <a:solidFill>
              <a:schemeClr val="accent1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6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animBg="1"/>
      <p:bldP spid="62468" grpId="0"/>
      <p:bldP spid="2" grpId="0"/>
      <p:bldP spid="18" grpId="0"/>
      <p:bldP spid="6" grpId="0" animBg="1"/>
      <p:bldP spid="5" grpId="0" animBg="1"/>
      <p:bldP spid="7" grpId="0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2385"/>
            <a:ext cx="18288000" cy="1328306"/>
          </a:xfrm>
        </p:spPr>
        <p:txBody>
          <a:bodyPr>
            <a:normAutofit fontScale="90000"/>
          </a:bodyPr>
          <a:lstStyle/>
          <a:p>
            <a:r>
              <a:rPr lang="en-US" sz="7200" smtClean="0"/>
              <a:t>EDA/ETS-NOCV</a:t>
            </a:r>
            <a:r>
              <a:rPr lang="en-US" sz="7200" dirty="0"/>
              <a:t>: bond &amp; density decomposition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97693" y="2494436"/>
            <a:ext cx="10253372" cy="10167327"/>
          </a:xfrm>
        </p:spPr>
        <p:txBody>
          <a:bodyPr>
            <a:normAutofit/>
          </a:bodyPr>
          <a:lstStyle/>
          <a:p>
            <a:r>
              <a:rPr lang="en-US" dirty="0" smtClean="0"/>
              <a:t>Molecule built from fragments</a:t>
            </a:r>
          </a:p>
          <a:p>
            <a:endParaRPr lang="en-US" dirty="0" smtClean="0"/>
          </a:p>
          <a:p>
            <a:r>
              <a:rPr lang="en-US" dirty="0" smtClean="0"/>
              <a:t>Bond analysis with meaningful terms: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Combine with </a:t>
            </a:r>
            <a:r>
              <a:rPr lang="en-US" dirty="0"/>
              <a:t>NOCV (</a:t>
            </a:r>
            <a:r>
              <a:rPr lang="en-US" dirty="0">
                <a:hlinkClick r:id="rId2"/>
              </a:rPr>
              <a:t>webinar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rbital interactions / charge transfer</a:t>
            </a:r>
          </a:p>
          <a:p>
            <a:pPr lvl="1"/>
            <a:endParaRPr lang="en-US" dirty="0"/>
          </a:p>
          <a:p>
            <a:r>
              <a:rPr lang="en-US" dirty="0" smtClean="0"/>
              <a:t>Also periodic 1D, 2D</a:t>
            </a:r>
            <a:r>
              <a:rPr lang="en-US" dirty="0"/>
              <a:t>, 3D  (</a:t>
            </a:r>
            <a:r>
              <a:rPr lang="en-US" dirty="0">
                <a:hlinkClick r:id="rId3"/>
              </a:rPr>
              <a:t>tutorials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(Ad)sorption </a:t>
            </a:r>
            <a:r>
              <a:rPr lang="en-US" dirty="0" err="1" smtClean="0"/>
              <a:t>nanotbues</a:t>
            </a:r>
            <a:r>
              <a:rPr lang="en-US" dirty="0" smtClean="0"/>
              <a:t>, surfaces, MOFs etc.</a:t>
            </a:r>
          </a:p>
          <a:p>
            <a:pPr lvl="1"/>
            <a:r>
              <a:rPr lang="en-US" smtClean="0"/>
              <a:t>Raupach</a:t>
            </a:r>
            <a:r>
              <a:rPr lang="en-US" dirty="0" smtClean="0"/>
              <a:t> &amp;Tonner</a:t>
            </a:r>
            <a:r>
              <a:rPr lang="en-US" dirty="0"/>
              <a:t>, </a:t>
            </a:r>
            <a:r>
              <a:rPr lang="is-IS" dirty="0">
                <a:hlinkClick r:id="rId4"/>
              </a:rPr>
              <a:t>J. Chem. Phys. 142, 194105 (2015</a:t>
            </a:r>
            <a:r>
              <a:rPr lang="is-IS" dirty="0" smtClean="0">
                <a:hlinkClick r:id="rId4"/>
              </a:rPr>
              <a:t>)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31" y="4955379"/>
            <a:ext cx="9507894" cy="280012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661003" y="2067383"/>
            <a:ext cx="7172871" cy="10213870"/>
            <a:chOff x="206759" y="2225627"/>
            <a:chExt cx="7172871" cy="10213870"/>
          </a:xfrm>
        </p:grpSpPr>
        <p:grpSp>
          <p:nvGrpSpPr>
            <p:cNvPr id="8" name="Group 7"/>
            <p:cNvGrpSpPr/>
            <p:nvPr/>
          </p:nvGrpSpPr>
          <p:grpSpPr>
            <a:xfrm>
              <a:off x="1467237" y="10150437"/>
              <a:ext cx="4151682" cy="2289060"/>
              <a:chOff x="6834372" y="10528123"/>
              <a:chExt cx="4151682" cy="2289060"/>
            </a:xfrm>
          </p:grpSpPr>
          <p:sp>
            <p:nvSpPr>
              <p:cNvPr id="46" name="Rounded Rectangle 45"/>
              <p:cNvSpPr/>
              <p:nvPr/>
            </p:nvSpPr>
            <p:spPr>
              <a:xfrm>
                <a:off x="7109799" y="10528123"/>
                <a:ext cx="3399182" cy="1790414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970729" y="10687129"/>
                <a:ext cx="775253" cy="766073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8640426" y="10816339"/>
                <a:ext cx="1053548" cy="507655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834372" y="11540295"/>
                    <a:ext cx="4151682" cy="127688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4000" i="1" smtClean="0"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l-GR" sz="4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Ψ</m:t>
                              </m:r>
                            </m:e>
                            <m:sub/>
                            <m:sup>
                              <m:r>
                                <m:rPr>
                                  <m:sty m:val="p"/>
                                </m:rPr>
                                <a:rPr lang="de-DE" sz="4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AB</m:t>
                              </m:r>
                            </m:sup>
                          </m:sSubSup>
                        </m:oMath>
                      </m:oMathPara>
                    </a14:m>
                    <a:endParaRPr lang="en-GB" sz="3200" dirty="0"/>
                  </a:p>
                  <a:p>
                    <a:endParaRPr kumimoji="0" lang="en-GB" sz="3200" b="0" u="none" strike="noStrike" cap="none" spc="0" normalizeH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sym typeface="Helvetica Light"/>
                    </a:endParaRPr>
                  </a:p>
                </p:txBody>
              </p:sp>
            </mc:Choice>
            <mc:Fallback xmlns="">
              <p:sp>
                <p:nvSpPr>
                  <p:cNvPr id="37" name="TextBox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34372" y="11540295"/>
                    <a:ext cx="4151682" cy="127688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Group 8"/>
            <p:cNvGrpSpPr/>
            <p:nvPr/>
          </p:nvGrpSpPr>
          <p:grpSpPr>
            <a:xfrm>
              <a:off x="206759" y="2225627"/>
              <a:ext cx="7172871" cy="8820016"/>
              <a:chOff x="206759" y="2225627"/>
              <a:chExt cx="7172871" cy="8820016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769161" y="2225627"/>
                <a:ext cx="3399182" cy="1790414"/>
                <a:chOff x="7076661" y="2503922"/>
                <a:chExt cx="3399182" cy="1790414"/>
              </a:xfrm>
            </p:grpSpPr>
            <p:sp>
              <p:nvSpPr>
                <p:cNvPr id="40" name="Rounded Rectangle 39"/>
                <p:cNvSpPr/>
                <p:nvPr/>
              </p:nvSpPr>
              <p:spPr>
                <a:xfrm>
                  <a:off x="7076661" y="2503922"/>
                  <a:ext cx="3399182" cy="1790414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7559903" y="2662928"/>
                  <a:ext cx="775253" cy="766073"/>
                </a:xfrm>
                <a:prstGeom prst="ellipse">
                  <a:avLst/>
                </a:prstGeom>
                <a:solidFill>
                  <a:srgbClr val="00B0F0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9044609" y="2792138"/>
                  <a:ext cx="1053548" cy="50765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8647043" y="2503922"/>
                  <a:ext cx="0" cy="1790414"/>
                </a:xfrm>
                <a:prstGeom prst="line">
                  <a:avLst/>
                </a:prstGeom>
                <a:noFill/>
                <a:ln w="4127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/>
                    <p:cNvSpPr txBox="1"/>
                    <p:nvPr/>
                  </p:nvSpPr>
                  <p:spPr>
                    <a:xfrm>
                      <a:off x="7506845" y="3416750"/>
                      <a:ext cx="1084078" cy="76283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none" lIns="50800" tIns="50800" rIns="50800" bIns="50800" numCol="1" spcCol="38100" rtlCol="0" anchor="ctr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kumimoji="0" lang="de-DE" sz="4000" b="0" i="1" u="none" strike="noStrike" cap="none" spc="0" normalizeH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cs typeface="Times New Roman" panose="02020603050405020304" pitchFamily="18" charset="0"/>
                                    <a:sym typeface="Helvetica Light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nor/>
                                  </m:rPr>
                                  <a:rPr lang="el-GR" sz="40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de-DE" sz="4000" b="0" i="0" u="none" strike="noStrike" cap="none" spc="0" normalizeH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Helvetica Light"/>
                                  </a:rPr>
                                  <m:t>A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kumimoji="0" lang="de-DE" sz="4000" b="0" i="0" u="none" strike="noStrike" cap="none" spc="0" normalizeH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Helvetica Light"/>
                                  </a:rPr>
                                  <m:t>GS</m:t>
                                </m:r>
                              </m:sup>
                            </m:sSubSup>
                          </m:oMath>
                        </m:oMathPara>
                      </a14:m>
                      <a:endParaRPr kumimoji="0" lang="en-GB" sz="3600" b="0" u="none" strike="noStrike" cap="none" spc="0" normalizeH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sym typeface="Helvetica Light"/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TextBox 1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06845" y="3416750"/>
                      <a:ext cx="1084078" cy="762838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/>
                    <p:cNvSpPr txBox="1"/>
                    <p:nvPr/>
                  </p:nvSpPr>
                  <p:spPr>
                    <a:xfrm>
                      <a:off x="9029345" y="3416847"/>
                      <a:ext cx="1084078" cy="75988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none" lIns="50800" tIns="50800" rIns="50800" bIns="50800" numCol="1" spcCol="38100" rtlCol="0" anchor="ctr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kumimoji="0" lang="de-DE" sz="4000" b="0" i="1" u="none" strike="noStrike" cap="none" spc="0" normalizeH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cs typeface="Times New Roman" panose="02020603050405020304" pitchFamily="18" charset="0"/>
                                    <a:sym typeface="Helvetica Light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nor/>
                                  </m:rPr>
                                  <a:rPr lang="el-GR" sz="40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de-DE" sz="4000" b="0" i="0" u="none" strike="noStrike" cap="none" spc="0" normalizeH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Helvetica Light"/>
                                  </a:rPr>
                                  <m:t>B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kumimoji="0" lang="de-DE" sz="4000" b="0" i="0" u="none" strike="noStrike" cap="none" spc="0" normalizeH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Helvetica Light"/>
                                  </a:rPr>
                                  <m:t>GS</m:t>
                                </m:r>
                              </m:sup>
                            </m:sSubSup>
                          </m:oMath>
                        </m:oMathPara>
                      </a14:m>
                      <a:endParaRPr kumimoji="0" lang="en-GB" sz="3600" b="0" u="none" strike="noStrike" cap="none" spc="0" normalizeH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sym typeface="Helvetica Light"/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029345" y="3416847"/>
                      <a:ext cx="1084078" cy="759888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" name="Group 10"/>
              <p:cNvGrpSpPr/>
              <p:nvPr/>
            </p:nvGrpSpPr>
            <p:grpSpPr>
              <a:xfrm>
                <a:off x="1762537" y="4206830"/>
                <a:ext cx="3399182" cy="1790414"/>
                <a:chOff x="7089915" y="4445368"/>
                <a:chExt cx="3399182" cy="1790414"/>
              </a:xfrm>
            </p:grpSpPr>
            <p:sp>
              <p:nvSpPr>
                <p:cNvPr id="34" name="Rounded Rectangle 33"/>
                <p:cNvSpPr/>
                <p:nvPr/>
              </p:nvSpPr>
              <p:spPr>
                <a:xfrm>
                  <a:off x="7089915" y="4445368"/>
                  <a:ext cx="3399182" cy="1790414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7573157" y="4604374"/>
                  <a:ext cx="775253" cy="766073"/>
                </a:xfrm>
                <a:prstGeom prst="ellipse">
                  <a:avLst/>
                </a:prstGeom>
                <a:solidFill>
                  <a:srgbClr val="002060">
                    <a:alpha val="50196"/>
                  </a:srgb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9057863" y="4733584"/>
                  <a:ext cx="1053548" cy="507655"/>
                </a:xfrm>
                <a:prstGeom prst="ellipse">
                  <a:avLst/>
                </a:prstGeom>
                <a:solidFill>
                  <a:srgbClr val="F26421">
                    <a:alpha val="50196"/>
                  </a:srgb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8660297" y="4445368"/>
                  <a:ext cx="0" cy="1790414"/>
                </a:xfrm>
                <a:prstGeom prst="line">
                  <a:avLst/>
                </a:prstGeom>
                <a:noFill/>
                <a:ln w="4127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/>
                    <p:cNvSpPr txBox="1"/>
                    <p:nvPr/>
                  </p:nvSpPr>
                  <p:spPr>
                    <a:xfrm>
                      <a:off x="7581011" y="5341269"/>
                      <a:ext cx="962250" cy="796693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none" lIns="50800" tIns="50800" rIns="50800" bIns="50800" numCol="1" spcCol="38100" rtlCol="0" anchor="ctr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kumimoji="0" lang="de-DE" sz="4000" b="0" i="1" u="none" strike="noStrike" cap="none" spc="0" normalizeH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cs typeface="Times New Roman" panose="02020603050405020304" pitchFamily="18" charset="0"/>
                                    <a:sym typeface="Helvetica Light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nor/>
                                  </m:rPr>
                                  <a:rPr lang="el-GR" sz="40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de-DE" sz="4000" b="0" i="0" u="none" strike="noStrike" cap="none" spc="0" normalizeH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Helvetica Light"/>
                                  </a:rPr>
                                  <m:t>A</m:t>
                                </m:r>
                              </m:sub>
                              <m:sup/>
                            </m:sSubSup>
                          </m:oMath>
                        </m:oMathPara>
                      </a14:m>
                      <a:endParaRPr kumimoji="0" lang="en-GB" sz="3600" b="0" u="none" strike="noStrike" cap="none" spc="0" normalizeH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sym typeface="Helvetica Light"/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TextBox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81011" y="5341269"/>
                      <a:ext cx="962250" cy="796693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/>
                    <p:cNvSpPr txBox="1"/>
                    <p:nvPr/>
                  </p:nvSpPr>
                  <p:spPr>
                    <a:xfrm>
                      <a:off x="9103512" y="5341366"/>
                      <a:ext cx="962250" cy="793743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none" lIns="50800" tIns="50800" rIns="50800" bIns="50800" numCol="1" spcCol="38100" rtlCol="0" anchor="ctr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kumimoji="0" lang="de-DE" sz="4000" b="0" i="1" u="none" strike="noStrike" cap="none" spc="0" normalizeH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charset="0"/>
                                    <a:cs typeface="Times New Roman" panose="02020603050405020304" pitchFamily="18" charset="0"/>
                                    <a:sym typeface="Helvetica Light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nor/>
                                  </m:rPr>
                                  <a:rPr lang="el-GR" sz="40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de-DE" sz="4000" b="0" i="0" u="none" strike="noStrike" cap="none" spc="0" normalizeH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Helvetica Light"/>
                                  </a:rPr>
                                  <m:t>B</m:t>
                                </m:r>
                              </m:sub>
                              <m:sup/>
                            </m:sSubSup>
                          </m:oMath>
                        </m:oMathPara>
                      </a14:m>
                      <a:endParaRPr kumimoji="0" lang="en-GB" sz="3600" b="0" u="none" strike="noStrike" cap="none" spc="0" normalizeH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sym typeface="Helvetica Light"/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Text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3512" y="5341366"/>
                      <a:ext cx="962250" cy="793743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" name="Group 12"/>
              <p:cNvGrpSpPr/>
              <p:nvPr/>
            </p:nvGrpSpPr>
            <p:grpSpPr>
              <a:xfrm>
                <a:off x="1755911" y="6207911"/>
                <a:ext cx="3399182" cy="2342697"/>
                <a:chOff x="7103169" y="6446449"/>
                <a:chExt cx="3399182" cy="2342697"/>
              </a:xfrm>
            </p:grpSpPr>
            <p:sp>
              <p:nvSpPr>
                <p:cNvPr id="30" name="Rounded Rectangle 29"/>
                <p:cNvSpPr/>
                <p:nvPr/>
              </p:nvSpPr>
              <p:spPr>
                <a:xfrm>
                  <a:off x="7103169" y="6446449"/>
                  <a:ext cx="3399182" cy="1790414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7964099" y="6605455"/>
                  <a:ext cx="775253" cy="766073"/>
                </a:xfrm>
                <a:prstGeom prst="ellipse">
                  <a:avLst/>
                </a:prstGeom>
                <a:solidFill>
                  <a:srgbClr val="002060">
                    <a:alpha val="50196"/>
                  </a:srgb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8633796" y="6734665"/>
                  <a:ext cx="1053548" cy="507655"/>
                </a:xfrm>
                <a:prstGeom prst="ellipse">
                  <a:avLst/>
                </a:prstGeom>
                <a:solidFill>
                  <a:srgbClr val="F26421">
                    <a:alpha val="50196"/>
                  </a:srgb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7781901" y="7404985"/>
                      <a:ext cx="1865687" cy="138416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}"/>
                                <m:ctrlPr>
                                  <a:rPr lang="de-DE" sz="4000" i="1" smtClean="0">
                                    <a:latin typeface="Cambria Math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sz="4000" i="1"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l-GR" sz="4000" dirty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4000" i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A</m:t>
                                    </m:r>
                                  </m:sub>
                                  <m:sup/>
                                </m:sSubSup>
                                <m:sSubSup>
                                  <m:sSubSupPr>
                                    <m:ctrlPr>
                                      <a:rPr lang="de-DE" sz="4000" i="1"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l-GR" sz="4000" dirty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4000" i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B</m:t>
                                    </m:r>
                                  </m:sub>
                                  <m:sup/>
                                </m:sSubSup>
                              </m:e>
                            </m:d>
                          </m:oMath>
                        </m:oMathPara>
                      </a14:m>
                      <a:endParaRPr lang="en-GB" sz="3600" dirty="0"/>
                    </a:p>
                    <a:p>
                      <a:endParaRPr kumimoji="0" lang="en-GB" sz="3600" b="0" u="none" strike="noStrike" cap="none" spc="0" normalizeH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sym typeface="Helvetica Light"/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781901" y="7404985"/>
                      <a:ext cx="1865687" cy="138416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1961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4" name="Group 13"/>
              <p:cNvGrpSpPr/>
              <p:nvPr/>
            </p:nvGrpSpPr>
            <p:grpSpPr>
              <a:xfrm>
                <a:off x="1394350" y="8169234"/>
                <a:ext cx="4151682" cy="2257320"/>
                <a:chOff x="6721728" y="8546921"/>
                <a:chExt cx="4151682" cy="2257320"/>
              </a:xfrm>
            </p:grpSpPr>
            <p:sp>
              <p:nvSpPr>
                <p:cNvPr id="26" name="Rounded Rectangle 25"/>
                <p:cNvSpPr/>
                <p:nvPr/>
              </p:nvSpPr>
              <p:spPr>
                <a:xfrm>
                  <a:off x="7096545" y="8546921"/>
                  <a:ext cx="3399182" cy="1790414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8627172" y="8835137"/>
                  <a:ext cx="1053548" cy="507655"/>
                </a:xfrm>
                <a:prstGeom prst="ellipse">
                  <a:avLst/>
                </a:prstGeom>
                <a:solidFill>
                  <a:srgbClr val="F26421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7957475" y="8705927"/>
                  <a:ext cx="775253" cy="766073"/>
                </a:xfrm>
                <a:prstGeom prst="ellipse">
                  <a:avLst/>
                </a:prstGeom>
                <a:solidFill>
                  <a:srgbClr val="002060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6721728" y="9590832"/>
                      <a:ext cx="4151682" cy="1213409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3400" i="1" smtClean="0">
                                    <a:latin typeface="Cambria Math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nor/>
                                  </m:rPr>
                                  <a:rPr lang="el-GR" sz="3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Ψ</m:t>
                                </m:r>
                              </m:e>
                              <m:sub/>
                              <m:sup>
                                <m:r>
                                  <a:rPr lang="de-DE" sz="3400" b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lang="de-DE" sz="3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de-DE" sz="3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NA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sz="3400" i="1" smtClean="0">
                                    <a:latin typeface="Cambria Math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sz="3400" i="1"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l-GR" sz="3400" dirty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34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A</m:t>
                                    </m:r>
                                  </m:sub>
                                  <m:sup/>
                                </m:sSubSup>
                                <m:sSubSup>
                                  <m:sSubSupPr>
                                    <m:ctrlPr>
                                      <a:rPr lang="de-DE" sz="3400" i="1">
                                        <a:latin typeface="Cambria Math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l-GR" sz="3400" dirty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34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B</m:t>
                                    </m:r>
                                  </m:sub>
                                  <m:sup/>
                                </m:sSubSup>
                              </m:e>
                            </m:d>
                          </m:oMath>
                        </m:oMathPara>
                      </a14:m>
                      <a:endParaRPr lang="en-GB" sz="3400" dirty="0"/>
                    </a:p>
                    <a:p>
                      <a:endParaRPr kumimoji="0" lang="en-GB" sz="3200" b="0" u="none" strike="noStrike" cap="none" spc="0" normalizeH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sym typeface="Helvetica Light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TextBox 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21728" y="9590832"/>
                      <a:ext cx="4151682" cy="121340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5491581" y="3741851"/>
                    <a:ext cx="1716688" cy="76572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0" lang="de-DE" sz="4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0" lang="de-DE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de-DE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de-DE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prep</m:t>
                              </m:r>
                            </m:sub>
                          </m:sSub>
                        </m:oMath>
                      </m:oMathPara>
                    </a14:m>
                    <a:endParaRPr kumimoji="0" lang="en-GB" sz="5000" b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91581" y="3741851"/>
                    <a:ext cx="1716688" cy="765722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Freeform 15"/>
              <p:cNvSpPr/>
              <p:nvPr/>
            </p:nvSpPr>
            <p:spPr>
              <a:xfrm>
                <a:off x="5008288" y="3081130"/>
                <a:ext cx="179938" cy="2047532"/>
              </a:xfrm>
              <a:custGeom>
                <a:avLst/>
                <a:gdLst>
                  <a:gd name="connsiteX0" fmla="*/ 140182 w 179938"/>
                  <a:gd name="connsiteY0" fmla="*/ 0 h 2047532"/>
                  <a:gd name="connsiteX1" fmla="*/ 179938 w 179938"/>
                  <a:gd name="connsiteY1" fmla="*/ 2047461 h 2047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9938" h="2047532">
                    <a:moveTo>
                      <a:pt x="140182" y="0"/>
                    </a:moveTo>
                    <a:cubicBezTo>
                      <a:pt x="12629" y="1028700"/>
                      <a:pt x="-114923" y="2057400"/>
                      <a:pt x="179938" y="2047461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5532521" y="5743504"/>
                    <a:ext cx="1847109" cy="71814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0" lang="de-DE" sz="4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0" lang="de-DE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de-DE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de-DE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elstat</m:t>
                              </m:r>
                            </m:sub>
                          </m:sSub>
                        </m:oMath>
                      </m:oMathPara>
                    </a14:m>
                    <a:endParaRPr kumimoji="0" lang="en-GB" sz="5000" b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2521" y="5743504"/>
                    <a:ext cx="1847109" cy="718145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5529892" y="7721933"/>
                    <a:ext cx="1757341" cy="71814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0" lang="de-DE" sz="4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0" lang="de-DE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de-DE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de-DE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Pauli</m:t>
                              </m:r>
                            </m:sub>
                          </m:sSub>
                        </m:oMath>
                      </m:oMathPara>
                    </a14:m>
                    <a:endParaRPr kumimoji="0" lang="en-GB" sz="5000" b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29892" y="7721933"/>
                    <a:ext cx="1757341" cy="718145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5446491" y="9682594"/>
                    <a:ext cx="1492973" cy="71814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0" lang="de-DE" sz="4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0" lang="de-DE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de-DE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de-DE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orb</m:t>
                              </m:r>
                            </m:sub>
                          </m:sSub>
                        </m:oMath>
                      </m:oMathPara>
                    </a14:m>
                    <a:endParaRPr kumimoji="0" lang="en-GB" sz="5000" b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6491" y="9682594"/>
                    <a:ext cx="1492973" cy="718145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206759" y="7406715"/>
                    <a:ext cx="1388778" cy="71814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0" lang="de-DE" sz="4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0" lang="de-DE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de-DE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de-DE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int</m:t>
                              </m:r>
                            </m:sub>
                          </m:sSub>
                        </m:oMath>
                      </m:oMathPara>
                    </a14:m>
                    <a:endParaRPr kumimoji="0" lang="en-GB" sz="5000" b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6759" y="7406715"/>
                    <a:ext cx="1388778" cy="718145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Curved Connector 20"/>
              <p:cNvCxnSpPr>
                <a:stCxn id="16" idx="3"/>
                <a:endCxn id="45" idx="1"/>
              </p:cNvCxnSpPr>
              <p:nvPr/>
            </p:nvCxnSpPr>
            <p:spPr>
              <a:xfrm>
                <a:off x="5168343" y="3120834"/>
                <a:ext cx="19883" cy="2007757"/>
              </a:xfrm>
              <a:prstGeom prst="curvedConnector3">
                <a:avLst>
                  <a:gd name="adj1" fmla="val 1249726"/>
                </a:avLst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  <a:tailEnd type="triangle" w="lg" len="lg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2" name="Curved Connector 21"/>
              <p:cNvCxnSpPr>
                <a:stCxn id="23" idx="3"/>
                <a:endCxn id="30" idx="3"/>
              </p:cNvCxnSpPr>
              <p:nvPr/>
            </p:nvCxnSpPr>
            <p:spPr>
              <a:xfrm flipH="1">
                <a:off x="5155093" y="5102037"/>
                <a:ext cx="6626" cy="2001081"/>
              </a:xfrm>
              <a:prstGeom prst="curvedConnector3">
                <a:avLst>
                  <a:gd name="adj1" fmla="val -3450045"/>
                </a:avLst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  <a:tailEnd type="triangle" w="lg" len="lg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" name="Curved Connector 22"/>
              <p:cNvCxnSpPr>
                <a:stCxn id="30" idx="3"/>
                <a:endCxn id="35" idx="3"/>
              </p:cNvCxnSpPr>
              <p:nvPr/>
            </p:nvCxnSpPr>
            <p:spPr>
              <a:xfrm>
                <a:off x="5155093" y="7103118"/>
                <a:ext cx="13256" cy="1961323"/>
              </a:xfrm>
              <a:prstGeom prst="curvedConnector3">
                <a:avLst>
                  <a:gd name="adj1" fmla="val 1824502"/>
                </a:avLst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  <a:tailEnd type="triangle" w="lg" len="lg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Curved Connector 23"/>
              <p:cNvCxnSpPr/>
              <p:nvPr/>
            </p:nvCxnSpPr>
            <p:spPr>
              <a:xfrm>
                <a:off x="5188226" y="9064441"/>
                <a:ext cx="13256" cy="1961323"/>
              </a:xfrm>
              <a:prstGeom prst="curvedConnector3">
                <a:avLst>
                  <a:gd name="adj1" fmla="val 1824502"/>
                </a:avLst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  <a:tailEnd type="triangle" w="lg" len="lg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5" name="Curved Connector 24"/>
              <p:cNvCxnSpPr>
                <a:stCxn id="23" idx="1"/>
                <a:endCxn id="40" idx="1"/>
              </p:cNvCxnSpPr>
              <p:nvPr/>
            </p:nvCxnSpPr>
            <p:spPr>
              <a:xfrm rot="10800000" flipV="1">
                <a:off x="1742665" y="5102036"/>
                <a:ext cx="19873" cy="5943607"/>
              </a:xfrm>
              <a:prstGeom prst="curvedConnector3">
                <a:avLst>
                  <a:gd name="adj1" fmla="val 1250304"/>
                </a:avLst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  <a:tailEnd type="triangle" w="lg" len="lg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</p:spTree>
    <p:extLst>
      <p:ext uri="{BB962C8B-B14F-4D97-AF65-F5344CB8AC3E}">
        <p14:creationId xmlns:p14="http://schemas.microsoft.com/office/powerpoint/2010/main" val="83091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2286000" y="1714500"/>
            <a:ext cx="13716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eaLnBrk="1" hangingPunct="1"/>
            <a:endParaRPr lang="nl-NL" sz="4800"/>
          </a:p>
        </p:txBody>
      </p:sp>
      <p:sp>
        <p:nvSpPr>
          <p:cNvPr id="30725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18288000" cy="1420671"/>
          </a:xfrm>
        </p:spPr>
        <p:txBody>
          <a:bodyPr>
            <a:noAutofit/>
          </a:bodyPr>
          <a:lstStyle/>
          <a:p>
            <a:r>
              <a:rPr lang="nl-NL" sz="6000" dirty="0" err="1"/>
              <a:t>Catalyst</a:t>
            </a:r>
            <a:r>
              <a:rPr lang="nl-NL" sz="6000" dirty="0"/>
              <a:t> design: </a:t>
            </a:r>
            <a:r>
              <a:rPr lang="nl-NL" sz="6000" dirty="0" err="1"/>
              <a:t>activation</a:t>
            </a:r>
            <a:r>
              <a:rPr lang="nl-NL" sz="6000" dirty="0"/>
              <a:t> </a:t>
            </a:r>
            <a:r>
              <a:rPr lang="nl-NL" sz="6000" dirty="0" err="1"/>
              <a:t>strain</a:t>
            </a:r>
            <a:r>
              <a:rPr lang="nl-NL" sz="6000" dirty="0"/>
              <a:t> model</a:t>
            </a:r>
            <a:endParaRPr lang="en-US" sz="6000" dirty="0"/>
          </a:p>
        </p:txBody>
      </p:sp>
      <p:sp>
        <p:nvSpPr>
          <p:cNvPr id="7" name="Rectangle 6"/>
          <p:cNvSpPr/>
          <p:nvPr/>
        </p:nvSpPr>
        <p:spPr>
          <a:xfrm>
            <a:off x="828215" y="9543221"/>
            <a:ext cx="76871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atin typeface="Lato" charset="0"/>
                <a:ea typeface="Lato" charset="0"/>
                <a:cs typeface="Lato" charset="0"/>
              </a:rPr>
              <a:t>Chem. Eur. J. (communication) 2009, 15, 6112</a:t>
            </a:r>
          </a:p>
          <a:p>
            <a:pPr algn="l"/>
            <a:r>
              <a:rPr lang="en-US" sz="2800" dirty="0">
                <a:latin typeface="Lato" charset="0"/>
                <a:ea typeface="Lato" charset="0"/>
                <a:cs typeface="Lato" charset="0"/>
              </a:rPr>
              <a:t>Org. </a:t>
            </a:r>
            <a:r>
              <a:rPr lang="en-US" sz="2800" dirty="0" err="1">
                <a:latin typeface="Lato" charset="0"/>
                <a:ea typeface="Lato" charset="0"/>
                <a:cs typeface="Lato" charset="0"/>
              </a:rPr>
              <a:t>Biomol</a:t>
            </a:r>
            <a:r>
              <a:rPr lang="en-US" sz="2800" dirty="0">
                <a:latin typeface="Lato" charset="0"/>
                <a:ea typeface="Lato" charset="0"/>
                <a:cs typeface="Lato" charset="0"/>
              </a:rPr>
              <a:t>. Chem. 2010, 8, 3118</a:t>
            </a:r>
          </a:p>
          <a:p>
            <a:pPr algn="l"/>
            <a:r>
              <a:rPr lang="en-US" sz="2800" dirty="0">
                <a:latin typeface="Lato" charset="0"/>
                <a:ea typeface="Lato" charset="0"/>
                <a:cs typeface="Lato" charset="0"/>
              </a:rPr>
              <a:t>Nature Chem. 2010, 2, 417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0" y="9579453"/>
            <a:ext cx="8708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latin typeface="Lato" charset="0"/>
                <a:ea typeface="Lato" charset="0"/>
                <a:cs typeface="Lato" charset="0"/>
              </a:rPr>
              <a:t>EDA along the reaction path</a:t>
            </a:r>
          </a:p>
          <a:p>
            <a:pPr algn="l"/>
            <a:r>
              <a:rPr lang="en-US" sz="3000" dirty="0">
                <a:latin typeface="Lato" charset="0"/>
                <a:ea typeface="Lato" charset="0"/>
                <a:cs typeface="Lato" charset="0"/>
              </a:rPr>
              <a:t>Bite-Angle Effect: Activation Strain analyses:</a:t>
            </a:r>
          </a:p>
          <a:p>
            <a:pPr algn="l"/>
            <a:r>
              <a:rPr lang="en-US" sz="3000" dirty="0">
                <a:latin typeface="Lato" charset="0"/>
                <a:ea typeface="Lato" charset="0"/>
                <a:cs typeface="Lato" charset="0"/>
              </a:rPr>
              <a:t>• </a:t>
            </a:r>
            <a:r>
              <a:rPr lang="en-US" sz="3000" dirty="0">
                <a:solidFill>
                  <a:srgbClr val="0000FF"/>
                </a:solidFill>
                <a:latin typeface="Lato" charset="0"/>
                <a:ea typeface="Lato" charset="0"/>
                <a:cs typeface="Lato" charset="0"/>
              </a:rPr>
              <a:t>HOMO–LUMO interaction marginally improved</a:t>
            </a:r>
          </a:p>
          <a:p>
            <a:pPr algn="l"/>
            <a:r>
              <a:rPr lang="en-US" sz="3000" dirty="0">
                <a:latin typeface="Lato" charset="0"/>
                <a:ea typeface="Lato" charset="0"/>
                <a:cs typeface="Lato" charset="0"/>
              </a:rPr>
              <a:t>• </a:t>
            </a:r>
            <a:r>
              <a:rPr lang="en-US" sz="3000" dirty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rPr>
              <a:t>But: strain reduced by building it into catalyst</a:t>
            </a:r>
            <a:endParaRPr lang="en-US" sz="30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5404014" y="4256428"/>
            <a:ext cx="83582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Lato" charset="0"/>
                <a:ea typeface="Lato" charset="0"/>
                <a:cs typeface="Lato" charset="0"/>
              </a:rPr>
              <a:t>TS</a:t>
            </a:r>
            <a:endParaRPr lang="en-US" sz="3000" dirty="0"/>
          </a:p>
        </p:txBody>
      </p:sp>
      <p:sp>
        <p:nvSpPr>
          <p:cNvPr id="10" name="Rectangle 9"/>
          <p:cNvSpPr/>
          <p:nvPr/>
        </p:nvSpPr>
        <p:spPr>
          <a:xfrm>
            <a:off x="828215" y="10950427"/>
            <a:ext cx="71687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b-NO" sz="3000" u="sng" dirty="0">
                <a:latin typeface="Lato" charset="0"/>
                <a:ea typeface="Lato" charset="0"/>
                <a:cs typeface="Lato" charset="0"/>
              </a:rPr>
              <a:t>Latest </a:t>
            </a:r>
            <a:r>
              <a:rPr lang="nb-NO" sz="3000" u="sng" dirty="0" err="1">
                <a:latin typeface="Lato" charset="0"/>
                <a:ea typeface="Lato" charset="0"/>
                <a:cs typeface="Lato" charset="0"/>
              </a:rPr>
              <a:t>reviews</a:t>
            </a:r>
            <a:r>
              <a:rPr lang="nb-NO" sz="3000" u="sng" dirty="0">
                <a:latin typeface="Lato" charset="0"/>
                <a:ea typeface="Lato" charset="0"/>
                <a:cs typeface="Lato" charset="0"/>
              </a:rPr>
              <a:t>: </a:t>
            </a:r>
          </a:p>
          <a:p>
            <a:pPr algn="l"/>
            <a:r>
              <a:rPr lang="nb-NO" sz="3000" dirty="0" err="1">
                <a:latin typeface="Lato" charset="0"/>
                <a:ea typeface="Lato" charset="0"/>
                <a:cs typeface="Lato" charset="0"/>
              </a:rPr>
              <a:t>Chem</a:t>
            </a:r>
            <a:r>
              <a:rPr lang="nb-NO" sz="3000" dirty="0">
                <a:latin typeface="Lato" charset="0"/>
                <a:ea typeface="Lato" charset="0"/>
                <a:cs typeface="Lato" charset="0"/>
              </a:rPr>
              <a:t>. </a:t>
            </a:r>
            <a:r>
              <a:rPr lang="nb-NO" sz="3000" dirty="0" err="1">
                <a:latin typeface="Lato" charset="0"/>
                <a:ea typeface="Lato" charset="0"/>
                <a:cs typeface="Lato" charset="0"/>
              </a:rPr>
              <a:t>Soc</a:t>
            </a:r>
            <a:r>
              <a:rPr lang="nb-NO" sz="3000" dirty="0">
                <a:latin typeface="Lato" charset="0"/>
                <a:ea typeface="Lato" charset="0"/>
                <a:cs typeface="Lato" charset="0"/>
              </a:rPr>
              <a:t>. Rev. 2014, 43, 4953</a:t>
            </a:r>
          </a:p>
          <a:p>
            <a:pPr algn="l"/>
            <a:r>
              <a:rPr lang="pt-BR" sz="3000" dirty="0">
                <a:latin typeface="Lato" charset="0"/>
                <a:ea typeface="Lato" charset="0"/>
                <a:cs typeface="Lato" charset="0"/>
              </a:rPr>
              <a:t>WIRES Comput. Mol. </a:t>
            </a:r>
            <a:r>
              <a:rPr lang="pt-BR" sz="3000" dirty="0" err="1">
                <a:latin typeface="Lato" charset="0"/>
                <a:ea typeface="Lato" charset="0"/>
                <a:cs typeface="Lato" charset="0"/>
              </a:rPr>
              <a:t>Sci</a:t>
            </a:r>
            <a:r>
              <a:rPr lang="pt-BR" sz="3000" dirty="0">
                <a:latin typeface="Lato" charset="0"/>
                <a:ea typeface="Lato" charset="0"/>
                <a:cs typeface="Lato" charset="0"/>
              </a:rPr>
              <a:t>. 2015, 5, 324</a:t>
            </a:r>
            <a:endParaRPr lang="en-US" sz="3000" dirty="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5" y="1860786"/>
            <a:ext cx="10442958" cy="7523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675" y="2903622"/>
            <a:ext cx="6010656" cy="543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Getting started with the GUI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55134" y="2085975"/>
            <a:ext cx="15889791" cy="10115549"/>
          </a:xfrm>
          <a:prstGeom prst="rect">
            <a:avLst/>
          </a:prstGeom>
        </p:spPr>
        <p:txBody>
          <a:bodyPr>
            <a:norm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US" dirty="0" smtClean="0"/>
              <a:t>Starting </a:t>
            </a:r>
            <a:r>
              <a:rPr lang="en-US" dirty="0" err="1" smtClean="0"/>
              <a:t>ADFjobs</a:t>
            </a:r>
            <a:r>
              <a:rPr lang="en-US" dirty="0" smtClean="0"/>
              <a:t>: job bookkeeping tool</a:t>
            </a:r>
          </a:p>
          <a:p>
            <a:pPr hangingPunct="1"/>
            <a:r>
              <a:rPr lang="en-US" dirty="0" smtClean="0"/>
              <a:t>Win: </a:t>
            </a:r>
            <a:r>
              <a:rPr lang="en-US" dirty="0" err="1" smtClean="0"/>
              <a:t>dbl</a:t>
            </a:r>
            <a:r>
              <a:rPr lang="en-US" dirty="0" smtClean="0"/>
              <a:t>-click desktop item</a:t>
            </a:r>
          </a:p>
          <a:p>
            <a:pPr hangingPunct="1"/>
            <a:r>
              <a:rPr lang="en-US" dirty="0" smtClean="0"/>
              <a:t>Mac: open Application</a:t>
            </a:r>
          </a:p>
          <a:p>
            <a:pPr hangingPunct="1"/>
            <a:r>
              <a:rPr lang="en-US" dirty="0" smtClean="0"/>
              <a:t>Linux: run $ADFBIN/</a:t>
            </a:r>
            <a:r>
              <a:rPr lang="en-US" dirty="0" err="1" smtClean="0"/>
              <a:t>adfjobs</a:t>
            </a:r>
            <a:endParaRPr lang="en-US" dirty="0" smtClean="0"/>
          </a:p>
          <a:p>
            <a:pPr lvl="1" hangingPunct="1"/>
            <a:endParaRPr lang="en-US" dirty="0"/>
          </a:p>
          <a:p>
            <a:pPr hangingPunct="1"/>
            <a:r>
              <a:rPr lang="en-US" dirty="0" smtClean="0"/>
              <a:t>Other GUI modules: (Input, View, Levels, Movie, Spectra, Band Structure, COSMO-RS,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pPr lvl="1" hangingPunct="1"/>
            <a:r>
              <a:rPr lang="en-US" dirty="0" smtClean="0"/>
              <a:t>Can be opened by </a:t>
            </a:r>
            <a:r>
              <a:rPr lang="en-US" dirty="0" err="1" smtClean="0"/>
              <a:t>dbl</a:t>
            </a:r>
            <a:r>
              <a:rPr lang="en-US" dirty="0" smtClean="0"/>
              <a:t>-clicking ‘.exe’ (Win) or opening e.g. ‘$ADFBIN/</a:t>
            </a:r>
            <a:r>
              <a:rPr lang="en-US" dirty="0" err="1" smtClean="0"/>
              <a:t>adfinput</a:t>
            </a:r>
            <a:r>
              <a:rPr lang="en-US" dirty="0" smtClean="0"/>
              <a:t>’ </a:t>
            </a:r>
          </a:p>
          <a:p>
            <a:pPr lvl="1" hangingPunct="1"/>
            <a:endParaRPr lang="en-US" dirty="0" smtClean="0"/>
          </a:p>
          <a:p>
            <a:pPr lvl="1" hangingPunct="1"/>
            <a:endParaRPr lang="en-US" dirty="0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8165763"/>
            <a:ext cx="5948055" cy="38595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055" y="1834160"/>
            <a:ext cx="6022870" cy="3406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04" y="8421960"/>
            <a:ext cx="5554286" cy="3321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759" y="8469732"/>
            <a:ext cx="6467867" cy="327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2286000" y="1714500"/>
            <a:ext cx="13716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eaLnBrk="1" hangingPunct="1"/>
            <a:endParaRPr lang="nl-NL" sz="4800"/>
          </a:p>
        </p:txBody>
      </p:sp>
      <p:sp>
        <p:nvSpPr>
          <p:cNvPr id="30725" name="Title 10"/>
          <p:cNvSpPr>
            <a:spLocks noGrp="1"/>
          </p:cNvSpPr>
          <p:nvPr>
            <p:ph type="title"/>
          </p:nvPr>
        </p:nvSpPr>
        <p:spPr>
          <a:xfrm>
            <a:off x="-53912" y="0"/>
            <a:ext cx="18288000" cy="1388704"/>
          </a:xfrm>
        </p:spPr>
        <p:txBody>
          <a:bodyPr>
            <a:noAutofit/>
          </a:bodyPr>
          <a:lstStyle/>
          <a:p>
            <a:r>
              <a:rPr lang="nl-NL" sz="6000" dirty="0" err="1"/>
              <a:t>Catalyst</a:t>
            </a:r>
            <a:r>
              <a:rPr lang="nl-NL" sz="6000" dirty="0"/>
              <a:t> </a:t>
            </a:r>
            <a:r>
              <a:rPr lang="nl-NL" sz="6000" dirty="0" err="1"/>
              <a:t>natural</a:t>
            </a:r>
            <a:r>
              <a:rPr lang="nl-NL" sz="6000" dirty="0"/>
              <a:t> </a:t>
            </a:r>
            <a:r>
              <a:rPr lang="nl-NL" sz="6000" dirty="0" err="1"/>
              <a:t>selection</a:t>
            </a:r>
            <a:r>
              <a:rPr lang="nl-NL" sz="6000" dirty="0"/>
              <a:t>: survival of the weakest</a:t>
            </a:r>
            <a:endParaRPr lang="en-US" sz="6000" dirty="0"/>
          </a:p>
        </p:txBody>
      </p:sp>
      <p:pic>
        <p:nvPicPr>
          <p:cNvPr id="1554439" name="Picture 7" descr="C:\Desktop\figure1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194" y="3242056"/>
            <a:ext cx="13612592" cy="7893391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407194" y="1418307"/>
            <a:ext cx="1782689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300" dirty="0">
                <a:latin typeface="Lato" charset="0"/>
                <a:ea typeface="Lato" charset="0"/>
                <a:cs typeface="Lato" charset="0"/>
              </a:rPr>
              <a:t>I</a:t>
            </a:r>
            <a:r>
              <a:rPr lang="en-US" sz="3300" dirty="0" smtClean="0">
                <a:latin typeface="Lato" charset="0"/>
                <a:ea typeface="Lato" charset="0"/>
                <a:cs typeface="Lato" charset="0"/>
              </a:rPr>
              <a:t>ncreased </a:t>
            </a:r>
            <a:r>
              <a:rPr lang="en-US" sz="3300" dirty="0">
                <a:latin typeface="Lato" charset="0"/>
                <a:ea typeface="Lato" charset="0"/>
                <a:cs typeface="Lato" charset="0"/>
              </a:rPr>
              <a:t>bite angle </a:t>
            </a:r>
            <a:r>
              <a:rPr lang="en-US" sz="3300" dirty="0" err="1">
                <a:latin typeface="Lato" charset="0"/>
                <a:ea typeface="Lato" charset="0"/>
                <a:cs typeface="Lato" charset="0"/>
              </a:rPr>
              <a:t>dppe</a:t>
            </a:r>
            <a:r>
              <a:rPr lang="en-US" sz="3300" dirty="0">
                <a:latin typeface="Lato" charset="0"/>
                <a:ea typeface="Lato" charset="0"/>
                <a:cs typeface="Lato" charset="0"/>
              </a:rPr>
              <a:t> → </a:t>
            </a:r>
            <a:r>
              <a:rPr lang="en-US" sz="3300" dirty="0" err="1">
                <a:latin typeface="Lato" charset="0"/>
                <a:ea typeface="Lato" charset="0"/>
                <a:cs typeface="Lato" charset="0"/>
              </a:rPr>
              <a:t>dppb</a:t>
            </a:r>
            <a:r>
              <a:rPr lang="en-US" sz="3300" dirty="0">
                <a:latin typeface="Lato" charset="0"/>
                <a:ea typeface="Lato" charset="0"/>
                <a:cs typeface="Lato" charset="0"/>
              </a:rPr>
              <a:t> </a:t>
            </a:r>
          </a:p>
          <a:p>
            <a:pPr marL="428625" indent="-428625" algn="l">
              <a:buFont typeface="Arial" charset="0"/>
              <a:buChar char="•"/>
            </a:pPr>
            <a:r>
              <a:rPr lang="en-US" sz="3300" dirty="0">
                <a:latin typeface="Lato" charset="0"/>
                <a:ea typeface="Lato" charset="0"/>
                <a:cs typeface="Lato" charset="0"/>
              </a:rPr>
              <a:t>I</a:t>
            </a:r>
            <a:r>
              <a:rPr lang="en-US" sz="3300" dirty="0" smtClean="0">
                <a:latin typeface="Lato" charset="0"/>
                <a:ea typeface="Lato" charset="0"/>
                <a:cs typeface="Lato" charset="0"/>
              </a:rPr>
              <a:t>mproved </a:t>
            </a:r>
            <a:r>
              <a:rPr lang="en-US" sz="3300" dirty="0">
                <a:latin typeface="Lato" charset="0"/>
                <a:ea typeface="Lato" charset="0"/>
                <a:cs typeface="Lato" charset="0"/>
              </a:rPr>
              <a:t>electronic </a:t>
            </a:r>
            <a:r>
              <a:rPr lang="en-US" sz="3300" dirty="0" smtClean="0">
                <a:latin typeface="Lato" charset="0"/>
                <a:ea typeface="Lato" charset="0"/>
                <a:cs typeface="Lato" charset="0"/>
              </a:rPr>
              <a:t>interaction </a:t>
            </a:r>
            <a:r>
              <a:rPr lang="en-US" sz="3300" u="sng" dirty="0" smtClean="0">
                <a:latin typeface="Lato" charset="0"/>
                <a:ea typeface="Lato" charset="0"/>
                <a:cs typeface="Lato" charset="0"/>
              </a:rPr>
              <a:t>and</a:t>
            </a:r>
            <a:r>
              <a:rPr lang="en-US" sz="3300" dirty="0" smtClean="0">
                <a:latin typeface="Lato" charset="0"/>
                <a:ea typeface="Lato" charset="0"/>
                <a:cs typeface="Lato" charset="0"/>
              </a:rPr>
              <a:t> larger </a:t>
            </a:r>
            <a:r>
              <a:rPr lang="en-US" sz="3300" dirty="0">
                <a:latin typeface="Lato" charset="0"/>
                <a:ea typeface="Lato" charset="0"/>
                <a:cs typeface="Lato" charset="0"/>
              </a:rPr>
              <a:t>repulsive strain</a:t>
            </a:r>
          </a:p>
          <a:p>
            <a:pPr marL="428625" indent="-428625" algn="l">
              <a:buFont typeface="Arial" charset="0"/>
              <a:buChar char="•"/>
            </a:pPr>
            <a:r>
              <a:rPr lang="en-US" sz="3300" dirty="0" smtClean="0">
                <a:latin typeface="Lato" charset="0"/>
                <a:ea typeface="Lato" charset="0"/>
                <a:cs typeface="Lato" charset="0"/>
              </a:rPr>
              <a:t>Strain outweighs electronic </a:t>
            </a:r>
            <a:r>
              <a:rPr lang="en-US" sz="3300" dirty="0">
                <a:latin typeface="Lato" charset="0"/>
                <a:ea typeface="Lato" charset="0"/>
                <a:cs typeface="Lato" charset="0"/>
              </a:rPr>
              <a:t>interactions → </a:t>
            </a:r>
            <a:r>
              <a:rPr lang="en-US" sz="3300" dirty="0" err="1">
                <a:latin typeface="Lato" charset="0"/>
                <a:ea typeface="Lato" charset="0"/>
                <a:cs typeface="Lato" charset="0"/>
              </a:rPr>
              <a:t>dppb</a:t>
            </a:r>
            <a:r>
              <a:rPr lang="en-US" sz="3300" dirty="0">
                <a:latin typeface="Lato" charset="0"/>
                <a:ea typeface="Lato" charset="0"/>
                <a:cs typeface="Lato" charset="0"/>
              </a:rPr>
              <a:t> most destabilized → best </a:t>
            </a:r>
            <a:r>
              <a:rPr lang="en-US" sz="3300" dirty="0" smtClean="0">
                <a:latin typeface="Lato" charset="0"/>
                <a:ea typeface="Lato" charset="0"/>
                <a:cs typeface="Lato" charset="0"/>
              </a:rPr>
              <a:t>catalyst</a:t>
            </a:r>
            <a:endParaRPr lang="en-US" sz="3300" dirty="0">
              <a:latin typeface="Lato" charset="0"/>
              <a:ea typeface="Lato" charset="0"/>
              <a:cs typeface="Lato" charset="0"/>
            </a:endParaRPr>
          </a:p>
          <a:p>
            <a:pPr marL="428625" indent="-428625" algn="l">
              <a:buFont typeface="Arial" charset="0"/>
              <a:buChar char="•"/>
            </a:pPr>
            <a:endParaRPr lang="en-US" sz="3300" dirty="0">
              <a:latin typeface="Lato" charset="0"/>
              <a:ea typeface="Lato" charset="0"/>
              <a:cs typeface="Lato" charset="0"/>
            </a:endParaRPr>
          </a:p>
          <a:p>
            <a:pPr marL="428625" indent="-428625" algn="l">
              <a:buFont typeface="Arial" charset="0"/>
              <a:buChar char="•"/>
            </a:pPr>
            <a:endParaRPr lang="en-US" sz="33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9063" y="11135447"/>
            <a:ext cx="138270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solidFill>
                  <a:srgbClr val="707070"/>
                </a:solidFill>
                <a:latin typeface="Lato" charset="0"/>
              </a:rPr>
              <a:t>J. </a:t>
            </a:r>
            <a:r>
              <a:rPr lang="en-US" sz="3200" dirty="0" err="1">
                <a:solidFill>
                  <a:srgbClr val="707070"/>
                </a:solidFill>
                <a:latin typeface="Lato" charset="0"/>
              </a:rPr>
              <a:t>Wassenaar</a:t>
            </a:r>
            <a:r>
              <a:rPr lang="en-US" sz="3200" dirty="0">
                <a:solidFill>
                  <a:srgbClr val="707070"/>
                </a:solidFill>
                <a:latin typeface="Lato" charset="0"/>
              </a:rPr>
              <a:t>, </a:t>
            </a:r>
            <a:r>
              <a:rPr lang="en-US" sz="3200" dirty="0" smtClean="0">
                <a:solidFill>
                  <a:srgbClr val="707070"/>
                </a:solidFill>
                <a:latin typeface="Lato" charset="0"/>
              </a:rPr>
              <a:t>et al. </a:t>
            </a:r>
            <a:r>
              <a:rPr lang="en-US" sz="3200" b="1" i="1" dirty="0" smtClean="0">
                <a:solidFill>
                  <a:srgbClr val="707070"/>
                </a:solidFill>
                <a:latin typeface="Lato" charset="0"/>
              </a:rPr>
              <a:t>Catalyst </a:t>
            </a:r>
            <a:r>
              <a:rPr lang="en-US" sz="3200" b="1" i="1" dirty="0">
                <a:solidFill>
                  <a:srgbClr val="707070"/>
                </a:solidFill>
                <a:latin typeface="Lato" charset="0"/>
              </a:rPr>
              <a:t>selection based on intermediate stability measured by mass spectrometry.</a:t>
            </a:r>
            <a:r>
              <a:rPr lang="en-US" sz="3200" dirty="0">
                <a:solidFill>
                  <a:srgbClr val="707070"/>
                </a:solidFill>
                <a:latin typeface="Lato" charset="0"/>
              </a:rPr>
              <a:t> </a:t>
            </a:r>
            <a:r>
              <a:rPr lang="en-US" sz="3200" dirty="0">
                <a:solidFill>
                  <a:srgbClr val="FF931E"/>
                </a:solidFill>
                <a:latin typeface="Lato" charset="0"/>
                <a:hlinkClick r:id="rId4"/>
              </a:rPr>
              <a:t>Nature Chem. 2, 417 (2010)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20942" r="-9" b="17589"/>
          <a:stretch/>
        </p:blipFill>
        <p:spPr>
          <a:xfrm>
            <a:off x="11772900" y="3902235"/>
            <a:ext cx="5700713" cy="32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8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Surface adsorption: analysis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 smtClean="0"/>
              <a:t>Exercise 13</a:t>
            </a:r>
            <a:r>
              <a:rPr lang="en-US" dirty="0" smtClean="0"/>
              <a:t>: O</a:t>
            </a:r>
            <a:r>
              <a:rPr lang="en-US" baseline="-25000" dirty="0" smtClean="0"/>
              <a:t>2</a:t>
            </a:r>
            <a:r>
              <a:rPr lang="en-US" dirty="0" smtClean="0"/>
              <a:t> on </a:t>
            </a:r>
            <a:r>
              <a:rPr lang="en-US" dirty="0" err="1" smtClean="0"/>
              <a:t>Silicene</a:t>
            </a:r>
            <a:r>
              <a:rPr lang="en-US" dirty="0" smtClean="0"/>
              <a:t> monolayer</a:t>
            </a:r>
          </a:p>
          <a:p>
            <a:pPr lvl="1" hangingPunct="1"/>
            <a:r>
              <a:rPr lang="en-US" dirty="0" smtClean="0"/>
              <a:t>Add O2 (search for it in the GUI or just click O and connect to an O)</a:t>
            </a:r>
          </a:p>
          <a:p>
            <a:pPr lvl="1" hangingPunct="1"/>
            <a:r>
              <a:rPr lang="en-US" dirty="0" smtClean="0"/>
              <a:t>Change the Model -&gt; Coordinates as follows</a:t>
            </a:r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r>
              <a:rPr lang="en-US" dirty="0" smtClean="0"/>
              <a:t>Re-optimize with SR-PBE-D3(BJ)/DZP and otherwise default settings (as per exc. 12)</a:t>
            </a:r>
          </a:p>
          <a:p>
            <a:pPr lvl="1" hangingPunct="1"/>
            <a:r>
              <a:rPr lang="en-US" dirty="0" smtClean="0"/>
              <a:t>Let’s decompose the 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surface interaction:</a:t>
            </a:r>
          </a:p>
          <a:p>
            <a:pPr lvl="2" hangingPunct="1"/>
            <a:r>
              <a:rPr lang="en-US" dirty="0" smtClean="0"/>
              <a:t>Switch to single point (also tick band structure &amp; DOS to analyze those)</a:t>
            </a:r>
          </a:p>
          <a:p>
            <a:pPr lvl="2" hangingPunct="1"/>
            <a:r>
              <a:rPr lang="en-US" dirty="0" smtClean="0"/>
              <a:t>Model -&gt; Regions: select the two Si atoms and click + to define a new region</a:t>
            </a:r>
          </a:p>
          <a:p>
            <a:pPr lvl="2" hangingPunct="1"/>
            <a:r>
              <a:rPr lang="en-US" dirty="0" smtClean="0"/>
              <a:t>In the Multi-level  panel tick the ‘Yes’ box to use fragments</a:t>
            </a:r>
          </a:p>
          <a:p>
            <a:pPr lvl="1" hangingPunct="1"/>
            <a:r>
              <a:rPr lang="en-US" dirty="0" smtClean="0"/>
              <a:t>After running go to Output; Properties -&gt; PEDA Energy Terms. Considerations:</a:t>
            </a:r>
          </a:p>
          <a:p>
            <a:pPr lvl="2" hangingPunct="1"/>
            <a:r>
              <a:rPr lang="en-US" dirty="0" smtClean="0"/>
              <a:t>Large bonding energy</a:t>
            </a:r>
          </a:p>
          <a:p>
            <a:pPr lvl="2" hangingPunct="1"/>
            <a:r>
              <a:rPr lang="en-US" dirty="0" smtClean="0"/>
              <a:t>Large steric term &amp; orbital interaction</a:t>
            </a:r>
          </a:p>
          <a:p>
            <a:pPr lvl="2" hangingPunct="1"/>
            <a:r>
              <a:rPr lang="en-US" dirty="0" smtClean="0"/>
              <a:t>Large preparation term (O</a:t>
            </a:r>
            <a:r>
              <a:rPr lang="en-US" baseline="-25000" dirty="0" smtClean="0"/>
              <a:t>2</a:t>
            </a:r>
            <a:r>
              <a:rPr lang="en-US" dirty="0" smtClean="0"/>
              <a:t>=triplet!)</a:t>
            </a:r>
          </a:p>
          <a:p>
            <a:pPr lvl="2" hangingPunct="1"/>
            <a:endParaRPr lang="en-US" dirty="0" smtClean="0"/>
          </a:p>
          <a:p>
            <a:pPr lvl="2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4054475"/>
            <a:ext cx="7013353" cy="157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9511508"/>
            <a:ext cx="7543800" cy="42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Opening the </a:t>
            </a:r>
            <a:r>
              <a:rPr lang="en-US" sz="8400" dirty="0">
                <a:latin typeface="Lato Black" pitchFamily="34" charset="0"/>
                <a:ea typeface="Lato Black" pitchFamily="34" charset="0"/>
                <a:cs typeface="Lato Black" pitchFamily="34" charset="0"/>
              </a:rPr>
              <a:t>D</a:t>
            </a:r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irac cone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 smtClean="0"/>
              <a:t>Exercise 13</a:t>
            </a:r>
            <a:r>
              <a:rPr lang="en-US" dirty="0" smtClean="0"/>
              <a:t>: O</a:t>
            </a:r>
            <a:r>
              <a:rPr lang="en-US" baseline="-25000" dirty="0" smtClean="0"/>
              <a:t>2</a:t>
            </a:r>
            <a:r>
              <a:rPr lang="en-US" dirty="0" smtClean="0"/>
              <a:t> on </a:t>
            </a:r>
            <a:r>
              <a:rPr lang="en-US" dirty="0" err="1" smtClean="0"/>
              <a:t>Silicene</a:t>
            </a:r>
            <a:r>
              <a:rPr lang="en-US" dirty="0" smtClean="0"/>
              <a:t> monolayer</a:t>
            </a:r>
          </a:p>
          <a:p>
            <a:pPr lvl="1" hangingPunct="1"/>
            <a:r>
              <a:rPr lang="en-US" dirty="0" smtClean="0"/>
              <a:t>Check out the band structure -&gt; a band gap has been created! </a:t>
            </a:r>
          </a:p>
          <a:p>
            <a:pPr lvl="2" hangingPunct="1"/>
            <a:r>
              <a:rPr lang="en-US" dirty="0" smtClean="0"/>
              <a:t>May disappear at lower coverage (create </a:t>
            </a:r>
            <a:r>
              <a:rPr lang="en-US" dirty="0" err="1" smtClean="0"/>
              <a:t>supercell</a:t>
            </a:r>
            <a:r>
              <a:rPr lang="en-US" dirty="0" smtClean="0"/>
              <a:t> before adsorbing. See also </a:t>
            </a:r>
            <a:r>
              <a:rPr lang="en-US" dirty="0" smtClean="0">
                <a:hlinkClick r:id="rId3"/>
              </a:rPr>
              <a:t>this paper</a:t>
            </a:r>
            <a:r>
              <a:rPr lang="en-US" dirty="0" smtClean="0"/>
              <a:t>. </a:t>
            </a:r>
          </a:p>
          <a:p>
            <a:pPr lvl="1" hangingPunct="1"/>
            <a:endParaRPr lang="en-US" dirty="0" smtClean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hangingPunct="1"/>
            <a:endParaRPr lang="en-US" dirty="0" smtClean="0"/>
          </a:p>
          <a:p>
            <a:pPr hangingPunct="1"/>
            <a:r>
              <a:rPr lang="en-US" dirty="0" smtClean="0"/>
              <a:t>Bonus: Can you create a band gap with an Electric field? (Yes, at high field!)</a:t>
            </a:r>
          </a:p>
          <a:p>
            <a:pPr lvl="1" hangingPunct="1"/>
            <a:r>
              <a:rPr lang="en-US" dirty="0" smtClean="0"/>
              <a:t>For optimized </a:t>
            </a:r>
            <a:r>
              <a:rPr lang="en-US" dirty="0" err="1" smtClean="0"/>
              <a:t>silicene</a:t>
            </a:r>
            <a:r>
              <a:rPr lang="en-US" dirty="0" smtClean="0"/>
              <a:t>: Single point. Model -&gt; Electric field (check out </a:t>
            </a:r>
            <a:r>
              <a:rPr lang="en-US" dirty="0" smtClean="0">
                <a:hlinkClick r:id="rId4"/>
              </a:rPr>
              <a:t>MoS</a:t>
            </a:r>
            <a:r>
              <a:rPr lang="en-US" baseline="-25000" dirty="0" smtClean="0">
                <a:hlinkClick r:id="rId4"/>
              </a:rPr>
              <a:t>2</a:t>
            </a:r>
            <a:r>
              <a:rPr lang="en-US" dirty="0" smtClean="0">
                <a:hlinkClick r:id="rId4"/>
              </a:rPr>
              <a:t> tutorial</a:t>
            </a:r>
            <a:r>
              <a:rPr lang="en-US" dirty="0" smtClean="0"/>
              <a:t>)</a:t>
            </a:r>
          </a:p>
          <a:p>
            <a:pPr lvl="1" hangingPunct="1"/>
            <a:endParaRPr lang="en-US" dirty="0"/>
          </a:p>
          <a:p>
            <a:pPr hangingPunct="1"/>
            <a:r>
              <a:rPr lang="en-US" dirty="0" smtClean="0"/>
              <a:t>Charge transfer analysis</a:t>
            </a:r>
            <a:endParaRPr lang="en-US" dirty="0"/>
          </a:p>
          <a:p>
            <a:pPr lvl="1" hangingPunct="1"/>
            <a:r>
              <a:rPr lang="en-US" dirty="0" smtClean="0"/>
              <a:t>Tick the ‘NOCV’ box in Properties -&gt; PEDA-NOCV</a:t>
            </a:r>
          </a:p>
          <a:p>
            <a:pPr lvl="1" hangingPunct="1"/>
            <a:r>
              <a:rPr lang="en-US" dirty="0" smtClean="0"/>
              <a:t>Select ‘gamma only’ in Details -&gt; k-points</a:t>
            </a:r>
          </a:p>
          <a:p>
            <a:pPr lvl="1" hangingPunct="1"/>
            <a:r>
              <a:rPr lang="en-US" dirty="0" smtClean="0"/>
              <a:t>Run &amp; check output. Bonding energy will be different!</a:t>
            </a:r>
          </a:p>
          <a:p>
            <a:pPr lvl="1" hangingPunct="1"/>
            <a:r>
              <a:rPr lang="en-US" dirty="0" smtClean="0"/>
              <a:t>1 term dominates the orbital interactions</a:t>
            </a:r>
          </a:p>
          <a:p>
            <a:pPr lvl="1" hangingPunct="1"/>
            <a:r>
              <a:rPr lang="en-US" dirty="0" smtClean="0"/>
              <a:t>Visualize deformation densities &amp; CM5 charges</a:t>
            </a:r>
          </a:p>
          <a:p>
            <a:pPr lvl="2" hangingPunct="1"/>
            <a:endParaRPr lang="en-US" dirty="0" smtClean="0"/>
          </a:p>
          <a:p>
            <a:pPr lvl="2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9" b="40580"/>
          <a:stretch/>
        </p:blipFill>
        <p:spPr>
          <a:xfrm>
            <a:off x="1447800" y="4143374"/>
            <a:ext cx="10058400" cy="2343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460" y="8162637"/>
            <a:ext cx="7688540" cy="486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5" y="3146919"/>
            <a:ext cx="14605683" cy="826040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err="1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ADFjobs</a:t>
            </a:r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: job bookkeeping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3045028" y="11407321"/>
            <a:ext cx="19602" cy="838118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Box 17"/>
          <p:cNvSpPr txBox="1"/>
          <p:nvPr/>
        </p:nvSpPr>
        <p:spPr>
          <a:xfrm>
            <a:off x="10926666" y="12177790"/>
            <a:ext cx="4236737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Lato Medium" charset="0"/>
                <a:ea typeface="Lato Medium" charset="0"/>
                <a:cs typeface="Lato Medium" charset="0"/>
              </a:rPr>
              <a:t>a</a:t>
            </a:r>
            <a:r>
              <a:rPr lang="is-IS" sz="3600" dirty="0" smtClean="0">
                <a:latin typeface="Lato Medium" charset="0"/>
                <a:ea typeface="Lato Medium" charset="0"/>
                <a:cs typeface="Lato Medium" charset="0"/>
              </a:rPr>
              <a:t>ll jobs / folder view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106560" y="4144500"/>
            <a:ext cx="2077492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j</a:t>
            </a:r>
            <a:r>
              <a:rPr lang="is-IS" sz="3600" dirty="0" smtClean="0">
                <a:latin typeface="Lato Medium" charset="0"/>
                <a:ea typeface="Lato Medium" charset="0"/>
                <a:cs typeface="Lato Medium" charset="0"/>
              </a:rPr>
              <a:t>ob status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821215" y="1938419"/>
            <a:ext cx="4265590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reports &amp; templates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7537896" y="2550391"/>
            <a:ext cx="0" cy="72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12295907" y="2550391"/>
            <a:ext cx="0" cy="72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/>
          <p:cNvSpPr txBox="1"/>
          <p:nvPr/>
        </p:nvSpPr>
        <p:spPr>
          <a:xfrm>
            <a:off x="62343" y="1843140"/>
            <a:ext cx="5027017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Lato Medium" charset="0"/>
                <a:ea typeface="Lato Medium" charset="0"/>
                <a:cs typeface="Lato Medium" charset="0"/>
              </a:rPr>
              <a:t>s</a:t>
            </a: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witch </a:t>
            </a:r>
            <a:r>
              <a:rPr lang="en-US" sz="3600" smtClean="0">
                <a:latin typeface="Lato Medium" charset="0"/>
                <a:ea typeface="Lato Medium" charset="0"/>
                <a:cs typeface="Lato Medium" charset="0"/>
              </a:rPr>
              <a:t>GUI functionality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595252" y="2496596"/>
            <a:ext cx="0" cy="72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 flipH="1">
            <a:off x="14270180" y="4944291"/>
            <a:ext cx="0" cy="72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Box 25"/>
          <p:cNvSpPr txBox="1"/>
          <p:nvPr/>
        </p:nvSpPr>
        <p:spPr>
          <a:xfrm>
            <a:off x="5480050" y="1923768"/>
            <a:ext cx="4942059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smtClean="0">
                <a:latin typeface="Lato Medium" charset="0"/>
                <a:ea typeface="Lato Medium" charset="0"/>
                <a:cs typeface="Lato Medium" charset="0"/>
              </a:rPr>
              <a:t>define </a:t>
            </a: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&amp; switch queues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8396878" y="5099418"/>
            <a:ext cx="0" cy="72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Box 36"/>
          <p:cNvSpPr txBox="1"/>
          <p:nvPr/>
        </p:nvSpPr>
        <p:spPr>
          <a:xfrm>
            <a:off x="7713999" y="4495168"/>
            <a:ext cx="1365758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smtClean="0">
                <a:latin typeface="Lato Medium" charset="0"/>
                <a:ea typeface="Lato Medium" charset="0"/>
                <a:cs typeface="Lato Medium" charset="0"/>
              </a:rPr>
              <a:t>queue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11951033" y="4996350"/>
            <a:ext cx="0" cy="72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TextBox 38"/>
          <p:cNvSpPr txBox="1"/>
          <p:nvPr/>
        </p:nvSpPr>
        <p:spPr>
          <a:xfrm>
            <a:off x="10045062" y="3726739"/>
            <a:ext cx="3811942" cy="1210588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Lato Medium" charset="0"/>
                <a:ea typeface="Lato Medium" charset="0"/>
                <a:cs typeface="Lato Medium" charset="0"/>
              </a:rPr>
              <a:t>c</a:t>
            </a: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hange default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rPr>
              <a:t>e.g</a:t>
            </a: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. cores / nodes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1787236" y="4739418"/>
            <a:ext cx="1188902" cy="108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TextBox 40"/>
          <p:cNvSpPr txBox="1"/>
          <p:nvPr/>
        </p:nvSpPr>
        <p:spPr>
          <a:xfrm>
            <a:off x="2967588" y="4339760"/>
            <a:ext cx="4057201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see files for this job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2795878" y="10955746"/>
            <a:ext cx="19602" cy="838118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TextBox 44"/>
          <p:cNvSpPr txBox="1"/>
          <p:nvPr/>
        </p:nvSpPr>
        <p:spPr>
          <a:xfrm>
            <a:off x="2082548" y="11726215"/>
            <a:ext cx="1426674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search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4534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495510"/>
            <a:ext cx="17379003" cy="11276909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Basic calculations &amp; settings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2695" y="4249998"/>
            <a:ext cx="1763303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>
                <a:latin typeface="Lato Medium" charset="0"/>
                <a:ea typeface="Lato Medium" charset="0"/>
                <a:cs typeface="Lato Medium" charset="0"/>
              </a:rPr>
              <a:t>j</a:t>
            </a:r>
            <a:r>
              <a:rPr kumimoji="0" lang="en-US" sz="360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rPr>
              <a:t>ob type</a:t>
            </a:r>
            <a:endParaRPr kumimoji="0" lang="en-US" sz="360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2338" y="5632064"/>
            <a:ext cx="2593660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smtClean="0">
                <a:latin typeface="Lato Medium" charset="0"/>
                <a:ea typeface="Lato Medium" charset="0"/>
                <a:cs typeface="Lato Medium" charset="0"/>
              </a:rPr>
              <a:t>charge/spin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1366" y="6924733"/>
            <a:ext cx="3225242" cy="1210588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Lato Medium" charset="0"/>
                <a:ea typeface="Lato Medium" charset="0"/>
                <a:cs typeface="Lato Medium" charset="0"/>
              </a:rPr>
              <a:t>f</a:t>
            </a: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unctional &amp;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relativistic </a:t>
            </a:r>
            <a:r>
              <a:rPr lang="en-US" sz="3600" dirty="0" err="1" smtClean="0">
                <a:latin typeface="Lato Medium" charset="0"/>
                <a:ea typeface="Lato Medium" charset="0"/>
                <a:cs typeface="Lato Medium" charset="0"/>
              </a:rPr>
              <a:t>appr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6605853" y="9786113"/>
            <a:ext cx="19602" cy="838118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Box 17"/>
          <p:cNvSpPr txBox="1"/>
          <p:nvPr/>
        </p:nvSpPr>
        <p:spPr>
          <a:xfrm>
            <a:off x="14572825" y="10676838"/>
            <a:ext cx="3452869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s-IS" sz="3600" dirty="0" smtClean="0">
                <a:latin typeface="Lato Medium" charset="0"/>
                <a:ea typeface="Lato Medium" charset="0"/>
                <a:cs typeface="Lato Medium" charset="0"/>
              </a:rPr>
              <a:t>… = more details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5463" y="8335957"/>
            <a:ext cx="3696525" cy="1210588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smtClean="0">
                <a:latin typeface="Lato Medium" charset="0"/>
                <a:ea typeface="Lato Medium" charset="0"/>
                <a:cs typeface="Lato Medium" charset="0"/>
              </a:rPr>
              <a:t>basis </a:t>
            </a: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&amp; numerical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ato Medium" charset="0"/>
                <a:ea typeface="Lato Medium" charset="0"/>
                <a:cs typeface="Lato Medium" charset="0"/>
                <a:sym typeface="Helvetica Light"/>
              </a:rPr>
              <a:t>accuracy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884049" y="4607168"/>
            <a:ext cx="792000" cy="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/>
          <p:cNvCxnSpPr/>
          <p:nvPr/>
        </p:nvCxnSpPr>
        <p:spPr>
          <a:xfrm>
            <a:off x="8774723" y="5960359"/>
            <a:ext cx="792000" cy="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8774723" y="7272852"/>
            <a:ext cx="792000" cy="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/>
          <p:cNvCxnSpPr/>
          <p:nvPr/>
        </p:nvCxnSpPr>
        <p:spPr>
          <a:xfrm>
            <a:off x="8971626" y="9024379"/>
            <a:ext cx="792000" cy="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 flipH="1">
            <a:off x="16625455" y="2492037"/>
            <a:ext cx="0" cy="72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extBox 21"/>
          <p:cNvSpPr txBox="1"/>
          <p:nvPr/>
        </p:nvSpPr>
        <p:spPr>
          <a:xfrm>
            <a:off x="15912118" y="1880065"/>
            <a:ext cx="1426674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s-IS" sz="3600" dirty="0" smtClean="0">
                <a:latin typeface="Lato Medium" charset="0"/>
                <a:ea typeface="Lato Medium" charset="0"/>
                <a:cs typeface="Lato Medium" charset="0"/>
              </a:rPr>
              <a:t>search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3265725" y="2550391"/>
            <a:ext cx="0" cy="72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TextBox 27"/>
          <p:cNvSpPr txBox="1"/>
          <p:nvPr/>
        </p:nvSpPr>
        <p:spPr>
          <a:xfrm>
            <a:off x="11067270" y="1938419"/>
            <a:ext cx="3773469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Lato Medium" charset="0"/>
                <a:ea typeface="Lato Medium" charset="0"/>
                <a:cs typeface="Lato Medium" charset="0"/>
              </a:rPr>
              <a:t>j</a:t>
            </a:r>
            <a:r>
              <a:rPr lang="is-IS" sz="3600" dirty="0" smtClean="0">
                <a:latin typeface="Lato Medium" charset="0"/>
                <a:ea typeface="Lato Medium" charset="0"/>
                <a:cs typeface="Lato Medium" charset="0"/>
              </a:rPr>
              <a:t>ob types &amp; set up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1506198" y="2536655"/>
            <a:ext cx="0" cy="72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12295907" y="2550391"/>
            <a:ext cx="0" cy="72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/>
          <p:cNvCxnSpPr/>
          <p:nvPr/>
        </p:nvCxnSpPr>
        <p:spPr>
          <a:xfrm flipH="1">
            <a:off x="14103926" y="2595009"/>
            <a:ext cx="0" cy="72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/>
          <p:cNvSpPr txBox="1"/>
          <p:nvPr/>
        </p:nvSpPr>
        <p:spPr>
          <a:xfrm>
            <a:off x="6875090" y="1801366"/>
            <a:ext cx="3258905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>
                <a:latin typeface="Lato Medium" charset="0"/>
                <a:ea typeface="Lato Medium" charset="0"/>
                <a:cs typeface="Lato Medium" charset="0"/>
              </a:rPr>
              <a:t>s</a:t>
            </a:r>
            <a:r>
              <a:rPr lang="en-US" sz="3600" smtClean="0">
                <a:latin typeface="Lato Medium" charset="0"/>
                <a:ea typeface="Lato Medium" charset="0"/>
                <a:cs typeface="Lato Medium" charset="0"/>
              </a:rPr>
              <a:t>witch modules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9954489" y="2426919"/>
            <a:ext cx="0" cy="72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1315686" y="10332365"/>
            <a:ext cx="2677016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builder tools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251827" y="10946515"/>
            <a:ext cx="0" cy="72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/>
          <p:cNvSpPr txBox="1"/>
          <p:nvPr/>
        </p:nvSpPr>
        <p:spPr>
          <a:xfrm>
            <a:off x="6235207" y="10435176"/>
            <a:ext cx="2524730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err="1" smtClean="0">
                <a:latin typeface="Lato Medium" charset="0"/>
                <a:ea typeface="Lato Medium" charset="0"/>
                <a:cs typeface="Lato Medium" charset="0"/>
              </a:rPr>
              <a:t>preoptimize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8095203" y="11049326"/>
            <a:ext cx="0" cy="720000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Box 36"/>
          <p:cNvSpPr txBox="1"/>
          <p:nvPr/>
        </p:nvSpPr>
        <p:spPr>
          <a:xfrm>
            <a:off x="5840148" y="13010175"/>
            <a:ext cx="2577630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Lato Medium" charset="0"/>
                <a:ea typeface="Lato Medium" charset="0"/>
                <a:cs typeface="Lato Medium" charset="0"/>
              </a:rPr>
              <a:t>s</a:t>
            </a:r>
            <a:r>
              <a:rPr lang="is-IS" sz="3600" dirty="0" smtClean="0">
                <a:latin typeface="Lato Medium" charset="0"/>
                <a:ea typeface="Lato Medium" charset="0"/>
                <a:cs typeface="Lato Medium" charset="0"/>
              </a:rPr>
              <a:t>ymmetryze</a:t>
            </a:r>
            <a:endParaRPr kumimoji="0" lang="en-US" sz="36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ato Medium" charset="0"/>
              <a:ea typeface="Lato Medium" charset="0"/>
              <a:cs typeface="Lato Medium" charset="0"/>
              <a:sym typeface="Helvetica Light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7214684" y="12388841"/>
            <a:ext cx="19602" cy="838118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headEnd w="lg" len="lg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259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98784" y="2113575"/>
            <a:ext cx="4482690" cy="5354997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Building molecules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US" dirty="0" smtClean="0">
                <a:hlinkClick r:id="rId4"/>
              </a:rPr>
              <a:t>www.scm.com/doc/Tutorials/GUI_overview/Building_Molecules.html</a:t>
            </a:r>
            <a:endParaRPr lang="en-US" dirty="0"/>
          </a:p>
          <a:p>
            <a:pPr hangingPunct="1"/>
            <a:r>
              <a:rPr lang="en-US" dirty="0" smtClean="0"/>
              <a:t>NB: tutorials also offline with your ADF!</a:t>
            </a:r>
          </a:p>
          <a:p>
            <a:pPr hangingPunct="1"/>
            <a:r>
              <a:rPr lang="en-US" dirty="0" smtClean="0"/>
              <a:t>Import: SMILES, xyz, </a:t>
            </a:r>
            <a:r>
              <a:rPr lang="en-US" dirty="0" err="1" smtClean="0"/>
              <a:t>cif</a:t>
            </a:r>
            <a:r>
              <a:rPr lang="en-US" dirty="0" smtClean="0"/>
              <a:t>, </a:t>
            </a:r>
            <a:r>
              <a:rPr lang="en-US" dirty="0" err="1" smtClean="0"/>
              <a:t>pdb</a:t>
            </a:r>
            <a:r>
              <a:rPr lang="en-US" dirty="0" smtClean="0"/>
              <a:t>, </a:t>
            </a:r>
            <a:r>
              <a:rPr lang="is-IS" dirty="0" smtClean="0"/>
              <a:t>…</a:t>
            </a:r>
          </a:p>
          <a:p>
            <a:pPr lvl="1" hangingPunct="1"/>
            <a:endParaRPr lang="is-IS" dirty="0"/>
          </a:p>
          <a:p>
            <a:pPr hangingPunct="1"/>
            <a:r>
              <a:rPr lang="is-IS" dirty="0" smtClean="0"/>
              <a:t>Included library + building</a:t>
            </a:r>
          </a:p>
          <a:p>
            <a:pPr lvl="1" hangingPunct="1"/>
            <a:endParaRPr lang="is-IS" dirty="0"/>
          </a:p>
          <a:p>
            <a:pPr hangingPunct="1"/>
            <a:r>
              <a:rPr lang="is-IS" b="1" u="sng" dirty="0" smtClean="0"/>
              <a:t>Excercise 1</a:t>
            </a:r>
            <a:r>
              <a:rPr lang="is-IS" b="1" dirty="0" smtClean="0"/>
              <a:t>: </a:t>
            </a:r>
            <a:r>
              <a:rPr lang="is-IS" dirty="0" smtClean="0"/>
              <a:t>Build acetophenone</a:t>
            </a:r>
          </a:p>
          <a:p>
            <a:pPr lvl="1" hangingPunct="1"/>
            <a:r>
              <a:rPr lang="is-IS" dirty="0" smtClean="0"/>
              <a:t>By searching for it in the GUI</a:t>
            </a:r>
          </a:p>
          <a:p>
            <a:pPr lvl="1" hangingPunct="1"/>
            <a:r>
              <a:rPr lang="is-IS" dirty="0" smtClean="0"/>
              <a:t>By starting from the benzene template (press 2 for double bond, Ctrl+E to add Hs)</a:t>
            </a:r>
          </a:p>
          <a:p>
            <a:pPr lvl="1" hangingPunct="1"/>
            <a:r>
              <a:rPr lang="is-IS" dirty="0" smtClean="0"/>
              <a:t>By importing smiles </a:t>
            </a:r>
            <a:r>
              <a:rPr lang="en-US" dirty="0"/>
              <a:t>CC(=</a:t>
            </a:r>
            <a:r>
              <a:rPr lang="en-US" dirty="0" smtClean="0"/>
              <a:t>O)c1ccccc1 (e.g. from Wikipedia or </a:t>
            </a:r>
            <a:r>
              <a:rPr lang="en-US" dirty="0" err="1" smtClean="0"/>
              <a:t>Chemspider</a:t>
            </a:r>
            <a:r>
              <a:rPr lang="en-US" dirty="0" smtClean="0"/>
              <a:t>)</a:t>
            </a:r>
          </a:p>
          <a:p>
            <a:pPr lvl="1" hangingPunct="1"/>
            <a:endParaRPr lang="en-US" dirty="0"/>
          </a:p>
          <a:p>
            <a:pPr hangingPunct="1"/>
            <a:r>
              <a:rPr lang="en-US" u="sng" dirty="0" smtClean="0"/>
              <a:t>Exercise 2</a:t>
            </a:r>
            <a:r>
              <a:rPr lang="en-US" dirty="0" smtClean="0"/>
              <a:t>: Symmetrize, pre-opt &amp; optimize: SR-ZORA-PBE-D3(BJ)/DZP</a:t>
            </a:r>
          </a:p>
          <a:p>
            <a:pPr lvl="1" hangingPunct="1"/>
            <a:endParaRPr lang="is-I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4" y="10337800"/>
            <a:ext cx="8841458" cy="113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767" y="10337800"/>
            <a:ext cx="7764859" cy="144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Spectra: IR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US" dirty="0" smtClean="0">
                <a:hlinkClick r:id="rId3"/>
              </a:rPr>
              <a:t>www.scm.com/doc/Tutorials/ADF/ADF-GUI_tutorials.html#spectroscopy</a:t>
            </a:r>
            <a:endParaRPr lang="en-US" dirty="0" smtClean="0"/>
          </a:p>
          <a:p>
            <a:pPr lvl="1" hangingPunct="1"/>
            <a:endParaRPr lang="is-IS" dirty="0"/>
          </a:p>
          <a:p>
            <a:pPr hangingPunct="1"/>
            <a:r>
              <a:rPr lang="is-IS" b="1" u="sng" dirty="0" smtClean="0"/>
              <a:t>Excercise 3</a:t>
            </a:r>
            <a:r>
              <a:rPr lang="is-IS" b="1" dirty="0" smtClean="0"/>
              <a:t>: </a:t>
            </a:r>
            <a:r>
              <a:rPr lang="is-IS" dirty="0" smtClean="0"/>
              <a:t>Calculate &amp; visualize frequencies</a:t>
            </a:r>
          </a:p>
          <a:p>
            <a:pPr lvl="1" hangingPunct="1"/>
            <a:r>
              <a:rPr lang="en-US" dirty="0" smtClean="0"/>
              <a:t>NB analytical frequencies available for most GGAs, not for hybrids</a:t>
            </a:r>
          </a:p>
          <a:p>
            <a:pPr lvl="1" hangingPunct="1"/>
            <a:r>
              <a:rPr lang="en-US" dirty="0" smtClean="0"/>
              <a:t>Go to spectra, visualize the CO stretch at ~1690cm</a:t>
            </a:r>
            <a:r>
              <a:rPr lang="en-US" baseline="30000" dirty="0" smtClean="0"/>
              <a:t>-1 </a:t>
            </a:r>
            <a:endParaRPr lang="en-US" baseline="30000" dirty="0" smtClean="0"/>
          </a:p>
          <a:p>
            <a:pPr lvl="1" hangingPunct="1"/>
            <a:r>
              <a:rPr lang="en-US" dirty="0" smtClean="0"/>
              <a:t>Increase </a:t>
            </a:r>
            <a:r>
              <a:rPr lang="en-US" dirty="0" smtClean="0"/>
              <a:t>the line width to ~20</a:t>
            </a:r>
          </a:p>
          <a:p>
            <a:pPr lvl="1" hangingPunct="1"/>
            <a:r>
              <a:rPr lang="en-US" dirty="0" smtClean="0"/>
              <a:t>Compare to </a:t>
            </a:r>
            <a:r>
              <a:rPr lang="en-US" dirty="0" smtClean="0">
                <a:hlinkClick r:id="rId4"/>
              </a:rPr>
              <a:t>NIST data</a:t>
            </a:r>
            <a:endParaRPr lang="en-US" dirty="0" smtClean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4" y="6543116"/>
            <a:ext cx="12364158" cy="6601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272" y="3444889"/>
            <a:ext cx="5662703" cy="59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85894" y="391554"/>
            <a:ext cx="16977732" cy="132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97500"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FF931E"/>
                </a:solidFill>
                <a:uFillTx/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hangingPunct="1"/>
            <a:r>
              <a:rPr lang="en-US" sz="8400" dirty="0" smtClean="0">
                <a:latin typeface="Lato Black" pitchFamily="34" charset="0"/>
                <a:ea typeface="Lato Black" pitchFamily="34" charset="0"/>
                <a:cs typeface="Lato Black" pitchFamily="34" charset="0"/>
              </a:rPr>
              <a:t>Spectra: UV/VIS</a:t>
            </a:r>
            <a:endParaRPr lang="en-US" sz="8400" dirty="0"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655134" y="2171124"/>
            <a:ext cx="17432841" cy="9296975"/>
          </a:xfrm>
          <a:prstGeom prst="rect">
            <a:avLst/>
          </a:prstGeom>
        </p:spPr>
        <p:txBody>
          <a:bodyPr>
            <a:noAutofit/>
          </a:bodyPr>
          <a:lstStyle>
            <a:lvl1pPr marL="476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1pPr>
            <a:lvl2pPr marL="9525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3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2pPr>
            <a:lvl3pPr marL="14287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3pPr>
            <a:lvl4pPr marL="190500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4pPr>
            <a:lvl5pPr marL="2381250" marR="0" indent="-476250" algn="l" defTabSz="619125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 Medium" pitchFamily="34" charset="0"/>
                <a:ea typeface="Lato Medium" pitchFamily="34" charset="0"/>
                <a:cs typeface="Lato Medium" pitchFamily="34" charset="0"/>
                <a:sym typeface="Helvetica Light"/>
              </a:defRPr>
            </a:lvl5pPr>
            <a:lvl6pPr marL="28575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3337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81000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286250" marR="0" indent="-476250" algn="l" defTabSz="619125" rtl="0" latinLnBrk="0">
              <a:lnSpc>
                <a:spcPct val="100000"/>
              </a:lnSpc>
              <a:spcBef>
                <a:spcPts val="442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u="sng" dirty="0" smtClean="0"/>
              <a:t>Exercise </a:t>
            </a:r>
            <a:r>
              <a:rPr lang="en-US" u="sng" dirty="0"/>
              <a:t>4</a:t>
            </a:r>
            <a:r>
              <a:rPr lang="en-US" dirty="0"/>
              <a:t>: Calculate 10 allowed excitations with the SAOP </a:t>
            </a:r>
            <a:r>
              <a:rPr lang="en-US" dirty="0" smtClean="0"/>
              <a:t>model potential</a:t>
            </a:r>
            <a:endParaRPr lang="is-IS" dirty="0"/>
          </a:p>
          <a:p>
            <a:pPr lvl="1" hangingPunct="1"/>
            <a:r>
              <a:rPr lang="en-US" dirty="0" smtClean="0"/>
              <a:t>See also </a:t>
            </a:r>
            <a:r>
              <a:rPr lang="en-US" dirty="0" smtClean="0">
                <a:hlinkClick r:id="rId3"/>
              </a:rPr>
              <a:t>UV/VIS FAQ for more tips</a:t>
            </a:r>
            <a:endParaRPr lang="en-US" dirty="0" smtClean="0"/>
          </a:p>
          <a:p>
            <a:pPr lvl="1" hangingPunct="1"/>
            <a:r>
              <a:rPr lang="en-US" dirty="0" smtClean="0"/>
              <a:t>Go to spectra, change x-axis to nm</a:t>
            </a:r>
          </a:p>
          <a:p>
            <a:pPr lvl="1" hangingPunct="1"/>
            <a:r>
              <a:rPr lang="en-US" dirty="0" smtClean="0"/>
              <a:t>Increase the line width to ~10</a:t>
            </a:r>
          </a:p>
          <a:p>
            <a:pPr lvl="1" hangingPunct="1"/>
            <a:r>
              <a:rPr lang="en-US" dirty="0" smtClean="0"/>
              <a:t>Visualize the pi-pi* NTOs at ~250 &amp; 285nm</a:t>
            </a:r>
          </a:p>
          <a:p>
            <a:pPr lvl="1" hangingPunct="1"/>
            <a:r>
              <a:rPr lang="en-US" dirty="0" smtClean="0"/>
              <a:t>Compare to </a:t>
            </a:r>
            <a:r>
              <a:rPr lang="en-US" dirty="0" smtClean="0">
                <a:hlinkClick r:id="rId4"/>
              </a:rPr>
              <a:t>NIST data</a:t>
            </a:r>
            <a:endParaRPr lang="en-US" dirty="0" smtClean="0"/>
          </a:p>
          <a:p>
            <a:pPr lvl="1" hangingPunct="1"/>
            <a:r>
              <a:rPr lang="en-US" dirty="0" smtClean="0"/>
              <a:t>Now rerun with method ‘</a:t>
            </a:r>
            <a:r>
              <a:rPr lang="en-US" dirty="0" err="1" smtClean="0"/>
              <a:t>sTDA</a:t>
            </a:r>
            <a:r>
              <a:rPr lang="en-US" dirty="0" smtClean="0"/>
              <a:t>’ and tick TDA</a:t>
            </a:r>
          </a:p>
          <a:p>
            <a:pPr lvl="1" hangingPunct="1"/>
            <a:r>
              <a:rPr lang="en-US" dirty="0" smtClean="0"/>
              <a:t>Compare timings &amp; spectra (File -&gt; add spectra</a:t>
            </a:r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  <a:p>
            <a:pPr lvl="1" hangingPunct="1"/>
            <a:endParaRPr lang="en-US" dirty="0" smtClean="0"/>
          </a:p>
          <a:p>
            <a:pPr lvl="1" hangingPunct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700" y="2948146"/>
            <a:ext cx="5636586" cy="509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700" y="5955505"/>
            <a:ext cx="6477454" cy="3014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700" y="3457575"/>
            <a:ext cx="5549163" cy="2457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6829424"/>
            <a:ext cx="6284515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13920034" y="11472819"/>
            <a:ext cx="3852004" cy="6001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300" dirty="0">
                <a:latin typeface="Lato" charset="0"/>
                <a:ea typeface="Lato" charset="0"/>
                <a:cs typeface="Lato" charset="0"/>
                <a:hlinkClick r:id="rId3"/>
              </a:rPr>
              <a:t>ADF </a:t>
            </a:r>
            <a:r>
              <a:rPr lang="en-US" altLang="ja-JP" sz="3300" dirty="0">
                <a:latin typeface="Lato" charset="0"/>
                <a:ea typeface="Lato" charset="0"/>
                <a:cs typeface="Lato" charset="0"/>
                <a:hlinkClick r:id="rId4"/>
              </a:rPr>
              <a:t>tutorial </a:t>
            </a:r>
            <a:r>
              <a:rPr lang="en-US" altLang="ja-JP" sz="3300" dirty="0">
                <a:latin typeface="Lato" charset="0"/>
                <a:ea typeface="Lato" charset="0"/>
                <a:cs typeface="Lato" charset="0"/>
              </a:rPr>
              <a:t>online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8288000" cy="127155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7200" dirty="0">
                <a:ea typeface="MS PGothic" pitchFamily="34" charset="-128"/>
              </a:rPr>
              <a:t>Phosphorescent OLED emitters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2056533" y="10169336"/>
            <a:ext cx="5947470" cy="889448"/>
          </a:xfrm>
          <a:prstGeom prst="rect">
            <a:avLst/>
          </a:prstGeom>
          <a:noFill/>
        </p:spPr>
        <p:txBody>
          <a:bodyPr wrap="square" lIns="149327" tIns="74663" rIns="149327" bIns="74663" rtlCol="0">
            <a:spAutoFit/>
          </a:bodyPr>
          <a:lstStyle/>
          <a:p>
            <a:pPr algn="just"/>
            <a:r>
              <a:rPr lang="en-US" sz="2400" dirty="0">
                <a:latin typeface="Lato Medium" charset="0"/>
                <a:ea typeface="Lato Medium" charset="0"/>
                <a:cs typeface="Lato Medium" charset="0"/>
              </a:rPr>
              <a:t>K. Mori, T. P. M. </a:t>
            </a:r>
            <a:r>
              <a:rPr lang="en-US" sz="2400" dirty="0" err="1">
                <a:latin typeface="Lato Medium" charset="0"/>
                <a:ea typeface="Lato Medium" charset="0"/>
                <a:cs typeface="Lato Medium" charset="0"/>
              </a:rPr>
              <a:t>Goumans</a:t>
            </a:r>
            <a:r>
              <a:rPr lang="en-US" sz="2400" dirty="0">
                <a:latin typeface="Lato Medium" charset="0"/>
                <a:ea typeface="Lato Medium" charset="0"/>
                <a:cs typeface="Lato Medium" charset="0"/>
              </a:rPr>
              <a:t>, E. van </a:t>
            </a:r>
            <a:r>
              <a:rPr lang="en-US" sz="2400" dirty="0" err="1">
                <a:latin typeface="Lato Medium" charset="0"/>
                <a:ea typeface="Lato Medium" charset="0"/>
                <a:cs typeface="Lato Medium" charset="0"/>
              </a:rPr>
              <a:t>Lenthe</a:t>
            </a:r>
            <a:r>
              <a:rPr lang="en-US" sz="2400" dirty="0">
                <a:latin typeface="Lato Medium" charset="0"/>
                <a:ea typeface="Lato Medium" charset="0"/>
                <a:cs typeface="Lato Medium" charset="0"/>
              </a:rPr>
              <a:t>, F. Wang, </a:t>
            </a:r>
            <a:r>
              <a:rPr lang="en-US" sz="2400" dirty="0" smtClean="0">
                <a:latin typeface="Lato Medium" charset="0"/>
                <a:ea typeface="Lato Medium" charset="0"/>
                <a:cs typeface="Lato Medium" charset="0"/>
                <a:hlinkClick r:id="rId5"/>
              </a:rPr>
              <a:t>PCCP  </a:t>
            </a:r>
            <a:r>
              <a:rPr lang="en-US" sz="2400" dirty="0">
                <a:latin typeface="Lato Medium" charset="0"/>
                <a:ea typeface="Lato Medium" charset="0"/>
                <a:cs typeface="Lato Medium" charset="0"/>
                <a:hlinkClick r:id="rId5"/>
              </a:rPr>
              <a:t>16, 14523 (2014)</a:t>
            </a:r>
            <a:endParaRPr lang="en-US" sz="2400" dirty="0">
              <a:latin typeface="Lato Medium" charset="0"/>
              <a:ea typeface="Lato Medium" charset="0"/>
              <a:cs typeface="Lato Medium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376527" y="1802400"/>
            <a:ext cx="7624473" cy="997050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 charset="0"/>
                <a:ea typeface="Lato" charset="0"/>
                <a:cs typeface="Lato" charset="0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charset="0"/>
              <a:buChar char="o"/>
              <a:tabLst/>
              <a:defRPr sz="4000" b="0" i="0" u="none" strike="noStrike" cap="none" spc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Lato" charset="0"/>
                <a:ea typeface="Lato" charset="0"/>
                <a:cs typeface="Lato" charset="0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charset="2"/>
              <a:buChar char="§"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Lato" charset="0"/>
                <a:ea typeface="Lato" charset="0"/>
                <a:cs typeface="Lato" charset="0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 charset="0"/>
                <a:ea typeface="Lato" charset="0"/>
                <a:cs typeface="Lato" charset="0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charset="2"/>
              <a:buChar char="ü"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 charset="0"/>
                <a:ea typeface="Lato" charset="0"/>
                <a:cs typeface="Lato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3600" dirty="0">
                <a:latin typeface="Lato Medium" charset="0"/>
                <a:ea typeface="Lato Medium" charset="0"/>
                <a:cs typeface="Lato Medium" charset="0"/>
              </a:rPr>
              <a:t>Optimize OLED performance</a:t>
            </a:r>
          </a:p>
          <a:p>
            <a:pPr lvl="1" hangingPunct="1"/>
            <a:r>
              <a:rPr lang="en-US" sz="3600" dirty="0">
                <a:solidFill>
                  <a:srgbClr val="FF941E"/>
                </a:solidFill>
                <a:latin typeface="Lato Medium" charset="0"/>
                <a:ea typeface="Lato Medium" charset="0"/>
                <a:cs typeface="Lato Medium" charset="0"/>
              </a:rPr>
              <a:t>Phosphorescence T</a:t>
            </a:r>
            <a:r>
              <a:rPr lang="en-US" sz="3600" baseline="-25000" dirty="0">
                <a:solidFill>
                  <a:srgbClr val="FF941E"/>
                </a:solidFill>
                <a:latin typeface="Lato Medium" charset="0"/>
                <a:ea typeface="Lato Medium" charset="0"/>
                <a:cs typeface="Lato Medium" charset="0"/>
              </a:rPr>
              <a:t>1</a:t>
            </a:r>
            <a:r>
              <a:rPr lang="en-US" sz="3600" dirty="0">
                <a:solidFill>
                  <a:srgbClr val="FF941E"/>
                </a:solidFill>
                <a:latin typeface="Lato Medium" charset="0"/>
                <a:ea typeface="Lato Medium" charset="0"/>
                <a:cs typeface="Lato Medium" charset="0"/>
              </a:rPr>
              <a:t>→ </a:t>
            </a:r>
            <a:r>
              <a:rPr lang="en-US" sz="3600" dirty="0" smtClean="0">
                <a:solidFill>
                  <a:srgbClr val="FF941E"/>
                </a:solidFill>
                <a:latin typeface="Lato Medium" charset="0"/>
                <a:ea typeface="Lato Medium" charset="0"/>
                <a:cs typeface="Lato Medium" charset="0"/>
              </a:rPr>
              <a:t>S</a:t>
            </a:r>
            <a:r>
              <a:rPr lang="en-US" sz="3600" baseline="-25000" dirty="0" smtClean="0">
                <a:solidFill>
                  <a:srgbClr val="FF941E"/>
                </a:solidFill>
                <a:latin typeface="Lato Medium" charset="0"/>
                <a:ea typeface="Lato Medium" charset="0"/>
                <a:cs typeface="Lato Medium" charset="0"/>
              </a:rPr>
              <a:t>0</a:t>
            </a:r>
          </a:p>
          <a:p>
            <a:pPr lvl="1" hangingPunct="1"/>
            <a:r>
              <a:rPr lang="en-US" sz="3600" dirty="0" smtClean="0">
                <a:solidFill>
                  <a:srgbClr val="FF941E"/>
                </a:solidFill>
                <a:latin typeface="Lato Medium" charset="0"/>
                <a:ea typeface="Lato Medium" charset="0"/>
                <a:cs typeface="Lato Medium" charset="0"/>
              </a:rPr>
              <a:t>TADF: min. S-T, max. SOCME</a:t>
            </a:r>
            <a:endParaRPr lang="en-US" sz="3600" dirty="0">
              <a:solidFill>
                <a:srgbClr val="FF941E"/>
              </a:solidFill>
              <a:latin typeface="Lato Medium" charset="0"/>
              <a:ea typeface="Lato Medium" charset="0"/>
              <a:cs typeface="Lato Medium" charset="0"/>
            </a:endParaRPr>
          </a:p>
          <a:p>
            <a:pPr lvl="1" hangingPunct="1"/>
            <a:r>
              <a:rPr lang="en-US" sz="3600" dirty="0">
                <a:solidFill>
                  <a:schemeClr val="accent1"/>
                </a:solidFill>
                <a:latin typeface="Lato Medium" charset="0"/>
                <a:ea typeface="Lato Medium" charset="0"/>
                <a:cs typeface="Lato Medium" charset="0"/>
              </a:rPr>
              <a:t>Fast ISC: S</a:t>
            </a:r>
            <a:r>
              <a:rPr lang="en-US" sz="3600" baseline="-25000" dirty="0">
                <a:solidFill>
                  <a:schemeClr val="accent1"/>
                </a:solidFill>
                <a:latin typeface="Lato Medium" charset="0"/>
                <a:ea typeface="Lato Medium" charset="0"/>
                <a:cs typeface="Lato Medium" charset="0"/>
              </a:rPr>
              <a:t>n</a:t>
            </a:r>
            <a:r>
              <a:rPr lang="en-US" sz="3600" dirty="0">
                <a:solidFill>
                  <a:schemeClr val="accent1"/>
                </a:solidFill>
                <a:latin typeface="Lato Medium" charset="0"/>
                <a:ea typeface="Lato Medium" charset="0"/>
                <a:cs typeface="Lato Medium" charset="0"/>
              </a:rPr>
              <a:t>→T</a:t>
            </a:r>
            <a:r>
              <a:rPr lang="en-US" sz="3600" baseline="-25000" dirty="0">
                <a:solidFill>
                  <a:schemeClr val="accent1"/>
                </a:solidFill>
                <a:latin typeface="Lato Medium" charset="0"/>
                <a:ea typeface="Lato Medium" charset="0"/>
                <a:cs typeface="Lato Medium" charset="0"/>
              </a:rPr>
              <a:t>1</a:t>
            </a:r>
          </a:p>
          <a:p>
            <a:pPr lvl="1" hangingPunct="1"/>
            <a:r>
              <a:rPr lang="en-US" sz="3600" dirty="0" smtClean="0">
                <a:solidFill>
                  <a:schemeClr val="accent1"/>
                </a:solidFill>
                <a:latin typeface="Lato Medium" charset="0"/>
                <a:ea typeface="Lato Medium" charset="0"/>
                <a:cs typeface="Lato Medium" charset="0"/>
              </a:rPr>
              <a:t>High </a:t>
            </a:r>
            <a:r>
              <a:rPr lang="en-US" sz="3600" dirty="0">
                <a:solidFill>
                  <a:schemeClr val="accent1"/>
                </a:solidFill>
                <a:latin typeface="Lato Medium" charset="0"/>
                <a:ea typeface="Lato Medium" charset="0"/>
                <a:cs typeface="Lato Medium" charset="0"/>
              </a:rPr>
              <a:t>charge mobility</a:t>
            </a:r>
          </a:p>
          <a:p>
            <a:pPr lvl="1" hangingPunct="1"/>
            <a:endParaRPr lang="en-US" sz="3600" dirty="0">
              <a:latin typeface="Lato Medium" charset="0"/>
              <a:ea typeface="Lato Medium" charset="0"/>
              <a:cs typeface="Lato Medium" charset="0"/>
            </a:endParaRPr>
          </a:p>
          <a:p>
            <a:pPr hangingPunct="1"/>
            <a:r>
              <a:rPr lang="en-US" sz="3600" dirty="0">
                <a:latin typeface="Lato Medium" charset="0"/>
                <a:ea typeface="Lato Medium" charset="0"/>
                <a:cs typeface="Lato Medium" charset="0"/>
              </a:rPr>
              <a:t>ADF features</a:t>
            </a:r>
            <a:endParaRPr lang="en-US" sz="3600" baseline="-25000" dirty="0">
              <a:latin typeface="Lato Medium" charset="0"/>
              <a:ea typeface="Lato Medium" charset="0"/>
              <a:cs typeface="Lato Medium" charset="0"/>
            </a:endParaRPr>
          </a:p>
          <a:p>
            <a:pPr lvl="1" hangingPunct="1"/>
            <a:r>
              <a:rPr lang="en-US" sz="3600" dirty="0">
                <a:solidFill>
                  <a:schemeClr val="tx1"/>
                </a:solidFill>
                <a:latin typeface="Lato Medium" charset="0"/>
                <a:ea typeface="Lato Medium" charset="0"/>
                <a:cs typeface="Lato Medium" charset="0"/>
              </a:rPr>
              <a:t>SOC-TDDFT: </a:t>
            </a:r>
            <a:r>
              <a:rPr lang="en-US" sz="3600" dirty="0" err="1">
                <a:solidFill>
                  <a:schemeClr val="tx1"/>
                </a:solidFill>
                <a:latin typeface="Lato Medium" charset="0"/>
                <a:ea typeface="Lato Medium" charset="0"/>
                <a:cs typeface="Lato Medium" charset="0"/>
              </a:rPr>
              <a:t>k</a:t>
            </a:r>
            <a:r>
              <a:rPr lang="en-US" sz="3600" baseline="-25000" dirty="0" err="1">
                <a:solidFill>
                  <a:schemeClr val="tx1"/>
                </a:solidFill>
                <a:latin typeface="Lato Medium" charset="0"/>
                <a:ea typeface="Lato Medium" charset="0"/>
                <a:cs typeface="Lato Medium" charset="0"/>
              </a:rPr>
              <a:t>phos</a:t>
            </a:r>
            <a:endParaRPr lang="en-US" sz="3600" baseline="-25000" dirty="0">
              <a:solidFill>
                <a:schemeClr val="tx1"/>
              </a:solidFill>
              <a:latin typeface="Lato Medium" charset="0"/>
              <a:ea typeface="Lato Medium" charset="0"/>
              <a:cs typeface="Lato Medium" charset="0"/>
            </a:endParaRPr>
          </a:p>
          <a:p>
            <a:pPr lvl="1" hangingPunct="1"/>
            <a:r>
              <a:rPr lang="en-US" sz="3600" dirty="0">
                <a:latin typeface="Lato Medium" charset="0"/>
                <a:ea typeface="Lato Medium" charset="0"/>
                <a:cs typeface="Lato Medium" charset="0"/>
              </a:rPr>
              <a:t>SOCME: </a:t>
            </a:r>
            <a:r>
              <a:rPr lang="en-US" sz="3600" dirty="0" err="1">
                <a:latin typeface="Lato Medium" charset="0"/>
                <a:ea typeface="Lato Medium" charset="0"/>
                <a:cs typeface="Lato Medium" charset="0"/>
              </a:rPr>
              <a:t>k</a:t>
            </a:r>
            <a:r>
              <a:rPr lang="en-US" sz="3600" baseline="-25000" dirty="0" err="1">
                <a:latin typeface="Lato Medium" charset="0"/>
                <a:ea typeface="Lato Medium" charset="0"/>
                <a:cs typeface="Lato Medium" charset="0"/>
              </a:rPr>
              <a:t>ISC</a:t>
            </a:r>
            <a:endParaRPr lang="en-US" sz="3600" baseline="-25000" dirty="0">
              <a:latin typeface="Lato Medium" charset="0"/>
              <a:ea typeface="Lato Medium" charset="0"/>
              <a:cs typeface="Lato Medium" charset="0"/>
            </a:endParaRPr>
          </a:p>
          <a:p>
            <a:pPr lvl="1" hangingPunct="1"/>
            <a:r>
              <a:rPr lang="en-US" sz="3600" dirty="0">
                <a:latin typeface="Lato Medium" charset="0"/>
                <a:ea typeface="Lato Medium" charset="0"/>
                <a:cs typeface="Lato Medium" charset="0"/>
              </a:rPr>
              <a:t>Transfer integrals (</a:t>
            </a:r>
            <a:r>
              <a:rPr lang="en-US" sz="3600" dirty="0" err="1">
                <a:latin typeface="Lato Medium" charset="0"/>
                <a:ea typeface="Lato Medium" charset="0"/>
                <a:cs typeface="Lato Medium" charset="0"/>
              </a:rPr>
              <a:t>mobilities</a:t>
            </a:r>
            <a:r>
              <a:rPr lang="en-US" sz="3600" dirty="0">
                <a:latin typeface="Lato Medium" charset="0"/>
                <a:ea typeface="Lato Medium" charset="0"/>
                <a:cs typeface="Lato Medium" charset="0"/>
              </a:rPr>
              <a:t>)</a:t>
            </a:r>
          </a:p>
          <a:p>
            <a:pPr lvl="1" hangingPunct="1"/>
            <a:r>
              <a:rPr lang="en-US" sz="3600" dirty="0">
                <a:latin typeface="Lato Medium" charset="0"/>
                <a:ea typeface="Lato Medium" charset="0"/>
                <a:cs typeface="Lato Medium" charset="0"/>
              </a:rPr>
              <a:t>Other couplings (FDE</a:t>
            </a: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)</a:t>
            </a:r>
          </a:p>
          <a:p>
            <a:pPr lvl="1" hangingPunct="1"/>
            <a:r>
              <a:rPr lang="en-US" sz="3600" dirty="0" err="1" smtClean="0">
                <a:latin typeface="Lato Medium" charset="0"/>
                <a:ea typeface="Lato Medium" charset="0"/>
                <a:cs typeface="Lato Medium" charset="0"/>
              </a:rPr>
              <a:t>Vibrationally</a:t>
            </a: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 </a:t>
            </a:r>
            <a:r>
              <a:rPr lang="en-US" sz="3600" dirty="0">
                <a:latin typeface="Lato Medium" charset="0"/>
                <a:ea typeface="Lato Medium" charset="0"/>
                <a:cs typeface="Lato Medium" charset="0"/>
              </a:rPr>
              <a:t>resolved </a:t>
            </a:r>
            <a:r>
              <a:rPr lang="en-US" sz="3600" dirty="0" smtClean="0">
                <a:latin typeface="Lato Medium" charset="0"/>
                <a:ea typeface="Lato Medium" charset="0"/>
                <a:cs typeface="Lato Medium" charset="0"/>
              </a:rPr>
              <a:t>abs/</a:t>
            </a:r>
            <a:r>
              <a:rPr lang="en-US" sz="3600" dirty="0" err="1" smtClean="0">
                <a:latin typeface="Lato Medium" charset="0"/>
                <a:ea typeface="Lato Medium" charset="0"/>
                <a:cs typeface="Lato Medium" charset="0"/>
              </a:rPr>
              <a:t>em</a:t>
            </a:r>
            <a:endParaRPr lang="en-US" sz="3600" dirty="0" smtClean="0">
              <a:latin typeface="Lato Medium" charset="0"/>
              <a:ea typeface="Lato Medium" charset="0"/>
              <a:cs typeface="Lato Medium" charset="0"/>
            </a:endParaRPr>
          </a:p>
          <a:p>
            <a:pPr lvl="1" hangingPunct="1"/>
            <a:endParaRPr lang="en-US" sz="3600" dirty="0">
              <a:latin typeface="Lato Medium" charset="0"/>
              <a:ea typeface="Lato Medium" charset="0"/>
              <a:cs typeface="Lato Medium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3920034" y="8647305"/>
            <a:ext cx="385200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300" dirty="0" smtClean="0">
                <a:latin typeface="Lato" charset="0"/>
                <a:ea typeface="Lato" charset="0"/>
                <a:cs typeface="Lato" charset="0"/>
              </a:rPr>
              <a:t>23 </a:t>
            </a:r>
            <a:r>
              <a:rPr lang="en-US" altLang="ja-JP" sz="3300" dirty="0" err="1" smtClean="0">
                <a:latin typeface="Lato" charset="0"/>
                <a:ea typeface="Lato" charset="0"/>
                <a:cs typeface="Lato" charset="0"/>
              </a:rPr>
              <a:t>Ir</a:t>
            </a:r>
            <a:r>
              <a:rPr lang="en-US" altLang="ja-JP" sz="3300" dirty="0" smtClean="0">
                <a:latin typeface="Lato" charset="0"/>
                <a:ea typeface="Lato" charset="0"/>
                <a:cs typeface="Lato" charset="0"/>
              </a:rPr>
              <a:t>, Rh, Ru, </a:t>
            </a:r>
            <a:r>
              <a:rPr lang="en-US" altLang="ja-JP" sz="3300" dirty="0" err="1" smtClean="0">
                <a:latin typeface="Lato" charset="0"/>
                <a:ea typeface="Lato" charset="0"/>
                <a:cs typeface="Lato" charset="0"/>
              </a:rPr>
              <a:t>Os</a:t>
            </a:r>
            <a:r>
              <a:rPr lang="en-US" altLang="ja-JP" sz="3300" dirty="0" smtClean="0">
                <a:latin typeface="Lato" charset="0"/>
                <a:ea typeface="Lato" charset="0"/>
                <a:cs typeface="Lato" charset="0"/>
              </a:rPr>
              <a:t>, Pt, Re complexes</a:t>
            </a:r>
            <a:endParaRPr lang="en-US" altLang="ja-JP" sz="3300" dirty="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 l="744" b="1071"/>
          <a:stretch>
            <a:fillRect/>
          </a:stretch>
        </p:blipFill>
        <p:spPr bwMode="auto">
          <a:xfrm>
            <a:off x="7782946" y="1219968"/>
            <a:ext cx="10221057" cy="707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OC.png"/>
          <p:cNvPicPr>
            <a:picLocks noChangeAspect="1"/>
          </p:cNvPicPr>
          <p:nvPr/>
        </p:nvPicPr>
        <p:blipFill rotWithShape="1">
          <a:blip r:embed="rId7" cstate="print"/>
          <a:srcRect l="1143" t="2197" r="72530" b="10291"/>
          <a:stretch/>
        </p:blipFill>
        <p:spPr>
          <a:xfrm>
            <a:off x="8783182" y="8175443"/>
            <a:ext cx="2808000" cy="467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SCM Logos 1">
      <a:dk1>
        <a:srgbClr val="000000"/>
      </a:dk1>
      <a:lt1>
        <a:srgbClr val="FFFFFF"/>
      </a:lt1>
      <a:dk2>
        <a:srgbClr val="3C3C3C"/>
      </a:dk2>
      <a:lt2>
        <a:srgbClr val="8A8A74"/>
      </a:lt2>
      <a:accent1>
        <a:srgbClr val="FF921E"/>
      </a:accent1>
      <a:accent2>
        <a:srgbClr val="74C985"/>
      </a:accent2>
      <a:accent3>
        <a:srgbClr val="3EA9F4"/>
      </a:accent3>
      <a:accent4>
        <a:srgbClr val="F6E11B"/>
      </a:accent4>
      <a:accent5>
        <a:srgbClr val="F26421"/>
      </a:accent5>
      <a:accent6>
        <a:srgbClr val="E480AE"/>
      </a:accent6>
      <a:hlink>
        <a:srgbClr val="0000FF"/>
      </a:hlink>
      <a:folHlink>
        <a:srgbClr val="0000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30145</TotalTime>
  <Words>2603</Words>
  <Application>Microsoft Macintosh PowerPoint</Application>
  <PresentationFormat>Custom</PresentationFormat>
  <Paragraphs>418</Paragraphs>
  <Slides>32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Arial</vt:lpstr>
      <vt:lpstr>Calibri</vt:lpstr>
      <vt:lpstr>Cambria Math</vt:lpstr>
      <vt:lpstr>Courier New</vt:lpstr>
      <vt:lpstr>Helvetica</vt:lpstr>
      <vt:lpstr>Helvetica Light</vt:lpstr>
      <vt:lpstr>Helvetica Neue</vt:lpstr>
      <vt:lpstr>Lato</vt:lpstr>
      <vt:lpstr>Lato Black</vt:lpstr>
      <vt:lpstr>Lato Medium</vt:lpstr>
      <vt:lpstr>Lato Regular</vt:lpstr>
      <vt:lpstr>MS PGothic</vt:lpstr>
      <vt:lpstr>ＭＳ Ｐ明朝</vt:lpstr>
      <vt:lpstr>Symbol</vt:lpstr>
      <vt:lpstr>Times</vt:lpstr>
      <vt:lpstr>Times New Roman</vt:lpstr>
      <vt:lpstr>Wingdings</vt:lpstr>
      <vt:lpstr>White</vt:lpstr>
      <vt:lpstr>Equation</vt:lpstr>
      <vt:lpstr>Hands-on workshop Chemistry &amp; Materials with the ADF Modeling Suite  </vt:lpstr>
      <vt:lpstr>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Phosphorescent OLED emitters</vt:lpstr>
      <vt:lpstr>Intersystem crossing: spin-orbit coupling</vt:lpstr>
      <vt:lpstr>Thermally Activated Delayed Fluorescence</vt:lpstr>
      <vt:lpstr>PowerPoint Presentation</vt:lpstr>
      <vt:lpstr>PowerPoint Presentation</vt:lpstr>
      <vt:lpstr>PowerPoint Presentation</vt:lpstr>
      <vt:lpstr>Methods to calculate charge mobilities </vt:lpstr>
      <vt:lpstr>Effective transfer integral Jeff = electronic coupling V </vt:lpstr>
      <vt:lpstr>PowerPoint Presentation</vt:lpstr>
      <vt:lpstr>PowerPoint Presentation</vt:lpstr>
      <vt:lpstr>BAND &amp; QE : Periodic DFT</vt:lpstr>
      <vt:lpstr>BAND vs. Plane Wave codes (QE)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decomposition analysis</vt:lpstr>
      <vt:lpstr>EDA/ETS-NOCV: bond &amp; density decomposition</vt:lpstr>
      <vt:lpstr>Catalyst design: activation strain model</vt:lpstr>
      <vt:lpstr>Catalyst natural selection: survival of the weakest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goumans</dc:creator>
  <cp:lastModifiedBy>Fedor Goumans</cp:lastModifiedBy>
  <cp:revision>473</cp:revision>
  <cp:lastPrinted>2016-04-14T15:08:56Z</cp:lastPrinted>
  <dcterms:modified xsi:type="dcterms:W3CDTF">2018-02-09T10:09:05Z</dcterms:modified>
</cp:coreProperties>
</file>