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542" r:id="rId2"/>
    <p:sldId id="571" r:id="rId3"/>
    <p:sldId id="584" r:id="rId4"/>
    <p:sldId id="585" r:id="rId5"/>
    <p:sldId id="586" r:id="rId6"/>
    <p:sldId id="573" r:id="rId7"/>
    <p:sldId id="572" r:id="rId8"/>
    <p:sldId id="576" r:id="rId9"/>
    <p:sldId id="575" r:id="rId10"/>
    <p:sldId id="577" r:id="rId11"/>
    <p:sldId id="578" r:id="rId12"/>
    <p:sldId id="574" r:id="rId13"/>
    <p:sldId id="581" r:id="rId14"/>
    <p:sldId id="582" r:id="rId15"/>
    <p:sldId id="580" r:id="rId16"/>
    <p:sldId id="583" r:id="rId17"/>
    <p:sldId id="588" r:id="rId18"/>
    <p:sldId id="543" r:id="rId19"/>
  </p:sldIdLst>
  <p:sldSz cx="18288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4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16"/>
    <p:restoredTop sz="50000" autoAdjust="0"/>
  </p:normalViewPr>
  <p:slideViewPr>
    <p:cSldViewPr snapToGrid="0" snapToObjects="1">
      <p:cViewPr>
        <p:scale>
          <a:sx n="45" d="100"/>
          <a:sy n="45" d="100"/>
        </p:scale>
        <p:origin x="392" y="352"/>
      </p:cViewPr>
      <p:guideLst>
        <p:guide orient="horz" pos="432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9" d="100"/>
        <a:sy n="2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3" name="Shape 12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559582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728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22725" y="9723438"/>
            <a:ext cx="3076575" cy="5111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5FE6DEE-CB8B-41B7-BBF6-5570FF83834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035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260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655134" y="2131003"/>
            <a:ext cx="16978313" cy="997513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23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806701" y="12906377"/>
            <a:ext cx="12242800" cy="577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367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806701" y="12906377"/>
            <a:ext cx="12242800" cy="577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3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14400" y="12712701"/>
            <a:ext cx="4267200" cy="730250"/>
          </a:xfrm>
          <a:prstGeom prst="rect">
            <a:avLst/>
          </a:prstGeom>
        </p:spPr>
        <p:txBody>
          <a:bodyPr/>
          <a:lstStyle/>
          <a:p>
            <a:fld id="{2E22DF34-8B96-45B9-8A8A-75FDD740FC60}" type="datetimeFigureOut">
              <a:rPr lang="en-US" smtClean="0"/>
              <a:pPr/>
              <a:t>2/7/18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48400" y="12712701"/>
            <a:ext cx="5791200" cy="7302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106400" y="12712701"/>
            <a:ext cx="4267200" cy="730250"/>
          </a:xfrm>
          <a:prstGeom prst="rect">
            <a:avLst/>
          </a:prstGeom>
        </p:spPr>
        <p:txBody>
          <a:bodyPr/>
          <a:lstStyle/>
          <a:p>
            <a:fld id="{6C4420FD-534D-4DF1-AB7D-E98934263B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8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hape 42"/>
          <p:cNvSpPr>
            <a:spLocks noGrp="1"/>
          </p:cNvSpPr>
          <p:nvPr>
            <p:ph type="pic" sz="half" idx="13"/>
          </p:nvPr>
        </p:nvSpPr>
        <p:spPr>
          <a:xfrm>
            <a:off x="9877425" y="2093641"/>
            <a:ext cx="7755442" cy="99839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655134" y="2102428"/>
            <a:ext cx="9222290" cy="997513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89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xfrm>
            <a:off x="8969273" y="13081000"/>
            <a:ext cx="339929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Layou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hape 42"/>
          <p:cNvSpPr>
            <a:spLocks noGrp="1"/>
          </p:cNvSpPr>
          <p:nvPr>
            <p:ph type="pic" sz="half" idx="13"/>
          </p:nvPr>
        </p:nvSpPr>
        <p:spPr>
          <a:xfrm>
            <a:off x="9877425" y="2093641"/>
            <a:ext cx="7755442" cy="99839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655134" y="2102428"/>
            <a:ext cx="9222290" cy="997513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1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hape 42"/>
          <p:cNvSpPr>
            <a:spLocks noGrp="1"/>
          </p:cNvSpPr>
          <p:nvPr>
            <p:ph type="pic" sz="half" idx="13"/>
          </p:nvPr>
        </p:nvSpPr>
        <p:spPr>
          <a:xfrm>
            <a:off x="9877425" y="2093641"/>
            <a:ext cx="7755442" cy="99839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655134" y="2102428"/>
            <a:ext cx="9222290" cy="997513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89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pic" sz="half" idx="13"/>
          </p:nvPr>
        </p:nvSpPr>
        <p:spPr>
          <a:xfrm>
            <a:off x="9874485" y="1104900"/>
            <a:ext cx="714375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1238250" y="1104900"/>
            <a:ext cx="7667625" cy="5613400"/>
          </a:xfrm>
          <a:prstGeom prst="rect">
            <a:avLst/>
          </a:prstGeom>
        </p:spPr>
        <p:txBody>
          <a:bodyPr anchor="b"/>
          <a:lstStyle>
            <a:lvl1pPr>
              <a:defRPr sz="6300"/>
            </a:lvl1pPr>
          </a:lstStyle>
          <a:p>
            <a:r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sz="quarter" idx="1"/>
          </p:nvPr>
        </p:nvSpPr>
        <p:spPr>
          <a:xfrm>
            <a:off x="1238250" y="6845300"/>
            <a:ext cx="7667625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300"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  <a:lvl2pPr marL="0" indent="171450" algn="ctr">
              <a:spcBef>
                <a:spcPts val="0"/>
              </a:spcBef>
              <a:buSzTx/>
              <a:buNone/>
              <a:defRPr sz="3300"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2pPr>
            <a:lvl3pPr marL="0" indent="342900" algn="ctr">
              <a:spcBef>
                <a:spcPts val="0"/>
              </a:spcBef>
              <a:buSzTx/>
              <a:buNone/>
              <a:defRPr sz="3300"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3pPr>
            <a:lvl4pPr marL="0" indent="514350" algn="ctr">
              <a:spcBef>
                <a:spcPts val="0"/>
              </a:spcBef>
              <a:buSzTx/>
              <a:buNone/>
              <a:defRPr sz="3300"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4pPr>
            <a:lvl5pPr marL="0" indent="685800" algn="ctr">
              <a:spcBef>
                <a:spcPts val="0"/>
              </a:spcBef>
              <a:buSzTx/>
              <a:buNone/>
              <a:defRPr sz="3300"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pic>
        <p:nvPicPr>
          <p:cNvPr id="45" name="pasted-image.pdf"/>
          <p:cNvPicPr>
            <a:picLocks noChangeAspect="1"/>
          </p:cNvPicPr>
          <p:nvPr/>
        </p:nvPicPr>
        <p:blipFill>
          <a:blip r:embed="rId2" cstate="screen">
            <a:extLst/>
          </a:blip>
          <a:stretch>
            <a:fillRect/>
          </a:stretch>
        </p:blipFill>
        <p:spPr>
          <a:xfrm>
            <a:off x="3810000" y="635000"/>
            <a:ext cx="2486582" cy="1587500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xfrm>
            <a:off x="8969273" y="13081000"/>
            <a:ext cx="339929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pic" sz="half" idx="13"/>
          </p:nvPr>
        </p:nvSpPr>
        <p:spPr>
          <a:xfrm>
            <a:off x="9877425" y="3873500"/>
            <a:ext cx="714375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xfrm>
            <a:off x="1266825" y="1587500"/>
            <a:ext cx="15754350" cy="22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2" name="Shape 72"/>
          <p:cNvSpPr>
            <a:spLocks noGrp="1"/>
          </p:cNvSpPr>
          <p:nvPr>
            <p:ph type="body" sz="half" idx="1"/>
          </p:nvPr>
        </p:nvSpPr>
        <p:spPr>
          <a:xfrm>
            <a:off x="1266825" y="3873500"/>
            <a:ext cx="7505700" cy="9207500"/>
          </a:xfrm>
          <a:prstGeom prst="rect">
            <a:avLst/>
          </a:prstGeom>
        </p:spPr>
        <p:txBody>
          <a:bodyPr/>
          <a:lstStyle>
            <a:lvl1pPr marL="419100" indent="-419100">
              <a:spcBef>
                <a:spcPts val="3375"/>
              </a:spcBef>
              <a:defRPr sz="3375"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  <a:lvl2pPr marL="838200" indent="-419100">
              <a:spcBef>
                <a:spcPts val="3375"/>
              </a:spcBef>
              <a:defRPr sz="3375"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2pPr>
            <a:lvl3pPr marL="1257300" indent="-419100">
              <a:spcBef>
                <a:spcPts val="3375"/>
              </a:spcBef>
              <a:defRPr sz="3375"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3pPr>
            <a:lvl4pPr marL="1676400" indent="-419100">
              <a:spcBef>
                <a:spcPts val="3375"/>
              </a:spcBef>
              <a:defRPr sz="3375"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4pPr>
            <a:lvl5pPr marL="2095500" indent="-419100">
              <a:spcBef>
                <a:spcPts val="3375"/>
              </a:spcBef>
              <a:defRPr sz="3375"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73" name="pasted-image.pdf"/>
          <p:cNvPicPr>
            <a:picLocks noChangeAspect="1"/>
          </p:cNvPicPr>
          <p:nvPr/>
        </p:nvPicPr>
        <p:blipFill>
          <a:blip r:embed="rId2" cstate="screen">
            <a:extLst/>
          </a:blip>
          <a:stretch>
            <a:fillRect/>
          </a:stretch>
        </p:blipFill>
        <p:spPr>
          <a:xfrm>
            <a:off x="476250" y="635001"/>
            <a:ext cx="2486582" cy="1587501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xfrm>
            <a:off x="8969273" y="13081000"/>
            <a:ext cx="339929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body" idx="1"/>
          </p:nvPr>
        </p:nvSpPr>
        <p:spPr>
          <a:xfrm>
            <a:off x="1266825" y="1778000"/>
            <a:ext cx="15754350" cy="10147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  <a:lvl2pPr>
              <a:defRPr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2pPr>
            <a:lvl3pPr>
              <a:defRPr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3pPr>
            <a:lvl4pPr>
              <a:defRPr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4pPr>
            <a:lvl5pPr>
              <a:defRPr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xfrm>
            <a:off x="8969273" y="13081000"/>
            <a:ext cx="339929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pic" sz="quarter" idx="13"/>
          </p:nvPr>
        </p:nvSpPr>
        <p:spPr>
          <a:xfrm>
            <a:off x="11820525" y="7048500"/>
            <a:ext cx="5553075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/>
          </p:cNvSpPr>
          <p:nvPr>
            <p:ph type="pic" sz="quarter" idx="14"/>
          </p:nvPr>
        </p:nvSpPr>
        <p:spPr>
          <a:xfrm>
            <a:off x="11820525" y="1130300"/>
            <a:ext cx="5553075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pic" idx="15"/>
          </p:nvPr>
        </p:nvSpPr>
        <p:spPr>
          <a:xfrm>
            <a:off x="904875" y="1130300"/>
            <a:ext cx="106299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sldNum" sz="quarter" idx="2"/>
          </p:nvPr>
        </p:nvSpPr>
        <p:spPr>
          <a:xfrm>
            <a:off x="8969273" y="13081000"/>
            <a:ext cx="339929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/>
          </p:cNvSpPr>
          <p:nvPr>
            <p:ph type="body" sz="quarter" idx="13"/>
          </p:nvPr>
        </p:nvSpPr>
        <p:spPr>
          <a:xfrm>
            <a:off x="1790700" y="8953500"/>
            <a:ext cx="14716125" cy="5309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50"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00" name="Shape 100"/>
          <p:cNvSpPr>
            <a:spLocks noGrp="1"/>
          </p:cNvSpPr>
          <p:nvPr>
            <p:ph type="body" sz="quarter" idx="14"/>
          </p:nvPr>
        </p:nvSpPr>
        <p:spPr>
          <a:xfrm>
            <a:off x="1790700" y="6045200"/>
            <a:ext cx="14716125" cy="69249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>
                <a:solidFill>
                  <a:srgbClr val="FF931E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101" name="Shape 101"/>
          <p:cNvSpPr>
            <a:spLocks noGrp="1"/>
          </p:cNvSpPr>
          <p:nvPr>
            <p:ph type="sldNum" sz="quarter" idx="2"/>
          </p:nvPr>
        </p:nvSpPr>
        <p:spPr>
          <a:xfrm>
            <a:off x="8969273" y="13081000"/>
            <a:ext cx="339929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/>
          </p:cNvSpPr>
          <p:nvPr>
            <p:ph type="pic" idx="13"/>
          </p:nvPr>
        </p:nvSpPr>
        <p:spPr>
          <a:xfrm>
            <a:off x="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sldNum" sz="quarter" idx="2"/>
          </p:nvPr>
        </p:nvSpPr>
        <p:spPr>
          <a:xfrm>
            <a:off x="8969273" y="13081000"/>
            <a:ext cx="339929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body" sz="quarter" idx="1" hasCustomPrompt="1"/>
          </p:nvPr>
        </p:nvSpPr>
        <p:spPr>
          <a:xfrm>
            <a:off x="461819" y="10896600"/>
            <a:ext cx="173355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300"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  <a:lvl2pPr marL="0" indent="171450" algn="ctr">
              <a:spcBef>
                <a:spcPts val="0"/>
              </a:spcBef>
              <a:buSzTx/>
              <a:buNone/>
              <a:defRPr sz="3300"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2pPr>
            <a:lvl3pPr marL="0" indent="342900" algn="ctr">
              <a:spcBef>
                <a:spcPts val="0"/>
              </a:spcBef>
              <a:buSzTx/>
              <a:buNone/>
              <a:defRPr sz="3300"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3pPr>
            <a:lvl4pPr marL="0" indent="514350" algn="ctr">
              <a:spcBef>
                <a:spcPts val="0"/>
              </a:spcBef>
              <a:buSzTx/>
              <a:buNone/>
              <a:defRPr sz="3300"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4pPr>
            <a:lvl5pPr marL="0" indent="685800" algn="ctr">
              <a:spcBef>
                <a:spcPts val="0"/>
              </a:spcBef>
              <a:buSzTx/>
              <a:buNone/>
              <a:defRPr sz="3300"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5pPr>
          </a:lstStyle>
          <a:p>
            <a:r>
              <a:rPr lang="en-US" dirty="0" smtClean="0"/>
              <a:t>Fedor Goumans, </a:t>
            </a:r>
            <a:r>
              <a:rPr lang="en-US" dirty="0" err="1" smtClean="0"/>
              <a:t>goumans@scm.com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9" y="318977"/>
            <a:ext cx="3557288" cy="170236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 userDrawn="1"/>
        </p:nvSpPr>
        <p:spPr>
          <a:xfrm>
            <a:off x="0" y="12484100"/>
            <a:ext cx="18288000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0" marR="0" lvl="0" indent="0" algn="ctr" defTabSz="6191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Making Computational Chemistry Work for You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469"/>
            <a:ext cx="18351996" cy="504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3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55134" y="1"/>
            <a:ext cx="16977732" cy="1771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7" name="Footer Placeholder 5"/>
          <p:cNvSpPr txBox="1">
            <a:spLocks/>
          </p:cNvSpPr>
          <p:nvPr userDrawn="1"/>
        </p:nvSpPr>
        <p:spPr>
          <a:xfrm>
            <a:off x="655135" y="12757150"/>
            <a:ext cx="15461165" cy="7302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Lato" charset="0"/>
                <a:ea typeface="Lato" charset="0"/>
                <a:cs typeface="Lato" charset="0"/>
                <a:sym typeface="Helvetica Light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/>
            <a:r>
              <a:rPr lang="de-DE" sz="3000" b="0" i="0" baseline="0" dirty="0" smtClean="0">
                <a:solidFill>
                  <a:schemeClr val="tx2"/>
                </a:solidFill>
                <a:latin typeface="Lato Medium" charset="0"/>
                <a:ea typeface="Lato Medium" charset="0"/>
                <a:cs typeface="Lato Medium" charset="0"/>
              </a:rPr>
              <a:t> ADF hands-on workshop,  9 February 2018, Daejeon  </a:t>
            </a:r>
            <a:r>
              <a:rPr lang="de-DE" sz="3000" b="0" i="0" dirty="0" smtClean="0">
                <a:solidFill>
                  <a:schemeClr val="tx2"/>
                </a:solidFill>
                <a:latin typeface="Lato Medium" charset="0"/>
                <a:ea typeface="Lato Medium" charset="0"/>
                <a:cs typeface="Lato Medium" charset="0"/>
              </a:rPr>
              <a:t>© SCM</a:t>
            </a:r>
            <a:r>
              <a:rPr lang="de-DE" sz="3000" b="0" i="0" baseline="0" dirty="0" smtClean="0">
                <a:solidFill>
                  <a:schemeClr val="tx2"/>
                </a:solidFill>
                <a:latin typeface="Lato Medium" charset="0"/>
                <a:ea typeface="Lato Medium" charset="0"/>
                <a:cs typeface="Lato Medium" charset="0"/>
              </a:rPr>
              <a:t>        </a:t>
            </a:r>
            <a:fld id="{C7AD1CBD-BE06-FB4C-992F-7F384C259F72}" type="slidenum">
              <a:rPr lang="de-DE" sz="3000" b="0" i="0" baseline="0" smtClean="0">
                <a:solidFill>
                  <a:schemeClr val="tx2"/>
                </a:solidFill>
                <a:latin typeface="Lato Medium" charset="0"/>
                <a:ea typeface="Lato Medium" charset="0"/>
                <a:cs typeface="Lato Medium" charset="0"/>
              </a:rPr>
              <a:pPr algn="r"/>
              <a:t>‹#›</a:t>
            </a:fld>
            <a:endParaRPr lang="en-US" sz="3000" b="0" i="0" dirty="0">
              <a:solidFill>
                <a:schemeClr val="tx2"/>
              </a:solidFill>
              <a:latin typeface="Lato Medium" charset="0"/>
              <a:ea typeface="Lato Medium" charset="0"/>
              <a:cs typeface="Lato Medium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655134" y="2122216"/>
            <a:ext cx="16977732" cy="99147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12502427"/>
            <a:ext cx="18288000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12642378"/>
            <a:ext cx="2914650" cy="98116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52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71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marL="0" marR="0" indent="0" algn="ctr" defTabSz="61912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chemeClr val="accent1"/>
          </a:solidFill>
          <a:uFillTx/>
          <a:latin typeface="Lato Black"/>
          <a:ea typeface="Lato Black"/>
          <a:cs typeface="Lato Black"/>
          <a:sym typeface="Lato Black"/>
        </a:defRPr>
      </a:lvl1pPr>
      <a:lvl2pPr marL="0" marR="0" indent="171450" algn="ctr" defTabSz="61912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931E"/>
          </a:solidFill>
          <a:uFillTx/>
          <a:latin typeface="Lato Black"/>
          <a:ea typeface="Lato Black"/>
          <a:cs typeface="Lato Black"/>
          <a:sym typeface="Lato Black"/>
        </a:defRPr>
      </a:lvl2pPr>
      <a:lvl3pPr marL="0" marR="0" indent="342900" algn="ctr" defTabSz="61912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931E"/>
          </a:solidFill>
          <a:uFillTx/>
          <a:latin typeface="Lato Black"/>
          <a:ea typeface="Lato Black"/>
          <a:cs typeface="Lato Black"/>
          <a:sym typeface="Lato Black"/>
        </a:defRPr>
      </a:lvl3pPr>
      <a:lvl4pPr marL="0" marR="0" indent="514350" algn="ctr" defTabSz="61912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931E"/>
          </a:solidFill>
          <a:uFillTx/>
          <a:latin typeface="Lato Black"/>
          <a:ea typeface="Lato Black"/>
          <a:cs typeface="Lato Black"/>
          <a:sym typeface="Lato Black"/>
        </a:defRPr>
      </a:lvl4pPr>
      <a:lvl5pPr marL="0" marR="0" indent="685800" algn="ctr" defTabSz="61912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931E"/>
          </a:solidFill>
          <a:uFillTx/>
          <a:latin typeface="Lato Black"/>
          <a:ea typeface="Lato Black"/>
          <a:cs typeface="Lato Black"/>
          <a:sym typeface="Lato Black"/>
        </a:defRPr>
      </a:lvl5pPr>
      <a:lvl6pPr marL="0" marR="0" indent="857250" algn="ctr" defTabSz="61912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931E"/>
          </a:solidFill>
          <a:uFillTx/>
          <a:latin typeface="Lato Black"/>
          <a:ea typeface="Lato Black"/>
          <a:cs typeface="Lato Black"/>
          <a:sym typeface="Lato Black"/>
        </a:defRPr>
      </a:lvl6pPr>
      <a:lvl7pPr marL="0" marR="0" indent="1028700" algn="ctr" defTabSz="61912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931E"/>
          </a:solidFill>
          <a:uFillTx/>
          <a:latin typeface="Lato Black"/>
          <a:ea typeface="Lato Black"/>
          <a:cs typeface="Lato Black"/>
          <a:sym typeface="Lato Black"/>
        </a:defRPr>
      </a:lvl7pPr>
      <a:lvl8pPr marL="0" marR="0" indent="1200150" algn="ctr" defTabSz="61912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931E"/>
          </a:solidFill>
          <a:uFillTx/>
          <a:latin typeface="Lato Black"/>
          <a:ea typeface="Lato Black"/>
          <a:cs typeface="Lato Black"/>
          <a:sym typeface="Lato Black"/>
        </a:defRPr>
      </a:lvl8pPr>
      <a:lvl9pPr marL="0" marR="0" indent="1371600" algn="ctr" defTabSz="61912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931E"/>
          </a:solidFill>
          <a:uFillTx/>
          <a:latin typeface="Lato Black"/>
          <a:ea typeface="Lato Black"/>
          <a:cs typeface="Lato Black"/>
          <a:sym typeface="Lato Black"/>
        </a:defRPr>
      </a:lvl9pPr>
    </p:titleStyle>
    <p:bodyStyle>
      <a:lvl1pPr marL="476250" marR="0" indent="-476250" algn="l" defTabSz="619125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75000"/>
        <a:buFontTx/>
        <a:buChar char="•"/>
        <a:tabLst/>
        <a:defRPr sz="3900" b="0" i="0" u="none" strike="noStrike" cap="none" spc="0" baseline="0">
          <a:ln>
            <a:noFill/>
          </a:ln>
          <a:solidFill>
            <a:srgbClr val="000000"/>
          </a:solidFill>
          <a:uFillTx/>
          <a:latin typeface="Lato Medium" charset="0"/>
          <a:ea typeface="Lato Medium" charset="0"/>
          <a:cs typeface="Lato Medium" charset="0"/>
          <a:sym typeface="Helvetica Light"/>
        </a:defRPr>
      </a:lvl1pPr>
      <a:lvl2pPr marL="952500" marR="0" indent="-476250" algn="l" defTabSz="619125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75000"/>
        <a:buFont typeface="Courier New" charset="0"/>
        <a:buChar char="o"/>
        <a:tabLst/>
        <a:defRPr sz="3000" b="0" i="0" u="none" strike="noStrike" cap="none" spc="0" baseline="0">
          <a:ln>
            <a:noFill/>
          </a:ln>
          <a:solidFill>
            <a:schemeClr val="tx1">
              <a:lumMod val="95000"/>
              <a:lumOff val="5000"/>
            </a:schemeClr>
          </a:solidFill>
          <a:uFillTx/>
          <a:latin typeface="Lato Medium" charset="0"/>
          <a:ea typeface="Lato Medium" charset="0"/>
          <a:cs typeface="Lato Medium" charset="0"/>
          <a:sym typeface="Helvetica Light"/>
        </a:defRPr>
      </a:lvl2pPr>
      <a:lvl3pPr marL="1428750" marR="0" indent="-476250" algn="l" defTabSz="619125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75000"/>
        <a:buFont typeface="Wingdings" charset="2"/>
        <a:buChar char="§"/>
        <a:tabLst/>
        <a:defRPr sz="3000" b="0" i="0" u="none" strike="noStrike" cap="none" spc="0" baseline="0">
          <a:ln>
            <a:noFill/>
          </a:ln>
          <a:solidFill>
            <a:schemeClr val="accent1"/>
          </a:solidFill>
          <a:uFillTx/>
          <a:latin typeface="Lato Medium" charset="0"/>
          <a:ea typeface="Lato Medium" charset="0"/>
          <a:cs typeface="Lato Medium" charset="0"/>
          <a:sym typeface="Helvetica Light"/>
        </a:defRPr>
      </a:lvl3pPr>
      <a:lvl4pPr marL="1905000" marR="0" indent="-476250" algn="l" defTabSz="619125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75000"/>
        <a:buFont typeface="Wingdings" charset="2"/>
        <a:buChar char="Ø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Lato Medium" charset="0"/>
          <a:ea typeface="Lato Medium" charset="0"/>
          <a:cs typeface="Lato Medium" charset="0"/>
          <a:sym typeface="Helvetica Light"/>
        </a:defRPr>
      </a:lvl4pPr>
      <a:lvl5pPr marL="2381250" marR="0" indent="-476250" algn="l" defTabSz="619125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75000"/>
        <a:buFont typeface="Wingdings" charset="2"/>
        <a:buChar char="ü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Lato Medium" charset="0"/>
          <a:ea typeface="Lato Medium" charset="0"/>
          <a:cs typeface="Lato Medium" charset="0"/>
          <a:sym typeface="Helvetica Light"/>
        </a:defRPr>
      </a:lvl5pPr>
      <a:lvl6pPr marL="2857500" marR="0" indent="-476250" algn="l" defTabSz="619125" rtl="0" latinLnBrk="0">
        <a:lnSpc>
          <a:spcPct val="100000"/>
        </a:lnSpc>
        <a:spcBef>
          <a:spcPts val="4425"/>
        </a:spcBef>
        <a:spcAft>
          <a:spcPts val="0"/>
        </a:spcAft>
        <a:buClrTx/>
        <a:buSzPct val="75000"/>
        <a:buFontTx/>
        <a:buChar char="•"/>
        <a:tabLst/>
        <a:defRPr sz="39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333750" marR="0" indent="-476250" algn="l" defTabSz="619125" rtl="0" latinLnBrk="0">
        <a:lnSpc>
          <a:spcPct val="100000"/>
        </a:lnSpc>
        <a:spcBef>
          <a:spcPts val="4425"/>
        </a:spcBef>
        <a:spcAft>
          <a:spcPts val="0"/>
        </a:spcAft>
        <a:buClrTx/>
        <a:buSzPct val="75000"/>
        <a:buFontTx/>
        <a:buChar char="•"/>
        <a:tabLst/>
        <a:defRPr sz="39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810000" marR="0" indent="-476250" algn="l" defTabSz="619125" rtl="0" latinLnBrk="0">
        <a:lnSpc>
          <a:spcPct val="100000"/>
        </a:lnSpc>
        <a:spcBef>
          <a:spcPts val="4425"/>
        </a:spcBef>
        <a:spcAft>
          <a:spcPts val="0"/>
        </a:spcAft>
        <a:buClrTx/>
        <a:buSzPct val="75000"/>
        <a:buFontTx/>
        <a:buChar char="•"/>
        <a:tabLst/>
        <a:defRPr sz="39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286250" marR="0" indent="-476250" algn="l" defTabSz="619125" rtl="0" latinLnBrk="0">
        <a:lnSpc>
          <a:spcPct val="100000"/>
        </a:lnSpc>
        <a:spcBef>
          <a:spcPts val="4425"/>
        </a:spcBef>
        <a:spcAft>
          <a:spcPts val="0"/>
        </a:spcAft>
        <a:buClrTx/>
        <a:buSzPct val="75000"/>
        <a:buFontTx/>
        <a:buChar char="•"/>
        <a:tabLst/>
        <a:defRPr sz="39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7145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4290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51435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8580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5725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02870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20015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37160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hyperlink" Target="mailto:goumans@scm.com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hyperlink" Target="https://www.scm.com/wp-content/uploads/TCCM--ADF_tech_overview--Franchini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hyperlink" Target="http://www.mcc.uiuc.edu/summerschool/2006/presentations/Elstner_DFTB.pdf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0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1.jpeg"/><Relationship Id="rId3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hyperlink" Target="https://www.archer.ac.uk/training/course-material/2014/04/PMMP_UCL/Slides/castep_1.pdf" TargetMode="External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microsoft.com/office/2007/relationships/hdphoto" Target="../media/hdphoto1.wdp"/><Relationship Id="rId6" Type="http://schemas.openxmlformats.org/officeDocument/2006/relationships/image" Target="../media/image58.png"/><Relationship Id="rId7" Type="http://schemas.openxmlformats.org/officeDocument/2006/relationships/hyperlink" Target="http://dx.doi.org/10.1021/nl404533k" TargetMode="External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jpeg"/><Relationship Id="rId20" Type="http://schemas.openxmlformats.org/officeDocument/2006/relationships/image" Target="../media/image29.jpeg"/><Relationship Id="rId21" Type="http://schemas.openxmlformats.org/officeDocument/2006/relationships/image" Target="../media/image30.jpeg"/><Relationship Id="rId22" Type="http://schemas.openxmlformats.org/officeDocument/2006/relationships/image" Target="../media/image31.jpeg"/><Relationship Id="rId23" Type="http://schemas.openxmlformats.org/officeDocument/2006/relationships/image" Target="../media/image32.tiff"/><Relationship Id="rId24" Type="http://schemas.openxmlformats.org/officeDocument/2006/relationships/image" Target="../media/image33.tiff"/><Relationship Id="rId25" Type="http://schemas.openxmlformats.org/officeDocument/2006/relationships/image" Target="../media/image34.tiff"/><Relationship Id="rId10" Type="http://schemas.openxmlformats.org/officeDocument/2006/relationships/image" Target="../media/image19.jpeg"/><Relationship Id="rId11" Type="http://schemas.openxmlformats.org/officeDocument/2006/relationships/image" Target="../media/image20.jpeg"/><Relationship Id="rId12" Type="http://schemas.openxmlformats.org/officeDocument/2006/relationships/image" Target="../media/image21.jpeg"/><Relationship Id="rId13" Type="http://schemas.openxmlformats.org/officeDocument/2006/relationships/image" Target="../media/image22.jpeg"/><Relationship Id="rId14" Type="http://schemas.openxmlformats.org/officeDocument/2006/relationships/image" Target="../media/image23.jpeg"/><Relationship Id="rId15" Type="http://schemas.openxmlformats.org/officeDocument/2006/relationships/image" Target="../media/image24.jpeg"/><Relationship Id="rId16" Type="http://schemas.openxmlformats.org/officeDocument/2006/relationships/image" Target="../media/image25.jpeg"/><Relationship Id="rId17" Type="http://schemas.openxmlformats.org/officeDocument/2006/relationships/image" Target="../media/image26.jpeg"/><Relationship Id="rId18" Type="http://schemas.openxmlformats.org/officeDocument/2006/relationships/image" Target="../media/image27.jpeg"/><Relationship Id="rId19" Type="http://schemas.openxmlformats.org/officeDocument/2006/relationships/image" Target="../media/image28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2.jpeg"/><Relationship Id="rId7" Type="http://schemas.openxmlformats.org/officeDocument/2006/relationships/image" Target="../media/image16.jpeg"/><Relationship Id="rId8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476250" y="10781415"/>
            <a:ext cx="17335500" cy="167411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Lato Medium" pitchFamily="34" charset="0"/>
                <a:ea typeface="Lato Medium" pitchFamily="34" charset="0"/>
                <a:cs typeface="Lato Medium" pitchFamily="34" charset="0"/>
              </a:rPr>
              <a:t>KIER, </a:t>
            </a:r>
            <a:r>
              <a:rPr lang="en-US" dirty="0" err="1" smtClean="0">
                <a:latin typeface="Lato Medium" pitchFamily="34" charset="0"/>
                <a:ea typeface="Lato Medium" pitchFamily="34" charset="0"/>
                <a:cs typeface="Lato Medium" pitchFamily="34" charset="0"/>
              </a:rPr>
              <a:t>Daejeon</a:t>
            </a:r>
            <a:r>
              <a:rPr lang="en-US" dirty="0" smtClean="0">
                <a:latin typeface="Lato Medium" pitchFamily="34" charset="0"/>
                <a:ea typeface="Lato Medium" pitchFamily="34" charset="0"/>
                <a:cs typeface="Lato Medium" pitchFamily="34" charset="0"/>
              </a:rPr>
              <a:t>, 9 February 2018</a:t>
            </a:r>
          </a:p>
          <a:p>
            <a:r>
              <a:rPr lang="en-US" dirty="0" err="1" smtClean="0">
                <a:latin typeface="Lato Medium" pitchFamily="34" charset="0"/>
                <a:ea typeface="Lato Medium" pitchFamily="34" charset="0"/>
                <a:cs typeface="Lato Medium" pitchFamily="34" charset="0"/>
              </a:rPr>
              <a:t>Fedor</a:t>
            </a:r>
            <a:r>
              <a:rPr lang="en-US" dirty="0" smtClean="0">
                <a:latin typeface="Lato Medium" pitchFamily="34" charset="0"/>
                <a:ea typeface="Lato Medium" pitchFamily="34" charset="0"/>
                <a:cs typeface="Lato Medium" pitchFamily="34" charset="0"/>
              </a:rPr>
              <a:t> Goumans, </a:t>
            </a:r>
            <a:r>
              <a:rPr lang="en-US" dirty="0" smtClean="0">
                <a:latin typeface="Lato Medium" pitchFamily="34" charset="0"/>
                <a:ea typeface="Lato Medium" pitchFamily="34" charset="0"/>
                <a:cs typeface="Lato Medium" pitchFamily="34" charset="0"/>
                <a:hlinkClick r:id="rId2"/>
              </a:rPr>
              <a:t>goumans@scm.com</a:t>
            </a:r>
            <a:endParaRPr lang="en-US" dirty="0" smtClean="0">
              <a:latin typeface="Lato Medium" pitchFamily="34" charset="0"/>
              <a:ea typeface="Lato Medium" pitchFamily="34" charset="0"/>
              <a:cs typeface="Lato Medium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76250" y="4933506"/>
            <a:ext cx="17335500" cy="4602271"/>
          </a:xfrm>
        </p:spPr>
        <p:txBody>
          <a:bodyPr>
            <a:no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</a:rPr>
              <a:t>Hands-on workshop</a:t>
            </a:r>
            <a:br>
              <a:rPr lang="en-US" sz="4800" dirty="0" smtClean="0">
                <a:solidFill>
                  <a:schemeClr val="bg1"/>
                </a:solidFill>
              </a:rPr>
            </a:br>
            <a:r>
              <a:rPr lang="en-US" sz="4800" dirty="0" smtClean="0">
                <a:solidFill>
                  <a:schemeClr val="bg1"/>
                </a:solidFill>
              </a:rPr>
              <a:t>Chemistry &amp; Materials</a:t>
            </a:r>
            <a:br>
              <a:rPr lang="en-US" sz="4800" dirty="0" smtClean="0">
                <a:solidFill>
                  <a:schemeClr val="bg1"/>
                </a:solidFill>
              </a:rPr>
            </a:br>
            <a:r>
              <a:rPr lang="en-US" sz="4800" dirty="0" smtClean="0">
                <a:solidFill>
                  <a:schemeClr val="bg1"/>
                </a:solidFill>
              </a:rPr>
              <a:t>with the ADF Modeling Suite</a:t>
            </a:r>
            <a:r>
              <a:rPr lang="en-US" sz="4800" dirty="0">
                <a:solidFill>
                  <a:schemeClr val="bg1"/>
                </a:solidFill>
              </a:rPr>
              <a:t/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/>
              <a:t/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1177075" y="3002636"/>
            <a:ext cx="15933849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Introduction to computational</a:t>
            </a:r>
            <a:r>
              <a:rPr kumimoji="0" lang="en-US" sz="5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chemistry &amp; materials science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66798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8288000" cy="1771074"/>
          </a:xfrm>
        </p:spPr>
        <p:txBody>
          <a:bodyPr>
            <a:noAutofit/>
          </a:bodyPr>
          <a:lstStyle/>
          <a:p>
            <a:r>
              <a:rPr lang="en-US" sz="7200" dirty="0" smtClean="0"/>
              <a:t>Electronic Structure methods</a:t>
            </a:r>
            <a:endParaRPr lang="en-US" sz="7200" dirty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1"/>
          </p:nvPr>
        </p:nvSpPr>
        <p:spPr>
          <a:xfrm>
            <a:off x="655135" y="2041450"/>
            <a:ext cx="17143767" cy="10143461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GB" altLang="ja-JP" i="1" dirty="0" err="1" smtClean="0">
                <a:ea typeface="MS PGothic" pitchFamily="34" charset="-128"/>
              </a:rPr>
              <a:t>ab</a:t>
            </a:r>
            <a:r>
              <a:rPr lang="en-GB" altLang="ja-JP" i="1" dirty="0" smtClean="0">
                <a:ea typeface="MS PGothic" pitchFamily="34" charset="-128"/>
              </a:rPr>
              <a:t> initio </a:t>
            </a:r>
            <a:r>
              <a:rPr lang="en-GB" altLang="ja-JP" dirty="0" smtClean="0">
                <a:ea typeface="MS PGothic" pitchFamily="34" charset="-128"/>
              </a:rPr>
              <a:t>(basis set dependencies!)</a:t>
            </a:r>
            <a:endParaRPr lang="en-GB" altLang="ja-JP" i="1" dirty="0" smtClean="0">
              <a:ea typeface="MS PGothic" pitchFamily="34" charset="-128"/>
            </a:endParaRPr>
          </a:p>
          <a:p>
            <a:pPr lvl="1"/>
            <a:r>
              <a:rPr lang="en-GB" altLang="ja-JP" dirty="0" err="1" smtClean="0">
                <a:ea typeface="MS PGothic" pitchFamily="34" charset="-128"/>
              </a:rPr>
              <a:t>Hartree-Fock</a:t>
            </a:r>
            <a:r>
              <a:rPr lang="en-GB" altLang="ja-JP" dirty="0" smtClean="0">
                <a:ea typeface="MS PGothic" pitchFamily="34" charset="-128"/>
              </a:rPr>
              <a:t> (HF): mean field (no explicit e-e interaction)</a:t>
            </a:r>
          </a:p>
          <a:p>
            <a:pPr lvl="1"/>
            <a:r>
              <a:rPr lang="en-GB" altLang="ja-JP" dirty="0" smtClean="0">
                <a:ea typeface="MS PGothic" pitchFamily="34" charset="-128"/>
              </a:rPr>
              <a:t>MP2: perturbation theory (if HF = good guess)</a:t>
            </a:r>
          </a:p>
          <a:p>
            <a:pPr lvl="1"/>
            <a:r>
              <a:rPr lang="en-GB" altLang="ja-JP" dirty="0" smtClean="0">
                <a:ea typeface="MS PGothic" pitchFamily="34" charset="-128"/>
              </a:rPr>
              <a:t>CC: coupled cluster</a:t>
            </a:r>
          </a:p>
          <a:p>
            <a:pPr lvl="1"/>
            <a:r>
              <a:rPr lang="en-GB" altLang="ja-JP" dirty="0" smtClean="0">
                <a:ea typeface="MS PGothic" pitchFamily="34" charset="-128"/>
              </a:rPr>
              <a:t>CI: configuration interaction (full CI = max. Accuracy)</a:t>
            </a:r>
          </a:p>
          <a:p>
            <a:pPr lvl="1"/>
            <a:r>
              <a:rPr lang="en-GB" altLang="ja-JP" dirty="0" smtClean="0">
                <a:ea typeface="MS PGothic" pitchFamily="34" charset="-128"/>
              </a:rPr>
              <a:t>Multi-reference / active space </a:t>
            </a:r>
          </a:p>
          <a:p>
            <a:pPr lvl="1"/>
            <a:endParaRPr lang="en-GB" altLang="ja-JP" dirty="0" smtClean="0">
              <a:ea typeface="MS PGothic" pitchFamily="34" charset="-128"/>
            </a:endParaRPr>
          </a:p>
          <a:p>
            <a:r>
              <a:rPr lang="en-US" altLang="ja-JP" dirty="0" smtClean="0">
                <a:ea typeface="MS PGothic" pitchFamily="34" charset="-128"/>
              </a:rPr>
              <a:t>Density Functional Theory (DFT)</a:t>
            </a:r>
          </a:p>
          <a:p>
            <a:pPr lvl="1"/>
            <a:r>
              <a:rPr lang="en-US" altLang="ja-JP" dirty="0" smtClean="0">
                <a:ea typeface="MS PGothic" pitchFamily="34" charset="-128"/>
              </a:rPr>
              <a:t>‘first principle’ </a:t>
            </a:r>
            <a:r>
              <a:rPr lang="en-US" altLang="ja-JP" dirty="0" err="1" smtClean="0">
                <a:ea typeface="MS PGothic" pitchFamily="34" charset="-128"/>
              </a:rPr>
              <a:t>functionals</a:t>
            </a:r>
            <a:r>
              <a:rPr lang="en-US" altLang="ja-JP" dirty="0" smtClean="0">
                <a:ea typeface="MS PGothic" pitchFamily="34" charset="-128"/>
              </a:rPr>
              <a:t> (physics)</a:t>
            </a:r>
          </a:p>
          <a:p>
            <a:pPr lvl="1"/>
            <a:r>
              <a:rPr lang="en-US" altLang="ja-JP" dirty="0" smtClean="0">
                <a:ea typeface="MS PGothic" pitchFamily="34" charset="-128"/>
              </a:rPr>
              <a:t>empirical </a:t>
            </a:r>
            <a:r>
              <a:rPr lang="en-US" altLang="ja-JP" dirty="0" err="1" smtClean="0">
                <a:ea typeface="MS PGothic" pitchFamily="34" charset="-128"/>
              </a:rPr>
              <a:t>functionals</a:t>
            </a:r>
            <a:r>
              <a:rPr lang="en-US" altLang="ja-JP" dirty="0" smtClean="0">
                <a:ea typeface="MS PGothic" pitchFamily="34" charset="-128"/>
              </a:rPr>
              <a:t> (fit to data)</a:t>
            </a:r>
          </a:p>
          <a:p>
            <a:pPr lvl="1"/>
            <a:endParaRPr lang="en-US" altLang="ja-JP" dirty="0" smtClean="0">
              <a:ea typeface="MS PGothic" pitchFamily="34" charset="-128"/>
            </a:endParaRPr>
          </a:p>
          <a:p>
            <a:r>
              <a:rPr lang="en-US" altLang="ja-JP" dirty="0" smtClean="0">
                <a:ea typeface="MS PGothic" pitchFamily="34" charset="-128"/>
              </a:rPr>
              <a:t> DFT-based tight binding (DFTB)</a:t>
            </a:r>
          </a:p>
          <a:p>
            <a:pPr lvl="1"/>
            <a:r>
              <a:rPr lang="en-US" altLang="ja-JP" dirty="0" smtClean="0">
                <a:ea typeface="MS PGothic" pitchFamily="34" charset="-128"/>
              </a:rPr>
              <a:t>Fit to DFT data</a:t>
            </a:r>
          </a:p>
          <a:p>
            <a:pPr lvl="1"/>
            <a:r>
              <a:rPr lang="en-US" altLang="ja-JP" dirty="0" smtClean="0">
                <a:ea typeface="MS PGothic" pitchFamily="34" charset="-128"/>
              </a:rPr>
              <a:t>Nearest neighbor, minimal basis</a:t>
            </a:r>
          </a:p>
          <a:p>
            <a:r>
              <a:rPr lang="en-GB" altLang="ja-JP" dirty="0" smtClean="0">
                <a:ea typeface="MS PGothic" pitchFamily="34" charset="-128"/>
              </a:rPr>
              <a:t>Semi-empirical (MOPAC: PM7)</a:t>
            </a:r>
          </a:p>
          <a:p>
            <a:pPr lvl="1"/>
            <a:r>
              <a:rPr lang="en-GB" altLang="ja-JP" dirty="0" smtClean="0">
                <a:ea typeface="MS PGothic" pitchFamily="34" charset="-128"/>
              </a:rPr>
              <a:t>Fit to exp. Data</a:t>
            </a:r>
          </a:p>
          <a:p>
            <a:pPr lvl="1"/>
            <a:r>
              <a:rPr lang="en-US" altLang="ja-JP" dirty="0" smtClean="0">
                <a:ea typeface="MS PGothic" pitchFamily="34" charset="-128"/>
              </a:rPr>
              <a:t>Nearest neighbor, minimal basis</a:t>
            </a:r>
            <a:endParaRPr lang="en-GB" altLang="ja-JP" dirty="0" smtClean="0">
              <a:ea typeface="MS PGothic" pitchFamily="34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955283" y="1771075"/>
            <a:ext cx="2972289" cy="1107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l" eaLnBrk="1" hangingPunct="1"/>
            <a:r>
              <a:rPr lang="en-US" sz="6600" dirty="0" err="1" smtClean="0">
                <a:latin typeface="Lato Medium" pitchFamily="34" charset="0"/>
                <a:ea typeface="Lato Medium" pitchFamily="34" charset="0"/>
                <a:cs typeface="Lato Medium" pitchFamily="34" charset="0"/>
              </a:rPr>
              <a:t>H</a:t>
            </a:r>
            <a:r>
              <a:rPr lang="en-US" sz="6600" dirty="0" err="1" smtClean="0">
                <a:latin typeface="Symbol" pitchFamily="18" charset="2"/>
                <a:ea typeface="Lato Medium" pitchFamily="34" charset="0"/>
                <a:cs typeface="Lato Medium" pitchFamily="34" charset="0"/>
              </a:rPr>
              <a:t>y</a:t>
            </a:r>
            <a:r>
              <a:rPr lang="en-US" sz="6600" dirty="0" smtClean="0">
                <a:latin typeface="Lato Medium" pitchFamily="34" charset="0"/>
                <a:ea typeface="Lato Medium" pitchFamily="34" charset="0"/>
                <a:cs typeface="Lato Medium" pitchFamily="34" charset="0"/>
              </a:rPr>
              <a:t>=</a:t>
            </a:r>
            <a:r>
              <a:rPr lang="en-US" sz="6600" dirty="0" err="1" smtClean="0">
                <a:latin typeface="Lato Medium" pitchFamily="34" charset="0"/>
                <a:ea typeface="Lato Medium" pitchFamily="34" charset="0"/>
                <a:cs typeface="Lato Medium" pitchFamily="34" charset="0"/>
              </a:rPr>
              <a:t>E</a:t>
            </a:r>
            <a:r>
              <a:rPr lang="en-US" sz="6600" dirty="0" err="1" smtClean="0">
                <a:latin typeface="Symbol" pitchFamily="18" charset="2"/>
                <a:ea typeface="Lato Medium" pitchFamily="34" charset="0"/>
                <a:cs typeface="Lato Medium" pitchFamily="34" charset="0"/>
              </a:rPr>
              <a:t>y</a:t>
            </a:r>
            <a:endParaRPr lang="en-US" sz="6600" dirty="0" smtClean="0">
              <a:latin typeface="Lato Medium" pitchFamily="34" charset="0"/>
              <a:ea typeface="Lato Medium" pitchFamily="34" charset="0"/>
              <a:cs typeface="Lato Medium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739963" y="5886845"/>
            <a:ext cx="9548037" cy="6067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5183294" y="11954078"/>
            <a:ext cx="21265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/>
            <a:r>
              <a:rPr lang="en-US" sz="2400" b="1" dirty="0" smtClean="0">
                <a:latin typeface="Lato Medium" pitchFamily="34" charset="0"/>
                <a:ea typeface="Lato Medium" pitchFamily="34" charset="0"/>
                <a:cs typeface="Lato Medium" pitchFamily="34" charset="0"/>
              </a:rPr>
              <a:t>(</a:t>
            </a:r>
            <a:r>
              <a:rPr lang="en-US" sz="2400" b="1" dirty="0" err="1" smtClean="0">
                <a:latin typeface="Lato Medium" pitchFamily="34" charset="0"/>
                <a:ea typeface="Lato Medium" pitchFamily="34" charset="0"/>
                <a:cs typeface="Lato Medium" pitchFamily="34" charset="0"/>
              </a:rPr>
              <a:t>Houk</a:t>
            </a:r>
            <a:r>
              <a:rPr lang="en-US" sz="2400" b="1" dirty="0" smtClean="0">
                <a:latin typeface="Lato Medium" pitchFamily="34" charset="0"/>
                <a:ea typeface="Lato Medium" pitchFamily="34" charset="0"/>
                <a:cs typeface="Lato Medium" pitchFamily="34" charset="0"/>
              </a:rPr>
              <a:t>, 2011)</a:t>
            </a:r>
          </a:p>
        </p:txBody>
      </p:sp>
    </p:spTree>
    <p:extLst>
      <p:ext uri="{BB962C8B-B14F-4D97-AF65-F5344CB8AC3E}">
        <p14:creationId xmlns:p14="http://schemas.microsoft.com/office/powerpoint/2010/main" val="181463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8288000" cy="1771074"/>
          </a:xfrm>
        </p:spPr>
        <p:txBody>
          <a:bodyPr>
            <a:noAutofit/>
          </a:bodyPr>
          <a:lstStyle/>
          <a:p>
            <a:r>
              <a:rPr lang="en-US" sz="7200" dirty="0" smtClean="0"/>
              <a:t>Computational Methods</a:t>
            </a:r>
            <a:endParaRPr lang="en-US" sz="7200" dirty="0"/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63217325"/>
              </p:ext>
            </p:extLst>
          </p:nvPr>
        </p:nvGraphicFramePr>
        <p:xfrm>
          <a:off x="1571846" y="3326841"/>
          <a:ext cx="14270665" cy="7927845"/>
        </p:xfrm>
        <a:graphic>
          <a:graphicData uri="http://schemas.openxmlformats.org/drawingml/2006/table">
            <a:tbl>
              <a:tblPr/>
              <a:tblGrid>
                <a:gridCol w="4227144"/>
                <a:gridCol w="2413581"/>
                <a:gridCol w="2829807"/>
                <a:gridCol w="1891944"/>
                <a:gridCol w="2908189"/>
              </a:tblGrid>
              <a:tr h="10186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Method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~ max atoms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Lato Medium" pitchFamily="34" charset="0"/>
                        <a:ea typeface="Lato Medium" pitchFamily="34" charset="0"/>
                        <a:cs typeface="Lato Medium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~ relative cost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Lato Medium" pitchFamily="34" charset="0"/>
                        <a:ea typeface="Lato Medium" pitchFamily="34" charset="0"/>
                        <a:cs typeface="Lato Medium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scaling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Lato Medium" pitchFamily="34" charset="0"/>
                        <a:ea typeface="Lato Medium" pitchFamily="34" charset="0"/>
                        <a:cs typeface="Lato Medium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Typical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Accuracy*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Lato Medium" pitchFamily="34" charset="0"/>
                        <a:ea typeface="Lato Medium" pitchFamily="34" charset="0"/>
                        <a:cs typeface="Lato Medium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0186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Classical force field</a:t>
                      </a:r>
                      <a:b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</a:b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(UFF, Amber, … )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ato Medium" pitchFamily="34" charset="0"/>
                        <a:ea typeface="Lato Medium" pitchFamily="34" charset="0"/>
                        <a:cs typeface="Lato Medium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1,000,000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ato Medium" pitchFamily="34" charset="0"/>
                        <a:ea typeface="Lato Medium" pitchFamily="34" charset="0"/>
                        <a:cs typeface="Lato Medium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0.0005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ato Medium" pitchFamily="34" charset="0"/>
                        <a:ea typeface="Lato Medium" pitchFamily="34" charset="0"/>
                        <a:cs typeface="Lato Medium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N</a:t>
                      </a:r>
                      <a:r>
                        <a:rPr kumimoji="0" lang="en-US" sz="2800" b="0" i="1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1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ato Medium" pitchFamily="34" charset="0"/>
                        <a:ea typeface="Lato Medium" pitchFamily="34" charset="0"/>
                        <a:cs typeface="Lato Medium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&lt;20 kcal/mol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ato Medium" pitchFamily="34" charset="0"/>
                        <a:ea typeface="Lato Medium" pitchFamily="34" charset="0"/>
                        <a:cs typeface="Lato Medium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</a:tr>
              <a:tr h="10186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Reactive force field (ReaxFF)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ato Medium" pitchFamily="34" charset="0"/>
                        <a:ea typeface="Lato Medium" pitchFamily="34" charset="0"/>
                        <a:cs typeface="Lato Medium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5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00,000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ato Medium" pitchFamily="34" charset="0"/>
                        <a:ea typeface="Lato Medium" pitchFamily="34" charset="0"/>
                        <a:cs typeface="Lato Medium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0.001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ato Medium" pitchFamily="34" charset="0"/>
                        <a:ea typeface="Lato Medium" pitchFamily="34" charset="0"/>
                        <a:cs typeface="Lato Medium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N</a:t>
                      </a:r>
                      <a:r>
                        <a:rPr kumimoji="0" lang="en-US" sz="2800" b="0" i="1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1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ato Medium" pitchFamily="34" charset="0"/>
                        <a:ea typeface="Lato Medium" pitchFamily="34" charset="0"/>
                        <a:cs typeface="Lato Medium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&lt;15 kcal/mol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ato Medium" pitchFamily="34" charset="0"/>
                        <a:ea typeface="Lato Medium" pitchFamily="34" charset="0"/>
                        <a:cs typeface="Lato Medium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</a:tr>
              <a:tr h="5911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Semi-empirical methods (e.g. AM1, 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PM7)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ato Medium" pitchFamily="34" charset="0"/>
                        <a:ea typeface="Lato Medium" pitchFamily="34" charset="0"/>
                        <a:cs typeface="Lato Medium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5,000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1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ato Medium" pitchFamily="34" charset="0"/>
                        <a:ea typeface="Lato Medium" pitchFamily="34" charset="0"/>
                        <a:cs typeface="Lato Medium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N</a:t>
                      </a:r>
                      <a:r>
                        <a:rPr kumimoji="0" lang="en-US" sz="2800" b="0" i="1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1~2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ato Medium" pitchFamily="34" charset="0"/>
                        <a:ea typeface="Lato Medium" pitchFamily="34" charset="0"/>
                        <a:cs typeface="Lato Medium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&lt;10 kcal/mol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ato Medium" pitchFamily="34" charset="0"/>
                        <a:ea typeface="Lato Medium" pitchFamily="34" charset="0"/>
                        <a:cs typeface="Lato Medium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</a:tr>
              <a:tr h="5911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DFTB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ato Medium" pitchFamily="34" charset="0"/>
                        <a:ea typeface="Lato Medium" pitchFamily="34" charset="0"/>
                        <a:cs typeface="Lato Medium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5,000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ato Medium" pitchFamily="34" charset="0"/>
                        <a:ea typeface="Lato Medium" pitchFamily="34" charset="0"/>
                        <a:cs typeface="Lato Medium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1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ato Medium" pitchFamily="34" charset="0"/>
                        <a:ea typeface="Lato Medium" pitchFamily="34" charset="0"/>
                        <a:cs typeface="Lato Medium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N</a:t>
                      </a:r>
                      <a:r>
                        <a:rPr kumimoji="0" lang="en-US" sz="2800" b="0" i="1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1~2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ato Medium" pitchFamily="34" charset="0"/>
                        <a:ea typeface="Lato Medium" pitchFamily="34" charset="0"/>
                        <a:cs typeface="Lato Medium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&lt;10 kcal/mol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ato Medium" pitchFamily="34" charset="0"/>
                        <a:ea typeface="Lato Medium" pitchFamily="34" charset="0"/>
                        <a:cs typeface="Lato Medium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</a:tr>
              <a:tr h="5911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DFT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500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ato Medium" pitchFamily="34" charset="0"/>
                        <a:ea typeface="Lato Medium" pitchFamily="34" charset="0"/>
                        <a:cs typeface="Lato Medium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500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ato Medium" pitchFamily="34" charset="0"/>
                        <a:ea typeface="Lato Medium" pitchFamily="34" charset="0"/>
                        <a:cs typeface="Lato Medium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N</a:t>
                      </a:r>
                      <a:r>
                        <a:rPr kumimoji="0" lang="en-US" sz="2800" b="0" i="1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3~4</a:t>
                      </a:r>
                      <a:endParaRPr kumimoji="0" lang="en-US" sz="28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ato Medium" pitchFamily="34" charset="0"/>
                        <a:ea typeface="Lato Medium" pitchFamily="34" charset="0"/>
                        <a:cs typeface="Lato Medium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&lt;5 kcal/mol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ato Medium" pitchFamily="34" charset="0"/>
                        <a:ea typeface="Lato Medium" pitchFamily="34" charset="0"/>
                        <a:cs typeface="Lato Medium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</a:tr>
              <a:tr h="10186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MP2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100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ato Medium" pitchFamily="34" charset="0"/>
                        <a:ea typeface="Lato Medium" pitchFamily="34" charset="0"/>
                        <a:cs typeface="Lato Medium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2000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ato Medium" pitchFamily="34" charset="0"/>
                        <a:ea typeface="Lato Medium" pitchFamily="34" charset="0"/>
                        <a:cs typeface="Lato Medium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N</a:t>
                      </a:r>
                      <a:r>
                        <a:rPr kumimoji="0" lang="en-US" sz="2800" b="0" i="1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&lt;5 kcal/mol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ato Medium" pitchFamily="34" charset="0"/>
                        <a:ea typeface="Lato Medium" pitchFamily="34" charset="0"/>
                        <a:cs typeface="Lato Medium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</a:tr>
              <a:tr h="10186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CCSD(T)/cc-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pVTZ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ato Medium" pitchFamily="34" charset="0"/>
                        <a:ea typeface="Lato Medium" pitchFamily="34" charset="0"/>
                        <a:cs typeface="Lato Medium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30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ato Medium" pitchFamily="34" charset="0"/>
                        <a:ea typeface="Lato Medium" pitchFamily="34" charset="0"/>
                        <a:cs typeface="Lato Medium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100000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ato Medium" pitchFamily="34" charset="0"/>
                        <a:ea typeface="Lato Medium" pitchFamily="34" charset="0"/>
                        <a:cs typeface="Lato Medium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N</a:t>
                      </a:r>
                      <a:r>
                        <a:rPr kumimoji="0" lang="en-US" sz="2800" b="0" i="1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7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ato Medium" pitchFamily="34" charset="0"/>
                        <a:ea typeface="Lato Medium" pitchFamily="34" charset="0"/>
                        <a:cs typeface="Lato Medium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ato Medium" pitchFamily="34" charset="0"/>
                          <a:ea typeface="Lato Medium" pitchFamily="34" charset="0"/>
                          <a:cs typeface="Lato Medium" pitchFamily="34" charset="0"/>
                        </a:rPr>
                        <a:t>~1 kcal/mol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ato Medium" pitchFamily="34" charset="0"/>
                        <a:ea typeface="Lato Medium" pitchFamily="34" charset="0"/>
                        <a:cs typeface="Lato Medium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571846" y="1771075"/>
            <a:ext cx="1258710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latin typeface="Lato Medium" pitchFamily="34" charset="0"/>
                <a:ea typeface="Lato Medium" pitchFamily="34" charset="0"/>
                <a:cs typeface="Lato Medium" pitchFamily="34" charset="0"/>
              </a:rPr>
              <a:t>Relative costs, scaling &amp; accuracy for computational methods</a:t>
            </a:r>
          </a:p>
          <a:p>
            <a:pPr lvl="0"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latin typeface="Lato Medium" pitchFamily="34" charset="0"/>
                <a:ea typeface="Lato Medium" pitchFamily="34" charset="0"/>
                <a:cs typeface="Lato Medium" pitchFamily="34" charset="0"/>
              </a:rPr>
              <a:t>(* depending also strongly on the system &amp; property!)</a:t>
            </a:r>
            <a:endParaRPr lang="en-US" sz="3600" dirty="0">
              <a:latin typeface="Lato Medium" pitchFamily="34" charset="0"/>
              <a:ea typeface="Lato Medium" pitchFamily="34" charset="0"/>
              <a:cs typeface="Lato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63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8288000" cy="1771074"/>
          </a:xfrm>
        </p:spPr>
        <p:txBody>
          <a:bodyPr>
            <a:noAutofit/>
          </a:bodyPr>
          <a:lstStyle/>
          <a:p>
            <a:r>
              <a:rPr lang="en-US" sz="7200" dirty="0" smtClean="0"/>
              <a:t>Density Functional Theory</a:t>
            </a:r>
            <a:endParaRPr lang="en-US" sz="7200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11"/>
          </p:nvPr>
        </p:nvSpPr>
        <p:spPr>
          <a:xfrm>
            <a:off x="655135" y="2041450"/>
            <a:ext cx="17143767" cy="10143461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ja-JP" dirty="0" smtClean="0">
                <a:ea typeface="MS PGothic" pitchFamily="34" charset="-128"/>
              </a:rPr>
              <a:t>Density </a:t>
            </a:r>
            <a:r>
              <a:rPr lang="en-GB" altLang="ja-JP" dirty="0" smtClean="0">
                <a:latin typeface="Symbol" pitchFamily="18" charset="2"/>
                <a:ea typeface="MS PGothic" pitchFamily="34" charset="-128"/>
              </a:rPr>
              <a:t>r</a:t>
            </a:r>
            <a:r>
              <a:rPr lang="en-GB" altLang="ja-JP" dirty="0" smtClean="0">
                <a:ea typeface="MS PGothic" pitchFamily="34" charset="-128"/>
              </a:rPr>
              <a:t> = central quantity</a:t>
            </a:r>
          </a:p>
          <a:p>
            <a:pPr eaLnBrk="1" hangingPunct="1"/>
            <a:r>
              <a:rPr lang="en-GB" altLang="ja-JP" dirty="0" smtClean="0">
                <a:ea typeface="MS PGothic" pitchFamily="34" charset="-128"/>
              </a:rPr>
              <a:t>Density functional </a:t>
            </a:r>
            <a:r>
              <a:rPr lang="en-GB" altLang="ja-JP" dirty="0" smtClean="0">
                <a:latin typeface="Symbol" pitchFamily="18" charset="2"/>
                <a:ea typeface="MS PGothic" pitchFamily="34" charset="-128"/>
              </a:rPr>
              <a:t>r </a:t>
            </a:r>
            <a:r>
              <a:rPr lang="en-GB" altLang="ja-JP" dirty="0" smtClean="0">
                <a:ea typeface="MS PGothic" pitchFamily="34" charset="-128"/>
              </a:rPr>
              <a:t>gives E</a:t>
            </a:r>
          </a:p>
          <a:p>
            <a:pPr lvl="1">
              <a:buNone/>
            </a:pPr>
            <a:r>
              <a:rPr lang="en-GB" altLang="ja-JP" dirty="0" smtClean="0">
                <a:ea typeface="MS PGothic" pitchFamily="34" charset="-128"/>
              </a:rPr>
              <a:t>E[</a:t>
            </a:r>
            <a:r>
              <a:rPr lang="en-GB" altLang="ja-JP" dirty="0" smtClean="0">
                <a:latin typeface="Symbol" pitchFamily="18" charset="2"/>
                <a:ea typeface="MS PGothic" pitchFamily="34" charset="-128"/>
              </a:rPr>
              <a:t>r</a:t>
            </a:r>
            <a:r>
              <a:rPr lang="en-GB" altLang="ja-JP" dirty="0" smtClean="0">
                <a:ea typeface="MS PGothic" pitchFamily="34" charset="-128"/>
              </a:rPr>
              <a:t>] = T[</a:t>
            </a:r>
            <a:r>
              <a:rPr lang="en-GB" altLang="ja-JP" dirty="0" smtClean="0">
                <a:latin typeface="Symbol" pitchFamily="18" charset="2"/>
                <a:ea typeface="MS PGothic" pitchFamily="34" charset="-128"/>
              </a:rPr>
              <a:t>r</a:t>
            </a:r>
            <a:r>
              <a:rPr lang="en-GB" altLang="ja-JP" dirty="0" smtClean="0">
                <a:ea typeface="MS PGothic" pitchFamily="34" charset="-128"/>
              </a:rPr>
              <a:t>] + </a:t>
            </a:r>
            <a:r>
              <a:rPr lang="en-GB" altLang="ja-JP" dirty="0" err="1" smtClean="0">
                <a:ea typeface="MS PGothic" pitchFamily="34" charset="-128"/>
              </a:rPr>
              <a:t>E</a:t>
            </a:r>
            <a:r>
              <a:rPr lang="en-GB" altLang="ja-JP" baseline="-25000" dirty="0" err="1" smtClean="0">
                <a:ea typeface="MS PGothic" pitchFamily="34" charset="-128"/>
              </a:rPr>
              <a:t>ee</a:t>
            </a:r>
            <a:r>
              <a:rPr lang="en-GB" altLang="ja-JP" dirty="0" smtClean="0">
                <a:ea typeface="MS PGothic" pitchFamily="34" charset="-128"/>
              </a:rPr>
              <a:t>[</a:t>
            </a:r>
            <a:r>
              <a:rPr lang="en-GB" altLang="ja-JP" dirty="0" smtClean="0">
                <a:latin typeface="Symbol" pitchFamily="18" charset="2"/>
                <a:ea typeface="MS PGothic" pitchFamily="34" charset="-128"/>
              </a:rPr>
              <a:t>r</a:t>
            </a:r>
            <a:r>
              <a:rPr lang="en-GB" altLang="ja-JP" dirty="0" smtClean="0">
                <a:ea typeface="MS PGothic" pitchFamily="34" charset="-128"/>
              </a:rPr>
              <a:t>] + </a:t>
            </a:r>
            <a:r>
              <a:rPr lang="en-GB" altLang="ja-JP" dirty="0" err="1" smtClean="0">
                <a:ea typeface="MS PGothic" pitchFamily="34" charset="-128"/>
              </a:rPr>
              <a:t>E</a:t>
            </a:r>
            <a:r>
              <a:rPr lang="en-GB" altLang="ja-JP" baseline="-25000" dirty="0" err="1" smtClean="0">
                <a:ea typeface="MS PGothic" pitchFamily="34" charset="-128"/>
              </a:rPr>
              <a:t>ne</a:t>
            </a:r>
            <a:r>
              <a:rPr lang="en-GB" altLang="ja-JP" dirty="0" smtClean="0">
                <a:ea typeface="MS PGothic" pitchFamily="34" charset="-128"/>
              </a:rPr>
              <a:t>[</a:t>
            </a:r>
            <a:r>
              <a:rPr lang="en-GB" altLang="ja-JP" dirty="0" smtClean="0">
                <a:latin typeface="Symbol" pitchFamily="18" charset="2"/>
                <a:ea typeface="MS PGothic" pitchFamily="34" charset="-128"/>
              </a:rPr>
              <a:t>r</a:t>
            </a:r>
            <a:r>
              <a:rPr lang="en-GB" altLang="ja-JP" dirty="0" smtClean="0">
                <a:ea typeface="MS PGothic" pitchFamily="34" charset="-128"/>
              </a:rPr>
              <a:t>] </a:t>
            </a:r>
          </a:p>
          <a:p>
            <a:pPr lvl="1">
              <a:buNone/>
            </a:pPr>
            <a:endParaRPr lang="en-GB" altLang="ja-JP" dirty="0" smtClean="0">
              <a:ea typeface="MS PGothic" pitchFamily="34" charset="-128"/>
            </a:endParaRPr>
          </a:p>
          <a:p>
            <a:pPr eaLnBrk="1" hangingPunct="1"/>
            <a:r>
              <a:rPr lang="en-GB" altLang="ja-JP" dirty="0" smtClean="0">
                <a:ea typeface="MS PGothic" pitchFamily="34" charset="-128"/>
              </a:rPr>
              <a:t>Usually expanded in </a:t>
            </a:r>
            <a:r>
              <a:rPr lang="en-GB" altLang="ja-JP" dirty="0" err="1" smtClean="0">
                <a:ea typeface="MS PGothic" pitchFamily="34" charset="-128"/>
              </a:rPr>
              <a:t>orbitals</a:t>
            </a:r>
            <a:endParaRPr lang="en-GB" altLang="ja-JP" dirty="0" smtClean="0">
              <a:ea typeface="MS PGothic" pitchFamily="34" charset="-128"/>
            </a:endParaRPr>
          </a:p>
          <a:p>
            <a:pPr lvl="1"/>
            <a:r>
              <a:rPr lang="en-GB" altLang="ja-JP" dirty="0" smtClean="0">
                <a:ea typeface="MS PGothic" pitchFamily="34" charset="-128"/>
              </a:rPr>
              <a:t>Linear combination of atomic </a:t>
            </a:r>
            <a:r>
              <a:rPr lang="en-GB" altLang="ja-JP" dirty="0" err="1" smtClean="0">
                <a:ea typeface="MS PGothic" pitchFamily="34" charset="-128"/>
              </a:rPr>
              <a:t>orbitals</a:t>
            </a:r>
            <a:endParaRPr lang="en-GB" altLang="ja-JP" dirty="0" smtClean="0">
              <a:ea typeface="MS PGothic" pitchFamily="34" charset="-128"/>
            </a:endParaRPr>
          </a:p>
          <a:p>
            <a:pPr lvl="2">
              <a:buFont typeface="Symbol"/>
              <a:buChar char="Þ"/>
            </a:pPr>
            <a:r>
              <a:rPr lang="en-GB" altLang="ja-JP" dirty="0" smtClean="0">
                <a:ea typeface="MS PGothic" pitchFamily="34" charset="-128"/>
              </a:rPr>
              <a:t>Basis set </a:t>
            </a:r>
          </a:p>
          <a:p>
            <a:pPr lvl="1"/>
            <a:r>
              <a:rPr lang="en-GB" altLang="ja-JP" dirty="0" smtClean="0">
                <a:ea typeface="MS PGothic" pitchFamily="34" charset="-128"/>
              </a:rPr>
              <a:t>Kohn-Sham DFT</a:t>
            </a:r>
          </a:p>
          <a:p>
            <a:pPr lvl="1"/>
            <a:r>
              <a:rPr lang="en-GB" altLang="ja-JP" dirty="0" smtClean="0">
                <a:ea typeface="MS PGothic" pitchFamily="34" charset="-128"/>
              </a:rPr>
              <a:t>‘Non-interacting’ reference T</a:t>
            </a:r>
            <a:r>
              <a:rPr lang="en-GB" altLang="ja-JP" baseline="-25000" dirty="0" smtClean="0">
                <a:ea typeface="MS PGothic" pitchFamily="34" charset="-128"/>
              </a:rPr>
              <a:t>s</a:t>
            </a:r>
          </a:p>
          <a:p>
            <a:pPr lvl="1">
              <a:buNone/>
            </a:pPr>
            <a:r>
              <a:rPr lang="en-GB" altLang="ja-JP" dirty="0" smtClean="0">
                <a:ea typeface="MS PGothic" pitchFamily="34" charset="-128"/>
              </a:rPr>
              <a:t>E[</a:t>
            </a:r>
            <a:r>
              <a:rPr lang="en-GB" altLang="ja-JP" dirty="0" smtClean="0">
                <a:latin typeface="Symbol" pitchFamily="18" charset="2"/>
                <a:ea typeface="MS PGothic" pitchFamily="34" charset="-128"/>
              </a:rPr>
              <a:t>r</a:t>
            </a:r>
            <a:r>
              <a:rPr lang="en-GB" altLang="ja-JP" dirty="0" smtClean="0">
                <a:ea typeface="MS PGothic" pitchFamily="34" charset="-128"/>
              </a:rPr>
              <a:t>] = T</a:t>
            </a:r>
            <a:r>
              <a:rPr lang="en-GB" altLang="ja-JP" baseline="-25000" dirty="0" smtClean="0">
                <a:ea typeface="MS PGothic" pitchFamily="34" charset="-128"/>
              </a:rPr>
              <a:t>s</a:t>
            </a:r>
            <a:r>
              <a:rPr lang="en-GB" altLang="ja-JP" dirty="0" smtClean="0">
                <a:ea typeface="MS PGothic" pitchFamily="34" charset="-128"/>
              </a:rPr>
              <a:t>[</a:t>
            </a:r>
            <a:r>
              <a:rPr lang="en-GB" altLang="ja-JP" dirty="0" smtClean="0">
                <a:latin typeface="Symbol" pitchFamily="18" charset="2"/>
                <a:ea typeface="MS PGothic" pitchFamily="34" charset="-128"/>
              </a:rPr>
              <a:t>r</a:t>
            </a:r>
            <a:r>
              <a:rPr lang="en-GB" altLang="ja-JP" dirty="0" smtClean="0">
                <a:ea typeface="MS PGothic" pitchFamily="34" charset="-128"/>
              </a:rPr>
              <a:t>] + </a:t>
            </a:r>
            <a:r>
              <a:rPr lang="en-GB" altLang="ja-JP" dirty="0" err="1" smtClean="0">
                <a:ea typeface="MS PGothic" pitchFamily="34" charset="-128"/>
              </a:rPr>
              <a:t>E</a:t>
            </a:r>
            <a:r>
              <a:rPr lang="en-GB" altLang="ja-JP" baseline="-25000" dirty="0" err="1" smtClean="0">
                <a:ea typeface="MS PGothic" pitchFamily="34" charset="-128"/>
              </a:rPr>
              <a:t>ee</a:t>
            </a:r>
            <a:r>
              <a:rPr lang="en-GB" altLang="ja-JP" dirty="0" smtClean="0">
                <a:ea typeface="MS PGothic" pitchFamily="34" charset="-128"/>
              </a:rPr>
              <a:t>[</a:t>
            </a:r>
            <a:r>
              <a:rPr lang="en-GB" altLang="ja-JP" dirty="0" smtClean="0">
                <a:latin typeface="Symbol" pitchFamily="18" charset="2"/>
                <a:ea typeface="MS PGothic" pitchFamily="34" charset="-128"/>
              </a:rPr>
              <a:t>r</a:t>
            </a:r>
            <a:r>
              <a:rPr lang="en-GB" altLang="ja-JP" dirty="0" smtClean="0">
                <a:ea typeface="MS PGothic" pitchFamily="34" charset="-128"/>
              </a:rPr>
              <a:t>] + J[</a:t>
            </a:r>
            <a:r>
              <a:rPr lang="en-GB" altLang="ja-JP" dirty="0" smtClean="0">
                <a:latin typeface="Symbol" pitchFamily="18" charset="2"/>
                <a:ea typeface="MS PGothic" pitchFamily="34" charset="-128"/>
              </a:rPr>
              <a:t>r</a:t>
            </a:r>
            <a:r>
              <a:rPr lang="en-GB" altLang="ja-JP" dirty="0" smtClean="0">
                <a:ea typeface="MS PGothic" pitchFamily="34" charset="-128"/>
              </a:rPr>
              <a:t>] + </a:t>
            </a:r>
            <a:r>
              <a:rPr lang="en-GB" altLang="ja-JP" dirty="0" err="1" smtClean="0">
                <a:ea typeface="MS PGothic" pitchFamily="34" charset="-128"/>
              </a:rPr>
              <a:t>E</a:t>
            </a:r>
            <a:r>
              <a:rPr lang="en-GB" altLang="ja-JP" baseline="-25000" dirty="0" err="1" smtClean="0">
                <a:ea typeface="MS PGothic" pitchFamily="34" charset="-128"/>
              </a:rPr>
              <a:t>xc</a:t>
            </a:r>
            <a:r>
              <a:rPr lang="en-GB" altLang="ja-JP" dirty="0" smtClean="0">
                <a:ea typeface="MS PGothic" pitchFamily="34" charset="-128"/>
              </a:rPr>
              <a:t>[</a:t>
            </a:r>
            <a:r>
              <a:rPr lang="en-GB" altLang="ja-JP" dirty="0" smtClean="0">
                <a:latin typeface="Symbol" pitchFamily="18" charset="2"/>
                <a:ea typeface="MS PGothic" pitchFamily="34" charset="-128"/>
              </a:rPr>
              <a:t>r</a:t>
            </a:r>
            <a:r>
              <a:rPr lang="en-GB" altLang="ja-JP" dirty="0" smtClean="0">
                <a:ea typeface="MS PGothic" pitchFamily="34" charset="-128"/>
              </a:rPr>
              <a:t>] </a:t>
            </a:r>
          </a:p>
          <a:p>
            <a:pPr lvl="1"/>
            <a:r>
              <a:rPr lang="en-GB" altLang="ja-JP" dirty="0" smtClean="0">
                <a:ea typeface="MS PGothic" pitchFamily="34" charset="-128"/>
              </a:rPr>
              <a:t>Solve self-consistently</a:t>
            </a:r>
          </a:p>
          <a:p>
            <a:pPr lvl="1"/>
            <a:r>
              <a:rPr lang="en-GB" altLang="ja-JP" dirty="0" err="1" smtClean="0">
                <a:ea typeface="MS PGothic" pitchFamily="34" charset="-128"/>
              </a:rPr>
              <a:t>v</a:t>
            </a:r>
            <a:r>
              <a:rPr lang="en-GB" altLang="ja-JP" baseline="-25000" dirty="0" err="1" smtClean="0">
                <a:ea typeface="MS PGothic" pitchFamily="34" charset="-128"/>
              </a:rPr>
              <a:t>xc</a:t>
            </a:r>
            <a:r>
              <a:rPr lang="en-GB" altLang="ja-JP" dirty="0" smtClean="0">
                <a:ea typeface="MS PGothic" pitchFamily="34" charset="-128"/>
              </a:rPr>
              <a:t>[</a:t>
            </a:r>
            <a:r>
              <a:rPr lang="en-GB" altLang="ja-JP" dirty="0" smtClean="0">
                <a:latin typeface="Symbol" pitchFamily="18" charset="2"/>
                <a:ea typeface="MS PGothic" pitchFamily="34" charset="-128"/>
              </a:rPr>
              <a:t>r</a:t>
            </a:r>
            <a:r>
              <a:rPr lang="en-GB" altLang="ja-JP" dirty="0" smtClean="0">
                <a:ea typeface="MS PGothic" pitchFamily="34" charset="-128"/>
              </a:rPr>
              <a:t>] = </a:t>
            </a:r>
            <a:r>
              <a:rPr lang="en-GB" altLang="ja-JP" dirty="0" err="1" smtClean="0">
                <a:ea typeface="MS PGothic" pitchFamily="34" charset="-128"/>
              </a:rPr>
              <a:t>E</a:t>
            </a:r>
            <a:r>
              <a:rPr lang="en-GB" altLang="ja-JP" baseline="-25000" dirty="0" err="1" smtClean="0">
                <a:ea typeface="MS PGothic" pitchFamily="34" charset="-128"/>
              </a:rPr>
              <a:t>xc</a:t>
            </a:r>
            <a:r>
              <a:rPr lang="en-GB" altLang="ja-JP" dirty="0" smtClean="0">
                <a:ea typeface="MS PGothic" pitchFamily="34" charset="-128"/>
              </a:rPr>
              <a:t>[</a:t>
            </a:r>
            <a:r>
              <a:rPr lang="en-GB" altLang="ja-JP" dirty="0" smtClean="0">
                <a:latin typeface="Symbol" pitchFamily="18" charset="2"/>
                <a:ea typeface="MS PGothic" pitchFamily="34" charset="-128"/>
              </a:rPr>
              <a:t>r</a:t>
            </a:r>
            <a:r>
              <a:rPr lang="en-GB" altLang="ja-JP" dirty="0" smtClean="0">
                <a:ea typeface="MS PGothic" pitchFamily="34" charset="-128"/>
              </a:rPr>
              <a:t>]/</a:t>
            </a:r>
            <a:r>
              <a:rPr lang="en-GB" altLang="ja-JP" dirty="0" err="1" smtClean="0">
                <a:ea typeface="MS PGothic" pitchFamily="34" charset="-128"/>
              </a:rPr>
              <a:t>d</a:t>
            </a:r>
            <a:r>
              <a:rPr lang="en-GB" altLang="ja-JP" dirty="0" err="1" smtClean="0">
                <a:latin typeface="Symbol" pitchFamily="18" charset="2"/>
                <a:ea typeface="MS PGothic" pitchFamily="34" charset="-128"/>
              </a:rPr>
              <a:t>r</a:t>
            </a:r>
            <a:r>
              <a:rPr lang="en-GB" altLang="ja-JP" dirty="0" smtClean="0">
                <a:ea typeface="MS PGothic" pitchFamily="34" charset="-128"/>
              </a:rPr>
              <a:t> = ‘functional’ </a:t>
            </a:r>
          </a:p>
          <a:p>
            <a:pPr lvl="2">
              <a:buFont typeface="Symbol"/>
              <a:buChar char="Þ"/>
            </a:pPr>
            <a:r>
              <a:rPr lang="en-GB" altLang="ja-JP" dirty="0" smtClean="0">
                <a:ea typeface="MS PGothic" pitchFamily="34" charset="-128"/>
              </a:rPr>
              <a:t>approximate: LDA, BP86, PBE, M15L, ...  </a:t>
            </a:r>
          </a:p>
          <a:p>
            <a:pPr>
              <a:buFont typeface="Symbol"/>
              <a:buChar char="Þ"/>
            </a:pPr>
            <a:endParaRPr lang="en-GB" altLang="ja-JP" dirty="0" smtClean="0">
              <a:ea typeface="MS PGothic" pitchFamily="34" charset="-128"/>
            </a:endParaRPr>
          </a:p>
          <a:p>
            <a:pPr>
              <a:buFont typeface="Symbol"/>
              <a:buChar char="Þ"/>
            </a:pPr>
            <a:r>
              <a:rPr lang="en-GB" altLang="ja-JP" b="1" dirty="0" smtClean="0">
                <a:solidFill>
                  <a:srgbClr val="FF941E"/>
                </a:solidFill>
                <a:ea typeface="MS PGothic" pitchFamily="34" charset="-128"/>
              </a:rPr>
              <a:t>Which basis &amp; functional?</a:t>
            </a:r>
          </a:p>
          <a:p>
            <a:pPr>
              <a:buFont typeface="Symbol"/>
              <a:buChar char="Þ"/>
            </a:pPr>
            <a:r>
              <a:rPr lang="en-GB" altLang="ja-JP" b="1" dirty="0" smtClean="0">
                <a:solidFill>
                  <a:schemeClr val="tx1"/>
                </a:solidFill>
                <a:ea typeface="MS PGothic" pitchFamily="34" charset="-128"/>
              </a:rPr>
              <a:t>Check literature or benchmark!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128683" y="2339163"/>
            <a:ext cx="10165507" cy="4768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756101" y="6809747"/>
            <a:ext cx="9042801" cy="5928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4246065" y="1388987"/>
            <a:ext cx="404812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14239875" y="11923301"/>
            <a:ext cx="4054315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l" eaLnBrk="1" hangingPunct="1"/>
            <a:r>
              <a:rPr lang="en-US" sz="2800" dirty="0" smtClean="0">
                <a:latin typeface="Lato Medium" pitchFamily="34" charset="0"/>
                <a:ea typeface="Lato Medium" pitchFamily="34" charset="0"/>
                <a:cs typeface="Lato Medium" pitchFamily="34" charset="0"/>
                <a:hlinkClick r:id="rId5"/>
              </a:rPr>
              <a:t>See technical ADF slides</a:t>
            </a:r>
            <a:endParaRPr lang="en-US" sz="2800" dirty="0" smtClean="0">
              <a:latin typeface="Lato Medium" pitchFamily="34" charset="0"/>
              <a:ea typeface="Lato Medium" pitchFamily="34" charset="0"/>
              <a:cs typeface="Lato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63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3853"/>
            <a:ext cx="18288000" cy="842963"/>
          </a:xfrm>
        </p:spPr>
        <p:txBody>
          <a:bodyPr>
            <a:noAutofit/>
          </a:bodyPr>
          <a:lstStyle/>
          <a:p>
            <a:pPr algn="ctr"/>
            <a:r>
              <a:rPr lang="en-US" sz="6600" dirty="0"/>
              <a:t>Density-functional Based Tight-Binding (DFTB)</a:t>
            </a:r>
          </a:p>
        </p:txBody>
      </p:sp>
      <p:pic>
        <p:nvPicPr>
          <p:cNvPr id="70657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13015" y="2242495"/>
            <a:ext cx="16175175" cy="903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984454" y="2228805"/>
            <a:ext cx="15989096" cy="908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3538127" y="11661691"/>
            <a:ext cx="4129657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l" eaLnBrk="1" hangingPunct="1"/>
            <a:r>
              <a:rPr lang="en-US" sz="2800" dirty="0" smtClean="0">
                <a:latin typeface="Lato Medium" pitchFamily="34" charset="0"/>
                <a:ea typeface="Lato Medium" pitchFamily="34" charset="0"/>
                <a:cs typeface="Lato Medium" pitchFamily="34" charset="0"/>
                <a:hlinkClick r:id="rId5"/>
              </a:rPr>
              <a:t>See DFTB slides</a:t>
            </a:r>
            <a:r>
              <a:rPr lang="en-US" sz="2800" dirty="0" smtClean="0">
                <a:latin typeface="Lato Medium" pitchFamily="34" charset="0"/>
                <a:ea typeface="Lato Medium" pitchFamily="34" charset="0"/>
                <a:cs typeface="Lato Medium" pitchFamily="34" charset="0"/>
              </a:rPr>
              <a:t> (</a:t>
            </a:r>
            <a:r>
              <a:rPr lang="en-US" sz="2800" dirty="0" err="1" smtClean="0">
                <a:latin typeface="Lato Medium" pitchFamily="34" charset="0"/>
                <a:ea typeface="Lato Medium" pitchFamily="34" charset="0"/>
                <a:cs typeface="Lato Medium" pitchFamily="34" charset="0"/>
              </a:rPr>
              <a:t>Elstner</a:t>
            </a:r>
            <a:r>
              <a:rPr lang="en-US" sz="2800" dirty="0" smtClean="0">
                <a:latin typeface="Lato Medium" pitchFamily="34" charset="0"/>
                <a:ea typeface="Lato Medium" pitchFamily="34" charset="0"/>
                <a:cs typeface="Lato Medium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419931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 noGrp="1"/>
          </p:cNvSpPr>
          <p:nvPr>
            <p:ph type="body" idx="4294967295"/>
          </p:nvPr>
        </p:nvSpPr>
        <p:spPr>
          <a:xfrm>
            <a:off x="920439" y="1515791"/>
            <a:ext cx="16447121" cy="1389364"/>
          </a:xfrm>
        </p:spPr>
        <p:txBody>
          <a:bodyPr>
            <a:normAutofit/>
          </a:bodyPr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2200" b="0" i="0" u="none" strike="noStrike" kern="1200">
                <a:ln>
                  <a:noFill/>
                </a:ln>
                <a:solidFill>
                  <a:srgbClr val="4C4E4B"/>
                </a:solidFill>
                <a:latin typeface="Lato Light" pitchFamily="2"/>
                <a:ea typeface="Droid Sans Fallback" pitchFamily="2"/>
                <a:cs typeface="FreeSans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2200" b="0" i="0" u="none" strike="noStrike" kern="1200">
                <a:ln>
                  <a:noFill/>
                </a:ln>
                <a:solidFill>
                  <a:srgbClr val="4C4E4B"/>
                </a:solidFill>
                <a:latin typeface="Lato Light" pitchFamily="2"/>
                <a:ea typeface="Droid Sans Fallback" pitchFamily="2"/>
                <a:cs typeface="FreeSans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200" b="0" i="0" u="none" strike="noStrike" kern="1200">
                <a:ln>
                  <a:noFill/>
                </a:ln>
                <a:solidFill>
                  <a:srgbClr val="4C4E4B"/>
                </a:solidFill>
                <a:latin typeface="Lato Light" pitchFamily="2"/>
                <a:ea typeface="Droid Sans Fallback" pitchFamily="2"/>
                <a:cs typeface="FreeSans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200" b="0" i="0" u="none" strike="noStrike" kern="1200">
                <a:ln>
                  <a:noFill/>
                </a:ln>
                <a:solidFill>
                  <a:srgbClr val="4C4E4B"/>
                </a:solidFill>
                <a:latin typeface="Lato Light" pitchFamily="2"/>
                <a:ea typeface="Droid Sans Fallback" pitchFamily="2"/>
                <a:cs typeface="FreeSans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200" b="0" i="0" u="none" strike="noStrike" kern="1200">
                <a:ln>
                  <a:noFill/>
                </a:ln>
                <a:solidFill>
                  <a:srgbClr val="4C4E4B"/>
                </a:solidFill>
                <a:latin typeface="Lato Light" pitchFamily="2"/>
                <a:ea typeface="Droid Sans Fallback" pitchFamily="2"/>
                <a:cs typeface="FreeSans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200" b="0" i="0" u="none" strike="noStrike" kern="1200">
                <a:ln>
                  <a:noFill/>
                </a:ln>
                <a:solidFill>
                  <a:srgbClr val="4C4E4B"/>
                </a:solidFill>
                <a:latin typeface="Lato Light" pitchFamily="2"/>
                <a:ea typeface="Droid Sans Fallback" pitchFamily="2"/>
                <a:cs typeface="FreeSans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200" b="0" i="0" u="none" strike="noStrike" kern="1200">
                <a:ln>
                  <a:noFill/>
                </a:ln>
                <a:solidFill>
                  <a:srgbClr val="4C4E4B"/>
                </a:solidFill>
                <a:latin typeface="Lato Light" pitchFamily="2"/>
                <a:ea typeface="Droid Sans Fallback" pitchFamily="2"/>
                <a:cs typeface="FreeSans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200" b="0" i="0" u="none" strike="noStrike" kern="1200">
                <a:ln>
                  <a:noFill/>
                </a:ln>
                <a:solidFill>
                  <a:srgbClr val="4C4E4B"/>
                </a:solidFill>
                <a:latin typeface="Lato Light" pitchFamily="2"/>
                <a:ea typeface="Droid Sans Fallback" pitchFamily="2"/>
                <a:cs typeface="FreeSans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200" b="0" i="0" u="none" strike="noStrike" kern="1200">
                <a:ln>
                  <a:noFill/>
                </a:ln>
                <a:solidFill>
                  <a:srgbClr val="4C4E4B"/>
                </a:solidFill>
                <a:latin typeface="Lato Light" pitchFamily="2"/>
                <a:ea typeface="Droid Sans Fallback" pitchFamily="2"/>
                <a:cs typeface="FreeSans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200" b="0" i="0" u="none" strike="noStrike" kern="1200">
                <a:ln>
                  <a:noFill/>
                </a:ln>
                <a:solidFill>
                  <a:srgbClr val="4C4E4B"/>
                </a:solidFill>
                <a:latin typeface="Lato Light" pitchFamily="2"/>
                <a:ea typeface="Droid Sans Fallback" pitchFamily="2"/>
                <a:cs typeface="FreeSans" pitchFamily="2"/>
              </a:defRPr>
            </a:lvl9pPr>
          </a:lstStyle>
          <a:p>
            <a:pPr lvl="0"/>
            <a:r>
              <a:rPr lang="en-US" sz="3600"/>
              <a:t>Band structures in Si crystals with</a:t>
            </a:r>
            <a:br>
              <a:rPr lang="en-US" sz="3600"/>
            </a:br>
            <a:r>
              <a:rPr lang="en-US" sz="3600" b="1">
                <a:solidFill>
                  <a:srgbClr val="000000"/>
                </a:solidFill>
              </a:rPr>
              <a:t>PBE/TZP</a:t>
            </a:r>
            <a:r>
              <a:rPr lang="en-US" sz="3600"/>
              <a:t>, </a:t>
            </a:r>
            <a:r>
              <a:rPr lang="en-US" sz="3600" b="1">
                <a:solidFill>
                  <a:srgbClr val="51A8F9"/>
                </a:solidFill>
              </a:rPr>
              <a:t>matsci-0-3</a:t>
            </a:r>
            <a:r>
              <a:rPr lang="en-US" sz="3600"/>
              <a:t>, </a:t>
            </a:r>
            <a:r>
              <a:rPr lang="en-US" sz="3600" b="1" dirty="0" err="1">
                <a:solidFill>
                  <a:srgbClr val="FF0000"/>
                </a:solidFill>
              </a:rPr>
              <a:t>QuaSiNaNo</a:t>
            </a:r>
            <a:r>
              <a:rPr lang="en-US" sz="3600" b="1" dirty="0">
                <a:solidFill>
                  <a:srgbClr val="FF0000"/>
                </a:solidFill>
              </a:rPr>
              <a:t> 2013</a:t>
            </a:r>
          </a:p>
        </p:txBody>
      </p:sp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0" y="1"/>
            <a:ext cx="18288000" cy="1771074"/>
          </a:xfrm>
        </p:spPr>
        <p:txBody>
          <a:bodyPr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6600"/>
              <a:t>DFTB Parameterizations – </a:t>
            </a:r>
            <a:r>
              <a:rPr lang="en-US" sz="6600" dirty="0" err="1"/>
              <a:t>QuaSiNaNo</a:t>
            </a:r>
            <a:r>
              <a:rPr lang="en-US" sz="6600" dirty="0"/>
              <a:t> 2013</a:t>
            </a:r>
          </a:p>
        </p:txBody>
      </p:sp>
      <p:pic>
        <p:nvPicPr>
          <p:cNvPr id="4" name="pasted-image.tif"/>
          <p:cNvPicPr>
            <a:picLocks noChangeAspect="1"/>
          </p:cNvPicPr>
          <p:nvPr/>
        </p:nvPicPr>
        <p:blipFill>
          <a:blip r:embed="rId3" cstate="screen">
            <a:alphaModFix/>
            <a:lum/>
          </a:blip>
          <a:srcRect/>
          <a:stretch>
            <a:fillRect/>
          </a:stretch>
        </p:blipFill>
        <p:spPr>
          <a:xfrm>
            <a:off x="1097401" y="2905155"/>
            <a:ext cx="15550041" cy="911052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reeform 4"/>
          <p:cNvSpPr/>
          <p:nvPr/>
        </p:nvSpPr>
        <p:spPr>
          <a:xfrm>
            <a:off x="6899696" y="3627494"/>
            <a:ext cx="1586537" cy="5020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163224" tIns="81612" rIns="163224" bIns="81612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en-US" sz="3264" kern="1200">
                <a:latin typeface="Lato Light" pitchFamily="2"/>
                <a:ea typeface="Droid Sans Fallback" pitchFamily="2"/>
                <a:cs typeface="FreeSans" pitchFamily="2"/>
              </a:rPr>
              <a:t>Si (bcc)</a:t>
            </a:r>
          </a:p>
        </p:txBody>
      </p:sp>
      <p:sp>
        <p:nvSpPr>
          <p:cNvPr id="6" name="Freeform 5"/>
          <p:cNvSpPr/>
          <p:nvPr/>
        </p:nvSpPr>
        <p:spPr>
          <a:xfrm>
            <a:off x="6868355" y="8427591"/>
            <a:ext cx="1586537" cy="5020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163224" tIns="81612" rIns="163224" bIns="81612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en-US" sz="3264" kern="1200">
                <a:latin typeface="Lato Light" pitchFamily="2"/>
                <a:ea typeface="Droid Sans Fallback" pitchFamily="2"/>
                <a:cs typeface="FreeSans" pitchFamily="2"/>
              </a:rPr>
              <a:t>Si (sc)</a:t>
            </a:r>
          </a:p>
        </p:txBody>
      </p:sp>
      <p:sp>
        <p:nvSpPr>
          <p:cNvPr id="7" name="Freeform 6"/>
          <p:cNvSpPr/>
          <p:nvPr/>
        </p:nvSpPr>
        <p:spPr>
          <a:xfrm>
            <a:off x="15060905" y="3627494"/>
            <a:ext cx="1586537" cy="5020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163224" tIns="81612" rIns="163224" bIns="81612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en-US" sz="3264" kern="1200">
                <a:latin typeface="Lato Light" pitchFamily="2"/>
                <a:ea typeface="Droid Sans Fallback" pitchFamily="2"/>
                <a:cs typeface="FreeSans" pitchFamily="2"/>
              </a:rPr>
              <a:t>Si (fcc)</a:t>
            </a:r>
          </a:p>
        </p:txBody>
      </p:sp>
      <p:sp>
        <p:nvSpPr>
          <p:cNvPr id="8" name="Freeform 7"/>
          <p:cNvSpPr/>
          <p:nvPr/>
        </p:nvSpPr>
        <p:spPr>
          <a:xfrm>
            <a:off x="15029566" y="8427591"/>
            <a:ext cx="1586537" cy="5020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163224" tIns="81612" rIns="163224" bIns="81612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en-US" sz="3264" kern="1200">
                <a:latin typeface="Lato Light" pitchFamily="2"/>
                <a:ea typeface="Droid Sans Fallback" pitchFamily="2"/>
                <a:cs typeface="FreeSans" pitchFamily="2"/>
              </a:rPr>
              <a:t>Si (dia)</a:t>
            </a:r>
          </a:p>
        </p:txBody>
      </p:sp>
    </p:spTree>
    <p:extLst>
      <p:ext uri="{BB962C8B-B14F-4D97-AF65-F5344CB8AC3E}">
        <p14:creationId xmlns:p14="http://schemas.microsoft.com/office/powerpoint/2010/main" val="271997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1"/>
            <a:ext cx="18288000" cy="1983059"/>
          </a:xfrm>
        </p:spPr>
        <p:txBody>
          <a:bodyPr>
            <a:normAutofit/>
          </a:bodyPr>
          <a:lstStyle/>
          <a:p>
            <a:r>
              <a:rPr lang="en-US" dirty="0" smtClean="0"/>
              <a:t>DFTB: approximate DFT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9754604" y="1824211"/>
            <a:ext cx="8304796" cy="1106311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75" u="sng" dirty="0" smtClean="0"/>
              <a:t>Approximations (to DFT)</a:t>
            </a:r>
            <a:endParaRPr lang="en-US" u="sng" dirty="0" smtClean="0"/>
          </a:p>
          <a:p>
            <a:pPr defTabSz="1371600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 smtClean="0"/>
              <a:t>Nearest neighbors</a:t>
            </a:r>
          </a:p>
          <a:p>
            <a:pPr defTabSz="1371600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 smtClean="0"/>
              <a:t>Minimal basis</a:t>
            </a:r>
          </a:p>
          <a:p>
            <a:pPr defTabSz="1371600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 err="1" smtClean="0"/>
              <a:t>Elec</a:t>
            </a:r>
            <a:r>
              <a:rPr lang="en-US" sz="4050" dirty="0" smtClean="0"/>
              <a:t> &amp; rep. parameters from table</a:t>
            </a:r>
          </a:p>
          <a:p>
            <a:pPr lvl="1" defTabSz="1371600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150" dirty="0"/>
          </a:p>
          <a:p>
            <a:pPr marL="0" indent="0">
              <a:buNone/>
            </a:pPr>
            <a:r>
              <a:rPr lang="en-US" sz="4875" u="sng" dirty="0" smtClean="0"/>
              <a:t>Capabilities &amp; Features</a:t>
            </a:r>
            <a:endParaRPr lang="en-US" sz="4000" u="sng" dirty="0"/>
          </a:p>
          <a:p>
            <a:pPr defTabSz="1371600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 smtClean="0"/>
              <a:t>~500 x faster than DFT</a:t>
            </a:r>
          </a:p>
          <a:p>
            <a:pPr lvl="1" defTabSz="1371600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150" dirty="0" smtClean="0"/>
              <a:t>Molecules and periodic</a:t>
            </a:r>
          </a:p>
          <a:p>
            <a:pPr defTabSz="1371600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 smtClean="0"/>
              <a:t>Repulsive</a:t>
            </a:r>
          </a:p>
          <a:p>
            <a:pPr lvl="1" defTabSz="1371600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150" dirty="0" smtClean="0"/>
              <a:t>Geometries </a:t>
            </a:r>
          </a:p>
          <a:p>
            <a:pPr lvl="1" defTabSz="1371600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150" dirty="0" err="1" smtClean="0"/>
              <a:t>Vibrationally</a:t>
            </a:r>
            <a:r>
              <a:rPr lang="en-US" sz="3150" dirty="0" smtClean="0"/>
              <a:t> resolved excitations</a:t>
            </a:r>
          </a:p>
          <a:p>
            <a:pPr lvl="1" defTabSz="1371600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150" dirty="0" smtClean="0"/>
              <a:t>IR, phonons, MD</a:t>
            </a:r>
            <a:endParaRPr lang="en-US" sz="3150" dirty="0"/>
          </a:p>
          <a:p>
            <a:pPr defTabSz="1371600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 smtClean="0"/>
              <a:t>Electronic</a:t>
            </a:r>
          </a:p>
          <a:p>
            <a:pPr lvl="1" defTabSz="1371600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150" dirty="0" smtClean="0"/>
              <a:t>Band structures, </a:t>
            </a:r>
            <a:r>
              <a:rPr lang="en-US" sz="3150" b="1" dirty="0" smtClean="0"/>
              <a:t>MOs </a:t>
            </a:r>
            <a:r>
              <a:rPr lang="en-US" sz="3150" dirty="0" smtClean="0"/>
              <a:t>(</a:t>
            </a:r>
            <a:r>
              <a:rPr lang="en-US" sz="3150" smtClean="0"/>
              <a:t>QuasiNano</a:t>
            </a:r>
            <a:r>
              <a:rPr lang="en-US" sz="3150" smtClean="0"/>
              <a:t>)</a:t>
            </a:r>
            <a:endParaRPr lang="en-US" sz="3150" b="1" dirty="0" smtClean="0"/>
          </a:p>
          <a:p>
            <a:pPr lvl="1" defTabSz="1371600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150" dirty="0" smtClean="0"/>
              <a:t>UV/VIS</a:t>
            </a:r>
          </a:p>
          <a:p>
            <a:pPr lvl="1" defTabSz="1371600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150" dirty="0" smtClean="0"/>
              <a:t>Electron transport (NEGF)</a:t>
            </a:r>
          </a:p>
          <a:p>
            <a:pPr defTabSz="1371600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 smtClean="0"/>
              <a:t>Pre-optimize or pre-screen</a:t>
            </a:r>
            <a:endParaRPr lang="en-US" sz="2250" dirty="0" smtClean="0"/>
          </a:p>
          <a:p>
            <a:pPr lvl="1" defTabSz="1371600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150" dirty="0" smtClean="0"/>
              <a:t>Script or chain jobs</a:t>
            </a:r>
            <a:endParaRPr lang="en-US" sz="4050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alphaModFix/>
            <a:lum/>
          </a:blip>
          <a:srcRect/>
          <a:stretch>
            <a:fillRect/>
          </a:stretch>
        </p:blipFill>
        <p:spPr>
          <a:xfrm>
            <a:off x="426535" y="2138537"/>
            <a:ext cx="8717465" cy="4631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81" y="7194346"/>
            <a:ext cx="8379619" cy="507583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93366" y="7557069"/>
            <a:ext cx="2923473" cy="815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l" defTabSz="619125"/>
            <a:r>
              <a:rPr lang="en-US" sz="2400" dirty="0">
                <a:latin typeface="Lato" charset="0"/>
                <a:ea typeface="Lato" charset="0"/>
                <a:cs typeface="Lato" charset="0"/>
              </a:rPr>
              <a:t>QN 2015: rep</a:t>
            </a:r>
          </a:p>
          <a:p>
            <a:pPr algn="l" defTabSz="619125"/>
            <a:r>
              <a:rPr lang="en-US" sz="2400" dirty="0">
                <a:latin typeface="Lato" charset="0"/>
                <a:ea typeface="Lato" charset="0"/>
                <a:cs typeface="Lato" charset="0"/>
              </a:rPr>
              <a:t>QN 2013: </a:t>
            </a:r>
            <a:r>
              <a:rPr lang="en-US" sz="2400" dirty="0" err="1">
                <a:latin typeface="Lato" charset="0"/>
                <a:ea typeface="Lato" charset="0"/>
                <a:cs typeface="Lato" charset="0"/>
              </a:rPr>
              <a:t>ele</a:t>
            </a:r>
            <a:r>
              <a:rPr lang="en-US" sz="2400" dirty="0">
                <a:latin typeface="Lato" charset="0"/>
                <a:ea typeface="Lato" charset="0"/>
                <a:cs typeface="Lato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531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1"/>
            <a:ext cx="18288000" cy="1983059"/>
          </a:xfrm>
        </p:spPr>
        <p:txBody>
          <a:bodyPr>
            <a:normAutofit/>
          </a:bodyPr>
          <a:lstStyle/>
          <a:p>
            <a:r>
              <a:rPr lang="en-US" dirty="0" smtClean="0"/>
              <a:t>Periodic DFT(B)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378688" y="5921690"/>
            <a:ext cx="8055381" cy="6012597"/>
            <a:chOff x="493196" y="2259533"/>
            <a:chExt cx="11134725" cy="7998782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493196" y="2266840"/>
              <a:ext cx="11134725" cy="799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1608845" y="2259533"/>
              <a:ext cx="6493164" cy="907941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l" defTabSz="619125"/>
              <a:endParaRPr lang="en-US" sz="5400" dirty="0">
                <a:latin typeface="Lato" charset="0"/>
                <a:ea typeface="Lato" charset="0"/>
                <a:cs typeface="Lato" charset="0"/>
              </a:endParaRPr>
            </a:p>
          </p:txBody>
        </p:sp>
      </p:grpSp>
      <p:sp>
        <p:nvSpPr>
          <p:cNvPr id="13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655135" y="1857103"/>
            <a:ext cx="15432591" cy="8388295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1, 2 or 3D systems =&gt; nuclei (</a:t>
            </a:r>
            <a:r>
              <a:rPr lang="en-US" dirty="0" err="1" smtClean="0"/>
              <a:t>v</a:t>
            </a:r>
            <a:r>
              <a:rPr lang="en-US" baseline="-25000" dirty="0" err="1" smtClean="0"/>
              <a:t>ext</a:t>
            </a:r>
            <a:r>
              <a:rPr lang="en-US" dirty="0" smtClean="0"/>
              <a:t>) repeat periodically </a:t>
            </a:r>
          </a:p>
          <a:p>
            <a:pPr eaLnBrk="1" hangingPunct="1"/>
            <a:r>
              <a:rPr lang="en-US" dirty="0" smtClean="0"/>
              <a:t> </a:t>
            </a:r>
            <a:r>
              <a:rPr lang="en-US" dirty="0" smtClean="0">
                <a:latin typeface="Symbol" pitchFamily="18" charset="2"/>
              </a:rPr>
              <a:t>y </a:t>
            </a:r>
            <a:r>
              <a:rPr lang="en-US" dirty="0" smtClean="0"/>
              <a:t>has periodicity: </a:t>
            </a:r>
            <a:r>
              <a:rPr lang="en-US" dirty="0" err="1" smtClean="0">
                <a:latin typeface="Symbol" pitchFamily="18" charset="2"/>
              </a:rPr>
              <a:t>y</a:t>
            </a:r>
            <a:r>
              <a:rPr lang="en-US" baseline="-25000" dirty="0" err="1" smtClean="0"/>
              <a:t>k</a:t>
            </a:r>
            <a:r>
              <a:rPr lang="en-US" dirty="0" smtClean="0">
                <a:latin typeface="Symbol" pitchFamily="18" charset="2"/>
              </a:rPr>
              <a:t> = </a:t>
            </a:r>
            <a:r>
              <a:rPr lang="en-US" dirty="0" err="1" smtClean="0"/>
              <a:t>e</a:t>
            </a:r>
            <a:r>
              <a:rPr lang="en-US" baseline="30000" dirty="0" err="1" smtClean="0"/>
              <a:t>ik</a:t>
            </a:r>
            <a:r>
              <a:rPr lang="en-US" dirty="0" err="1" smtClean="0"/>
              <a:t>u</a:t>
            </a:r>
            <a:r>
              <a:rPr lang="en-US" baseline="-25000" dirty="0" err="1" smtClean="0"/>
              <a:t>k</a:t>
            </a:r>
            <a:r>
              <a:rPr lang="en-US" dirty="0" smtClean="0"/>
              <a:t> with Bloch functions u</a:t>
            </a:r>
          </a:p>
          <a:p>
            <a:pPr lvl="1"/>
            <a:r>
              <a:rPr lang="en-US" b="1" dirty="0" smtClean="0"/>
              <a:t>Sample k </a:t>
            </a:r>
            <a:r>
              <a:rPr lang="en-US" dirty="0" smtClean="0"/>
              <a:t>in reciprocal space over </a:t>
            </a:r>
            <a:r>
              <a:rPr lang="en-US" dirty="0" err="1" smtClean="0"/>
              <a:t>Brillouin</a:t>
            </a:r>
            <a:r>
              <a:rPr lang="en-US" dirty="0" smtClean="0"/>
              <a:t> zone</a:t>
            </a:r>
          </a:p>
          <a:p>
            <a:r>
              <a:rPr lang="en-US" dirty="0" smtClean="0"/>
              <a:t>Plane waves </a:t>
            </a:r>
            <a:r>
              <a:rPr lang="en-US" dirty="0" err="1" smtClean="0"/>
              <a:t>e</a:t>
            </a:r>
            <a:r>
              <a:rPr lang="en-US" baseline="30000" dirty="0" err="1" smtClean="0"/>
              <a:t>iGr</a:t>
            </a:r>
            <a:r>
              <a:rPr lang="en-US" dirty="0" smtClean="0"/>
              <a:t>: </a:t>
            </a:r>
            <a:r>
              <a:rPr lang="en-US" dirty="0" err="1" smtClean="0"/>
              <a:t>G</a:t>
            </a:r>
            <a:r>
              <a:rPr lang="en-US" baseline="-25000" dirty="0" err="1" smtClean="0"/>
              <a:t>max</a:t>
            </a:r>
            <a:r>
              <a:rPr lang="en-US" dirty="0" smtClean="0"/>
              <a:t> &amp; always 3D!</a:t>
            </a:r>
          </a:p>
          <a:p>
            <a:r>
              <a:rPr lang="en-US" dirty="0" smtClean="0"/>
              <a:t>AOs can be 1 or 2D!</a:t>
            </a:r>
          </a:p>
          <a:p>
            <a:r>
              <a:rPr lang="en-US" dirty="0" smtClean="0"/>
              <a:t>DFTB: large unit cell =&gt; 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 point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318323" y="5383523"/>
            <a:ext cx="8586904" cy="622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12963968" y="11672677"/>
            <a:ext cx="3405099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l" eaLnBrk="1" hangingPunct="1"/>
            <a:r>
              <a:rPr lang="en-US" sz="2800" dirty="0" smtClean="0">
                <a:latin typeface="Lato Medium" pitchFamily="34" charset="0"/>
                <a:ea typeface="Lato Medium" pitchFamily="34" charset="0"/>
                <a:cs typeface="Lato Medium" pitchFamily="34" charset="0"/>
                <a:hlinkClick r:id="rId4"/>
              </a:rPr>
              <a:t>See slides by </a:t>
            </a:r>
            <a:r>
              <a:rPr lang="en-US" sz="2800" dirty="0" err="1" smtClean="0">
                <a:latin typeface="Lato Medium" pitchFamily="34" charset="0"/>
                <a:ea typeface="Lato Medium" pitchFamily="34" charset="0"/>
                <a:cs typeface="Lato Medium" pitchFamily="34" charset="0"/>
                <a:hlinkClick r:id="rId4"/>
              </a:rPr>
              <a:t>Refson</a:t>
            </a:r>
            <a:endParaRPr lang="en-US" sz="2800" dirty="0" smtClean="0">
              <a:latin typeface="Lato Medium" pitchFamily="34" charset="0"/>
              <a:ea typeface="Lato Medium" pitchFamily="34" charset="0"/>
              <a:cs typeface="Lato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31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:\Users\goumans\Documents\News items - articles\pictures\Li_SWCNT_Discharge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5958" y="1395233"/>
            <a:ext cx="7692678" cy="479865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ReaxFF – reactive molecular dynamics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988761" y="11452489"/>
            <a:ext cx="85731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Lato Medium" charset="0"/>
                <a:ea typeface="Lato Medium" charset="0"/>
                <a:cs typeface="Lato Medium" charset="0"/>
              </a:rPr>
              <a:t>Pd-catalysed</a:t>
            </a:r>
            <a:r>
              <a:rPr lang="en-US" sz="2800" dirty="0" smtClean="0">
                <a:latin typeface="Lato Medium" charset="0"/>
                <a:ea typeface="Lato Medium" charset="0"/>
                <a:cs typeface="Lato Medium" charset="0"/>
              </a:rPr>
              <a:t> CO oxidation </a:t>
            </a:r>
            <a:r>
              <a:rPr lang="en-US" sz="2800" dirty="0" err="1" smtClean="0">
                <a:latin typeface="Lato Medium" charset="0"/>
                <a:ea typeface="Lato Medium" charset="0"/>
                <a:cs typeface="Lato Medium" charset="0"/>
              </a:rPr>
              <a:t>GCMC+ReaxFF</a:t>
            </a:r>
            <a:endParaRPr lang="en-US" sz="2800" dirty="0" smtClean="0">
              <a:latin typeface="Lato Medium" charset="0"/>
              <a:ea typeface="Lato Medium" charset="0"/>
              <a:cs typeface="Lato Medium" charset="0"/>
            </a:endParaRPr>
          </a:p>
          <a:p>
            <a:r>
              <a:rPr lang="en-US" sz="2800" dirty="0" smtClean="0">
                <a:latin typeface="Lato Medium" charset="0"/>
                <a:ea typeface="Lato Medium" charset="0"/>
                <a:cs typeface="Lato Medium" charset="0"/>
              </a:rPr>
              <a:t>J</a:t>
            </a:r>
            <a:r>
              <a:rPr lang="en-US" sz="2800" dirty="0">
                <a:latin typeface="Lato Medium" charset="0"/>
                <a:ea typeface="Lato Medium" charset="0"/>
                <a:cs typeface="Lato Medium" charset="0"/>
              </a:rPr>
              <a:t>. Chem. Phys., </a:t>
            </a:r>
            <a:r>
              <a:rPr lang="en-US" sz="2800" b="1" dirty="0">
                <a:latin typeface="Lato Medium" charset="0"/>
                <a:ea typeface="Lato Medium" charset="0"/>
                <a:cs typeface="Lato Medium" charset="0"/>
              </a:rPr>
              <a:t>139</a:t>
            </a:r>
            <a:r>
              <a:rPr lang="en-US" sz="2800" dirty="0">
                <a:latin typeface="Lato Medium" charset="0"/>
                <a:ea typeface="Lato Medium" charset="0"/>
                <a:cs typeface="Lato Medium" charset="0"/>
              </a:rPr>
              <a:t> </a:t>
            </a:r>
            <a:r>
              <a:rPr lang="en-US" sz="2800" dirty="0" smtClean="0">
                <a:latin typeface="Lato Medium" charset="0"/>
                <a:ea typeface="Lato Medium" charset="0"/>
                <a:cs typeface="Lato Medium" charset="0"/>
              </a:rPr>
              <a:t> 044109 (2013)</a:t>
            </a:r>
            <a:endParaRPr lang="en-US" sz="2800" dirty="0">
              <a:latin typeface="Lato Medium" charset="0"/>
              <a:ea typeface="Lato Medium" charset="0"/>
              <a:cs typeface="Lato Medium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6586" y="1395233"/>
            <a:ext cx="6000874" cy="4214747"/>
          </a:xfrm>
          <a:prstGeom prst="rect">
            <a:avLst/>
          </a:prstGeom>
        </p:spPr>
      </p:pic>
      <p:sp>
        <p:nvSpPr>
          <p:cNvPr id="18" name="TextBox 16"/>
          <p:cNvSpPr txBox="1">
            <a:spLocks noChangeArrowheads="1"/>
          </p:cNvSpPr>
          <p:nvPr/>
        </p:nvSpPr>
        <p:spPr bwMode="auto">
          <a:xfrm>
            <a:off x="10335061" y="5685084"/>
            <a:ext cx="726316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Lato" charset="0"/>
                <a:ea typeface="Lato" charset="0"/>
                <a:cs typeface="Lato" charset="0"/>
              </a:rPr>
              <a:t>Hydrogen </a:t>
            </a:r>
            <a:r>
              <a:rPr lang="en-US" sz="2800" dirty="0" err="1" smtClean="0">
                <a:latin typeface="Lato" charset="0"/>
                <a:ea typeface="Lato" charset="0"/>
                <a:cs typeface="Lato" charset="0"/>
              </a:rPr>
              <a:t>embrittlement</a:t>
            </a:r>
            <a:r>
              <a:rPr lang="en-US" sz="2800" dirty="0" smtClean="0">
                <a:latin typeface="Lato" charset="0"/>
                <a:ea typeface="Lato" charset="0"/>
                <a:cs typeface="Lato" charset="0"/>
              </a:rPr>
              <a:t> of steels </a:t>
            </a:r>
            <a:endParaRPr lang="en-US" sz="2800" dirty="0">
              <a:latin typeface="Lato" charset="0"/>
              <a:ea typeface="Lato" charset="0"/>
              <a:cs typeface="Lato" charset="0"/>
            </a:endParaRPr>
          </a:p>
          <a:p>
            <a:r>
              <a:rPr lang="pt-BR" sz="2800" dirty="0" err="1">
                <a:latin typeface="Lato" charset="0"/>
                <a:ea typeface="Lato" charset="0"/>
                <a:cs typeface="Lato" charset="0"/>
              </a:rPr>
              <a:t>Phys</a:t>
            </a:r>
            <a:r>
              <a:rPr lang="pt-BR" sz="2800" dirty="0">
                <a:latin typeface="Lato" charset="0"/>
                <a:ea typeface="Lato" charset="0"/>
                <a:cs typeface="Lato" charset="0"/>
              </a:rPr>
              <a:t>. </a:t>
            </a:r>
            <a:r>
              <a:rPr lang="pt-BR" sz="2800" dirty="0" err="1">
                <a:latin typeface="Lato" charset="0"/>
                <a:ea typeface="Lato" charset="0"/>
                <a:cs typeface="Lato" charset="0"/>
              </a:rPr>
              <a:t>Chem</a:t>
            </a:r>
            <a:r>
              <a:rPr lang="pt-BR" sz="2800" dirty="0">
                <a:latin typeface="Lato" charset="0"/>
                <a:ea typeface="Lato" charset="0"/>
                <a:cs typeface="Lato" charset="0"/>
              </a:rPr>
              <a:t>. </a:t>
            </a:r>
            <a:r>
              <a:rPr lang="pt-BR" sz="2800" dirty="0" err="1">
                <a:latin typeface="Lato" charset="0"/>
                <a:ea typeface="Lato" charset="0"/>
                <a:cs typeface="Lato" charset="0"/>
              </a:rPr>
              <a:t>Chem</a:t>
            </a:r>
            <a:r>
              <a:rPr lang="pt-BR" sz="2800" dirty="0">
                <a:latin typeface="Lato" charset="0"/>
                <a:ea typeface="Lato" charset="0"/>
                <a:cs typeface="Lato" charset="0"/>
              </a:rPr>
              <a:t>. </a:t>
            </a:r>
            <a:r>
              <a:rPr lang="pt-BR" sz="2800" dirty="0" err="1">
                <a:latin typeface="Lato" charset="0"/>
                <a:ea typeface="Lato" charset="0"/>
                <a:cs typeface="Lato" charset="0"/>
              </a:rPr>
              <a:t>Phys</a:t>
            </a:r>
            <a:r>
              <a:rPr lang="pt-BR" sz="2800" dirty="0">
                <a:latin typeface="Lato" charset="0"/>
                <a:ea typeface="Lato" charset="0"/>
                <a:cs typeface="Lato" charset="0"/>
              </a:rPr>
              <a:t>. 18 761-771 (2016</a:t>
            </a:r>
            <a:r>
              <a:rPr lang="pt-BR" sz="2800" dirty="0" smtClean="0">
                <a:latin typeface="Lato" charset="0"/>
                <a:ea typeface="Lato" charset="0"/>
                <a:cs typeface="Lato" charset="0"/>
              </a:rPr>
              <a:t>)</a:t>
            </a:r>
            <a:endParaRPr lang="en-US" sz="2800" dirty="0">
              <a:latin typeface="Lato" charset="0"/>
              <a:ea typeface="Lato" charset="0"/>
              <a:cs typeface="Lato" charset="0"/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44375" y="7286155"/>
            <a:ext cx="3997802" cy="39625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454779" y="5904730"/>
            <a:ext cx="753385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Lato Medium" charset="0"/>
                <a:ea typeface="Lato Medium" charset="0"/>
                <a:cs typeface="Lato Medium" charset="0"/>
              </a:rPr>
              <a:t>Li battery discharge: </a:t>
            </a:r>
            <a:r>
              <a:rPr lang="en-US" sz="2800" dirty="0">
                <a:latin typeface="Lato" charset="0"/>
                <a:ea typeface="Lato" charset="0"/>
                <a:cs typeface="Lato" charset="0"/>
              </a:rPr>
              <a:t> </a:t>
            </a:r>
            <a:r>
              <a:rPr lang="en-US" sz="2800" dirty="0" smtClean="0">
                <a:latin typeface="Lato" charset="0"/>
                <a:ea typeface="Lato" charset="0"/>
                <a:cs typeface="Lato" charset="0"/>
              </a:rPr>
              <a:t>J. </a:t>
            </a:r>
            <a:r>
              <a:rPr lang="en-US" sz="2800" dirty="0" err="1" smtClean="0">
                <a:latin typeface="Lato" charset="0"/>
                <a:ea typeface="Lato" charset="0"/>
                <a:cs typeface="Lato" charset="0"/>
              </a:rPr>
              <a:t>Electrochem</a:t>
            </a:r>
            <a:r>
              <a:rPr lang="en-US" sz="2800" dirty="0" smtClean="0">
                <a:latin typeface="Lato" charset="0"/>
                <a:ea typeface="Lato" charset="0"/>
                <a:cs typeface="Lato" charset="0"/>
              </a:rPr>
              <a:t>. Soc.</a:t>
            </a:r>
            <a:endParaRPr lang="en-US" sz="2800" dirty="0" smtClean="0">
              <a:latin typeface="Lato Medium" charset="0"/>
              <a:ea typeface="Lato Medium" charset="0"/>
              <a:cs typeface="Lato Medium" charset="0"/>
            </a:endParaRPr>
          </a:p>
          <a:p>
            <a:r>
              <a:rPr lang="en-US" sz="2800" dirty="0" smtClean="0">
                <a:solidFill>
                  <a:schemeClr val="tx1"/>
                </a:solidFill>
                <a:latin typeface="Lato Medium" pitchFamily="34" charset="0"/>
                <a:ea typeface="Lato Medium" pitchFamily="34" charset="0"/>
                <a:cs typeface="Lato Medium" pitchFamily="34" charset="0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Lato Medium" pitchFamily="34" charset="0"/>
                <a:ea typeface="Lato Medium" pitchFamily="34" charset="0"/>
                <a:cs typeface="Lato Medium" pitchFamily="34" charset="0"/>
              </a:rPr>
              <a:t>161</a:t>
            </a:r>
            <a:r>
              <a:rPr lang="en-US" sz="2800" dirty="0" smtClean="0">
                <a:solidFill>
                  <a:schemeClr val="tx1"/>
                </a:solidFill>
                <a:latin typeface="Lato Medium" pitchFamily="34" charset="0"/>
                <a:ea typeface="Lato Medium" pitchFamily="34" charset="0"/>
                <a:cs typeface="Lato Medium" pitchFamily="34" charset="0"/>
              </a:rPr>
              <a:t>, E3009 (2014); PCCP,</a:t>
            </a:r>
            <a:r>
              <a:rPr lang="en-US" sz="2800" dirty="0">
                <a:solidFill>
                  <a:schemeClr val="tx1"/>
                </a:solidFill>
                <a:latin typeface="Lato Medium" pitchFamily="34" charset="0"/>
                <a:ea typeface="Lato Medium" pitchFamily="34" charset="0"/>
                <a:cs typeface="Lato Medium" pitchFamily="34" charset="0"/>
              </a:rPr>
              <a:t> </a:t>
            </a:r>
            <a:r>
              <a:rPr lang="en-US" sz="2800" b="1" dirty="0">
                <a:solidFill>
                  <a:schemeClr val="tx1"/>
                </a:solidFill>
                <a:latin typeface="Lato Medium" pitchFamily="34" charset="0"/>
                <a:ea typeface="Lato Medium" pitchFamily="34" charset="0"/>
                <a:cs typeface="Lato Medium" pitchFamily="34" charset="0"/>
              </a:rPr>
              <a:t>17</a:t>
            </a:r>
            <a:r>
              <a:rPr lang="en-US" sz="2800" dirty="0">
                <a:solidFill>
                  <a:schemeClr val="tx1"/>
                </a:solidFill>
                <a:latin typeface="Lato Medium" pitchFamily="34" charset="0"/>
                <a:ea typeface="Lato Medium" pitchFamily="34" charset="0"/>
                <a:cs typeface="Lato Medium" pitchFamily="34" charset="0"/>
              </a:rPr>
              <a:t>, </a:t>
            </a:r>
            <a:r>
              <a:rPr lang="en-US" sz="2800" dirty="0" smtClean="0">
                <a:solidFill>
                  <a:schemeClr val="tx1"/>
                </a:solidFill>
                <a:latin typeface="Lato Medium" pitchFamily="34" charset="0"/>
                <a:ea typeface="Lato Medium" pitchFamily="34" charset="0"/>
                <a:cs typeface="Lato Medium" pitchFamily="34" charset="0"/>
              </a:rPr>
              <a:t>3383 (</a:t>
            </a:r>
            <a:r>
              <a:rPr lang="en-US" sz="2800" dirty="0">
                <a:solidFill>
                  <a:schemeClr val="tx1"/>
                </a:solidFill>
                <a:latin typeface="Lato Medium" pitchFamily="34" charset="0"/>
                <a:ea typeface="Lato Medium" pitchFamily="34" charset="0"/>
                <a:cs typeface="Lato Medium" pitchFamily="34" charset="0"/>
              </a:rPr>
              <a:t>2015</a:t>
            </a:r>
            <a:r>
              <a:rPr lang="en-US" sz="2800" dirty="0" smtClean="0">
                <a:solidFill>
                  <a:schemeClr val="tx1"/>
                </a:solidFill>
                <a:latin typeface="Lato Medium" pitchFamily="34" charset="0"/>
                <a:ea typeface="Lato Medium" pitchFamily="34" charset="0"/>
                <a:cs typeface="Lato Medium" pitchFamily="34" charset="0"/>
              </a:rPr>
              <a:t>)</a:t>
            </a:r>
            <a:endParaRPr lang="en-US" sz="2800" dirty="0">
              <a:solidFill>
                <a:schemeClr val="tx1"/>
              </a:solidFill>
              <a:latin typeface="Lato Medium" pitchFamily="34" charset="0"/>
              <a:ea typeface="Lato Medium" pitchFamily="34" charset="0"/>
              <a:cs typeface="Lato Medium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534" y="7558642"/>
            <a:ext cx="8716045" cy="3756211"/>
          </a:xfrm>
          <a:prstGeom prst="rect">
            <a:avLst/>
          </a:prstGeom>
          <a:noFill/>
          <a:ln cmpd="dbl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807534" y="11327505"/>
            <a:ext cx="87160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Lato Medium" pitchFamily="34" charset="0"/>
                <a:ea typeface="Lato Medium" pitchFamily="34" charset="0"/>
                <a:cs typeface="Lato Medium" pitchFamily="34" charset="0"/>
              </a:rPr>
              <a:t>Crystallization TiO</a:t>
            </a:r>
            <a:r>
              <a:rPr lang="en-US" sz="3200" baseline="-25000" dirty="0" smtClean="0">
                <a:latin typeface="Lato Medium" pitchFamily="34" charset="0"/>
                <a:ea typeface="Lato Medium" pitchFamily="34" charset="0"/>
                <a:cs typeface="Lato Medium" pitchFamily="34" charset="0"/>
              </a:rPr>
              <a:t>2</a:t>
            </a:r>
            <a:r>
              <a:rPr lang="en-US" sz="3200" dirty="0" smtClean="0">
                <a:latin typeface="Lato Medium" pitchFamily="34" charset="0"/>
                <a:ea typeface="Lato Medium" pitchFamily="34" charset="0"/>
                <a:cs typeface="Lato Medium" pitchFamily="34" charset="0"/>
              </a:rPr>
              <a:t> </a:t>
            </a:r>
            <a:r>
              <a:rPr lang="en-US" sz="3200" dirty="0" err="1" smtClean="0">
                <a:latin typeface="Lato Medium" pitchFamily="34" charset="0"/>
                <a:ea typeface="Lato Medium" pitchFamily="34" charset="0"/>
                <a:cs typeface="Lato Medium" pitchFamily="34" charset="0"/>
              </a:rPr>
              <a:t>nano</a:t>
            </a:r>
            <a:r>
              <a:rPr lang="en-US" sz="3200" dirty="0" smtClean="0">
                <a:latin typeface="Lato Medium" pitchFamily="34" charset="0"/>
                <a:ea typeface="Lato Medium" pitchFamily="34" charset="0"/>
                <a:cs typeface="Lato Medium" pitchFamily="34" charset="0"/>
              </a:rPr>
              <a:t>-particles in water</a:t>
            </a:r>
            <a:br>
              <a:rPr lang="en-US" sz="3200" dirty="0" smtClean="0">
                <a:latin typeface="Lato Medium" pitchFamily="34" charset="0"/>
                <a:ea typeface="Lato Medium" pitchFamily="34" charset="0"/>
                <a:cs typeface="Lato Medium" pitchFamily="34" charset="0"/>
              </a:rPr>
            </a:br>
            <a:r>
              <a:rPr lang="en-US" sz="3200" dirty="0" smtClean="0">
                <a:latin typeface="Lato Medium" pitchFamily="34" charset="0"/>
                <a:ea typeface="Lato Medium" pitchFamily="34" charset="0"/>
                <a:cs typeface="Lato Medium" pitchFamily="34" charset="0"/>
              </a:rPr>
              <a:t> </a:t>
            </a:r>
            <a:r>
              <a:rPr lang="en-US" sz="3200" dirty="0" smtClean="0">
                <a:latin typeface="Lato Medium" pitchFamily="34" charset="0"/>
                <a:ea typeface="Lato Medium" pitchFamily="34" charset="0"/>
                <a:cs typeface="Lato Medium" pitchFamily="34" charset="0"/>
                <a:hlinkClick r:id="rId7"/>
              </a:rPr>
              <a:t>Nano Lett. </a:t>
            </a:r>
            <a:r>
              <a:rPr lang="en-US" sz="3200" b="1" dirty="0" smtClean="0">
                <a:latin typeface="Lato Medium" pitchFamily="34" charset="0"/>
                <a:ea typeface="Lato Medium" pitchFamily="34" charset="0"/>
                <a:cs typeface="Lato Medium" pitchFamily="34" charset="0"/>
                <a:hlinkClick r:id="rId7"/>
              </a:rPr>
              <a:t>14</a:t>
            </a:r>
            <a:r>
              <a:rPr lang="en-US" sz="3200" dirty="0" smtClean="0">
                <a:latin typeface="Lato Medium" pitchFamily="34" charset="0"/>
                <a:ea typeface="Lato Medium" pitchFamily="34" charset="0"/>
                <a:cs typeface="Lato Medium" pitchFamily="34" charset="0"/>
                <a:hlinkClick r:id="rId7"/>
              </a:rPr>
              <a:t>, 1836-1842 (2014)</a:t>
            </a:r>
            <a:endParaRPr lang="en-US" sz="3200" dirty="0">
              <a:latin typeface="Lato Medium" pitchFamily="34" charset="0"/>
              <a:ea typeface="Lato Medium" pitchFamily="34" charset="0"/>
              <a:cs typeface="Lato Medium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342011" y="6974732"/>
            <a:ext cx="6363136" cy="774653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619125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1pPr>
            <a:lvl2pPr marL="0" marR="0" indent="171450" algn="ctr" defTabSz="619125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2pPr>
            <a:lvl3pPr marL="0" marR="0" indent="342900" algn="ctr" defTabSz="619125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3pPr>
            <a:lvl4pPr marL="0" marR="0" indent="514350" algn="ctr" defTabSz="619125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4pPr>
            <a:lvl5pPr marL="0" marR="0" indent="685800" algn="ctr" defTabSz="619125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5pPr>
            <a:lvl6pPr marL="0" marR="0" indent="857250" algn="ctr" defTabSz="619125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6pPr>
            <a:lvl7pPr marL="0" marR="0" indent="1028700" algn="ctr" defTabSz="619125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7pPr>
            <a:lvl8pPr marL="0" marR="0" indent="1200150" algn="ctr" defTabSz="619125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8pPr>
            <a:lvl9pPr marL="0" marR="0" indent="1371600" algn="ctr" defTabSz="619125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hangingPunct="1"/>
            <a:r>
              <a:rPr lang="en-US" sz="5400" smtClean="0"/>
              <a:t>Afternoon session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70690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655134" y="1771075"/>
            <a:ext cx="11774991" cy="1043044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Molecular DFT with ADF</a:t>
            </a:r>
          </a:p>
          <a:p>
            <a:pPr lvl="1"/>
            <a:r>
              <a:rPr lang="en-US" dirty="0" smtClean="0"/>
              <a:t>Spectroscopy, reactivity</a:t>
            </a:r>
          </a:p>
          <a:p>
            <a:pPr lvl="1"/>
            <a:r>
              <a:rPr lang="en-US" dirty="0" smtClean="0"/>
              <a:t>Organic electronics</a:t>
            </a:r>
          </a:p>
          <a:p>
            <a:pPr lvl="1"/>
            <a:endParaRPr lang="en-US" dirty="0"/>
          </a:p>
          <a:p>
            <a:r>
              <a:rPr lang="en-US" dirty="0" smtClean="0"/>
              <a:t>BAND: AO-based periodic</a:t>
            </a:r>
          </a:p>
          <a:p>
            <a:pPr lvl="1"/>
            <a:r>
              <a:rPr lang="en-US" dirty="0" smtClean="0"/>
              <a:t>Optical and electronic properties of 1D, 2D &amp; 3D systems</a:t>
            </a:r>
          </a:p>
          <a:p>
            <a:pPr lvl="1"/>
            <a:r>
              <a:rPr lang="en-US" dirty="0" smtClean="0"/>
              <a:t>Reactivity</a:t>
            </a:r>
          </a:p>
          <a:p>
            <a:pPr marL="476250" lvl="1" indent="0">
              <a:buNone/>
            </a:pPr>
            <a:endParaRPr lang="en-US" dirty="0"/>
          </a:p>
          <a:p>
            <a:r>
              <a:rPr lang="en-US" dirty="0" smtClean="0"/>
              <a:t>DFTB: faster more approximate</a:t>
            </a:r>
          </a:p>
          <a:p>
            <a:pPr lvl="1"/>
            <a:r>
              <a:rPr lang="en-US" dirty="0" smtClean="0"/>
              <a:t>Spectroscopy, reactivity, dynamics</a:t>
            </a:r>
          </a:p>
          <a:p>
            <a:pPr lvl="1"/>
            <a:endParaRPr lang="en-US" dirty="0" smtClean="0"/>
          </a:p>
          <a:p>
            <a:r>
              <a:rPr lang="en-US" dirty="0" err="1" smtClean="0"/>
              <a:t>ReaxFF</a:t>
            </a:r>
            <a:r>
              <a:rPr lang="en-US" dirty="0" smtClean="0"/>
              <a:t>: reactive MD large, complex systems</a:t>
            </a:r>
          </a:p>
          <a:p>
            <a:pPr lvl="1"/>
            <a:r>
              <a:rPr lang="en-US" dirty="0" smtClean="0"/>
              <a:t>Monte Carlo methods to speed up time / equilibrium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COSMO-RS: activity, solubility, VLE</a:t>
            </a:r>
          </a:p>
          <a:p>
            <a:pPr lvl="1"/>
            <a:endParaRPr lang="en-US" dirty="0"/>
          </a:p>
          <a:p>
            <a:r>
              <a:rPr lang="en-US" dirty="0"/>
              <a:t>Synergy </a:t>
            </a:r>
            <a:r>
              <a:rPr lang="en-US" dirty="0" smtClean="0"/>
              <a:t>between all modules + GUI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 of ADF Modeling Suite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362125" y="4199744"/>
            <a:ext cx="6270742" cy="331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C:\Users\Fedor\FromUSB\brochure\2013\images\GoldSpectrum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2930240" y="1848861"/>
            <a:ext cx="3134510" cy="2350883"/>
          </a:xfrm>
          <a:prstGeom prst="rect">
            <a:avLst/>
          </a:prstGeom>
          <a:noFill/>
        </p:spPr>
      </p:pic>
      <p:pic>
        <p:nvPicPr>
          <p:cNvPr id="8" name="Picture 2" descr="SO2 solubility in Ionic Liquid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25" y="9271954"/>
            <a:ext cx="4382693" cy="3201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6467" y="7059802"/>
            <a:ext cx="4644999" cy="2001779"/>
          </a:xfrm>
          <a:prstGeom prst="rect">
            <a:avLst/>
          </a:prstGeom>
          <a:noFill/>
          <a:ln cmpd="dbl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43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655134" y="1771075"/>
            <a:ext cx="11774991" cy="1043044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941E"/>
                </a:solidFill>
              </a:rPr>
              <a:t>Introduction</a:t>
            </a:r>
          </a:p>
          <a:p>
            <a:pPr lvl="1"/>
            <a:r>
              <a:rPr lang="en-US" dirty="0" smtClean="0">
                <a:solidFill>
                  <a:srgbClr val="FF941E"/>
                </a:solidFill>
              </a:rPr>
              <a:t>SCM &amp; ADF</a:t>
            </a:r>
          </a:p>
          <a:p>
            <a:pPr lvl="1"/>
            <a:r>
              <a:rPr lang="en-US" dirty="0" smtClean="0">
                <a:solidFill>
                  <a:srgbClr val="FF941E"/>
                </a:solidFill>
              </a:rPr>
              <a:t>Computational chemistry&amp; materials science </a:t>
            </a:r>
          </a:p>
          <a:p>
            <a:pPr lvl="1"/>
            <a:endParaRPr lang="en-US" dirty="0"/>
          </a:p>
          <a:p>
            <a:r>
              <a:rPr lang="en-US" dirty="0" smtClean="0"/>
              <a:t>UV/VIS, IR, charge transfer, bonding analysis</a:t>
            </a:r>
          </a:p>
          <a:p>
            <a:pPr lvl="1"/>
            <a:r>
              <a:rPr lang="en-US" dirty="0" smtClean="0"/>
              <a:t>Fast methods: DFTB</a:t>
            </a:r>
          </a:p>
          <a:p>
            <a:endParaRPr lang="en-US" dirty="0"/>
          </a:p>
          <a:p>
            <a:r>
              <a:rPr lang="en-US" dirty="0" smtClean="0"/>
              <a:t>Periodic DFT: plane waves &amp; atomic orbitals</a:t>
            </a:r>
          </a:p>
          <a:p>
            <a:pPr lvl="1"/>
            <a:endParaRPr lang="en-US" dirty="0" smtClean="0"/>
          </a:p>
          <a:p>
            <a:r>
              <a:rPr lang="en-US" dirty="0" err="1" smtClean="0"/>
              <a:t>ReaxFF</a:t>
            </a:r>
            <a:r>
              <a:rPr lang="en-US" dirty="0" smtClean="0"/>
              <a:t>: reactive MD large, complex systems</a:t>
            </a:r>
          </a:p>
          <a:p>
            <a:pPr lvl="1"/>
            <a:r>
              <a:rPr lang="en-US" dirty="0" smtClean="0"/>
              <a:t>Monte Carlo methods to speed up time / equilibrium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(COSMO-RS: activity, solubility, VLE)</a:t>
            </a:r>
          </a:p>
          <a:p>
            <a:pPr lvl="1"/>
            <a:endParaRPr lang="en-US" dirty="0"/>
          </a:p>
          <a:p>
            <a:r>
              <a:rPr lang="en-US" dirty="0" smtClean="0"/>
              <a:t>Further exercises &amp; discussion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Program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3056328" y="4491823"/>
            <a:ext cx="4278830" cy="422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2234651" y="1828225"/>
            <a:ext cx="5593689" cy="2035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acetophenone_deltaP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3056328" y="775823"/>
            <a:ext cx="3683407" cy="2104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5765" y="9348825"/>
            <a:ext cx="7592575" cy="293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4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ig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247675" y="7844865"/>
            <a:ext cx="6429375" cy="378142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Background: SCM &amp; ADF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655135" y="2261138"/>
            <a:ext cx="15432591" cy="8388295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ADF = first DFT code for chemistry (1970s)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err="1" smtClean="0"/>
              <a:t>Baerends@VU</a:t>
            </a:r>
            <a:r>
              <a:rPr lang="en-US" dirty="0" smtClean="0"/>
              <a:t> (&gt;’73), </a:t>
            </a:r>
            <a:r>
              <a:rPr lang="en-US" dirty="0" err="1" smtClean="0"/>
              <a:t>Ziegler@Calgary</a:t>
            </a:r>
            <a:r>
              <a:rPr lang="en-US" baseline="30000" dirty="0" smtClean="0"/>
              <a:t>✝</a:t>
            </a:r>
            <a:r>
              <a:rPr lang="en-US" dirty="0" smtClean="0"/>
              <a:t> (&gt;’75)</a:t>
            </a:r>
          </a:p>
          <a:p>
            <a:pPr lvl="1"/>
            <a:endParaRPr lang="en-US" dirty="0"/>
          </a:p>
          <a:p>
            <a:pPr eaLnBrk="1" hangingPunct="1"/>
            <a:r>
              <a:rPr lang="en-US" dirty="0" smtClean="0"/>
              <a:t>SCM: Spin-off company 1995</a:t>
            </a:r>
          </a:p>
          <a:p>
            <a:pPr lvl="1"/>
            <a:endParaRPr lang="en-GB" dirty="0"/>
          </a:p>
          <a:p>
            <a:pPr eaLnBrk="1" hangingPunct="1"/>
            <a:r>
              <a:rPr lang="en-GB" dirty="0" smtClean="0"/>
              <a:t>15 </a:t>
            </a:r>
            <a:r>
              <a:rPr lang="en-GB" dirty="0"/>
              <a:t>people </a:t>
            </a:r>
            <a:r>
              <a:rPr lang="en-GB" dirty="0" smtClean="0"/>
              <a:t>(10 </a:t>
            </a:r>
            <a:r>
              <a:rPr lang="en-GB" dirty="0"/>
              <a:t>senior PhD’</a:t>
            </a:r>
            <a:r>
              <a:rPr lang="en-GB" altLang="ja-JP" dirty="0">
                <a:ea typeface="MS PGothic" pitchFamily="34" charset="-128"/>
              </a:rPr>
              <a:t>s) + 5</a:t>
            </a:r>
            <a:r>
              <a:rPr lang="en-GB" altLang="ja-JP" dirty="0" smtClean="0">
                <a:ea typeface="MS PGothic" pitchFamily="34" charset="-128"/>
              </a:rPr>
              <a:t> EU fellows</a:t>
            </a:r>
            <a:endParaRPr lang="en-GB" altLang="ja-JP" dirty="0">
              <a:ea typeface="MS PGothic" pitchFamily="34" charset="-128"/>
            </a:endParaRPr>
          </a:p>
          <a:p>
            <a:pPr lvl="1"/>
            <a:endParaRPr lang="en-GB" altLang="ja-JP" dirty="0">
              <a:ea typeface="MS PGothic" pitchFamily="34" charset="-128"/>
            </a:endParaRPr>
          </a:p>
          <a:p>
            <a:pPr eaLnBrk="1" hangingPunct="1"/>
            <a:r>
              <a:rPr lang="en-GB" altLang="ja-JP" dirty="0">
                <a:ea typeface="MS PGothic" pitchFamily="34" charset="-128"/>
              </a:rPr>
              <a:t>Many </a:t>
            </a:r>
            <a:r>
              <a:rPr lang="en-GB" altLang="ja-JP" dirty="0" smtClean="0">
                <a:ea typeface="MS PGothic" pitchFamily="34" charset="-128"/>
              </a:rPr>
              <a:t>academic </a:t>
            </a:r>
            <a:r>
              <a:rPr lang="en-GB" altLang="ja-JP" dirty="0">
                <a:ea typeface="MS PGothic" pitchFamily="34" charset="-128"/>
              </a:rPr>
              <a:t>collaborators / EU </a:t>
            </a:r>
            <a:r>
              <a:rPr lang="en-GB" altLang="ja-JP" dirty="0" smtClean="0">
                <a:ea typeface="MS PGothic" pitchFamily="34" charset="-128"/>
              </a:rPr>
              <a:t>networks</a:t>
            </a:r>
          </a:p>
          <a:p>
            <a:pPr lvl="1"/>
            <a:r>
              <a:rPr lang="en-GB" altLang="ja-JP" dirty="0" smtClean="0">
                <a:ea typeface="MS PGothic" pitchFamily="34" charset="-128"/>
              </a:rPr>
              <a:t>~120 authors</a:t>
            </a:r>
          </a:p>
          <a:p>
            <a:pPr lvl="1"/>
            <a:r>
              <a:rPr lang="en-GB" altLang="ja-JP" dirty="0" smtClean="0">
                <a:ea typeface="MS PGothic" pitchFamily="34" charset="-128"/>
              </a:rPr>
              <a:t>New functionality</a:t>
            </a:r>
            <a:endParaRPr lang="en-GB" altLang="ja-JP" dirty="0">
              <a:ea typeface="MS PGothic" pitchFamily="34" charset="-128"/>
            </a:endParaRPr>
          </a:p>
          <a:p>
            <a:pPr lvl="1"/>
            <a:endParaRPr lang="en-GB" altLang="ja-JP" dirty="0">
              <a:ea typeface="MS PGothic" pitchFamily="34" charset="-128"/>
            </a:endParaRPr>
          </a:p>
          <a:p>
            <a:r>
              <a:rPr lang="en-GB" altLang="ja-JP" dirty="0" smtClean="0">
                <a:ea typeface="MS PGothic" pitchFamily="34" charset="-128"/>
              </a:rPr>
              <a:t>SCM: development, debug, port, optimize, </a:t>
            </a:r>
          </a:p>
          <a:p>
            <a:pPr>
              <a:buNone/>
            </a:pPr>
            <a:r>
              <a:rPr lang="en-GB" altLang="ja-JP" dirty="0" smtClean="0">
                <a:ea typeface="MS PGothic" pitchFamily="34" charset="-128"/>
              </a:rPr>
              <a:t>	docs &amp; </a:t>
            </a:r>
            <a:r>
              <a:rPr lang="en-GB" altLang="ja-JP" u="sng" dirty="0" smtClean="0">
                <a:ea typeface="MS PGothic" pitchFamily="34" charset="-128"/>
              </a:rPr>
              <a:t>support</a:t>
            </a:r>
          </a:p>
        </p:txBody>
      </p:sp>
      <p:pic>
        <p:nvPicPr>
          <p:cNvPr id="7" name="Picture 8" descr="Ziegler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47"/>
          <a:stretch/>
        </p:blipFill>
        <p:spPr bwMode="auto">
          <a:xfrm>
            <a:off x="12235815" y="4501485"/>
            <a:ext cx="4555761" cy="271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4661" y="1771075"/>
            <a:ext cx="4436917" cy="273041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203491" y="11626290"/>
            <a:ext cx="6473559" cy="951062"/>
          </a:xfrm>
          <a:prstGeom prst="rect">
            <a:avLst/>
          </a:prstGeom>
        </p:spPr>
        <p:txBody>
          <a:bodyPr wrap="none" lIns="88420" tIns="44212" rIns="88420" bIns="44212">
            <a:spAutoFit/>
          </a:bodyPr>
          <a:lstStyle/>
          <a:p>
            <a:r>
              <a:rPr lang="en-US" sz="2800" dirty="0" smtClean="0"/>
              <a:t>articles &amp;patents in materials science with</a:t>
            </a:r>
          </a:p>
          <a:p>
            <a:r>
              <a:rPr lang="en-US" sz="2800" dirty="0" smtClean="0"/>
              <a:t>“density functional theory”, Nat. Mat. 4619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1463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-78535" y="60180"/>
            <a:ext cx="18288000" cy="1827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844" tIns="36844" rIns="36844" bIns="36844" anchor="ctr">
            <a:normAutofit fontScale="97500"/>
          </a:bodyPr>
          <a:lstStyle>
            <a:lvl1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1pPr>
            <a:lvl2pPr marL="0" marR="0" indent="228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2pPr>
            <a:lvl3pPr marL="0" marR="0" indent="457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3pPr>
            <a:lvl4pPr marL="0" marR="0" indent="685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4pPr>
            <a:lvl5pPr marL="0" marR="0" indent="9144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5pPr>
            <a:lvl6pPr marL="0" marR="0" indent="11430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6pPr>
            <a:lvl7pPr marL="0" marR="0" indent="1371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7pPr>
            <a:lvl8pPr marL="0" marR="0" indent="1600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8pPr>
            <a:lvl9pPr marL="0" marR="0" indent="1828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hangingPunct="1"/>
            <a:r>
              <a:rPr lang="en-US" sz="8123" dirty="0"/>
              <a:t>The SCM team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413677" y="2988283"/>
            <a:ext cx="16244699" cy="8153850"/>
            <a:chOff x="1356524" y="2954417"/>
            <a:chExt cx="15416640" cy="7738215"/>
          </a:xfrm>
        </p:grpSpPr>
        <p:pic>
          <p:nvPicPr>
            <p:cNvPr id="31746" name="Picture 2" descr="Michal Handzlik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1364760" y="6824545"/>
              <a:ext cx="3098991" cy="1907071"/>
            </a:xfrm>
            <a:prstGeom prst="rect">
              <a:avLst/>
            </a:prstGeom>
            <a:noFill/>
          </p:spPr>
        </p:pic>
        <p:pic>
          <p:nvPicPr>
            <p:cNvPr id="25" name="Picture 24"/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0337" y="2954417"/>
              <a:ext cx="3078000" cy="1968923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300" y="2954417"/>
              <a:ext cx="3078000" cy="196892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0337" y="4855612"/>
              <a:ext cx="3078000" cy="196892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8461" y="4855612"/>
              <a:ext cx="3078000" cy="196892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268" y="4855612"/>
              <a:ext cx="3078000" cy="196892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2556" y="8713193"/>
              <a:ext cx="3078000" cy="196892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9086" y="2954417"/>
              <a:ext cx="3078000" cy="196892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57593" y="8723708"/>
              <a:ext cx="3078000" cy="196892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9086" y="4855612"/>
              <a:ext cx="3078000" cy="196892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268" y="2954417"/>
              <a:ext cx="3078000" cy="1968923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5324" y="2954417"/>
              <a:ext cx="3078000" cy="196892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9711" y="4855612"/>
              <a:ext cx="3078000" cy="196892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3104" y="8719130"/>
              <a:ext cx="3144722" cy="1973502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3238076" y="3340066"/>
              <a:ext cx="1012128" cy="714330"/>
            </a:xfrm>
            <a:prstGeom prst="rect">
              <a:avLst/>
            </a:prstGeom>
          </p:spPr>
          <p:txBody>
            <a:bodyPr wrap="none" lIns="88420" tIns="44212" rIns="88420" bIns="44212">
              <a:spAutoFit/>
            </a:bodyPr>
            <a:lstStyle/>
            <a:p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Olivier:</a:t>
              </a:r>
            </a:p>
            <a:p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GUI</a:t>
              </a:r>
            </a:p>
          </p:txBody>
        </p:sp>
        <p:pic>
          <p:nvPicPr>
            <p:cNvPr id="20" name="Picture 19"/>
            <p:cNvPicPr>
              <a:picLocks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2580" y="8717908"/>
              <a:ext cx="3078000" cy="1968923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6201201" y="3340066"/>
              <a:ext cx="1419692" cy="1026852"/>
            </a:xfrm>
            <a:prstGeom prst="rect">
              <a:avLst/>
            </a:prstGeom>
          </p:spPr>
          <p:txBody>
            <a:bodyPr wrap="square" lIns="88420" tIns="44212" rIns="88420" bIns="44212">
              <a:spAutoFit/>
            </a:bodyPr>
            <a:lstStyle/>
            <a:p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Alexei:</a:t>
              </a:r>
            </a:p>
            <a:p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ADF</a:t>
              </a:r>
            </a:p>
            <a:p>
              <a:r>
                <a:rPr lang="en-US" sz="203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ReaxFF</a:t>
              </a:r>
              <a:endParaRPr lang="en-US" sz="2031" dirty="0">
                <a:solidFill>
                  <a:schemeClr val="tx1">
                    <a:lumMod val="95000"/>
                    <a:lumOff val="5000"/>
                  </a:schemeClr>
                </a:solidFill>
                <a:latin typeface="Lato Medium" charset="0"/>
                <a:ea typeface="Lato Medium" charset="0"/>
                <a:cs typeface="Lato Medium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985982" y="3340065"/>
              <a:ext cx="1778762" cy="1026852"/>
            </a:xfrm>
            <a:prstGeom prst="rect">
              <a:avLst/>
            </a:prstGeom>
          </p:spPr>
          <p:txBody>
            <a:bodyPr wrap="square" lIns="88420" tIns="44212" rIns="88420" bIns="44212">
              <a:spAutoFit/>
            </a:bodyPr>
            <a:lstStyle/>
            <a:p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Erik:</a:t>
              </a:r>
            </a:p>
            <a:p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ADF</a:t>
              </a:r>
            </a:p>
            <a:p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COSMO-RS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2266060" y="3340065"/>
              <a:ext cx="1419692" cy="714330"/>
            </a:xfrm>
            <a:prstGeom prst="rect">
              <a:avLst/>
            </a:prstGeom>
          </p:spPr>
          <p:txBody>
            <a:bodyPr wrap="square" lIns="88420" tIns="44212" rIns="88420" bIns="44212">
              <a:spAutoFit/>
            </a:bodyPr>
            <a:lstStyle/>
            <a:p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Pier:</a:t>
              </a:r>
            </a:p>
            <a:p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BAND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353472" y="3340066"/>
              <a:ext cx="1419692" cy="1026852"/>
            </a:xfrm>
            <a:prstGeom prst="rect">
              <a:avLst/>
            </a:prstGeom>
          </p:spPr>
          <p:txBody>
            <a:bodyPr wrap="square" lIns="88420" tIns="44212" rIns="88420" bIns="44212">
              <a:spAutoFit/>
            </a:bodyPr>
            <a:lstStyle/>
            <a:p>
              <a:r>
                <a:rPr lang="en-US" sz="203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Mirko</a:t>
              </a:r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:</a:t>
              </a:r>
            </a:p>
            <a:p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ADF</a:t>
              </a:r>
            </a:p>
            <a:p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BAND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285239" y="5055888"/>
              <a:ext cx="1004113" cy="1339373"/>
            </a:xfrm>
            <a:prstGeom prst="rect">
              <a:avLst/>
            </a:prstGeom>
          </p:spPr>
          <p:txBody>
            <a:bodyPr wrap="none" lIns="88420" tIns="44212" rIns="88420" bIns="44212">
              <a:spAutoFit/>
            </a:bodyPr>
            <a:lstStyle/>
            <a:p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Hans:</a:t>
              </a:r>
            </a:p>
            <a:p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Linux</a:t>
              </a:r>
            </a:p>
            <a:p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GPU</a:t>
              </a:r>
            </a:p>
            <a:p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Python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253758" y="5055897"/>
              <a:ext cx="1191665" cy="1026852"/>
            </a:xfrm>
            <a:prstGeom prst="rect">
              <a:avLst/>
            </a:prstGeom>
          </p:spPr>
          <p:txBody>
            <a:bodyPr wrap="none" lIns="88420" tIns="44212" rIns="88420" bIns="44212">
              <a:spAutoFit/>
            </a:bodyPr>
            <a:lstStyle/>
            <a:p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Thomas:</a:t>
              </a:r>
            </a:p>
            <a:p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DFTB</a:t>
              </a:r>
            </a:p>
            <a:p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Scripting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9319426" y="5077327"/>
              <a:ext cx="1148383" cy="1026852"/>
            </a:xfrm>
            <a:prstGeom prst="rect">
              <a:avLst/>
            </a:prstGeom>
          </p:spPr>
          <p:txBody>
            <a:bodyPr wrap="none" lIns="88420" tIns="44212" rIns="88420" bIns="44212">
              <a:spAutoFit/>
            </a:bodyPr>
            <a:lstStyle/>
            <a:p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Laurens:</a:t>
              </a:r>
            </a:p>
            <a:p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GUI</a:t>
              </a:r>
            </a:p>
            <a:p>
              <a:endParaRPr lang="en-US" sz="2031" dirty="0">
                <a:solidFill>
                  <a:schemeClr val="tx1">
                    <a:lumMod val="95000"/>
                    <a:lumOff val="5000"/>
                  </a:schemeClr>
                </a:solidFill>
                <a:latin typeface="Lato Medium" charset="0"/>
                <a:ea typeface="Lato Medium" charset="0"/>
                <a:cs typeface="Lato Medium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1997720" y="5508543"/>
              <a:ext cx="1701420" cy="1026852"/>
            </a:xfrm>
            <a:prstGeom prst="rect">
              <a:avLst/>
            </a:prstGeom>
          </p:spPr>
          <p:txBody>
            <a:bodyPr wrap="none" lIns="88420" tIns="44212" rIns="88420" bIns="44212">
              <a:spAutoFit/>
            </a:bodyPr>
            <a:lstStyle/>
            <a:p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Ole: Support </a:t>
              </a:r>
            </a:p>
            <a:p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Scientist</a:t>
              </a:r>
            </a:p>
            <a:p>
              <a:endParaRPr lang="en-US" sz="2031" dirty="0">
                <a:solidFill>
                  <a:schemeClr val="tx1">
                    <a:lumMod val="95000"/>
                    <a:lumOff val="5000"/>
                  </a:schemeClr>
                </a:solidFill>
                <a:latin typeface="Lato Medium" charset="0"/>
                <a:ea typeface="Lato Medium" charset="0"/>
                <a:cs typeface="Lato Medium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5364799" y="5508534"/>
              <a:ext cx="1310287" cy="714330"/>
            </a:xfrm>
            <a:prstGeom prst="rect">
              <a:avLst/>
            </a:prstGeom>
          </p:spPr>
          <p:txBody>
            <a:bodyPr wrap="none" lIns="88420" tIns="44212" rIns="88420" bIns="44212">
              <a:spAutoFit/>
            </a:bodyPr>
            <a:lstStyle/>
            <a:p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Evert Jan:</a:t>
              </a:r>
            </a:p>
            <a:p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Adviser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6114842" y="9326109"/>
              <a:ext cx="1361583" cy="714330"/>
            </a:xfrm>
            <a:prstGeom prst="rect">
              <a:avLst/>
            </a:prstGeom>
          </p:spPr>
          <p:txBody>
            <a:bodyPr wrap="none" lIns="88420" tIns="44212" rIns="88420" bIns="44212">
              <a:spAutoFit/>
            </a:bodyPr>
            <a:lstStyle/>
            <a:p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Fedor:</a:t>
              </a:r>
            </a:p>
            <a:p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Marketing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8837550" y="9336699"/>
              <a:ext cx="1839278" cy="714330"/>
            </a:xfrm>
            <a:prstGeom prst="rect">
              <a:avLst/>
            </a:prstGeom>
          </p:spPr>
          <p:txBody>
            <a:bodyPr wrap="none" lIns="88420" tIns="44212" rIns="88420" bIns="44212">
              <a:spAutoFit/>
            </a:bodyPr>
            <a:lstStyle/>
            <a:p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Sergio:</a:t>
              </a:r>
            </a:p>
            <a:p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Collaborations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2581431" y="9316914"/>
              <a:ext cx="1151590" cy="1026852"/>
            </a:xfrm>
            <a:prstGeom prst="rect">
              <a:avLst/>
            </a:prstGeom>
          </p:spPr>
          <p:txBody>
            <a:bodyPr wrap="none" lIns="88420" tIns="44212" rIns="88420" bIns="44212">
              <a:spAutoFit/>
            </a:bodyPr>
            <a:lstStyle/>
            <a:p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Frieda:</a:t>
              </a:r>
            </a:p>
            <a:p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Invoices</a:t>
              </a:r>
            </a:p>
            <a:p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Licenses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5439571" y="9336699"/>
              <a:ext cx="1074646" cy="714330"/>
            </a:xfrm>
            <a:prstGeom prst="rect">
              <a:avLst/>
            </a:prstGeom>
          </p:spPr>
          <p:txBody>
            <a:bodyPr wrap="none" lIns="88420" tIns="44212" rIns="88420" bIns="44212">
              <a:spAutoFit/>
            </a:bodyPr>
            <a:lstStyle/>
            <a:p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Kitty:</a:t>
              </a:r>
            </a:p>
            <a:p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Finance</a:t>
              </a:r>
            </a:p>
          </p:txBody>
        </p:sp>
        <p:pic>
          <p:nvPicPr>
            <p:cNvPr id="30" name="Picture 29"/>
            <p:cNvPicPr>
              <a:picLocks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524" y="8696699"/>
              <a:ext cx="3078000" cy="1968923"/>
            </a:xfrm>
            <a:prstGeom prst="rect">
              <a:avLst/>
            </a:prstGeom>
          </p:spPr>
        </p:pic>
        <p:sp>
          <p:nvSpPr>
            <p:cNvPr id="46" name="Rectangle 45"/>
            <p:cNvSpPr/>
            <p:nvPr/>
          </p:nvSpPr>
          <p:spPr>
            <a:xfrm>
              <a:off x="3347131" y="9331633"/>
              <a:ext cx="755648" cy="714330"/>
            </a:xfrm>
            <a:prstGeom prst="rect">
              <a:avLst/>
            </a:prstGeom>
          </p:spPr>
          <p:txBody>
            <a:bodyPr wrap="none" lIns="88420" tIns="44212" rIns="88420" bIns="44212">
              <a:spAutoFit/>
            </a:bodyPr>
            <a:lstStyle/>
            <a:p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Stan:</a:t>
              </a:r>
            </a:p>
            <a:p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CEO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924648" y="7294808"/>
              <a:ext cx="1797500" cy="1026852"/>
            </a:xfrm>
            <a:prstGeom prst="rect">
              <a:avLst/>
            </a:prstGeom>
          </p:spPr>
          <p:txBody>
            <a:bodyPr wrap="square" lIns="88420" tIns="44212" rIns="88420" bIns="44212">
              <a:spAutoFit/>
            </a:bodyPr>
            <a:lstStyle/>
            <a:p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Michal: </a:t>
              </a:r>
            </a:p>
            <a:p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python </a:t>
              </a:r>
              <a:b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</a:br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scripting</a:t>
              </a:r>
            </a:p>
          </p:txBody>
        </p:sp>
        <p:pic>
          <p:nvPicPr>
            <p:cNvPr id="31748" name="Picture 4" descr="Robert Ruger"/>
            <p:cNvPicPr>
              <a:picLocks noChangeAspect="1" noChangeArrowheads="1"/>
            </p:cNvPicPr>
            <p:nvPr/>
          </p:nvPicPr>
          <p:blipFill>
            <a:blip r:embed="rId19" cstate="screen"/>
            <a:srcRect/>
            <a:stretch>
              <a:fillRect/>
            </a:stretch>
          </p:blipFill>
          <p:spPr bwMode="auto">
            <a:xfrm>
              <a:off x="4423956" y="6824533"/>
              <a:ext cx="3172433" cy="1952267"/>
            </a:xfrm>
            <a:prstGeom prst="rect">
              <a:avLst/>
            </a:prstGeom>
            <a:noFill/>
          </p:spPr>
        </p:pic>
        <p:sp>
          <p:nvSpPr>
            <p:cNvPr id="54" name="Rectangle 53"/>
            <p:cNvSpPr/>
            <p:nvPr/>
          </p:nvSpPr>
          <p:spPr>
            <a:xfrm>
              <a:off x="6098169" y="7294803"/>
              <a:ext cx="1797500" cy="714330"/>
            </a:xfrm>
            <a:prstGeom prst="rect">
              <a:avLst/>
            </a:prstGeom>
          </p:spPr>
          <p:txBody>
            <a:bodyPr wrap="square" lIns="88420" tIns="44212" rIns="88420" bIns="44212">
              <a:spAutoFit/>
            </a:bodyPr>
            <a:lstStyle/>
            <a:p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Robert: </a:t>
              </a:r>
            </a:p>
            <a:p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DFTB </a:t>
              </a:r>
            </a:p>
          </p:txBody>
        </p:sp>
        <p:pic>
          <p:nvPicPr>
            <p:cNvPr id="31750" name="Picture 6" descr="Nick Austin"/>
            <p:cNvPicPr>
              <a:picLocks noChangeAspect="1" noChangeArrowheads="1"/>
            </p:cNvPicPr>
            <p:nvPr/>
          </p:nvPicPr>
          <p:blipFill>
            <a:blip r:embed="rId20" cstate="screen"/>
            <a:srcRect/>
            <a:stretch>
              <a:fillRect/>
            </a:stretch>
          </p:blipFill>
          <p:spPr bwMode="auto">
            <a:xfrm>
              <a:off x="10590820" y="6845154"/>
              <a:ext cx="3114113" cy="1916378"/>
            </a:xfrm>
            <a:prstGeom prst="rect">
              <a:avLst/>
            </a:prstGeom>
            <a:noFill/>
          </p:spPr>
        </p:pic>
        <p:pic>
          <p:nvPicPr>
            <p:cNvPr id="31752" name="Picture 8" descr="Tomas Trnka"/>
            <p:cNvPicPr>
              <a:picLocks noChangeAspect="1" noChangeArrowheads="1"/>
            </p:cNvPicPr>
            <p:nvPr/>
          </p:nvPicPr>
          <p:blipFill>
            <a:blip r:embed="rId21" cstate="screen"/>
            <a:srcRect/>
            <a:stretch>
              <a:fillRect/>
            </a:stretch>
          </p:blipFill>
          <p:spPr bwMode="auto">
            <a:xfrm>
              <a:off x="13582667" y="6845154"/>
              <a:ext cx="3165991" cy="1948303"/>
            </a:xfrm>
            <a:prstGeom prst="rect">
              <a:avLst/>
            </a:prstGeom>
            <a:noFill/>
          </p:spPr>
        </p:pic>
        <p:sp>
          <p:nvSpPr>
            <p:cNvPr id="57" name="Rectangle 56"/>
            <p:cNvSpPr/>
            <p:nvPr/>
          </p:nvSpPr>
          <p:spPr>
            <a:xfrm>
              <a:off x="12167857" y="7294803"/>
              <a:ext cx="1553943" cy="714330"/>
            </a:xfrm>
            <a:prstGeom prst="rect">
              <a:avLst/>
            </a:prstGeom>
          </p:spPr>
          <p:txBody>
            <a:bodyPr wrap="none" lIns="88420" tIns="44212" rIns="88420" bIns="44212">
              <a:spAutoFit/>
            </a:bodyPr>
            <a:lstStyle/>
            <a:p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Nick:</a:t>
              </a:r>
            </a:p>
            <a:p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COSMO-RS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5718718" y="7294803"/>
              <a:ext cx="1036173" cy="714330"/>
            </a:xfrm>
            <a:prstGeom prst="rect">
              <a:avLst/>
            </a:prstGeom>
          </p:spPr>
          <p:txBody>
            <a:bodyPr wrap="none" lIns="88420" tIns="44212" rIns="88420" bIns="44212">
              <a:spAutoFit/>
            </a:bodyPr>
            <a:lstStyle/>
            <a:p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Tomas:</a:t>
              </a:r>
            </a:p>
            <a:p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ReaxFF</a:t>
              </a:r>
            </a:p>
          </p:txBody>
        </p:sp>
        <p:pic>
          <p:nvPicPr>
            <p:cNvPr id="7" name="Picture 6"/>
            <p:cNvPicPr>
              <a:picLocks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0494" y="6824535"/>
              <a:ext cx="3122086" cy="1968923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9459830" y="7294803"/>
              <a:ext cx="1036173" cy="714330"/>
            </a:xfrm>
            <a:prstGeom prst="rect">
              <a:avLst/>
            </a:prstGeom>
          </p:spPr>
          <p:txBody>
            <a:bodyPr wrap="none" lIns="88420" tIns="44212" rIns="88420" bIns="44212">
              <a:spAutoFit/>
            </a:bodyPr>
            <a:lstStyle/>
            <a:p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Anna:</a:t>
              </a:r>
            </a:p>
            <a:p>
              <a:r>
                <a:rPr lang="en-US" sz="203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 Medium" charset="0"/>
                  <a:ea typeface="Lato Medium" charset="0"/>
                  <a:cs typeface="Lato Medium" charset="0"/>
                </a:rPr>
                <a:t>ReaxFF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3" cstate="screen"/>
          <a:stretch>
            <a:fillRect/>
          </a:stretch>
        </p:blipFill>
        <p:spPr>
          <a:xfrm>
            <a:off x="41035" y="4623296"/>
            <a:ext cx="1372642" cy="10562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4" cstate="screen"/>
          <a:stretch>
            <a:fillRect/>
          </a:stretch>
        </p:blipFill>
        <p:spPr>
          <a:xfrm>
            <a:off x="237051" y="9674234"/>
            <a:ext cx="1100294" cy="11002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5" cstate="screen"/>
          <a:stretch>
            <a:fillRect/>
          </a:stretch>
        </p:blipFill>
        <p:spPr>
          <a:xfrm>
            <a:off x="0" y="7266024"/>
            <a:ext cx="1409212" cy="140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5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ADF Modeling Suite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sz="quarter" idx="11"/>
          </p:nvPr>
        </p:nvSpPr>
        <p:spPr>
          <a:xfrm>
            <a:off x="654553" y="1771075"/>
            <a:ext cx="16978313" cy="9975895"/>
          </a:xfrm>
        </p:spPr>
        <p:txBody>
          <a:bodyPr>
            <a:normAutofit fontScale="92500" lnSpcReduction="20000"/>
          </a:bodyPr>
          <a:lstStyle/>
          <a:p>
            <a:pPr lvl="1"/>
            <a:endParaRPr lang="en-US" dirty="0" smtClean="0"/>
          </a:p>
          <a:p>
            <a:pPr eaLnBrk="1" hangingPunct="1"/>
            <a:r>
              <a:rPr lang="en-US" dirty="0" smtClean="0"/>
              <a:t>ADF</a:t>
            </a:r>
            <a:r>
              <a:rPr lang="en-US" dirty="0"/>
              <a:t>: </a:t>
            </a:r>
            <a:r>
              <a:rPr lang="en-US" dirty="0" smtClean="0"/>
              <a:t>powerful molecular </a:t>
            </a:r>
            <a:r>
              <a:rPr lang="en-US" dirty="0"/>
              <a:t>DFT </a:t>
            </a:r>
            <a:endParaRPr lang="en-US" dirty="0" smtClean="0"/>
          </a:p>
          <a:p>
            <a:pPr lvl="1"/>
            <a:r>
              <a:rPr lang="en-US" dirty="0" smtClean="0"/>
              <a:t>Spectroscopy: NMR, EPR, VCD, UV, XAS</a:t>
            </a:r>
          </a:p>
          <a:p>
            <a:pPr lvl="1" eaLnBrk="1" hangingPunct="1"/>
            <a:r>
              <a:rPr lang="en-US" dirty="0" smtClean="0"/>
              <a:t>Advanced solvation / environments</a:t>
            </a:r>
          </a:p>
          <a:p>
            <a:pPr lvl="1" eaLnBrk="1" hangingPunct="1"/>
            <a:endParaRPr lang="en-US" dirty="0"/>
          </a:p>
          <a:p>
            <a:pPr eaLnBrk="1" hangingPunct="1"/>
            <a:r>
              <a:rPr lang="en-US" dirty="0"/>
              <a:t>BAND: </a:t>
            </a:r>
            <a:r>
              <a:rPr lang="en-US" dirty="0" smtClean="0"/>
              <a:t>periodic DFT</a:t>
            </a:r>
          </a:p>
          <a:p>
            <a:pPr lvl="1"/>
            <a:r>
              <a:rPr lang="en-US" dirty="0" smtClean="0"/>
              <a:t>(2D) Materials</a:t>
            </a:r>
          </a:p>
          <a:p>
            <a:pPr lvl="1"/>
            <a:endParaRPr lang="en-US" dirty="0" smtClean="0"/>
          </a:p>
          <a:p>
            <a:pPr eaLnBrk="1" hangingPunct="1"/>
            <a:r>
              <a:rPr lang="en-US" dirty="0" smtClean="0"/>
              <a:t>DFTB</a:t>
            </a:r>
            <a:r>
              <a:rPr lang="en-US" dirty="0"/>
              <a:t>: fast </a:t>
            </a:r>
            <a:r>
              <a:rPr lang="en-US" dirty="0" smtClean="0"/>
              <a:t>approximate DFT</a:t>
            </a:r>
          </a:p>
          <a:p>
            <a:pPr lvl="1"/>
            <a:endParaRPr lang="en-US" dirty="0" smtClean="0"/>
          </a:p>
          <a:p>
            <a:pPr eaLnBrk="1" hangingPunct="1"/>
            <a:r>
              <a:rPr lang="en-US" dirty="0" smtClean="0"/>
              <a:t>ReaxFF: Reactive MD</a:t>
            </a:r>
          </a:p>
          <a:p>
            <a:pPr lvl="1"/>
            <a:r>
              <a:rPr lang="en-US" dirty="0" smtClean="0"/>
              <a:t>Dynamics of large complicated systems</a:t>
            </a:r>
          </a:p>
          <a:p>
            <a:pPr lvl="1"/>
            <a:endParaRPr lang="en-US" dirty="0" smtClean="0"/>
          </a:p>
          <a:p>
            <a:pPr eaLnBrk="1" hangingPunct="1"/>
            <a:r>
              <a:rPr lang="en-US" dirty="0"/>
              <a:t>COSMO-RS: fluid thermodynamics</a:t>
            </a:r>
          </a:p>
          <a:p>
            <a:pPr lvl="1" eaLnBrk="1" hangingPunct="1"/>
            <a:r>
              <a:rPr lang="en-US" dirty="0"/>
              <a:t>VLE, LLE, </a:t>
            </a:r>
            <a:r>
              <a:rPr lang="en-US" dirty="0" err="1"/>
              <a:t>logP</a:t>
            </a:r>
            <a:r>
              <a:rPr lang="en-US" dirty="0"/>
              <a:t>, </a:t>
            </a:r>
            <a:r>
              <a:rPr lang="en-US" dirty="0" smtClean="0"/>
              <a:t>solubility</a:t>
            </a:r>
          </a:p>
          <a:p>
            <a:pPr lvl="1" eaLnBrk="1" hangingPunct="1"/>
            <a:endParaRPr lang="en-US" dirty="0" smtClean="0"/>
          </a:p>
          <a:p>
            <a:pPr eaLnBrk="1" hangingPunct="1"/>
            <a:r>
              <a:rPr lang="en-US" dirty="0" smtClean="0"/>
              <a:t>Integrated GUI </a:t>
            </a:r>
            <a:r>
              <a:rPr lang="mr-IN" dirty="0" smtClean="0"/>
              <a:t>–</a:t>
            </a:r>
            <a:r>
              <a:rPr lang="en-US" dirty="0" smtClean="0"/>
              <a:t> use out of the box</a:t>
            </a:r>
            <a:endParaRPr lang="en-US" dirty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Scripting: workflows &amp; automation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947" y="2971800"/>
            <a:ext cx="8633919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3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655135" y="2041450"/>
            <a:ext cx="17143767" cy="10143461"/>
          </a:xfrm>
        </p:spPr>
        <p:txBody>
          <a:bodyPr>
            <a:normAutofit lnSpcReduction="10000"/>
          </a:bodyPr>
          <a:lstStyle/>
          <a:p>
            <a:pPr eaLnBrk="1" hangingPunct="1">
              <a:buNone/>
            </a:pPr>
            <a:r>
              <a:rPr lang="en-GB" altLang="ja-JP" b="1" dirty="0" smtClean="0">
                <a:ea typeface="MS PGothic" pitchFamily="34" charset="-128"/>
              </a:rPr>
              <a:t>Computational chemistry &amp; materials </a:t>
            </a:r>
            <a:r>
              <a:rPr lang="en-GB" altLang="ja-JP" b="1" dirty="0" err="1" smtClean="0">
                <a:ea typeface="MS PGothic" pitchFamily="34" charset="-128"/>
              </a:rPr>
              <a:t>modeling</a:t>
            </a:r>
            <a:endParaRPr lang="en-GB" altLang="ja-JP" b="1" dirty="0" smtClean="0">
              <a:ea typeface="MS PGothic" pitchFamily="34" charset="-128"/>
            </a:endParaRPr>
          </a:p>
          <a:p>
            <a:pPr lvl="2"/>
            <a:endParaRPr lang="en-GB" altLang="ja-JP" dirty="0" smtClean="0">
              <a:ea typeface="MS PGothic" pitchFamily="34" charset="-128"/>
            </a:endParaRPr>
          </a:p>
          <a:p>
            <a:pPr eaLnBrk="1" hangingPunct="1"/>
            <a:r>
              <a:rPr lang="en-GB" altLang="ja-JP" dirty="0" smtClean="0">
                <a:ea typeface="MS PGothic" pitchFamily="34" charset="-128"/>
              </a:rPr>
              <a:t>Accelerate research, reduce costs &amp; environmental impact</a:t>
            </a:r>
          </a:p>
          <a:p>
            <a:pPr lvl="1"/>
            <a:r>
              <a:rPr lang="en-GB" altLang="ja-JP" dirty="0" smtClean="0">
                <a:ea typeface="MS PGothic" pitchFamily="34" charset="-128"/>
              </a:rPr>
              <a:t>Reduce experimental search space</a:t>
            </a:r>
          </a:p>
          <a:p>
            <a:pPr lvl="1"/>
            <a:r>
              <a:rPr lang="en-GB" altLang="ja-JP" dirty="0" smtClean="0">
                <a:ea typeface="MS PGothic" pitchFamily="34" charset="-128"/>
              </a:rPr>
              <a:t>Analyze structure-property-reactivity</a:t>
            </a:r>
          </a:p>
          <a:p>
            <a:pPr lvl="1"/>
            <a:endParaRPr lang="en-GB" altLang="ja-JP" dirty="0" smtClean="0">
              <a:ea typeface="MS PGothic" pitchFamily="34" charset="-128"/>
            </a:endParaRPr>
          </a:p>
          <a:p>
            <a:pPr eaLnBrk="1" hangingPunct="1"/>
            <a:r>
              <a:rPr lang="en-GB" altLang="ja-JP" dirty="0" smtClean="0">
                <a:ea typeface="MS PGothic" pitchFamily="34" charset="-128"/>
              </a:rPr>
              <a:t>Models: physics &amp; empiricism</a:t>
            </a:r>
          </a:p>
          <a:p>
            <a:pPr lvl="1"/>
            <a:r>
              <a:rPr lang="en-GB" altLang="ja-JP" dirty="0" smtClean="0">
                <a:ea typeface="MS PGothic" pitchFamily="34" charset="-128"/>
              </a:rPr>
              <a:t>Accuracy?</a:t>
            </a:r>
          </a:p>
          <a:p>
            <a:pPr lvl="1"/>
            <a:endParaRPr lang="en-GB" altLang="ja-JP" dirty="0" smtClean="0">
              <a:ea typeface="MS PGothic" pitchFamily="34" charset="-128"/>
            </a:endParaRPr>
          </a:p>
          <a:p>
            <a:pPr eaLnBrk="1" hangingPunct="1"/>
            <a:r>
              <a:rPr lang="en-GB" altLang="ja-JP" dirty="0" smtClean="0">
                <a:ea typeface="MS PGothic" pitchFamily="34" charset="-128"/>
              </a:rPr>
              <a:t>Synergy experiment-calculations</a:t>
            </a:r>
          </a:p>
          <a:p>
            <a:pPr lvl="1"/>
            <a:r>
              <a:rPr lang="en-GB" altLang="ja-JP" dirty="0" smtClean="0">
                <a:ea typeface="MS PGothic" pitchFamily="34" charset="-128"/>
              </a:rPr>
              <a:t>Ask relevant questions</a:t>
            </a:r>
          </a:p>
          <a:p>
            <a:pPr lvl="1"/>
            <a:r>
              <a:rPr lang="en-GB" altLang="ja-JP" dirty="0" smtClean="0">
                <a:ea typeface="MS PGothic" pitchFamily="34" charset="-128"/>
              </a:rPr>
              <a:t>Limitations model</a:t>
            </a:r>
          </a:p>
          <a:p>
            <a:pPr lvl="1"/>
            <a:r>
              <a:rPr lang="en-GB" altLang="ja-JP" dirty="0" smtClean="0">
                <a:ea typeface="MS PGothic" pitchFamily="34" charset="-128"/>
              </a:rPr>
              <a:t>Constraints experiments</a:t>
            </a:r>
          </a:p>
          <a:p>
            <a:pPr lvl="1"/>
            <a:endParaRPr lang="en-GB" altLang="ja-JP" dirty="0" smtClean="0">
              <a:ea typeface="MS PGothic" pitchFamily="34" charset="-128"/>
            </a:endParaRPr>
          </a:p>
          <a:p>
            <a:pPr lvl="1"/>
            <a:endParaRPr lang="en-GB" altLang="ja-JP" dirty="0" smtClean="0">
              <a:ea typeface="MS PGothic" pitchFamily="34" charset="-128"/>
            </a:endParaRPr>
          </a:p>
          <a:p>
            <a:pPr>
              <a:buNone/>
            </a:pPr>
            <a:r>
              <a:rPr lang="en-GB" altLang="ja-JP" sz="3200" dirty="0" smtClean="0">
                <a:ea typeface="MS PGothic" pitchFamily="34" charset="-128"/>
              </a:rPr>
              <a:t>Best catalyst? =&gt; mechanism? lowest E</a:t>
            </a:r>
            <a:r>
              <a:rPr lang="en-GB" altLang="ja-JP" sz="3200" baseline="-25000" dirty="0" smtClean="0">
                <a:ea typeface="MS PGothic" pitchFamily="34" charset="-128"/>
              </a:rPr>
              <a:t>a</a:t>
            </a:r>
            <a:r>
              <a:rPr lang="en-GB" altLang="ja-JP" sz="3200" dirty="0" smtClean="0">
                <a:ea typeface="MS PGothic" pitchFamily="34" charset="-128"/>
              </a:rPr>
              <a:t> ? best </a:t>
            </a:r>
            <a:r>
              <a:rPr lang="en-GB" altLang="ja-JP" sz="3200" dirty="0" err="1" smtClean="0">
                <a:ea typeface="MS PGothic" pitchFamily="34" charset="-128"/>
              </a:rPr>
              <a:t>ligand</a:t>
            </a:r>
            <a:r>
              <a:rPr lang="en-GB" altLang="ja-JP" sz="3200" dirty="0" smtClean="0">
                <a:ea typeface="MS PGothic" pitchFamily="34" charset="-128"/>
              </a:rPr>
              <a:t>? side reactions?</a:t>
            </a:r>
          </a:p>
          <a:p>
            <a:pPr>
              <a:buNone/>
            </a:pPr>
            <a:r>
              <a:rPr lang="en-GB" altLang="ja-JP" sz="3200" dirty="0" smtClean="0">
                <a:ea typeface="MS PGothic" pitchFamily="34" charset="-128"/>
              </a:rPr>
              <a:t>Best battery? =&gt; discharge? voltage? interaction with electrolyte? </a:t>
            </a:r>
          </a:p>
          <a:p>
            <a:pPr>
              <a:buNone/>
            </a:pPr>
            <a:r>
              <a:rPr lang="en-GB" altLang="ja-JP" sz="3200" dirty="0" smtClean="0">
                <a:ea typeface="MS PGothic" pitchFamily="34" charset="-128"/>
              </a:rPr>
              <a:t>Best OLED? =&gt; charge &amp; </a:t>
            </a:r>
            <a:r>
              <a:rPr lang="en-GB" altLang="ja-JP" sz="3200" dirty="0" err="1" smtClean="0">
                <a:ea typeface="MS PGothic" pitchFamily="34" charset="-128"/>
              </a:rPr>
              <a:t>exciton</a:t>
            </a:r>
            <a:r>
              <a:rPr lang="en-GB" altLang="ja-JP" sz="3200" dirty="0" smtClean="0">
                <a:ea typeface="MS PGothic" pitchFamily="34" charset="-128"/>
              </a:rPr>
              <a:t> mobility? emission speed &amp; </a:t>
            </a:r>
            <a:r>
              <a:rPr lang="en-GB" altLang="ja-JP" sz="3200" dirty="0" err="1" smtClean="0">
                <a:ea typeface="MS PGothic" pitchFamily="34" charset="-128"/>
              </a:rPr>
              <a:t>color</a:t>
            </a:r>
            <a:r>
              <a:rPr lang="en-GB" altLang="ja-JP" sz="3200" dirty="0" smtClean="0">
                <a:ea typeface="MS PGothic" pitchFamily="34" charset="-128"/>
              </a:rPr>
              <a:t>?</a:t>
            </a:r>
          </a:p>
        </p:txBody>
      </p:sp>
      <p:pic>
        <p:nvPicPr>
          <p:cNvPr id="1026" name="Picture 2" descr="C:\Users\goumans\Desktop\ComputerADF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787734" y="6801441"/>
            <a:ext cx="2254709" cy="2601136"/>
          </a:xfrm>
          <a:prstGeom prst="rect">
            <a:avLst/>
          </a:prstGeom>
          <a:noFill/>
        </p:spPr>
      </p:pic>
      <p:pic>
        <p:nvPicPr>
          <p:cNvPr id="2052" name="Picture 4" descr="C:\Users\goumans\Desktop\battery_discharge_coverimage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4566550" y="6801441"/>
            <a:ext cx="2542239" cy="2068139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8956219" y="7671122"/>
            <a:ext cx="107433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ja-JP" dirty="0" smtClean="0">
                <a:ea typeface="MS PGothic" pitchFamily="34" charset="-128"/>
              </a:rPr>
              <a:t>???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0030552" y="8102009"/>
            <a:ext cx="791350" cy="0"/>
          </a:xfrm>
          <a:prstGeom prst="straightConnector1">
            <a:avLst/>
          </a:prstGeom>
          <a:noFill/>
          <a:ln w="34925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054" name="Picture 6" descr="C:\Users\goumans\Desktop\Pd-catalyzed_CO_amine_coupling_beta_lactam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4566550" y="4261308"/>
            <a:ext cx="2466808" cy="1877720"/>
          </a:xfrm>
          <a:prstGeom prst="rect">
            <a:avLst/>
          </a:prstGeom>
          <a:noFill/>
        </p:spPr>
      </p:pic>
      <p:pic>
        <p:nvPicPr>
          <p:cNvPr id="14" name="Picture 13" descr="P7_top_new.pn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14566550" y="9103659"/>
            <a:ext cx="3721450" cy="1973028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13042443" y="5677786"/>
            <a:ext cx="1524107" cy="1993336"/>
          </a:xfrm>
          <a:prstGeom prst="straightConnector1">
            <a:avLst/>
          </a:prstGeom>
          <a:noFill/>
          <a:ln w="34925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Straight Arrow Connector 16"/>
          <p:cNvCxnSpPr/>
          <p:nvPr/>
        </p:nvCxnSpPr>
        <p:spPr>
          <a:xfrm>
            <a:off x="13042443" y="8532896"/>
            <a:ext cx="1524107" cy="1291588"/>
          </a:xfrm>
          <a:prstGeom prst="straightConnector1">
            <a:avLst/>
          </a:prstGeom>
          <a:noFill/>
          <a:ln w="34925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Arrow Connector 18"/>
          <p:cNvCxnSpPr/>
          <p:nvPr/>
        </p:nvCxnSpPr>
        <p:spPr>
          <a:xfrm>
            <a:off x="13042443" y="8102009"/>
            <a:ext cx="1524107" cy="0"/>
          </a:xfrm>
          <a:prstGeom prst="straightConnector1">
            <a:avLst/>
          </a:prstGeom>
          <a:noFill/>
          <a:ln w="34925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Title 1"/>
          <p:cNvSpPr txBox="1">
            <a:spLocks/>
          </p:cNvSpPr>
          <p:nvPr/>
        </p:nvSpPr>
        <p:spPr>
          <a:xfrm>
            <a:off x="0" y="0"/>
            <a:ext cx="18288000" cy="1771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marL="0" marR="0" lvl="0" indent="0" algn="ctr" defTabSz="6191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Why bother with calculations?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181463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donbot.com/sitebuilder/images/MoravecEvolutionOfComputersMod05-795x63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920040" y="1771075"/>
            <a:ext cx="13071327" cy="1040773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7697972" y="11975344"/>
            <a:ext cx="105900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Lato Medium" pitchFamily="34" charset="0"/>
                <a:ea typeface="Lato Medium" pitchFamily="34" charset="0"/>
                <a:cs typeface="Lato Medium" pitchFamily="34" charset="0"/>
              </a:rPr>
              <a:t>http://www.donbot.com/Futurebot/NewTech/NT01370MoravecsGraphUpdated2020.html</a:t>
            </a:r>
            <a:endParaRPr lang="en-US" sz="1800" dirty="0">
              <a:latin typeface="Lato Medium" pitchFamily="34" charset="0"/>
              <a:ea typeface="Lato Medium" pitchFamily="34" charset="0"/>
              <a:cs typeface="Lato Medium" pitchFamily="34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8288000" cy="1771074"/>
          </a:xfrm>
        </p:spPr>
        <p:txBody>
          <a:bodyPr>
            <a:noAutofit/>
          </a:bodyPr>
          <a:lstStyle/>
          <a:p>
            <a:r>
              <a:rPr lang="en-US" sz="7200" dirty="0" smtClean="0"/>
              <a:t>Compute power (r)evolution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81463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8288000" cy="1771074"/>
          </a:xfrm>
        </p:spPr>
        <p:txBody>
          <a:bodyPr>
            <a:noAutofit/>
          </a:bodyPr>
          <a:lstStyle/>
          <a:p>
            <a:r>
              <a:rPr lang="en-US" sz="7200" dirty="0" smtClean="0"/>
              <a:t>Computational Chemistry &amp; Materials</a:t>
            </a:r>
            <a:endParaRPr lang="en-US" sz="7200" dirty="0"/>
          </a:p>
        </p:txBody>
      </p:sp>
      <p:pic>
        <p:nvPicPr>
          <p:cNvPr id="7" name="Picture 6" descr="acetophenone_deltaP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48351" y="2213208"/>
            <a:ext cx="5869182" cy="33538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8351" y="6719777"/>
            <a:ext cx="1669764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/>
            <a:r>
              <a:rPr lang="en-US" sz="4400" b="1" dirty="0" smtClean="0">
                <a:latin typeface="Lato Medium" pitchFamily="34" charset="0"/>
                <a:ea typeface="Lato Medium" pitchFamily="34" charset="0"/>
                <a:cs typeface="Lato Medium" pitchFamily="34" charset="0"/>
              </a:rPr>
              <a:t>Electronic structure methods: Schrödinger equation</a:t>
            </a:r>
          </a:p>
          <a:p>
            <a:pPr algn="l" eaLnBrk="1" hangingPunct="1"/>
            <a:r>
              <a:rPr lang="en-US" sz="4400" dirty="0" smtClean="0">
                <a:latin typeface="Lato Medium" pitchFamily="34" charset="0"/>
                <a:ea typeface="Lato Medium" pitchFamily="34" charset="0"/>
                <a:cs typeface="Lato Medium" pitchFamily="34" charset="0"/>
              </a:rPr>
              <a:t>Electrons in molecules &amp; materials</a:t>
            </a:r>
          </a:p>
          <a:p>
            <a:pPr algn="l" eaLnBrk="1" hangingPunct="1"/>
            <a:r>
              <a:rPr lang="en-US" sz="4400" dirty="0" smtClean="0">
                <a:latin typeface="Lato Medium" pitchFamily="34" charset="0"/>
                <a:ea typeface="Lato Medium" pitchFamily="34" charset="0"/>
                <a:cs typeface="Lato Medium" pitchFamily="34" charset="0"/>
              </a:rPr>
              <a:t>Expand </a:t>
            </a:r>
            <a:r>
              <a:rPr lang="en-US" sz="4400" dirty="0" smtClean="0">
                <a:latin typeface="Symbol" pitchFamily="18" charset="2"/>
                <a:ea typeface="Lato Medium" pitchFamily="34" charset="0"/>
                <a:cs typeface="Lato Medium" pitchFamily="34" charset="0"/>
              </a:rPr>
              <a:t>y</a:t>
            </a:r>
            <a:r>
              <a:rPr lang="en-US" sz="4400" dirty="0" smtClean="0">
                <a:latin typeface="Lato Medium" pitchFamily="34" charset="0"/>
                <a:ea typeface="Lato Medium" pitchFamily="34" charset="0"/>
                <a:cs typeface="Lato Medium" pitchFamily="34" charset="0"/>
              </a:rPr>
              <a:t>: atomic </a:t>
            </a:r>
            <a:r>
              <a:rPr lang="en-US" sz="4400" dirty="0" err="1" smtClean="0">
                <a:latin typeface="Lato Medium" pitchFamily="34" charset="0"/>
                <a:ea typeface="Lato Medium" pitchFamily="34" charset="0"/>
                <a:cs typeface="Lato Medium" pitchFamily="34" charset="0"/>
              </a:rPr>
              <a:t>orbitals</a:t>
            </a:r>
            <a:r>
              <a:rPr lang="en-US" sz="4400" dirty="0" smtClean="0">
                <a:latin typeface="Lato Medium" pitchFamily="34" charset="0"/>
                <a:ea typeface="Lato Medium" pitchFamily="34" charset="0"/>
                <a:cs typeface="Lato Medium" pitchFamily="34" charset="0"/>
              </a:rPr>
              <a:t> / plane waves </a:t>
            </a:r>
          </a:p>
          <a:p>
            <a:pPr algn="l" eaLnBrk="1" hangingPunct="1"/>
            <a:r>
              <a:rPr lang="en-US" sz="4400" dirty="0" smtClean="0">
                <a:latin typeface="Lato Medium" pitchFamily="34" charset="0"/>
                <a:ea typeface="Lato Medium" pitchFamily="34" charset="0"/>
                <a:cs typeface="Lato Medium" pitchFamily="34" charset="0"/>
              </a:rPr>
              <a:t>Solve self-consistently </a:t>
            </a:r>
          </a:p>
          <a:p>
            <a:pPr algn="l" eaLnBrk="1" hangingPunct="1"/>
            <a:r>
              <a:rPr lang="en-US" sz="4400" dirty="0" smtClean="0">
                <a:latin typeface="Lato Medium" pitchFamily="34" charset="0"/>
                <a:ea typeface="Lato Medium" pitchFamily="34" charset="0"/>
                <a:cs typeface="Lato Medium" pitchFamily="34" charset="0"/>
              </a:rPr>
              <a:t>Pragmatic: DFT</a:t>
            </a:r>
          </a:p>
          <a:p>
            <a:pPr algn="l" eaLnBrk="1" hangingPunct="1"/>
            <a:endParaRPr lang="en-US" sz="4400" b="1" dirty="0" smtClean="0">
              <a:latin typeface="Lato Medium" pitchFamily="34" charset="0"/>
              <a:ea typeface="Lato Medium" pitchFamily="34" charset="0"/>
              <a:cs typeface="Lato Medium" pitchFamily="34" charset="0"/>
            </a:endParaRPr>
          </a:p>
          <a:p>
            <a:pPr algn="l" eaLnBrk="1" hangingPunct="1"/>
            <a:r>
              <a:rPr lang="en-US" sz="4400" b="1" dirty="0" smtClean="0">
                <a:latin typeface="Lato Medium" pitchFamily="34" charset="0"/>
                <a:ea typeface="Lato Medium" pitchFamily="34" charset="0"/>
                <a:cs typeface="Lato Medium" pitchFamily="34" charset="0"/>
              </a:rPr>
              <a:t>Properties</a:t>
            </a:r>
            <a:r>
              <a:rPr lang="en-US" sz="4400" dirty="0" smtClean="0">
                <a:latin typeface="Lato Medium" pitchFamily="34" charset="0"/>
                <a:ea typeface="Lato Medium" pitchFamily="34" charset="0"/>
                <a:cs typeface="Lato Medium" pitchFamily="34" charset="0"/>
              </a:rPr>
              <a:t>: energies (gradients), MOs, densities &amp; related, spectroscopy (EPR, NMR, IR, UV/VIS, ….)</a:t>
            </a:r>
            <a:endParaRPr lang="en-US" sz="4400" dirty="0" smtClean="0">
              <a:latin typeface="Symbol" pitchFamily="18" charset="2"/>
              <a:ea typeface="Lato Medium" pitchFamily="34" charset="0"/>
              <a:cs typeface="Lato Medium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75465" y="3232298"/>
            <a:ext cx="2972289" cy="1107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l" eaLnBrk="1" hangingPunct="1"/>
            <a:r>
              <a:rPr lang="en-US" sz="6600" dirty="0" err="1" smtClean="0">
                <a:latin typeface="Lato Medium" pitchFamily="34" charset="0"/>
                <a:ea typeface="Lato Medium" pitchFamily="34" charset="0"/>
                <a:cs typeface="Lato Medium" pitchFamily="34" charset="0"/>
              </a:rPr>
              <a:t>H</a:t>
            </a:r>
            <a:r>
              <a:rPr lang="en-US" sz="6600" dirty="0" err="1" smtClean="0">
                <a:latin typeface="Symbol" pitchFamily="18" charset="2"/>
                <a:ea typeface="Lato Medium" pitchFamily="34" charset="0"/>
                <a:cs typeface="Lato Medium" pitchFamily="34" charset="0"/>
              </a:rPr>
              <a:t>y</a:t>
            </a:r>
            <a:r>
              <a:rPr lang="en-US" sz="6600" dirty="0" smtClean="0">
                <a:latin typeface="Lato Medium" pitchFamily="34" charset="0"/>
                <a:ea typeface="Lato Medium" pitchFamily="34" charset="0"/>
                <a:cs typeface="Lato Medium" pitchFamily="34" charset="0"/>
              </a:rPr>
              <a:t>=</a:t>
            </a:r>
            <a:r>
              <a:rPr lang="en-US" sz="6600" dirty="0" err="1" smtClean="0">
                <a:latin typeface="Lato Medium" pitchFamily="34" charset="0"/>
                <a:ea typeface="Lato Medium" pitchFamily="34" charset="0"/>
                <a:cs typeface="Lato Medium" pitchFamily="34" charset="0"/>
              </a:rPr>
              <a:t>E</a:t>
            </a:r>
            <a:r>
              <a:rPr lang="en-US" sz="6600" dirty="0" err="1" smtClean="0">
                <a:latin typeface="Symbol" pitchFamily="18" charset="2"/>
                <a:ea typeface="Lato Medium" pitchFamily="34" charset="0"/>
                <a:cs typeface="Lato Medium" pitchFamily="34" charset="0"/>
              </a:rPr>
              <a:t>y</a:t>
            </a:r>
            <a:endParaRPr lang="en-US" sz="6600" dirty="0" smtClean="0">
              <a:latin typeface="Lato Medium" pitchFamily="34" charset="0"/>
              <a:ea typeface="Lato Medium" pitchFamily="34" charset="0"/>
              <a:cs typeface="Lato Medium" pitchFamily="34" charset="0"/>
            </a:endParaRPr>
          </a:p>
        </p:txBody>
      </p:sp>
      <p:pic>
        <p:nvPicPr>
          <p:cNvPr id="24578" name="Picture 2" descr="C:\Users\goumans\Desktop\adfview_NOCVDefDens_3_Tut5.png"/>
          <p:cNvPicPr>
            <a:picLocks noChangeAspect="1" noChangeArrowheads="1"/>
          </p:cNvPicPr>
          <p:nvPr/>
        </p:nvPicPr>
        <p:blipFill>
          <a:blip r:embed="rId3" cstate="screen"/>
          <a:srcRect l="33474" t="20332" r="31197" b="22615"/>
          <a:stretch>
            <a:fillRect/>
          </a:stretch>
        </p:blipFill>
        <p:spPr bwMode="auto">
          <a:xfrm>
            <a:off x="12184912" y="1771075"/>
            <a:ext cx="4358842" cy="4676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463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8288000" cy="1771074"/>
          </a:xfrm>
        </p:spPr>
        <p:txBody>
          <a:bodyPr>
            <a:noAutofit/>
          </a:bodyPr>
          <a:lstStyle/>
          <a:p>
            <a:r>
              <a:rPr lang="en-US" sz="7200" dirty="0" smtClean="0"/>
              <a:t>Computational Chemistry &amp; Materials</a:t>
            </a:r>
            <a:endParaRPr lang="en-US" sz="7200" dirty="0"/>
          </a:p>
        </p:txBody>
      </p:sp>
      <p:sp>
        <p:nvSpPr>
          <p:cNvPr id="8" name="Rectangle 7"/>
          <p:cNvSpPr/>
          <p:nvPr/>
        </p:nvSpPr>
        <p:spPr>
          <a:xfrm>
            <a:off x="548351" y="7230140"/>
            <a:ext cx="1669764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/>
            <a:r>
              <a:rPr lang="en-US" sz="4400" b="1" dirty="0" smtClean="0">
                <a:latin typeface="Lato Medium" pitchFamily="34" charset="0"/>
                <a:ea typeface="Lato Medium" pitchFamily="34" charset="0"/>
                <a:cs typeface="Lato Medium" pitchFamily="34" charset="0"/>
              </a:rPr>
              <a:t>Molecular dynamics: Newton’s equations of motion </a:t>
            </a:r>
          </a:p>
          <a:p>
            <a:pPr algn="l" eaLnBrk="1" hangingPunct="1"/>
            <a:endParaRPr lang="en-US" sz="4400" dirty="0" smtClean="0">
              <a:latin typeface="Lato Medium" pitchFamily="34" charset="0"/>
              <a:ea typeface="Lato Medium" pitchFamily="34" charset="0"/>
              <a:cs typeface="Lato Medium" pitchFamily="34" charset="0"/>
            </a:endParaRPr>
          </a:p>
          <a:p>
            <a:pPr algn="l" eaLnBrk="1" hangingPunct="1"/>
            <a:r>
              <a:rPr lang="en-US" sz="4400" dirty="0" smtClean="0">
                <a:latin typeface="Lato Medium" pitchFamily="34" charset="0"/>
                <a:ea typeface="Lato Medium" pitchFamily="34" charset="0"/>
                <a:cs typeface="Lato Medium" pitchFamily="34" charset="0"/>
              </a:rPr>
              <a:t>Movement of atoms: solve numerically + propagate, </a:t>
            </a:r>
          </a:p>
          <a:p>
            <a:pPr algn="l" eaLnBrk="1" hangingPunct="1"/>
            <a:endParaRPr lang="en-US" sz="4400" dirty="0" smtClean="0">
              <a:latin typeface="Lato Medium" pitchFamily="34" charset="0"/>
              <a:ea typeface="Lato Medium" pitchFamily="34" charset="0"/>
              <a:cs typeface="Lato Medium" pitchFamily="34" charset="0"/>
            </a:endParaRPr>
          </a:p>
          <a:p>
            <a:pPr algn="l" eaLnBrk="1" hangingPunct="1"/>
            <a:r>
              <a:rPr lang="en-US" sz="4400" b="1" dirty="0" smtClean="0">
                <a:latin typeface="Lato Medium" pitchFamily="34" charset="0"/>
                <a:ea typeface="Lato Medium" pitchFamily="34" charset="0"/>
                <a:cs typeface="Lato Medium" pitchFamily="34" charset="0"/>
              </a:rPr>
              <a:t>Properties</a:t>
            </a:r>
            <a:r>
              <a:rPr lang="en-US" sz="4400" dirty="0" smtClean="0">
                <a:latin typeface="Lato Medium" pitchFamily="34" charset="0"/>
                <a:ea typeface="Lato Medium" pitchFamily="34" charset="0"/>
                <a:cs typeface="Lato Medium" pitchFamily="34" charset="0"/>
              </a:rPr>
              <a:t>: reaction rates, diffusion coefficients, stress-strain, …. </a:t>
            </a:r>
            <a:endParaRPr lang="en-US" sz="4400" dirty="0" smtClean="0">
              <a:latin typeface="Symbol" pitchFamily="18" charset="2"/>
              <a:ea typeface="Lato Medium" pitchFamily="34" charset="0"/>
              <a:cs typeface="Lato Medium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46536" y="3296093"/>
            <a:ext cx="5812810" cy="21236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l" eaLnBrk="1" hangingPunct="1"/>
            <a:r>
              <a:rPr lang="en-US" sz="6600" dirty="0" smtClean="0"/>
              <a:t>d</a:t>
            </a:r>
            <a:r>
              <a:rPr lang="en-US" sz="6600" baseline="30000" dirty="0" smtClean="0"/>
              <a:t>2</a:t>
            </a:r>
            <a:r>
              <a:rPr lang="en-US" sz="6600" dirty="0" smtClean="0"/>
              <a:t>x/dt</a:t>
            </a:r>
            <a:r>
              <a:rPr lang="en-US" sz="6600" baseline="30000" dirty="0" smtClean="0"/>
              <a:t>2</a:t>
            </a:r>
            <a:r>
              <a:rPr lang="en-US" sz="6600" dirty="0" smtClean="0"/>
              <a:t> = F(x)</a:t>
            </a:r>
          </a:p>
          <a:p>
            <a:pPr algn="l" eaLnBrk="1" hangingPunct="1"/>
            <a:r>
              <a:rPr lang="en-US" sz="6600" dirty="0" smtClean="0"/>
              <a:t>F(x) = − </a:t>
            </a:r>
            <a:r>
              <a:rPr lang="en-US" sz="6600" dirty="0" err="1" smtClean="0"/>
              <a:t>dV</a:t>
            </a:r>
            <a:r>
              <a:rPr lang="en-US" sz="6600" dirty="0" smtClean="0"/>
              <a:t>(x)/</a:t>
            </a:r>
            <a:r>
              <a:rPr lang="en-US" sz="6600" dirty="0" err="1" smtClean="0"/>
              <a:t>dx</a:t>
            </a:r>
            <a:endParaRPr lang="en-US" sz="6600" dirty="0" smtClean="0">
              <a:latin typeface="Lato Medium" pitchFamily="34" charset="0"/>
              <a:ea typeface="Lato Medium" pitchFamily="34" charset="0"/>
              <a:cs typeface="Lato Medium" pitchFamily="34" charset="0"/>
            </a:endParaRPr>
          </a:p>
        </p:txBody>
      </p:sp>
      <p:pic>
        <p:nvPicPr>
          <p:cNvPr id="11" name="Picture 10" descr="http://www.scm.com/News/ScienceWithSCM/ReaxFFCombustionChar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208336" y="2305556"/>
            <a:ext cx="8474286" cy="43172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463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SCM Logos 1">
      <a:dk1>
        <a:srgbClr val="000000"/>
      </a:dk1>
      <a:lt1>
        <a:srgbClr val="FFFFFF"/>
      </a:lt1>
      <a:dk2>
        <a:srgbClr val="3C3C3C"/>
      </a:dk2>
      <a:lt2>
        <a:srgbClr val="8A8A74"/>
      </a:lt2>
      <a:accent1>
        <a:srgbClr val="FF921E"/>
      </a:accent1>
      <a:accent2>
        <a:srgbClr val="74C985"/>
      </a:accent2>
      <a:accent3>
        <a:srgbClr val="3EA9F4"/>
      </a:accent3>
      <a:accent4>
        <a:srgbClr val="F6E11B"/>
      </a:accent4>
      <a:accent5>
        <a:srgbClr val="F26421"/>
      </a:accent5>
      <a:accent6>
        <a:srgbClr val="E480AE"/>
      </a:accent6>
      <a:hlink>
        <a:srgbClr val="0000FF"/>
      </a:hlink>
      <a:folHlink>
        <a:srgbClr val="0000FF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21199</TotalTime>
  <Words>1095</Words>
  <Application>Microsoft Macintosh PowerPoint</Application>
  <PresentationFormat>Custom</PresentationFormat>
  <Paragraphs>290</Paragraphs>
  <Slides>18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Calibri</vt:lpstr>
      <vt:lpstr>Courier New</vt:lpstr>
      <vt:lpstr>Droid Sans Fallback</vt:lpstr>
      <vt:lpstr>FreeSans</vt:lpstr>
      <vt:lpstr>Helvetica Light</vt:lpstr>
      <vt:lpstr>Helvetica Neue</vt:lpstr>
      <vt:lpstr>Lato</vt:lpstr>
      <vt:lpstr>Lato Black</vt:lpstr>
      <vt:lpstr>Lato Light</vt:lpstr>
      <vt:lpstr>Lato Medium</vt:lpstr>
      <vt:lpstr>Lato Regular</vt:lpstr>
      <vt:lpstr>MS PGothic</vt:lpstr>
      <vt:lpstr>StarSymbol</vt:lpstr>
      <vt:lpstr>Symbol</vt:lpstr>
      <vt:lpstr>Wingdings</vt:lpstr>
      <vt:lpstr>White</vt:lpstr>
      <vt:lpstr>Hands-on workshop Chemistry &amp; Materials with the ADF Modeling Suite  </vt:lpstr>
      <vt:lpstr>Program</vt:lpstr>
      <vt:lpstr>Background: SCM &amp; ADF</vt:lpstr>
      <vt:lpstr>PowerPoint Presentation</vt:lpstr>
      <vt:lpstr>ADF Modeling Suite</vt:lpstr>
      <vt:lpstr>PowerPoint Presentation</vt:lpstr>
      <vt:lpstr>Compute power (r)evolution</vt:lpstr>
      <vt:lpstr>Computational Chemistry &amp; Materials</vt:lpstr>
      <vt:lpstr>Computational Chemistry &amp; Materials</vt:lpstr>
      <vt:lpstr>Electronic Structure methods</vt:lpstr>
      <vt:lpstr>Computational Methods</vt:lpstr>
      <vt:lpstr>Density Functional Theory</vt:lpstr>
      <vt:lpstr>Density-functional Based Tight-Binding (DFTB)</vt:lpstr>
      <vt:lpstr>DFTB Parameterizations – QuaSiNaNo 2013</vt:lpstr>
      <vt:lpstr>DFTB: approximate DFT</vt:lpstr>
      <vt:lpstr>Periodic DFT(B)</vt:lpstr>
      <vt:lpstr>ReaxFF – reactive molecular dynamics</vt:lpstr>
      <vt:lpstr>Summary of ADF Modeling Suite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goumans</dc:creator>
  <cp:lastModifiedBy>Fedor Goumans</cp:lastModifiedBy>
  <cp:revision>412</cp:revision>
  <cp:lastPrinted>2016-04-14T15:08:56Z</cp:lastPrinted>
  <dcterms:modified xsi:type="dcterms:W3CDTF">2018-02-07T14:03:24Z</dcterms:modified>
</cp:coreProperties>
</file>