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99" r:id="rId2"/>
    <p:sldId id="498" r:id="rId3"/>
    <p:sldId id="469" r:id="rId4"/>
    <p:sldId id="500" r:id="rId5"/>
    <p:sldId id="497" r:id="rId6"/>
    <p:sldId id="501" r:id="rId7"/>
    <p:sldId id="502" r:id="rId8"/>
    <p:sldId id="504" r:id="rId9"/>
    <p:sldId id="503" r:id="rId10"/>
    <p:sldId id="522" r:id="rId11"/>
    <p:sldId id="523" r:id="rId12"/>
    <p:sldId id="515" r:id="rId13"/>
    <p:sldId id="524" r:id="rId14"/>
    <p:sldId id="525" r:id="rId15"/>
    <p:sldId id="526" r:id="rId16"/>
    <p:sldId id="505" r:id="rId17"/>
    <p:sldId id="527" r:id="rId18"/>
    <p:sldId id="528" r:id="rId19"/>
    <p:sldId id="530" r:id="rId20"/>
    <p:sldId id="531" r:id="rId21"/>
    <p:sldId id="532" r:id="rId22"/>
    <p:sldId id="533" r:id="rId23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4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0"/>
    <p:restoredTop sz="85014"/>
  </p:normalViewPr>
  <p:slideViewPr>
    <p:cSldViewPr snapToGrid="0" snapToObjects="1">
      <p:cViewPr>
        <p:scale>
          <a:sx n="45" d="100"/>
          <a:sy n="45" d="100"/>
        </p:scale>
        <p:origin x="-1536" y="-222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-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1" d="100"/>
        <a:sy n="2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55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692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92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3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60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24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92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92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92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eaLnBrk="1" hangingPunct="1"/>
            <a:fld id="{25967E2A-A0AF-4516-92C4-2192B23065A9}" type="slidenum">
              <a:rPr lang="en-US" sz="1300" smtClean="0">
                <a:latin typeface="Times" pitchFamily="18" charset="0"/>
                <a:ea typeface="MS PGothic" pitchFamily="34" charset="-128"/>
              </a:rPr>
              <a:pPr eaLnBrk="1" hangingPunct="1"/>
              <a:t>12</a:t>
            </a:fld>
            <a:endParaRPr lang="en-US" sz="1300" smtClean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The term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ΔV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elstat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 corresponds to the classical electrostatic interaction between the unperturbed charge distributions of the prepared (i.e. deformed) fragments and is usually attractive. The Pauli repulsion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ΔE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Pauli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 comprises the destabilizing interactions between occupied orbitals and is responsible for any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steric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 repulsion. The orbital interaction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ΔE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oi</a:t>
            </a:r>
            <a:r>
              <a:rPr lang="en-US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 in any MO model, and therefore also in Kohn-Sham theory, accounts for charge transfer (i.e., donor-acceptor interactions between occupied orbitals on NH</a:t>
            </a:r>
            <a:r>
              <a:rPr lang="en-US" sz="1200" b="0" i="0" kern="1200" baseline="-250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3</a:t>
            </a:r>
            <a:r>
              <a:rPr lang="en-US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 with unoccupied orbitals of BH</a:t>
            </a:r>
            <a:r>
              <a:rPr lang="en-US" sz="1200" b="0" i="0" kern="1200" baseline="-250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3</a:t>
            </a:r>
            <a:r>
              <a:rPr lang="en-US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, including the HOMO-LUMO interactions) and polarization (empty/occupied orbital mixing on one fragment due to the presence of another fragment).</a:t>
            </a:r>
            <a:endParaRPr lang="en-US" smtClean="0">
              <a:latin typeface="Times" pitchFamily="18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9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92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92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134" y="2131003"/>
            <a:ext cx="16978313" cy="99751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1233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sz="quarter" idx="1" hasCustomPrompt="1"/>
          </p:nvPr>
        </p:nvSpPr>
        <p:spPr>
          <a:xfrm>
            <a:off x="461819" y="10896600"/>
            <a:ext cx="17335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indent="17145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34290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51435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68580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rPr lang="en-US" dirty="0" smtClean="0"/>
              <a:t>Fedor Goumans, </a:t>
            </a:r>
            <a:r>
              <a:rPr lang="en-US" dirty="0" err="1" smtClean="0"/>
              <a:t>goumans@scm.com</a:t>
            </a:r>
            <a:endParaRPr dirty="0"/>
          </a:p>
        </p:txBody>
      </p:sp>
      <p:pic>
        <p:nvPicPr>
          <p:cNvPr id="24" name="graphene-1200x33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810000"/>
            <a:ext cx="18288000" cy="670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76250" y="6159500"/>
            <a:ext cx="17335500" cy="2006600"/>
          </a:xfrm>
          <a:prstGeom prst="rect">
            <a:avLst/>
          </a:prstGeom>
        </p:spPr>
        <p:txBody>
          <a:bodyPr anchor="ctr" anchorCtr="0"/>
          <a:lstStyle>
            <a:lvl1pPr>
              <a:defRPr sz="6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44" y="863600"/>
            <a:ext cx="4477512" cy="21427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06701" y="12906377"/>
            <a:ext cx="12242800" cy="577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2367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06700" y="12906377"/>
            <a:ext cx="12242800" cy="577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299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hape 42"/>
          <p:cNvSpPr>
            <a:spLocks noGrp="1"/>
          </p:cNvSpPr>
          <p:nvPr>
            <p:ph type="pic" sz="half" idx="13"/>
          </p:nvPr>
        </p:nvSpPr>
        <p:spPr>
          <a:xfrm>
            <a:off x="9877425" y="2093641"/>
            <a:ext cx="7755442" cy="99839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134" y="2102428"/>
            <a:ext cx="9222290" cy="99751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894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9874485" y="1104900"/>
            <a:ext cx="714375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38250" y="1104900"/>
            <a:ext cx="7667625" cy="5613400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1238250" y="6845300"/>
            <a:ext cx="7667625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indent="17145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34290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51435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68580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5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10000" y="635000"/>
            <a:ext cx="2486582" cy="15875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9877425" y="3873500"/>
            <a:ext cx="714375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266825" y="1587500"/>
            <a:ext cx="1575435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1266825" y="3873500"/>
            <a:ext cx="7505700" cy="92075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8382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12573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16764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20955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6250" y="635001"/>
            <a:ext cx="2486582" cy="15875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266825" y="1778000"/>
            <a:ext cx="15754350" cy="10147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11820525" y="70485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4"/>
          </p:nvPr>
        </p:nvSpPr>
        <p:spPr>
          <a:xfrm>
            <a:off x="11820525" y="11303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15"/>
          </p:nvPr>
        </p:nvSpPr>
        <p:spPr>
          <a:xfrm>
            <a:off x="904875" y="1130300"/>
            <a:ext cx="106299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sz="quarter" idx="13"/>
          </p:nvPr>
        </p:nvSpPr>
        <p:spPr>
          <a:xfrm>
            <a:off x="1790700" y="8953500"/>
            <a:ext cx="14716125" cy="5309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5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4"/>
          </p:nvPr>
        </p:nvSpPr>
        <p:spPr>
          <a:xfrm>
            <a:off x="1790700" y="6045200"/>
            <a:ext cx="14716125" cy="6924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>
                <a:solidFill>
                  <a:srgbClr val="FF931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13"/>
          </p:nvPr>
        </p:nvSpPr>
        <p:spPr>
          <a:xfrm>
            <a:off x="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732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5134" y="1"/>
            <a:ext cx="16977732" cy="177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1312360" y="12728575"/>
            <a:ext cx="15461165" cy="7302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de-DE" sz="3000" b="0" i="0" baseline="0" dirty="0" smtClean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ADF hands-on &amp; demo for JNU, 12 January 2017 </a:t>
            </a:r>
            <a:r>
              <a:rPr lang="de-DE" sz="3000" b="0" i="0" dirty="0" smtClean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© SCM</a:t>
            </a:r>
            <a:r>
              <a:rPr lang="de-DE" sz="3000" b="0" i="0" baseline="0" dirty="0" smtClean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                               </a:t>
            </a:r>
            <a:fld id="{C7AD1CBD-BE06-FB4C-992F-7F384C259F72}" type="slidenum">
              <a:rPr lang="de-DE" sz="3000" b="0" i="0" baseline="0" smtClean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pPr algn="r"/>
              <a:t>‹#›</a:t>
            </a:fld>
            <a:endParaRPr lang="en-US" sz="3000" b="0" i="0" dirty="0">
              <a:solidFill>
                <a:schemeClr val="tx2"/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55134" y="2122216"/>
            <a:ext cx="16977732" cy="991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502427"/>
            <a:ext cx="182880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47188"/>
            <a:ext cx="2822575" cy="950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5" r:id="rId9"/>
    <p:sldLayoutId id="2147483666" r:id="rId10"/>
    <p:sldLayoutId id="2147483667" r:id="rId11"/>
    <p:sldLayoutId id="2147483668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1pPr>
      <a:lvl2pPr marL="0" marR="0" indent="1714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2pPr>
      <a:lvl3pPr marL="0" marR="0" indent="3429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3pPr>
      <a:lvl4pPr marL="0" marR="0" indent="5143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4pPr>
      <a:lvl5pPr marL="0" marR="0" indent="6858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5pPr>
      <a:lvl6pPr marL="0" marR="0" indent="8572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6pPr>
      <a:lvl7pPr marL="0" marR="0" indent="10287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7pPr>
      <a:lvl8pPr marL="0" marR="0" indent="12001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8pPr>
      <a:lvl9pPr marL="0" marR="0" indent="13716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9pPr>
    </p:titleStyle>
    <p:bodyStyle>
      <a:lvl1pPr marL="47625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1pPr>
      <a:lvl2pPr marL="95250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Courier New" charset="0"/>
        <a:buChar char="o"/>
        <a:tabLst/>
        <a:defRPr sz="3000" b="0" i="0" u="none" strike="noStrike" cap="none" spc="0" baseline="0">
          <a:ln>
            <a:noFill/>
          </a:ln>
          <a:solidFill>
            <a:schemeClr val="tx1">
              <a:lumMod val="95000"/>
              <a:lumOff val="5000"/>
            </a:schemeClr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2pPr>
      <a:lvl3pPr marL="142875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Wingdings" charset="2"/>
        <a:buChar char="§"/>
        <a:tabLst/>
        <a:defRPr sz="3000" b="0" i="0" u="none" strike="noStrike" cap="none" spc="0" baseline="0">
          <a:ln>
            <a:noFill/>
          </a:ln>
          <a:solidFill>
            <a:schemeClr val="accent1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3pPr>
      <a:lvl4pPr marL="190500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Wingdings" charset="2"/>
        <a:buChar char="Ø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4pPr>
      <a:lvl5pPr marL="238125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Wingdings" charset="2"/>
        <a:buChar char="ü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5pPr>
      <a:lvl6pPr marL="285750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33375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81000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28625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714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429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143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858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572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287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2001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716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doc/Tutorials/GUI_overview/Getting_started_Geometry_optimization_of_ethano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hyperlink" Target="https://www.scm.com/doc/Tutorials/ADF/ADF_Fragment_Analysi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doc/Tutorials/ADF/Fukui_Functions_and_Dual_Descripto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hyperlink" Target="http://we.vub.ac.be/~algc/algc_new/res%20introduction.htm" TargetMode="External"/><Relationship Id="rId4" Type="http://schemas.openxmlformats.org/officeDocument/2006/relationships/hyperlink" Target="https://www.ncbi.nlm.nih.gov/pmc/articles/PMC390758/pdf/pnas00360-0009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m.com/adf-modeling-suite/wizard/teaching/adf-teaching-materials/" TargetMode="External"/><Relationship Id="rId3" Type="http://schemas.openxmlformats.org/officeDocument/2006/relationships/image" Target="../media/image37.emf"/><Relationship Id="rId7" Type="http://schemas.openxmlformats.org/officeDocument/2006/relationships/hyperlink" Target="https://www.scm.com/doc/Tutorials/ADF/ADF_Fragment_Analysi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doc/Tutorials/ADF/Excitation_energies_and_UVVis_spectrum_of_ethen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adf-modeling-suite/wizard/teaching/adf-teaching-material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doc/Scripting/index.html" TargetMode="External"/><Relationship Id="rId2" Type="http://schemas.openxmlformats.org/officeDocument/2006/relationships/hyperlink" Target="https://www.scm.com/doc/Tutorials/ADF/Multiple_molecules_conformers_methods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doc/Tutorials/COSMO-RS/COSMO-RS_overview_properties.html" TargetMode="External"/><Relationship Id="rId2" Type="http://schemas.openxmlformats.org/officeDocument/2006/relationships/hyperlink" Target="https://www.scm.com/doc/Tutorials/COSMO-RS/COSMO_result_file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doc/Tutorials/GUI_overview/Building_Molecul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0" y="10377378"/>
            <a:ext cx="18288000" cy="33386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Support: support@scm.com</a:t>
            </a:r>
          </a:p>
          <a:p>
            <a:r>
              <a:rPr lang="en-US" dirty="0" smtClean="0"/>
              <a:t>Licenses: license@scm.com</a:t>
            </a:r>
          </a:p>
          <a:p>
            <a:endParaRPr lang="en-US" dirty="0" smtClean="0"/>
          </a:p>
          <a:p>
            <a:r>
              <a:rPr lang="en-US" dirty="0" smtClean="0"/>
              <a:t>Hands-on session 12 January 2017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6288" y="5515489"/>
            <a:ext cx="12782550" cy="2480195"/>
          </a:xfrm>
        </p:spPr>
        <p:txBody>
          <a:bodyPr>
            <a:noAutofit/>
          </a:bodyPr>
          <a:lstStyle/>
          <a:p>
            <a:r>
              <a:rPr lang="en-US" sz="6600" dirty="0" smtClean="0"/>
              <a:t>JNU demo/hands-on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86505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Visualizing results (I)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5"/>
            <a:ext cx="17432841" cy="7481348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None/>
            </a:pPr>
            <a:r>
              <a:rPr lang="en-US" dirty="0" smtClean="0"/>
              <a:t>See also the </a:t>
            </a:r>
            <a:r>
              <a:rPr lang="en-US" dirty="0" smtClean="0">
                <a:hlinkClick r:id="rId3"/>
              </a:rPr>
              <a:t>introductory GUI tutorial</a:t>
            </a:r>
            <a:endParaRPr lang="en-US" dirty="0"/>
          </a:p>
          <a:p>
            <a:pPr hangingPunct="1"/>
            <a:r>
              <a:rPr lang="en-US" dirty="0" smtClean="0"/>
              <a:t>Open </a:t>
            </a:r>
            <a:r>
              <a:rPr lang="en-US" dirty="0" err="1" smtClean="0"/>
              <a:t>ADFlevels</a:t>
            </a:r>
            <a:r>
              <a:rPr lang="en-US" dirty="0" smtClean="0"/>
              <a:t> to see how the MOs are built up from atomic AOs</a:t>
            </a:r>
          </a:p>
          <a:p>
            <a:pPr lvl="1" hangingPunct="1"/>
            <a:r>
              <a:rPr lang="en-US" dirty="0" smtClean="0"/>
              <a:t>To analyze chemical bonding in detail: </a:t>
            </a:r>
            <a:r>
              <a:rPr lang="en-US" dirty="0" smtClean="0">
                <a:hlinkClick r:id="rId4"/>
              </a:rPr>
              <a:t>define fragments </a:t>
            </a:r>
            <a:r>
              <a:rPr lang="en-US" dirty="0" smtClean="0"/>
              <a:t>and run an EDA / ETS-NOCV</a:t>
            </a:r>
          </a:p>
          <a:p>
            <a:pPr hangingPunct="1"/>
            <a:r>
              <a:rPr lang="en-US" dirty="0" smtClean="0"/>
              <a:t>Visualize the HOMO by right-clicking on it in </a:t>
            </a:r>
            <a:r>
              <a:rPr lang="en-US" dirty="0" err="1" smtClean="0"/>
              <a:t>ADFlevels</a:t>
            </a:r>
            <a:r>
              <a:rPr lang="en-US" dirty="0" smtClean="0"/>
              <a:t> </a:t>
            </a:r>
          </a:p>
          <a:p>
            <a:pPr hangingPunct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8588" y="4937059"/>
            <a:ext cx="9872109" cy="79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Visualizing results (II)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5"/>
            <a:ext cx="17432841" cy="7481348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000" dirty="0" smtClean="0"/>
              <a:t>Single point, select Fukui function as a property </a:t>
            </a:r>
            <a:r>
              <a:rPr lang="en-US" sz="4000" dirty="0" smtClean="0">
                <a:hlinkClick r:id="rId3"/>
              </a:rPr>
              <a:t>(see also tutorial)</a:t>
            </a:r>
            <a:endParaRPr lang="en-US" sz="4000" dirty="0" smtClean="0"/>
          </a:p>
          <a:p>
            <a:pPr hangingPunct="1"/>
            <a:r>
              <a:rPr lang="en-US" sz="4000" dirty="0" smtClean="0"/>
              <a:t>Find the condensed Fukui charges and local softness in the output</a:t>
            </a:r>
          </a:p>
          <a:p>
            <a:pPr hangingPunct="1"/>
            <a:r>
              <a:rPr lang="en-US" sz="4000" dirty="0" smtClean="0"/>
              <a:t>Visualize the Fukui function(s) and/or dual descriptor</a:t>
            </a:r>
          </a:p>
          <a:p>
            <a:pPr hangingPunct="1"/>
            <a:endParaRPr lang="en-US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894" y="4470998"/>
            <a:ext cx="16977732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f</a:t>
            </a:r>
            <a:r>
              <a:rPr kumimoji="0" lang="en-US" sz="24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−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 and f</a:t>
            </a:r>
            <a:r>
              <a:rPr kumimoji="0" lang="en-US" sz="24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+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 describe</a:t>
            </a:r>
            <a:r>
              <a:rPr kumimoji="0" lang="en-US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electrophile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/  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nucleophile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reactivity from density change upon adding / removing an electron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f</a:t>
            </a:r>
            <a:r>
              <a:rPr kumimoji="0" lang="en-US" sz="24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−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=ρ(N) − ρ(N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− 1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 Medium" pitchFamily="34" charset="0"/>
                <a:ea typeface="Lato Medium" pitchFamily="34" charset="0"/>
                <a:cs typeface="Lato Medium" pitchFamily="34" charset="0"/>
              </a:rPr>
              <a:t>)</a:t>
            </a: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</a:t>
            </a:r>
            <a:r>
              <a:rPr lang="en-US" sz="2400" baseline="300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=ρ(N + 1) − ρ(N)</a:t>
            </a: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f(r) = f</a:t>
            </a:r>
            <a:r>
              <a:rPr lang="en-US" sz="2400" baseline="300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− f</a:t>
            </a:r>
            <a:r>
              <a:rPr lang="en-US" sz="2400" baseline="300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Dual Descriptor: &gt;0 (&lt;0) for 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electrophilic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nucleophilic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) sites</a:t>
            </a: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Condensed Fukui function 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: partition per atom, based on ‘atomic charges’ </a:t>
            </a: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Hardness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Lato Medium" pitchFamily="34" charset="0"/>
                <a:cs typeface="Lato Medium" pitchFamily="34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= I – A ≈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Lato Medium" pitchFamily="34" charset="0"/>
                <a:cs typeface="Lato Medium" pitchFamily="34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</a:t>
            </a:r>
            <a:r>
              <a:rPr lang="en-US" sz="2400" baseline="-250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(HOMO-LUMO)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</a:t>
            </a: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Softness S = 1/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Lato Medium" pitchFamily="34" charset="0"/>
                <a:cs typeface="Lato Medium" pitchFamily="34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</a:t>
            </a: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Local softness = S* 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</a:t>
            </a:r>
            <a:r>
              <a:rPr lang="en-US" sz="2400" baseline="-25000" dirty="0" err="1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Lato Medium" pitchFamily="34" charset="0"/>
                <a:cs typeface="Lato Medium" pitchFamily="34" charset="0"/>
              </a:rPr>
              <a:t>h</a:t>
            </a:r>
            <a:endParaRPr lang="en-US" sz="2400" dirty="0" smtClean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See 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4"/>
              </a:rPr>
              <a:t>Yang &amp; Parr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5"/>
              </a:rPr>
              <a:t>VUB</a:t>
            </a:r>
            <a:r>
              <a:rPr lang="en-US" sz="240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, and others</a:t>
            </a:r>
            <a:endParaRPr lang="en-US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8680" y="6690198"/>
            <a:ext cx="91821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161428" y="1385392"/>
            <a:ext cx="101695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7200" dirty="0"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7200" i="1" dirty="0"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7200" dirty="0">
                <a:latin typeface="Lato" charset="0"/>
                <a:ea typeface="Lato" charset="0"/>
                <a:cs typeface="Lato" charset="0"/>
              </a:rPr>
              <a:t> = ∆</a:t>
            </a:r>
            <a:r>
              <a:rPr lang="en-US" sz="7200" i="1" dirty="0" err="1"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9600" baseline="-25000" dirty="0" err="1">
                <a:latin typeface="Lato" charset="0"/>
                <a:ea typeface="Lato" charset="0"/>
                <a:cs typeface="Lato" charset="0"/>
              </a:rPr>
              <a:t>prep</a:t>
            </a:r>
            <a:r>
              <a:rPr lang="en-US" sz="7200" dirty="0">
                <a:latin typeface="Lato" charset="0"/>
                <a:ea typeface="Lato" charset="0"/>
                <a:cs typeface="Lato" charset="0"/>
              </a:rPr>
              <a:t> + ∆</a:t>
            </a:r>
            <a:r>
              <a:rPr lang="en-US" sz="7200" i="1" dirty="0" err="1"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9600" baseline="-25000" dirty="0" err="1">
                <a:latin typeface="Lato" charset="0"/>
                <a:ea typeface="Lato" charset="0"/>
                <a:cs typeface="Lato" charset="0"/>
              </a:rPr>
              <a:t>int</a:t>
            </a:r>
            <a:endParaRPr lang="en-US" sz="72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 flipH="1">
            <a:off x="8462488" y="3176783"/>
            <a:ext cx="25526" cy="969480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00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39942" y="3756259"/>
            <a:ext cx="13881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7200" dirty="0">
                <a:solidFill>
                  <a:srgbClr val="008000"/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7200" i="1" dirty="0" err="1" smtClean="0">
                <a:solidFill>
                  <a:srgbClr val="008000"/>
                </a:solidFill>
                <a:latin typeface="Lato" charset="0"/>
                <a:ea typeface="Lato" charset="0"/>
                <a:cs typeface="Lato" charset="0"/>
              </a:rPr>
              <a:t>V</a:t>
            </a:r>
            <a:r>
              <a:rPr lang="en-US" sz="7200" baseline="-25000" dirty="0" err="1" smtClean="0">
                <a:solidFill>
                  <a:srgbClr val="008000"/>
                </a:solidFill>
                <a:latin typeface="Lato" charset="0"/>
                <a:ea typeface="Lato" charset="0"/>
                <a:cs typeface="Lato" charset="0"/>
              </a:rPr>
              <a:t>elstat</a:t>
            </a:r>
            <a:r>
              <a:rPr lang="en-US" sz="7200" dirty="0" smtClean="0">
                <a:latin typeface="Lato" charset="0"/>
                <a:ea typeface="Lato" charset="0"/>
                <a:cs typeface="Lato" charset="0"/>
              </a:rPr>
              <a:t>  +   </a:t>
            </a:r>
            <a:r>
              <a:rPr lang="en-US" sz="7200" dirty="0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7200" i="1" dirty="0" err="1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7200" baseline="-25000" dirty="0" err="1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Pauli</a:t>
            </a:r>
            <a:r>
              <a:rPr lang="en-US" sz="7200" dirty="0"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7200" dirty="0" smtClean="0">
                <a:latin typeface="Lato" charset="0"/>
                <a:ea typeface="Lato" charset="0"/>
                <a:cs typeface="Lato" charset="0"/>
              </a:rPr>
              <a:t>  +   </a:t>
            </a:r>
            <a:r>
              <a:rPr lang="en-US" sz="7200" dirty="0" smtClean="0">
                <a:solidFill>
                  <a:srgbClr val="008000"/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7200" i="1" dirty="0" err="1" smtClean="0">
                <a:solidFill>
                  <a:srgbClr val="008000"/>
                </a:solidFill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7200" baseline="-25000" dirty="0" err="1" smtClean="0">
                <a:solidFill>
                  <a:srgbClr val="008000"/>
                </a:solidFill>
                <a:latin typeface="Lato" charset="0"/>
                <a:ea typeface="Lato" charset="0"/>
                <a:cs typeface="Lato" charset="0"/>
              </a:rPr>
              <a:t>oi</a:t>
            </a:r>
            <a:r>
              <a:rPr lang="en-US" sz="7200" dirty="0"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7200" dirty="0" smtClean="0">
                <a:latin typeface="Lato" charset="0"/>
                <a:ea typeface="Lato" charset="0"/>
                <a:cs typeface="Lato" charset="0"/>
              </a:rPr>
              <a:t> +  </a:t>
            </a:r>
            <a:r>
              <a:rPr lang="en-US" sz="7200" dirty="0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7200" i="1" dirty="0" err="1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7200" baseline="-25000" dirty="0" err="1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disp</a:t>
            </a:r>
            <a:r>
              <a:rPr lang="en-US" sz="7200" dirty="0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en-US" sz="7200" baseline="-25000" dirty="0">
              <a:solidFill>
                <a:srgbClr val="FF941E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9943" y="5119611"/>
            <a:ext cx="11122324" cy="1784350"/>
            <a:chOff x="1680" y="2784"/>
            <a:chExt cx="3888" cy="1008"/>
          </a:xfrm>
        </p:grpSpPr>
        <p:pic>
          <p:nvPicPr>
            <p:cNvPr id="6247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2949"/>
              <a:ext cx="1230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" y="2784"/>
              <a:ext cx="1230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104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1" name="Rectangle 11"/>
          <p:cNvSpPr>
            <a:spLocks noChangeArrowheads="1"/>
          </p:cNvSpPr>
          <p:nvPr/>
        </p:nvSpPr>
        <p:spPr bwMode="auto">
          <a:xfrm>
            <a:off x="10982110" y="2102633"/>
            <a:ext cx="6051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Rev. </a:t>
            </a:r>
            <a:r>
              <a:rPr lang="en-US" sz="3200" dirty="0" err="1">
                <a:latin typeface="Lato Medium" charset="0"/>
                <a:ea typeface="Lato Medium" charset="0"/>
                <a:cs typeface="Lato Medium" charset="0"/>
              </a:rPr>
              <a:t>Comput</a:t>
            </a:r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. Chem. 2000, 15, 1</a:t>
            </a:r>
            <a:endParaRPr lang="en-US" sz="100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942" y="9776022"/>
            <a:ext cx="11122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3200" b="1" u="sng" dirty="0" err="1" smtClean="0">
                <a:latin typeface="Lato Medium" charset="0"/>
                <a:ea typeface="Lato Medium" charset="0"/>
                <a:cs typeface="Lato Medium" charset="0"/>
              </a:rPr>
              <a:t>Extensions</a:t>
            </a:r>
            <a:r>
              <a:rPr lang="nl-NL" sz="3200" b="1" u="sng" dirty="0" smtClean="0">
                <a:latin typeface="Lato Medium" charset="0"/>
                <a:ea typeface="Lato Medium" charset="0"/>
                <a:cs typeface="Lato Medium" charset="0"/>
              </a:rPr>
              <a:t>: </a:t>
            </a:r>
          </a:p>
          <a:p>
            <a:pPr marL="457200" indent="-457200" algn="l">
              <a:buFont typeface="Arial" charset="0"/>
              <a:buChar char="•"/>
            </a:pPr>
            <a:r>
              <a:rPr lang="nl-NL" sz="3200" dirty="0" smtClean="0">
                <a:latin typeface="Lato Medium" charset="0"/>
                <a:ea typeface="Lato Medium" charset="0"/>
                <a:cs typeface="Lato Medium" charset="0"/>
              </a:rPr>
              <a:t>ETS-NOCV: orbital </a:t>
            </a:r>
            <a:r>
              <a:rPr lang="nl-NL" sz="3200" dirty="0">
                <a:latin typeface="Lato Medium" charset="0"/>
                <a:ea typeface="Lato Medium" charset="0"/>
                <a:cs typeface="Lato Medium" charset="0"/>
              </a:rPr>
              <a:t>interactions + deformation </a:t>
            </a:r>
            <a:r>
              <a:rPr lang="nl-NL" sz="3200" dirty="0" smtClean="0">
                <a:latin typeface="Lato Medium" charset="0"/>
                <a:ea typeface="Lato Medium" charset="0"/>
                <a:cs typeface="Lato Medium" charset="0"/>
              </a:rPr>
              <a:t>density</a:t>
            </a:r>
            <a:r>
              <a:rPr lang="nl-NL" sz="3200" dirty="0">
                <a:latin typeface="Lato Medium" charset="0"/>
                <a:ea typeface="Lato Medium" charset="0"/>
                <a:cs typeface="Lato Medium" charset="0"/>
              </a:rPr>
              <a:t> </a:t>
            </a:r>
            <a:r>
              <a:rPr lang="nl-NL" sz="3200" dirty="0" smtClean="0">
                <a:latin typeface="Lato Medium" charset="0"/>
                <a:ea typeface="Lato Medium" charset="0"/>
                <a:cs typeface="Lato Medium" charset="0"/>
              </a:rPr>
              <a:t/>
            </a:r>
            <a:br>
              <a:rPr lang="nl-NL" sz="3200" dirty="0" smtClean="0">
                <a:latin typeface="Lato Medium" charset="0"/>
                <a:ea typeface="Lato Medium" charset="0"/>
                <a:cs typeface="Lato Medium" charset="0"/>
              </a:rPr>
            </a:br>
            <a:r>
              <a:rPr lang="nl-NL" sz="3200" dirty="0" smtClean="0">
                <a:latin typeface="Lato Medium" charset="0"/>
                <a:ea typeface="Lato Medium" charset="0"/>
                <a:cs typeface="Lato Medium" charset="0"/>
              </a:rPr>
              <a:t>M</a:t>
            </a: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. </a:t>
            </a:r>
            <a:r>
              <a:rPr lang="en-US" sz="3200" dirty="0" err="1" smtClean="0">
                <a:latin typeface="Lato Medium" charset="0"/>
                <a:ea typeface="Lato Medium" charset="0"/>
                <a:cs typeface="Lato Medium" charset="0"/>
              </a:rPr>
              <a:t>Mitoraj</a:t>
            </a: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 et al., </a:t>
            </a:r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J. Chem. </a:t>
            </a:r>
            <a:r>
              <a:rPr lang="en-US" sz="3200" dirty="0" err="1">
                <a:latin typeface="Lato Medium" charset="0"/>
                <a:ea typeface="Lato Medium" charset="0"/>
                <a:cs typeface="Lato Medium" charset="0"/>
              </a:rPr>
              <a:t>Theor</a:t>
            </a:r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. </a:t>
            </a:r>
            <a:r>
              <a:rPr lang="en-US" sz="3200" dirty="0" err="1">
                <a:latin typeface="Lato Medium" charset="0"/>
                <a:ea typeface="Lato Medium" charset="0"/>
                <a:cs typeface="Lato Medium" charset="0"/>
              </a:rPr>
              <a:t>Comput</a:t>
            </a:r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.</a:t>
            </a:r>
            <a:r>
              <a:rPr lang="en-US" sz="3200" u="sng" dirty="0">
                <a:latin typeface="Lato Medium" charset="0"/>
                <a:ea typeface="Lato Medium" charset="0"/>
                <a:cs typeface="Lato Medium" charset="0"/>
              </a:rPr>
              <a:t> </a:t>
            </a:r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5, 962 (2009</a:t>
            </a: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)</a:t>
            </a:r>
            <a:endParaRPr lang="en-US" sz="3200" dirty="0">
              <a:latin typeface="Lato Medium" charset="0"/>
              <a:ea typeface="Lato Medium" charset="0"/>
              <a:cs typeface="Lato Medium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Periodic EDA: M. </a:t>
            </a:r>
            <a:r>
              <a:rPr lang="en-US" sz="3200" dirty="0" err="1" smtClean="0">
                <a:latin typeface="Lato Medium" charset="0"/>
                <a:ea typeface="Lato Medium" charset="0"/>
                <a:cs typeface="Lato Medium" charset="0"/>
              </a:rPr>
              <a:t>Raupach</a:t>
            </a: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 &amp; R. Tonner, </a:t>
            </a:r>
            <a:r>
              <a:rPr lang="is-IS" sz="3200" dirty="0">
                <a:latin typeface="Lato Medium" charset="0"/>
                <a:ea typeface="Lato Medium" charset="0"/>
                <a:cs typeface="Lato Medium" charset="0"/>
              </a:rPr>
              <a:t>J. Chem. Phys. 142, 194105 (</a:t>
            </a:r>
            <a:r>
              <a:rPr lang="is-IS" sz="3200" dirty="0" smtClean="0">
                <a:latin typeface="Lato Medium" charset="0"/>
                <a:ea typeface="Lato Medium" charset="0"/>
                <a:cs typeface="Lato Medium" charset="0"/>
              </a:rPr>
              <a:t>2015</a:t>
            </a: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): </a:t>
            </a:r>
            <a:r>
              <a:rPr lang="en-US" sz="3200" dirty="0">
                <a:latin typeface="Lato Medium" charset="0"/>
                <a:ea typeface="Lato Medium" charset="0"/>
                <a:cs typeface="Lato Medium" charset="0"/>
              </a:rPr>
              <a:t>molecule-surface </a:t>
            </a:r>
            <a:r>
              <a:rPr lang="en-US" sz="3200" dirty="0" smtClean="0">
                <a:latin typeface="Lato Medium" charset="0"/>
                <a:ea typeface="Lato Medium" charset="0"/>
                <a:cs typeface="Lato Medium" charset="0"/>
              </a:rPr>
              <a:t>interactions</a:t>
            </a:r>
          </a:p>
          <a:p>
            <a:pPr algn="l"/>
            <a:endParaRPr lang="en-US" sz="32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Energy </a:t>
            </a:r>
            <a:r>
              <a:rPr lang="en-US" b="1" dirty="0" smtClean="0">
                <a:latin typeface="Lato Black" charset="0"/>
                <a:ea typeface="Lato Black" charset="0"/>
                <a:cs typeface="Lato Black" charset="0"/>
              </a:rPr>
              <a:t>decomposition analysis</a:t>
            </a:r>
            <a:endParaRPr lang="en-US" b="1" dirty="0"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7" name="Picture 2" descr="http://www.scm.com/img/guipicts/levels_NiCO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62267" y="6835035"/>
            <a:ext cx="6398752" cy="5419352"/>
          </a:xfrm>
          <a:prstGeom prst="rect">
            <a:avLst/>
          </a:prstGeom>
          <a:noFill/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9942" y="7610432"/>
            <a:ext cx="95681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Arial" charset="0"/>
              <a:buChar char="•"/>
            </a:pPr>
            <a:r>
              <a:rPr lang="en-US" sz="4000" dirty="0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4000" i="1" dirty="0" err="1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4000" baseline="-25000" dirty="0" err="1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steric</a:t>
            </a:r>
            <a:r>
              <a:rPr lang="en-US" sz="4000" dirty="0" smtClean="0">
                <a:solidFill>
                  <a:srgbClr val="FF941E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4000" dirty="0" smtClean="0">
                <a:latin typeface="Lato" charset="0"/>
                <a:ea typeface="Lato" charset="0"/>
                <a:cs typeface="Lato" charset="0"/>
              </a:rPr>
              <a:t>=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4000" i="1" dirty="0" err="1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V</a:t>
            </a:r>
            <a:r>
              <a:rPr lang="en-US" sz="4000" baseline="-25000" dirty="0" err="1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elstat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 </a:t>
            </a:r>
            <a:r>
              <a:rPr lang="en-US" sz="4000" dirty="0" smtClean="0">
                <a:latin typeface="Lato" charset="0"/>
                <a:ea typeface="Lato" charset="0"/>
                <a:cs typeface="Lato" charset="0"/>
              </a:rPr>
              <a:t>+  </a:t>
            </a:r>
            <a:r>
              <a:rPr lang="en-US" sz="4000" dirty="0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4000" i="1" dirty="0" err="1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4000" baseline="-25000" dirty="0" err="1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pauli</a:t>
            </a:r>
            <a:endParaRPr lang="en-US" sz="4000" baseline="-25000" dirty="0" smtClean="0">
              <a:latin typeface="Lato" charset="0"/>
              <a:ea typeface="Lato" charset="0"/>
              <a:cs typeface="Lato" charset="0"/>
            </a:endParaRPr>
          </a:p>
          <a:p>
            <a:pPr marL="571500" indent="-571500" algn="l" eaLnBrk="1" hangingPunct="1">
              <a:buFont typeface="Arial" charset="0"/>
              <a:buChar char="•"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∆</a:t>
            </a:r>
            <a:r>
              <a:rPr lang="en-US" sz="4000" i="1" dirty="0" err="1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E</a:t>
            </a:r>
            <a:r>
              <a:rPr lang="en-US" sz="4000" baseline="-25000" dirty="0" err="1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oi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4000" dirty="0" smtClean="0">
                <a:latin typeface="Lato" charset="0"/>
                <a:ea typeface="Lato" charset="0"/>
                <a:cs typeface="Lato" charset="0"/>
              </a:rPr>
              <a:t>= </a:t>
            </a:r>
            <a:r>
              <a:rPr lang="en-US" sz="40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decomposed in </a:t>
            </a:r>
            <a:r>
              <a:rPr lang="en-US" sz="4000" dirty="0" err="1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irreps</a:t>
            </a:r>
            <a:r>
              <a:rPr lang="en-US" sz="40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.</a:t>
            </a:r>
          </a:p>
          <a:p>
            <a:pPr marL="571500" indent="-571500" algn="l" eaLnBrk="1" hangingPunct="1">
              <a:buFont typeface="Arial" charset="0"/>
              <a:buChar char="•"/>
            </a:pPr>
            <a:r>
              <a:rPr lang="en-US" sz="40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See </a:t>
            </a:r>
            <a:r>
              <a:rPr lang="en-US" sz="4000" dirty="0" smtClean="0">
                <a:latin typeface="Lato Medium" pitchFamily="34" charset="0"/>
                <a:ea typeface="Lato Medium" pitchFamily="34" charset="0"/>
                <a:cs typeface="Lato Medium" pitchFamily="34" charset="0"/>
                <a:hlinkClick r:id="rId7"/>
              </a:rPr>
              <a:t>tutorial</a:t>
            </a:r>
            <a:r>
              <a:rPr lang="en-US" sz="40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 &amp; </a:t>
            </a:r>
            <a:r>
              <a:rPr lang="en-US" sz="4000" dirty="0" smtClean="0">
                <a:latin typeface="Lato Medium" pitchFamily="34" charset="0"/>
                <a:ea typeface="Lato Medium" pitchFamily="34" charset="0"/>
                <a:cs typeface="Lato Medium" pitchFamily="34" charset="0"/>
                <a:hlinkClick r:id="rId8"/>
              </a:rPr>
              <a:t>teaching exercises</a:t>
            </a:r>
            <a:endParaRPr lang="en-US" sz="4000" dirty="0"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942" y="3894294"/>
            <a:ext cx="7140258" cy="3429204"/>
          </a:xfrm>
          <a:prstGeom prst="rect">
            <a:avLst/>
          </a:prstGeom>
          <a:noFill/>
          <a:ln w="12700" cap="flat">
            <a:solidFill>
              <a:srgbClr val="FF941E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994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Excited states: TDDFT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5"/>
            <a:ext cx="17432841" cy="7481348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000" dirty="0" smtClean="0"/>
              <a:t>Calculate the UVVIS spectrum for p-dichlorobenzene (see also </a:t>
            </a:r>
            <a:r>
              <a:rPr lang="en-US" sz="4000" dirty="0" smtClean="0">
                <a:hlinkClick r:id="rId3"/>
              </a:rPr>
              <a:t>tutorial</a:t>
            </a:r>
            <a:r>
              <a:rPr lang="en-US" sz="4000" dirty="0" smtClean="0"/>
              <a:t>)</a:t>
            </a:r>
          </a:p>
          <a:p>
            <a:pPr lvl="1" hangingPunct="1"/>
            <a:r>
              <a:rPr lang="en-US" sz="3100" dirty="0" smtClean="0"/>
              <a:t>Under properties select ‘Allowed only’ and the lowest 10 excitations</a:t>
            </a:r>
          </a:p>
          <a:p>
            <a:pPr lvl="1" hangingPunct="1"/>
            <a:r>
              <a:rPr lang="en-US" sz="3100" dirty="0" smtClean="0"/>
              <a:t>Visualize the spectrum, change to nm, and select the NTOs for the lowest E peak (~265nm)</a:t>
            </a:r>
          </a:p>
          <a:p>
            <a:pPr lvl="1" hangingPunct="1"/>
            <a:endParaRPr lang="en-US" sz="3100" dirty="0" smtClean="0"/>
          </a:p>
          <a:p>
            <a:pPr hangingPunct="1"/>
            <a:endParaRPr lang="en-US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171" y="4086890"/>
            <a:ext cx="9807303" cy="83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67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Fast excited states: </a:t>
            </a:r>
            <a:r>
              <a:rPr lang="en-US" sz="8400" dirty="0" err="1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sTDDFT</a:t>
            </a:r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, TD-DFT+TB, TDDFTB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5"/>
            <a:ext cx="17432841" cy="7481348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000" dirty="0" smtClean="0"/>
              <a:t>Calculate again with </a:t>
            </a:r>
            <a:r>
              <a:rPr lang="en-US" sz="4000" dirty="0" err="1" smtClean="0"/>
              <a:t>sTDDFT</a:t>
            </a:r>
            <a:r>
              <a:rPr lang="en-US" sz="4000" dirty="0" smtClean="0"/>
              <a:t>, TD-DFT+TB and TDDFTB (SCC halorg-0-1)</a:t>
            </a:r>
          </a:p>
          <a:p>
            <a:pPr lvl="1" hangingPunct="1"/>
            <a:r>
              <a:rPr lang="en-US" sz="3100" dirty="0" smtClean="0"/>
              <a:t>Compare timings &amp; spectra</a:t>
            </a:r>
          </a:p>
          <a:p>
            <a:pPr lvl="1" hangingPunct="1"/>
            <a:r>
              <a:rPr lang="en-US" sz="3100" dirty="0" smtClean="0"/>
              <a:t>Why is </a:t>
            </a:r>
            <a:r>
              <a:rPr lang="en-US" sz="3100" dirty="0" err="1" smtClean="0"/>
              <a:t>sTDDFT</a:t>
            </a:r>
            <a:r>
              <a:rPr lang="en-US" sz="3100" dirty="0" smtClean="0"/>
              <a:t> or TD-DFT+TB not faster than TDDFT in this case?</a:t>
            </a:r>
          </a:p>
          <a:p>
            <a:pPr lvl="1" hangingPunct="1"/>
            <a:r>
              <a:rPr lang="en-US" sz="3100" dirty="0" smtClean="0"/>
              <a:t>Try larger non-symmetric molecules again for a proper comparison!</a:t>
            </a:r>
          </a:p>
          <a:p>
            <a:pPr lvl="1" hangingPunct="1"/>
            <a:endParaRPr lang="en-US" sz="3100" dirty="0" smtClean="0"/>
          </a:p>
          <a:p>
            <a:pPr lvl="1" hangingPunct="1"/>
            <a:endParaRPr lang="en-US" sz="3100" dirty="0" smtClean="0"/>
          </a:p>
          <a:p>
            <a:pPr lvl="1" hangingPunct="1"/>
            <a:endParaRPr lang="en-US" sz="3100" dirty="0" smtClean="0"/>
          </a:p>
          <a:p>
            <a:pPr lvl="1" hangingPunct="1">
              <a:buNone/>
            </a:pPr>
            <a:endParaRPr lang="en-US" sz="3100" dirty="0" smtClean="0"/>
          </a:p>
          <a:p>
            <a:pPr lvl="1" hangingPunct="1"/>
            <a:endParaRPr lang="en-US" sz="3100" dirty="0" smtClean="0"/>
          </a:p>
          <a:p>
            <a:pPr hangingPunct="1"/>
            <a:endParaRPr lang="en-US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708" y="6251944"/>
            <a:ext cx="15246203" cy="61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Spin-orbit coupling TDDFT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5"/>
            <a:ext cx="17432841" cy="7481348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000" dirty="0" smtClean="0"/>
              <a:t>Calculate again with </a:t>
            </a:r>
            <a:r>
              <a:rPr lang="en-US" sz="4000" dirty="0" err="1" smtClean="0"/>
              <a:t>perturbative</a:t>
            </a:r>
            <a:r>
              <a:rPr lang="en-US" sz="4000" dirty="0" smtClean="0"/>
              <a:t> and full spin-orbit coupling</a:t>
            </a:r>
          </a:p>
          <a:p>
            <a:pPr lvl="1" hangingPunct="1"/>
            <a:r>
              <a:rPr lang="en-US" sz="2200" dirty="0" smtClean="0"/>
              <a:t>Do you see any difference?</a:t>
            </a:r>
          </a:p>
          <a:p>
            <a:pPr lvl="1" hangingPunct="1"/>
            <a:r>
              <a:rPr lang="en-US" sz="2200" dirty="0" smtClean="0"/>
              <a:t>Try again for </a:t>
            </a:r>
            <a:r>
              <a:rPr lang="en-US" sz="2200" dirty="0" err="1" smtClean="0"/>
              <a:t>dibromo</a:t>
            </a:r>
            <a:r>
              <a:rPr lang="en-US" sz="2200" dirty="0" smtClean="0"/>
              <a:t>-benzene (</a:t>
            </a:r>
            <a:r>
              <a:rPr lang="en-US" sz="2200" dirty="0" err="1" smtClean="0"/>
              <a:t>reoptimize</a:t>
            </a:r>
            <a:r>
              <a:rPr lang="en-US" sz="2200" dirty="0" smtClean="0"/>
              <a:t>!)</a:t>
            </a:r>
          </a:p>
          <a:p>
            <a:pPr lvl="1" hangingPunct="1"/>
            <a:endParaRPr lang="en-US" sz="3100" dirty="0" smtClean="0"/>
          </a:p>
          <a:p>
            <a:pPr lvl="1" hangingPunct="1"/>
            <a:endParaRPr lang="en-US" sz="3100" dirty="0" smtClean="0"/>
          </a:p>
          <a:p>
            <a:pPr lvl="1" hangingPunct="1">
              <a:buNone/>
            </a:pPr>
            <a:endParaRPr lang="en-US" sz="3100" dirty="0" smtClean="0"/>
          </a:p>
          <a:p>
            <a:pPr lvl="1" hangingPunct="1"/>
            <a:endParaRPr lang="en-US" sz="3100" dirty="0" smtClean="0"/>
          </a:p>
          <a:p>
            <a:pPr hangingPunct="1"/>
            <a:endParaRPr lang="en-US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4265712"/>
            <a:ext cx="17502106" cy="716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Transition states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55135" y="2171125"/>
            <a:ext cx="9881248" cy="1486475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742950" indent="-742950" hangingPunct="1">
              <a:buFont typeface="+mj-lt"/>
              <a:buAutoNum type="arabicPeriod"/>
            </a:pPr>
            <a:r>
              <a:rPr lang="en-US" sz="4000" dirty="0" smtClean="0"/>
              <a:t>Get close to the transition state</a:t>
            </a:r>
          </a:p>
          <a:p>
            <a:pPr marL="742950" indent="-742950" hangingPunct="1">
              <a:buFont typeface="+mj-lt"/>
              <a:buAutoNum type="arabicPeriod"/>
            </a:pPr>
            <a:r>
              <a:rPr lang="en-US" sz="4000" dirty="0" smtClean="0"/>
              <a:t>Good guess for the transition mode</a:t>
            </a:r>
            <a:endParaRPr lang="is-IS" sz="40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55135" y="4108865"/>
            <a:ext cx="14785756" cy="37239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b="1" dirty="0" smtClean="0"/>
              <a:t>How to get a good guess geometry?</a:t>
            </a:r>
          </a:p>
          <a:p>
            <a:pPr hangingPunct="1"/>
            <a:r>
              <a:rPr lang="en-US" dirty="0" smtClean="0"/>
              <a:t>Intuition*</a:t>
            </a:r>
            <a:r>
              <a:rPr lang="en-US" baseline="30000" dirty="0" smtClean="0"/>
              <a:t>)</a:t>
            </a:r>
            <a:r>
              <a:rPr lang="en-US" dirty="0" smtClean="0"/>
              <a:t> + constrained optimization</a:t>
            </a:r>
          </a:p>
          <a:p>
            <a:pPr hangingPunct="1"/>
            <a:r>
              <a:rPr lang="en-US" dirty="0" smtClean="0"/>
              <a:t>Linear transit</a:t>
            </a:r>
          </a:p>
          <a:p>
            <a:pPr hangingPunct="1"/>
            <a:r>
              <a:rPr lang="en-US" dirty="0" smtClean="0"/>
              <a:t>Nudged elastic band</a:t>
            </a:r>
          </a:p>
          <a:p>
            <a:pPr marL="0" indent="0" hangingPunct="1">
              <a:buNone/>
            </a:pPr>
            <a:r>
              <a:rPr lang="en-US" dirty="0" smtClean="0"/>
              <a:t>*</a:t>
            </a:r>
            <a:r>
              <a:rPr lang="en-US" baseline="30000" dirty="0" smtClean="0"/>
              <a:t>)</a:t>
            </a:r>
            <a:r>
              <a:rPr lang="en-US" dirty="0" smtClean="0"/>
              <a:t> e.g. from literature, geometry from a previous TS 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55135" y="7995685"/>
            <a:ext cx="17632865" cy="30621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b="1" dirty="0" smtClean="0"/>
              <a:t>How to get a good guess for the transition mode?</a:t>
            </a:r>
          </a:p>
          <a:p>
            <a:pPr hangingPunct="1"/>
            <a:r>
              <a:rPr lang="en-US" dirty="0" smtClean="0"/>
              <a:t>Transition State Reaction Coordinate (TSRC)</a:t>
            </a:r>
          </a:p>
          <a:p>
            <a:pPr hangingPunct="1"/>
            <a:r>
              <a:rPr lang="en-US" dirty="0" smtClean="0"/>
              <a:t>Hessian: full, partial, or mobile-block, maybe smaller basis &amp; lower accuracy?</a:t>
            </a:r>
            <a:endParaRPr lang="en-US" dirty="0"/>
          </a:p>
          <a:p>
            <a:pPr marL="0" indent="0" hangingPunct="1">
              <a:buNone/>
            </a:pPr>
            <a:r>
              <a:rPr lang="en-US" dirty="0" smtClean="0"/>
              <a:t>Remember: a TS has 1 and only 1 negative Hessian </a:t>
            </a:r>
            <a:r>
              <a:rPr lang="en-US" dirty="0" err="1" smtClean="0"/>
              <a:t>eigenvalue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536383" y="2171124"/>
            <a:ext cx="775161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hangingPunct="1"/>
            <a:r>
              <a:rPr lang="en-US" sz="44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See package </a:t>
            </a:r>
            <a:r>
              <a:rPr lang="en-US" sz="4400" dirty="0" smtClean="0">
                <a:latin typeface="Lato Medium" pitchFamily="34" charset="0"/>
                <a:ea typeface="Lato Medium" pitchFamily="34" charset="0"/>
                <a:cs typeface="Lato Medium" pitchFamily="34" charset="0"/>
                <a:hlinkClick r:id="rId3"/>
              </a:rPr>
              <a:t>finding TSs </a:t>
            </a:r>
            <a:r>
              <a:rPr lang="en-US" sz="44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on </a:t>
            </a:r>
          </a:p>
          <a:p>
            <a:pPr hangingPunct="1"/>
            <a:r>
              <a:rPr lang="en-US" sz="44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the teaching materials pages</a:t>
            </a:r>
          </a:p>
        </p:txBody>
      </p:sp>
    </p:spTree>
    <p:extLst>
      <p:ext uri="{BB962C8B-B14F-4D97-AF65-F5344CB8AC3E}">
        <p14:creationId xmlns:p14="http://schemas.microsoft.com/office/powerpoint/2010/main" xmlns="" val="9921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771074"/>
          </a:xfrm>
        </p:spPr>
        <p:txBody>
          <a:bodyPr>
            <a:normAutofit/>
          </a:bodyPr>
          <a:lstStyle/>
          <a:p>
            <a:r>
              <a:rPr lang="en-US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Proton transfer TS: </a:t>
            </a:r>
            <a:r>
              <a:rPr lang="en-US" dirty="0" err="1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tautomerization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4843" y="1771075"/>
            <a:ext cx="16978313" cy="8702284"/>
          </a:xfrm>
        </p:spPr>
        <p:txBody>
          <a:bodyPr>
            <a:noAutofit/>
          </a:bodyPr>
          <a:lstStyle/>
          <a:p>
            <a:r>
              <a:rPr lang="en-US" dirty="0" smtClean="0"/>
              <a:t>Import acetaldehyde from the database</a:t>
            </a:r>
          </a:p>
          <a:p>
            <a:r>
              <a:rPr lang="en-US" dirty="0" smtClean="0"/>
              <a:t>Add formic acid as catalyst</a:t>
            </a:r>
          </a:p>
          <a:p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Optimize with </a:t>
            </a:r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C-H</a:t>
            </a:r>
            <a:r>
              <a:rPr lang="is-I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…O  &amp; </a:t>
            </a:r>
            <a:r>
              <a:rPr lang="is-I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OH </a:t>
            </a:r>
            <a:r>
              <a:rPr lang="is-I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distances constrained at </a:t>
            </a:r>
            <a:r>
              <a:rPr lang="is-I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1.35 </a:t>
            </a:r>
            <a:r>
              <a:rPr lang="en-US" dirty="0" smtClean="0"/>
              <a:t>Å</a:t>
            </a:r>
            <a:r>
              <a:rPr lang="is-I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 </a:t>
            </a:r>
            <a:r>
              <a:rPr lang="is-I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(PBE/DZP)</a:t>
            </a:r>
            <a:endParaRPr lang="en-US" dirty="0" smtClean="0"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Stop after ~ a dozen cycles update a ‘good’ geometry in input as TS guess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950" y="4345467"/>
            <a:ext cx="13651910" cy="88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80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771074"/>
          </a:xfrm>
        </p:spPr>
        <p:txBody>
          <a:bodyPr>
            <a:normAutofit/>
          </a:bodyPr>
          <a:lstStyle/>
          <a:p>
            <a:r>
              <a:rPr lang="en-US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Proton transfer TS: </a:t>
            </a:r>
            <a:r>
              <a:rPr lang="en-US" dirty="0" err="1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tautomerization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5134" y="1852150"/>
            <a:ext cx="16978313" cy="8702284"/>
          </a:xfrm>
        </p:spPr>
        <p:txBody>
          <a:bodyPr>
            <a:noAutofit/>
          </a:bodyPr>
          <a:lstStyle/>
          <a:p>
            <a:r>
              <a:rPr lang="en-US" dirty="0" smtClean="0"/>
              <a:t>Remove the constraints</a:t>
            </a:r>
          </a:p>
          <a:p>
            <a:r>
              <a:rPr lang="en-US" dirty="0" smtClean="0"/>
              <a:t>Change the preset to TS search (change </a:t>
            </a:r>
            <a:r>
              <a:rPr lang="en-US" dirty="0"/>
              <a:t>the numerical quality to good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Select details &amp; define TSRC as increasing / decreasing proton distances</a:t>
            </a:r>
          </a:p>
          <a:p>
            <a:r>
              <a:rPr lang="en-US" dirty="0" smtClean="0"/>
              <a:t>After the job has finished, calculate frequencies (scan -100 to 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451" y="4593265"/>
            <a:ext cx="13158903" cy="85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6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771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Proton transfer TS </a:t>
            </a:r>
            <a:r>
              <a:rPr lang="en-US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multi-layer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5134" y="1873415"/>
            <a:ext cx="16978313" cy="8702284"/>
          </a:xfrm>
        </p:spPr>
        <p:txBody>
          <a:bodyPr>
            <a:noAutofit/>
          </a:bodyPr>
          <a:lstStyle/>
          <a:p>
            <a:r>
              <a:rPr lang="en-US" dirty="0" smtClean="0"/>
              <a:t>Subtractive QM/MM: change </a:t>
            </a:r>
            <a:r>
              <a:rPr lang="en-US" dirty="0" smtClean="0"/>
              <a:t>ADF </a:t>
            </a:r>
            <a:r>
              <a:rPr lang="en-US" dirty="0" smtClean="0"/>
              <a:t>to </a:t>
            </a:r>
            <a:r>
              <a:rPr lang="en-US" dirty="0" smtClean="0"/>
              <a:t>QUILD</a:t>
            </a:r>
          </a:p>
          <a:p>
            <a:r>
              <a:rPr lang="en-US" dirty="0" smtClean="0"/>
              <a:t>Add two phenyl groups to acetaldehyde, define QM and QM’ region</a:t>
            </a:r>
            <a:endParaRPr lang="en-US" dirty="0" smtClean="0"/>
          </a:p>
          <a:p>
            <a:r>
              <a:rPr lang="en-US" dirty="0" smtClean="0"/>
              <a:t>For the total energy choose DFTB (</a:t>
            </a:r>
            <a:r>
              <a:rPr lang="en-US" dirty="0" smtClean="0"/>
              <a:t>SCC-DFTB)</a:t>
            </a:r>
            <a:endParaRPr lang="en-US" dirty="0" smtClean="0"/>
          </a:p>
          <a:p>
            <a:r>
              <a:rPr lang="en-US" dirty="0" smtClean="0"/>
              <a:t>For the QM region choose ADF &amp; subtract SCC-DFTB</a:t>
            </a:r>
          </a:p>
          <a:p>
            <a:r>
              <a:rPr lang="en-US" dirty="0" smtClean="0"/>
              <a:t>Change task to </a:t>
            </a:r>
            <a:r>
              <a:rPr lang="en-US" dirty="0" err="1" smtClean="0"/>
              <a:t>TransitionState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963" y="5590968"/>
            <a:ext cx="11541642" cy="76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26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Outline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5134" y="2171124"/>
            <a:ext cx="16978313" cy="9758605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Background &amp; overview</a:t>
            </a:r>
          </a:p>
          <a:p>
            <a:pPr eaLnBrk="1" hangingPunct="1"/>
            <a:endParaRPr lang="en-US" sz="4800" dirty="0"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r>
              <a:rPr lang="en-US" sz="4800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Hands-on / demo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Getting started: building &amp; optimizing molecules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Results: MOs &amp; fragment analysis, charges, Fukui functions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TDDFT and fast approximations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Transition states (proton transfer)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MO level diagrams, fragment analysis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DFTB: fast DFT approximation</a:t>
            </a:r>
          </a:p>
          <a:p>
            <a:pPr lvl="1"/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COSMO-RS/SAC: thermodynamic properties</a:t>
            </a:r>
          </a:p>
        </p:txBody>
      </p:sp>
    </p:spTree>
    <p:extLst>
      <p:ext uri="{BB962C8B-B14F-4D97-AF65-F5344CB8AC3E}">
        <p14:creationId xmlns="" xmlns:p14="http://schemas.microsoft.com/office/powerpoint/2010/main" val="1413803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771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Multiple jobs, conformers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5134" y="1873415"/>
            <a:ext cx="16978313" cy="8702284"/>
          </a:xfrm>
        </p:spPr>
        <p:txBody>
          <a:bodyPr>
            <a:noAutofit/>
          </a:bodyPr>
          <a:lstStyle/>
          <a:p>
            <a:r>
              <a:rPr lang="en-US" dirty="0" smtClean="0"/>
              <a:t>Within the GUI you can</a:t>
            </a:r>
          </a:p>
          <a:p>
            <a:pPr lvl="1"/>
            <a:r>
              <a:rPr lang="en-US" dirty="0" smtClean="0"/>
              <a:t>average spectra</a:t>
            </a:r>
          </a:p>
          <a:p>
            <a:pPr lvl="1"/>
            <a:r>
              <a:rPr lang="en-US" dirty="0" smtClean="0"/>
              <a:t>generate conformers</a:t>
            </a:r>
          </a:p>
          <a:p>
            <a:pPr lvl="1"/>
            <a:r>
              <a:rPr lang="en-US" dirty="0" smtClean="0"/>
              <a:t>set up a batch of similar jobs (e.g. change </a:t>
            </a:r>
            <a:r>
              <a:rPr lang="en-US" dirty="0" err="1" smtClean="0"/>
              <a:t>functionals</a:t>
            </a:r>
            <a:r>
              <a:rPr lang="en-US" dirty="0" smtClean="0"/>
              <a:t>, basis set etc.)</a:t>
            </a:r>
          </a:p>
          <a:p>
            <a:endParaRPr lang="en-US" dirty="0" smtClean="0"/>
          </a:p>
          <a:p>
            <a:r>
              <a:rPr lang="en-US" dirty="0"/>
              <a:t>See </a:t>
            </a:r>
            <a:r>
              <a:rPr lang="en-US" dirty="0" smtClean="0">
                <a:hlinkClick r:id="rId2"/>
              </a:rPr>
              <a:t>tutorials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 smtClean="0">
                <a:hlinkClick r:id="rId3"/>
              </a:rPr>
              <a:t>scripting </a:t>
            </a:r>
            <a:r>
              <a:rPr lang="en-US" dirty="0" smtClean="0"/>
              <a:t>(python or shell using </a:t>
            </a:r>
            <a:r>
              <a:rPr lang="en-US" dirty="0" err="1" smtClean="0"/>
              <a:t>adfprep</a:t>
            </a:r>
            <a:r>
              <a:rPr lang="en-US" dirty="0" smtClean="0"/>
              <a:t>/</a:t>
            </a:r>
            <a:r>
              <a:rPr lang="en-US" dirty="0" err="1" smtClean="0"/>
              <a:t>adfreport</a:t>
            </a:r>
            <a:r>
              <a:rPr lang="en-US" dirty="0"/>
              <a:t> </a:t>
            </a:r>
            <a:r>
              <a:rPr lang="en-US" dirty="0" smtClean="0"/>
              <a:t>you can do even more advanced things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6849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771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Faster methods: MOPAC, DFTB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5134" y="1873415"/>
            <a:ext cx="16978313" cy="8702284"/>
          </a:xfrm>
        </p:spPr>
        <p:txBody>
          <a:bodyPr>
            <a:noAutofit/>
          </a:bodyPr>
          <a:lstStyle/>
          <a:p>
            <a:r>
              <a:rPr lang="en-US" dirty="0" smtClean="0"/>
              <a:t>Search </a:t>
            </a:r>
            <a:r>
              <a:rPr lang="en-US" dirty="0" smtClean="0"/>
              <a:t>for </a:t>
            </a:r>
            <a:r>
              <a:rPr lang="en-US" dirty="0" err="1" smtClean="0"/>
              <a:t>vancomycin</a:t>
            </a:r>
            <a:r>
              <a:rPr lang="en-US" dirty="0" smtClean="0"/>
              <a:t> SMILES and paste it into GUI (will take some time)</a:t>
            </a:r>
          </a:p>
          <a:p>
            <a:r>
              <a:rPr lang="en-US" dirty="0" smtClean="0"/>
              <a:t>Pre-optimize a few times with UFF (cogwheel)</a:t>
            </a:r>
          </a:p>
          <a:p>
            <a:r>
              <a:rPr lang="en-US" dirty="0" smtClean="0"/>
              <a:t>Add water as a solvent with a sphere of 13.5 </a:t>
            </a:r>
            <a:r>
              <a:rPr lang="en-US" dirty="0" smtClean="0"/>
              <a:t>Å, (~1000 atoms in total)</a:t>
            </a:r>
          </a:p>
          <a:p>
            <a:r>
              <a:rPr lang="en-US" dirty="0" smtClean="0"/>
              <a:t>Run DFTB3/3ob and MOPAC optimizations</a:t>
            </a:r>
          </a:p>
          <a:p>
            <a:pPr lvl="1"/>
            <a:r>
              <a:rPr lang="en-US" dirty="0" smtClean="0"/>
              <a:t>Which is faster?</a:t>
            </a:r>
          </a:p>
          <a:p>
            <a:pPr lvl="1"/>
            <a:r>
              <a:rPr lang="en-US" dirty="0" smtClean="0"/>
              <a:t>Does ‘</a:t>
            </a:r>
            <a:r>
              <a:rPr lang="en-US" dirty="0" err="1" smtClean="0"/>
              <a:t>Mozyme</a:t>
            </a:r>
            <a:r>
              <a:rPr lang="en-US" dirty="0" smtClean="0"/>
              <a:t>’ help?</a:t>
            </a:r>
          </a:p>
          <a:p>
            <a:r>
              <a:rPr lang="en-US" dirty="0" smtClean="0"/>
              <a:t>Run a MOPAC/COSMO-RS on bare </a:t>
            </a:r>
            <a:r>
              <a:rPr lang="en-US" dirty="0" err="1" smtClean="0"/>
              <a:t>vancomycin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987" y="6914859"/>
            <a:ext cx="9603640" cy="64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820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771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COSMO-RS with MOPAC</a:t>
            </a:r>
            <a:endParaRPr lang="en-US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5134" y="1873415"/>
            <a:ext cx="17632866" cy="8702284"/>
          </a:xfrm>
        </p:spPr>
        <p:txBody>
          <a:bodyPr>
            <a:noAutofit/>
          </a:bodyPr>
          <a:lstStyle/>
          <a:p>
            <a:r>
              <a:rPr lang="en-US" dirty="0" smtClean="0"/>
              <a:t>Remove the solvent layer</a:t>
            </a:r>
          </a:p>
          <a:p>
            <a:r>
              <a:rPr lang="en-US" dirty="0" smtClean="0"/>
              <a:t>Run a</a:t>
            </a:r>
            <a:r>
              <a:rPr lang="en-US" dirty="0" smtClean="0">
                <a:hlinkClick r:id="rId2"/>
              </a:rPr>
              <a:t> MOPAC/COSMO-RS</a:t>
            </a:r>
            <a:r>
              <a:rPr lang="en-US" dirty="0" smtClean="0"/>
              <a:t> on bare </a:t>
            </a:r>
            <a:r>
              <a:rPr lang="en-US" dirty="0" err="1" smtClean="0"/>
              <a:t>vancomycin</a:t>
            </a:r>
            <a:endParaRPr lang="en-US" dirty="0" smtClean="0"/>
          </a:p>
          <a:p>
            <a:r>
              <a:rPr lang="en-US" dirty="0" smtClean="0"/>
              <a:t>Calculate the </a:t>
            </a:r>
            <a:r>
              <a:rPr lang="en-US" dirty="0" err="1" smtClean="0"/>
              <a:t>octanol</a:t>
            </a:r>
            <a:r>
              <a:rPr lang="en-US" dirty="0" smtClean="0"/>
              <a:t>-water partition coefficient (</a:t>
            </a:r>
            <a:r>
              <a:rPr lang="en-US" dirty="0" smtClean="0">
                <a:hlinkClick r:id="rId3"/>
              </a:rPr>
              <a:t>log </a:t>
            </a:r>
            <a:r>
              <a:rPr lang="en-US" dirty="0" err="1" smtClean="0">
                <a:hlinkClick r:id="rId3"/>
              </a:rPr>
              <a:t>k</a:t>
            </a:r>
            <a:r>
              <a:rPr lang="en-US" baseline="-25000" dirty="0" err="1" smtClean="0">
                <a:hlinkClick r:id="rId3"/>
              </a:rPr>
              <a:t>OW</a:t>
            </a:r>
            <a:r>
              <a:rPr lang="en-US" dirty="0" smtClean="0"/>
              <a:t>) with COSMO-</a:t>
            </a:r>
            <a:r>
              <a:rPr lang="en-US" dirty="0" smtClean="0"/>
              <a:t>R</a:t>
            </a:r>
            <a:r>
              <a:rPr lang="en-US" dirty="0" smtClean="0"/>
              <a:t>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../_images/t4_logpowinp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050" y="4897215"/>
            <a:ext cx="9753969" cy="5432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820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8850"/>
            <a:ext cx="12840715" cy="8687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59" y="115116"/>
            <a:ext cx="16977732" cy="1771074"/>
          </a:xfrm>
        </p:spPr>
        <p:txBody>
          <a:bodyPr>
            <a:normAutofit/>
          </a:bodyPr>
          <a:lstStyle/>
          <a:p>
            <a:r>
              <a:rPr lang="en-US" dirty="0" smtClean="0"/>
              <a:t>ADF Modeling Suite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7225" y="1543049"/>
            <a:ext cx="5776011" cy="79763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058952"/>
            <a:ext cx="18288000" cy="12505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6000" dirty="0" smtClean="0">
                <a:solidFill>
                  <a:schemeClr val="tx1"/>
                </a:solidFill>
              </a:rPr>
              <a:t>Easy </a:t>
            </a:r>
            <a:r>
              <a:rPr lang="en-US" sz="6000" smtClean="0">
                <a:solidFill>
                  <a:schemeClr val="tx1"/>
                </a:solidFill>
              </a:rPr>
              <a:t>to use: </a:t>
            </a:r>
            <a:r>
              <a:rPr lang="en-US" sz="6000" dirty="0" smtClean="0">
                <a:solidFill>
                  <a:schemeClr val="tx1"/>
                </a:solidFill>
              </a:rPr>
              <a:t>1 GUI, 1 binary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4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36" y="8274852"/>
            <a:ext cx="3078000" cy="213300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640" y="2076884"/>
            <a:ext cx="3078000" cy="21330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03" y="2076884"/>
            <a:ext cx="3078000" cy="2133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90" y="8274852"/>
            <a:ext cx="3078000" cy="2133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640" y="4136511"/>
            <a:ext cx="3078000" cy="2133000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65" y="4136511"/>
            <a:ext cx="3078000" cy="2133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71" y="4136511"/>
            <a:ext cx="3078000" cy="2133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The SCM team</a:t>
            </a: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03" y="6182057"/>
            <a:ext cx="3078000" cy="2133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90" y="2076884"/>
            <a:ext cx="3078000" cy="2133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71" y="8274852"/>
            <a:ext cx="3078000" cy="2133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640" y="6193450"/>
            <a:ext cx="3078000" cy="2133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90" y="4136511"/>
            <a:ext cx="3078000" cy="213300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71" y="2076884"/>
            <a:ext cx="3078000" cy="213300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27" y="2076884"/>
            <a:ext cx="3078000" cy="21330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15" y="4136511"/>
            <a:ext cx="3078000" cy="2133000"/>
          </a:xfrm>
          <a:prstGeom prst="rect">
            <a:avLst/>
          </a:prstGeom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90" y="6162686"/>
            <a:ext cx="3078000" cy="2133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30910" y="2494670"/>
            <a:ext cx="10390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Olivier: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GUI</a:t>
            </a:r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27" y="6187165"/>
            <a:ext cx="3078000" cy="2133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007505" y="2494670"/>
            <a:ext cx="14196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Alexei: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ADF</a:t>
            </a:r>
          </a:p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ReaxFF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92286" y="2494670"/>
            <a:ext cx="17787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Erik: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ADF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COSMO-RS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072363" y="2494670"/>
            <a:ext cx="1419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Pier: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BAND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159775" y="2494670"/>
            <a:ext cx="14196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Mirko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ADF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BAND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75670" y="4353478"/>
            <a:ext cx="10358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Hans: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Linux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GPU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Python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44988" y="4353477"/>
            <a:ext cx="122180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Thomas: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DFTB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Scripting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75870" y="8760471"/>
            <a:ext cx="95250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Marc: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BAND</a:t>
            </a:r>
          </a:p>
          <a:p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09049" y="4376693"/>
            <a:ext cx="11817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Laurens: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GUI</a:t>
            </a:r>
          </a:p>
          <a:p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300021" y="4482680"/>
            <a:ext cx="10679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Ole: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GUI</a:t>
            </a:r>
          </a:p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ReaxFF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151218" y="4843844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Evert Jan: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Adviser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37215" y="6846050"/>
            <a:ext cx="13949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Fedor: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Marketing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650302" y="6857521"/>
            <a:ext cx="18918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Sergio: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Collaborations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403795" y="6836080"/>
            <a:ext cx="118494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Frieda: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Invoices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Licenses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262740" y="6857521"/>
            <a:ext cx="1106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Kitty: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Finance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81319" y="8792652"/>
            <a:ext cx="122180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Damien: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Scripting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MOFs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74760" y="8784309"/>
            <a:ext cx="106792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Anna:</a:t>
            </a:r>
          </a:p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ReaxFF</a:t>
            </a:r>
            <a:endParaRPr lang="en-US" sz="21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MOFs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-428673" y="3650698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Developers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-198639" y="6791149"/>
            <a:ext cx="16594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Business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pic>
        <p:nvPicPr>
          <p:cNvPr id="28" name="Picture 27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98" y="8274852"/>
            <a:ext cx="3078000" cy="21330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rot="16200000">
            <a:off x="-367759" y="9012604"/>
            <a:ext cx="19976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EU fellows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535740" y="8503559"/>
            <a:ext cx="180829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Michal,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Robert: QM/MM, excited states MD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71" y="6164190"/>
            <a:ext cx="3078000" cy="21330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175104" y="6852034"/>
            <a:ext cx="7777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Stan:</a:t>
            </a: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CEO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073" y="10751716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Lato Medium" pitchFamily="34" charset="0"/>
                <a:ea typeface="Lato Medium" pitchFamily="34" charset="0"/>
                <a:cs typeface="Lato Medium" pitchFamily="34" charset="0"/>
              </a:rPr>
              <a:t>+ many academic collaborations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217738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08" b="7008"/>
          <a:stretch/>
        </p:blipFill>
        <p:spPr>
          <a:xfrm>
            <a:off x="0" y="3807188"/>
            <a:ext cx="18288000" cy="375300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243012" y="7845936"/>
            <a:ext cx="3857626" cy="1305206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Latest computational</a:t>
            </a:r>
          </a:p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chemistry tools</a:t>
            </a:r>
          </a:p>
          <a:p>
            <a:pPr marL="476250" lvl="1" indent="0" hangingPunct="1">
              <a:buNone/>
            </a:pPr>
            <a:endParaRPr lang="en-GB" sz="30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430935" y="7824505"/>
            <a:ext cx="4491327" cy="1712402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Set up, run &amp; analyze</a:t>
            </a:r>
          </a:p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Cross-platform</a:t>
            </a:r>
          </a:p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1 package: all modules</a:t>
            </a:r>
          </a:p>
          <a:p>
            <a:pPr marL="476250" lvl="1" indent="0" hangingPunct="1">
              <a:buNone/>
            </a:pPr>
            <a:endParaRPr lang="en-GB" sz="30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781072" y="7845936"/>
            <a:ext cx="3909722" cy="1155187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Passionate scientists</a:t>
            </a:r>
          </a:p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Decades of </a:t>
            </a:r>
            <a:r>
              <a:rPr lang="en-US" sz="3000" dirty="0" smtClean="0">
                <a:latin typeface="Lato Medium" charset="0"/>
                <a:ea typeface="Lato Medium" charset="0"/>
                <a:cs typeface="Lato Medium" charset="0"/>
              </a:rPr>
              <a:t>expertise</a:t>
            </a:r>
          </a:p>
          <a:p>
            <a:pPr marL="0" indent="0" hangingPunct="1">
              <a:buNone/>
            </a:pPr>
            <a:r>
              <a:rPr lang="en-US" sz="3000" b="1" dirty="0" smtClean="0">
                <a:latin typeface="Lato Medium" charset="0"/>
                <a:ea typeface="Lato Medium" charset="0"/>
                <a:cs typeface="Lato Medium" charset="0"/>
              </a:rPr>
              <a:t>support@scm.com</a:t>
            </a:r>
            <a:endParaRPr lang="en-US" sz="3000" b="1" dirty="0">
              <a:latin typeface="Lato Medium" charset="0"/>
              <a:ea typeface="Lato Medium" charset="0"/>
              <a:cs typeface="Lato Medium" charset="0"/>
            </a:endParaRPr>
          </a:p>
          <a:p>
            <a:pPr marL="476250" lvl="1" indent="0" hangingPunct="1">
              <a:buNone/>
            </a:pPr>
            <a:endParaRPr lang="en-GB" sz="30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149678" y="7845936"/>
            <a:ext cx="3909722" cy="1155187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Easy install</a:t>
            </a:r>
          </a:p>
          <a:p>
            <a:pPr marL="0" indent="0" hangingPunct="1">
              <a:buNone/>
            </a:pPr>
            <a:r>
              <a:rPr lang="en-US" sz="3000" dirty="0">
                <a:latin typeface="Lato Medium" charset="0"/>
                <a:ea typeface="Lato Medium" charset="0"/>
                <a:cs typeface="Lato Medium" charset="0"/>
              </a:rPr>
              <a:t>Windows, Mac, Linux</a:t>
            </a:r>
            <a:endParaRPr lang="en-GB" sz="3900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28587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Lato Black" charset="0"/>
                <a:ea typeface="Lato Black" charset="0"/>
                <a:cs typeface="Lato Black" charset="0"/>
              </a:rPr>
              <a:t>Making computational chemistry work </a:t>
            </a:r>
            <a:r>
              <a:rPr lang="en-US" sz="6600" b="1">
                <a:latin typeface="Lato Black" charset="0"/>
                <a:ea typeface="Lato Black" charset="0"/>
                <a:cs typeface="Lato Black" charset="0"/>
              </a:rPr>
              <a:t>for you</a:t>
            </a:r>
            <a:endParaRPr lang="en-US" sz="6600" b="1" dirty="0"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58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378" name="Picture 2" descr="C:\Users\Fedor\FromUSB\brochure\2013\images\GoldSpect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33" y="3364017"/>
            <a:ext cx="3615073" cy="271130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8288000" cy="1983059"/>
          </a:xfrm>
        </p:spPr>
        <p:txBody>
          <a:bodyPr>
            <a:normAutofit/>
          </a:bodyPr>
          <a:lstStyle/>
          <a:p>
            <a:r>
              <a:rPr lang="en-US" dirty="0" smtClean="0"/>
              <a:t>ADF: Molecular DFT</a:t>
            </a:r>
            <a:endParaRPr lang="en-US" dirty="0"/>
          </a:p>
        </p:txBody>
      </p:sp>
      <p:grpSp>
        <p:nvGrpSpPr>
          <p:cNvPr id="2" name="Group 52"/>
          <p:cNvGrpSpPr/>
          <p:nvPr/>
        </p:nvGrpSpPr>
        <p:grpSpPr>
          <a:xfrm>
            <a:off x="495661" y="7361815"/>
            <a:ext cx="4039114" cy="2860892"/>
            <a:chOff x="1918621" y="1447800"/>
            <a:chExt cx="5472779" cy="4260315"/>
          </a:xfrm>
        </p:grpSpPr>
        <p:pic>
          <p:nvPicPr>
            <p:cNvPr id="10" name="Picture 9" descr="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8621" y="1524000"/>
              <a:ext cx="5472779" cy="4184115"/>
            </a:xfrm>
            <a:prstGeom prst="rect">
              <a:avLst/>
            </a:prstGeom>
          </p:spPr>
        </p:pic>
        <p:sp>
          <p:nvSpPr>
            <p:cNvPr id="11" name="Lightning Bolt 10"/>
            <p:cNvSpPr/>
            <p:nvPr/>
          </p:nvSpPr>
          <p:spPr>
            <a:xfrm>
              <a:off x="2743200" y="1447800"/>
              <a:ext cx="609600" cy="6096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500"/>
            </a:p>
          </p:txBody>
        </p:sp>
      </p:grpSp>
      <p:pic>
        <p:nvPicPr>
          <p:cNvPr id="12" name="Picture 2" descr="http://www.scm.com/img/guipicts/levels_NiCO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2523" y="7208434"/>
            <a:ext cx="3634932" cy="3078566"/>
          </a:xfrm>
          <a:prstGeom prst="rect">
            <a:avLst/>
          </a:prstGeom>
          <a:noFill/>
        </p:spPr>
      </p:pic>
      <p:pic>
        <p:nvPicPr>
          <p:cNvPr id="21" name="Picture 2" descr="File:OLED EarlyProdu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750" y="3428655"/>
            <a:ext cx="3893513" cy="2741683"/>
          </a:xfrm>
          <a:prstGeom prst="rect">
            <a:avLst/>
          </a:prstGeom>
          <a:noFill/>
        </p:spPr>
      </p:pic>
      <p:sp>
        <p:nvSpPr>
          <p:cNvPr id="1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726029" y="3320722"/>
            <a:ext cx="8304796" cy="764496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75" u="sng" dirty="0"/>
              <a:t>Strong &amp; unique points</a:t>
            </a:r>
          </a:p>
          <a:p>
            <a:pPr marL="0" indent="0">
              <a:buNone/>
            </a:pPr>
            <a:endParaRPr lang="en-US" u="sng" dirty="0" smtClean="0"/>
          </a:p>
          <a:p>
            <a:pPr marL="514350" indent="-514350" defTabSz="1371600" eaLnBrk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4050" dirty="0"/>
              <a:t>All-electron </a:t>
            </a:r>
            <a:r>
              <a:rPr lang="en-US" sz="4050" dirty="0" err="1"/>
              <a:t>Slaters</a:t>
            </a:r>
            <a:r>
              <a:rPr lang="en-US" sz="4050" dirty="0"/>
              <a:t>, H-</a:t>
            </a:r>
            <a:r>
              <a:rPr lang="en-US" sz="4050" dirty="0" err="1"/>
              <a:t>Og</a:t>
            </a:r>
            <a:endParaRPr lang="en-US" sz="4050" dirty="0"/>
          </a:p>
          <a:p>
            <a:pPr marL="514350" indent="-514350" defTabSz="1371600" eaLnBrk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4050" dirty="0"/>
          </a:p>
          <a:p>
            <a:pPr marL="514350" indent="-514350" defTabSz="1371600" eaLnBrk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4050" dirty="0"/>
              <a:t>Relativity: ZORA (SR, </a:t>
            </a:r>
            <a:r>
              <a:rPr lang="en-US" sz="4050" b="1" dirty="0"/>
              <a:t>SOC</a:t>
            </a:r>
            <a:r>
              <a:rPr lang="en-US" sz="4050" dirty="0"/>
              <a:t>)</a:t>
            </a:r>
          </a:p>
          <a:p>
            <a:pPr marL="514350" indent="-514350" defTabSz="1371600" eaLnBrk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4050" dirty="0"/>
          </a:p>
          <a:p>
            <a:pPr marL="514350" indent="-514350" defTabSz="1371600" eaLnBrk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4050" dirty="0"/>
              <a:t>Spectroscopy</a:t>
            </a:r>
          </a:p>
          <a:p>
            <a:pPr lvl="1"/>
            <a:r>
              <a:rPr lang="en-US" dirty="0" smtClean="0"/>
              <a:t>EPR, NMR, IR (VCD), UVVIS, XAS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Environments</a:t>
            </a:r>
          </a:p>
          <a:p>
            <a:pPr lvl="1"/>
            <a:r>
              <a:rPr lang="en-US" dirty="0" smtClean="0"/>
              <a:t>Subsystem DFT (FDE), DIM/QM, QM/MM</a:t>
            </a:r>
          </a:p>
          <a:p>
            <a:endParaRPr lang="en-US" dirty="0"/>
          </a:p>
          <a:p>
            <a:r>
              <a:rPr lang="en-US" dirty="0" smtClean="0"/>
              <a:t>Bonding analysis: </a:t>
            </a:r>
          </a:p>
          <a:p>
            <a:pPr lvl="1"/>
            <a:r>
              <a:rPr lang="en-US" dirty="0" smtClean="0"/>
              <a:t>ETS-NOCV, QTAIM, MO diagrams, NCI, 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11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55" y="3146919"/>
            <a:ext cx="14605683" cy="826040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err="1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ADFjobs</a:t>
            </a:r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: job bookkeeping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3045028" y="11407321"/>
            <a:ext cx="19602" cy="838118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10926666" y="12177790"/>
            <a:ext cx="4236737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a</a:t>
            </a:r>
            <a:r>
              <a:rPr lang="is-IS" sz="3600" dirty="0" smtClean="0">
                <a:latin typeface="Lato Medium" charset="0"/>
                <a:ea typeface="Lato Medium" charset="0"/>
                <a:cs typeface="Lato Medium" charset="0"/>
              </a:rPr>
              <a:t>ll jobs / folder view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06560" y="4144500"/>
            <a:ext cx="2077492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j</a:t>
            </a:r>
            <a:r>
              <a:rPr lang="is-IS" sz="3600" dirty="0" smtClean="0">
                <a:latin typeface="Lato Medium" charset="0"/>
                <a:ea typeface="Lato Medium" charset="0"/>
                <a:cs typeface="Lato Medium" charset="0"/>
              </a:rPr>
              <a:t>ob status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21215" y="1938419"/>
            <a:ext cx="4265590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reports &amp; templates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537896" y="25503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 flipH="1">
            <a:off x="12295907" y="25503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62343" y="1843140"/>
            <a:ext cx="5027017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s</a:t>
            </a: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witch </a:t>
            </a:r>
            <a:r>
              <a:rPr lang="en-US" sz="3600" smtClean="0">
                <a:latin typeface="Lato Medium" charset="0"/>
                <a:ea typeface="Lato Medium" charset="0"/>
                <a:cs typeface="Lato Medium" charset="0"/>
              </a:rPr>
              <a:t>GUI functionality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595252" y="2496596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H="1">
            <a:off x="14270180" y="49442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5480050" y="1923768"/>
            <a:ext cx="494205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smtClean="0">
                <a:latin typeface="Lato Medium" charset="0"/>
                <a:ea typeface="Lato Medium" charset="0"/>
                <a:cs typeface="Lato Medium" charset="0"/>
              </a:rPr>
              <a:t>define </a:t>
            </a: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&amp; switch queues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396878" y="5099418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>
            <a:off x="7713999" y="4495168"/>
            <a:ext cx="1365758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smtClean="0">
                <a:latin typeface="Lato Medium" charset="0"/>
                <a:ea typeface="Lato Medium" charset="0"/>
                <a:cs typeface="Lato Medium" charset="0"/>
              </a:rPr>
              <a:t>queue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1951033" y="4996350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/>
          <p:cNvSpPr txBox="1"/>
          <p:nvPr/>
        </p:nvSpPr>
        <p:spPr>
          <a:xfrm>
            <a:off x="10045062" y="3726739"/>
            <a:ext cx="3811942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c</a:t>
            </a: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hange default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e.g</a:t>
            </a: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. cores / nodes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787236" y="4739418"/>
            <a:ext cx="1188902" cy="108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/>
          <p:cNvSpPr txBox="1"/>
          <p:nvPr/>
        </p:nvSpPr>
        <p:spPr>
          <a:xfrm>
            <a:off x="2967588" y="4339760"/>
            <a:ext cx="4057201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see files for this job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2795878" y="10955746"/>
            <a:ext cx="19602" cy="838118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/>
          <p:cNvSpPr txBox="1"/>
          <p:nvPr/>
        </p:nvSpPr>
        <p:spPr>
          <a:xfrm>
            <a:off x="2082548" y="11726215"/>
            <a:ext cx="1426674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search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0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0" y="2426919"/>
            <a:ext cx="17265650" cy="1120335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Basic calculations &amp; settings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7855" y="3731711"/>
            <a:ext cx="2232984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j</a:t>
            </a: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ob type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/ template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338" y="5632064"/>
            <a:ext cx="2593660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smtClean="0">
                <a:latin typeface="Lato Medium" charset="0"/>
                <a:ea typeface="Lato Medium" charset="0"/>
                <a:cs typeface="Lato Medium" charset="0"/>
              </a:rPr>
              <a:t>charge/spin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1366" y="6924733"/>
            <a:ext cx="3225242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f</a:t>
            </a: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unctional &amp;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relativistic </a:t>
            </a:r>
            <a:r>
              <a:rPr lang="en-US" sz="3600" dirty="0" err="1" smtClean="0">
                <a:latin typeface="Lato Medium" charset="0"/>
                <a:ea typeface="Lato Medium" charset="0"/>
                <a:cs typeface="Lato Medium" charset="0"/>
              </a:rPr>
              <a:t>appr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6356471" y="9908267"/>
            <a:ext cx="19602" cy="838118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14559103" y="10880554"/>
            <a:ext cx="345286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sz="3600" dirty="0" smtClean="0">
                <a:latin typeface="Lato Medium" charset="0"/>
                <a:ea typeface="Lato Medium" charset="0"/>
                <a:cs typeface="Lato Medium" charset="0"/>
              </a:rPr>
              <a:t>… = more details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463" y="8335957"/>
            <a:ext cx="3696525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smtClean="0">
                <a:latin typeface="Lato Medium" charset="0"/>
                <a:ea typeface="Lato Medium" charset="0"/>
                <a:cs typeface="Lato Medium" charset="0"/>
              </a:rPr>
              <a:t>basis </a:t>
            </a: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&amp; numerical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accuracy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74723" y="4378568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>
            <a:off x="8774723" y="5960359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8824234" y="7530027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>
            <a:off x="8971626" y="9024379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H="1">
            <a:off x="16625455" y="2492037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15912118" y="1880065"/>
            <a:ext cx="1426674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sz="3600" dirty="0" smtClean="0">
                <a:latin typeface="Lato Medium" charset="0"/>
                <a:ea typeface="Lato Medium" charset="0"/>
                <a:cs typeface="Lato Medium" charset="0"/>
              </a:rPr>
              <a:t>search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3265725" y="25503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/>
          <p:cNvSpPr txBox="1"/>
          <p:nvPr/>
        </p:nvSpPr>
        <p:spPr>
          <a:xfrm>
            <a:off x="11067270" y="1938419"/>
            <a:ext cx="377346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j</a:t>
            </a:r>
            <a:r>
              <a:rPr lang="is-IS" sz="3600" dirty="0" smtClean="0">
                <a:latin typeface="Lato Medium" charset="0"/>
                <a:ea typeface="Lato Medium" charset="0"/>
                <a:cs typeface="Lato Medium" charset="0"/>
              </a:rPr>
              <a:t>ob types &amp; set up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506198" y="2536655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 flipH="1">
            <a:off x="12295907" y="25503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 flipH="1">
            <a:off x="14103926" y="2595009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6875090" y="1801366"/>
            <a:ext cx="3258905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latin typeface="Lato Medium" charset="0"/>
                <a:ea typeface="Lato Medium" charset="0"/>
                <a:cs typeface="Lato Medium" charset="0"/>
              </a:rPr>
              <a:t>s</a:t>
            </a:r>
            <a:r>
              <a:rPr lang="en-US" sz="3600" smtClean="0">
                <a:latin typeface="Lato Medium" charset="0"/>
                <a:ea typeface="Lato Medium" charset="0"/>
                <a:cs typeface="Lato Medium" charset="0"/>
              </a:rPr>
              <a:t>witch modules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954489" y="2426919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1315686" y="10418090"/>
            <a:ext cx="2677016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Lato Medium" charset="0"/>
                <a:ea typeface="Lato Medium" charset="0"/>
                <a:cs typeface="Lato Medium" charset="0"/>
              </a:rPr>
              <a:t>builder tools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251827" y="10946515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3439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smtClean="0">
                <a:latin typeface="Lato Black" pitchFamily="34" charset="0"/>
                <a:ea typeface="Lato Black" pitchFamily="34" charset="0"/>
                <a:cs typeface="Lato Black" pitchFamily="34" charset="0"/>
              </a:rPr>
              <a:t>Building molecules</a:t>
            </a:r>
            <a:endParaRPr lang="en-US" sz="8400" dirty="0"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5"/>
            <a:ext cx="17432841" cy="7481348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dirty="0" smtClean="0">
                <a:hlinkClick r:id="rId3"/>
              </a:rPr>
              <a:t>www.scm.com/doc/Tutorials/GUI_overview/Building_Molecules.html</a:t>
            </a:r>
            <a:endParaRPr lang="en-US" dirty="0"/>
          </a:p>
          <a:p>
            <a:pPr hangingPunct="1"/>
            <a:r>
              <a:rPr lang="en-US" dirty="0" smtClean="0"/>
              <a:t>Import: SMILES, xyz, </a:t>
            </a:r>
            <a:r>
              <a:rPr lang="en-US" dirty="0" err="1" smtClean="0"/>
              <a:t>cif</a:t>
            </a:r>
            <a:r>
              <a:rPr lang="en-US" dirty="0" smtClean="0"/>
              <a:t>, </a:t>
            </a:r>
            <a:r>
              <a:rPr lang="en-US" dirty="0" err="1" smtClean="0"/>
              <a:t>pdb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is-IS" dirty="0"/>
          </a:p>
          <a:p>
            <a:pPr hangingPunct="1"/>
            <a:r>
              <a:rPr lang="is-IS" dirty="0" smtClean="0"/>
              <a:t>Included library + building / drawing tools tools </a:t>
            </a:r>
            <a:endParaRPr lang="is-IS" dirty="0"/>
          </a:p>
          <a:p>
            <a:pPr hangingPunct="1"/>
            <a:r>
              <a:rPr lang="is-IS" dirty="0" smtClean="0"/>
              <a:t>Nanoparticles: start from periodic =&gt; cut a cluster</a:t>
            </a:r>
          </a:p>
          <a:p>
            <a:pPr hangingPunct="1"/>
            <a:r>
              <a:rPr lang="is-IS" dirty="0" smtClean="0"/>
              <a:t>Surfaces from bulk ... </a:t>
            </a:r>
          </a:p>
          <a:p>
            <a:pPr hangingPunct="1"/>
            <a:endParaRPr lang="is-IS" dirty="0"/>
          </a:p>
          <a:p>
            <a:pPr hangingPunct="1"/>
            <a:r>
              <a:rPr lang="is-IS" b="1" u="sng" dirty="0" smtClean="0"/>
              <a:t>Excercise</a:t>
            </a:r>
            <a:r>
              <a:rPr lang="is-IS" b="1" dirty="0" smtClean="0"/>
              <a:t>: </a:t>
            </a:r>
          </a:p>
          <a:p>
            <a:pPr hangingPunct="1">
              <a:buNone/>
            </a:pPr>
            <a:r>
              <a:rPr lang="is-IS" b="1" dirty="0" smtClean="0"/>
              <a:t>	</a:t>
            </a:r>
            <a:r>
              <a:rPr lang="is-IS" dirty="0" smtClean="0"/>
              <a:t>Build p-dicholorobenzene</a:t>
            </a:r>
          </a:p>
          <a:p>
            <a:pPr hangingPunct="1">
              <a:buNone/>
            </a:pPr>
            <a:r>
              <a:rPr lang="is-IS" dirty="0" smtClean="0"/>
              <a:t>	symmetrize &amp; optimize </a:t>
            </a:r>
          </a:p>
          <a:p>
            <a:pPr hangingPunct="1">
              <a:buNone/>
            </a:pPr>
            <a:r>
              <a:rPr lang="is-IS" dirty="0" smtClean="0"/>
              <a:t>    (SR-BP-D3/DZP)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7730" y="5230437"/>
            <a:ext cx="10730245" cy="720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7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CM Logos 1">
      <a:dk1>
        <a:srgbClr val="000000"/>
      </a:dk1>
      <a:lt1>
        <a:srgbClr val="FFFFFF"/>
      </a:lt1>
      <a:dk2>
        <a:srgbClr val="3C3C3C"/>
      </a:dk2>
      <a:lt2>
        <a:srgbClr val="8A8A74"/>
      </a:lt2>
      <a:accent1>
        <a:srgbClr val="FF921E"/>
      </a:accent1>
      <a:accent2>
        <a:srgbClr val="74C985"/>
      </a:accent2>
      <a:accent3>
        <a:srgbClr val="3EA9F4"/>
      </a:accent3>
      <a:accent4>
        <a:srgbClr val="F6E11B"/>
      </a:accent4>
      <a:accent5>
        <a:srgbClr val="F26421"/>
      </a:accent5>
      <a:accent6>
        <a:srgbClr val="E480AE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12054</TotalTime>
  <Words>1108</Words>
  <Application>Microsoft Office PowerPoint</Application>
  <PresentationFormat>Custom</PresentationFormat>
  <Paragraphs>234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</vt:lpstr>
      <vt:lpstr>JNU demo/hands-on</vt:lpstr>
      <vt:lpstr>Outline</vt:lpstr>
      <vt:lpstr>ADF Modeling Suite</vt:lpstr>
      <vt:lpstr>Slide 4</vt:lpstr>
      <vt:lpstr>Making computational chemistry work for you</vt:lpstr>
      <vt:lpstr>ADF: Molecular DFT</vt:lpstr>
      <vt:lpstr>Slide 7</vt:lpstr>
      <vt:lpstr>Slide 8</vt:lpstr>
      <vt:lpstr>Slide 9</vt:lpstr>
      <vt:lpstr>Slide 10</vt:lpstr>
      <vt:lpstr>Slide 11</vt:lpstr>
      <vt:lpstr>Energy decomposition analysis</vt:lpstr>
      <vt:lpstr>Slide 13</vt:lpstr>
      <vt:lpstr>Slide 14</vt:lpstr>
      <vt:lpstr>Slide 15</vt:lpstr>
      <vt:lpstr>Slide 16</vt:lpstr>
      <vt:lpstr>Proton transfer TS: tautomerization</vt:lpstr>
      <vt:lpstr>Proton transfer TS: tautomerization</vt:lpstr>
      <vt:lpstr>Proton transfer TS multi-layer</vt:lpstr>
      <vt:lpstr>Multiple jobs, conformers</vt:lpstr>
      <vt:lpstr>Faster methods: MOPAC, DFTB</vt:lpstr>
      <vt:lpstr>COSMO-RS with MOPAC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goumans</dc:creator>
  <cp:lastModifiedBy>goumans</cp:lastModifiedBy>
  <cp:revision>411</cp:revision>
  <cp:lastPrinted>2016-04-14T15:08:56Z</cp:lastPrinted>
  <dcterms:modified xsi:type="dcterms:W3CDTF">2017-01-12T12:08:22Z</dcterms:modified>
</cp:coreProperties>
</file>