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088"/>
  </p:normalViewPr>
  <p:slideViewPr>
    <p:cSldViewPr snapToGrid="0" snapToObjects="1" showGuides="1">
      <p:cViewPr varScale="1">
        <p:scale>
          <a:sx n="91" d="100"/>
          <a:sy n="91" d="100"/>
        </p:scale>
        <p:origin x="3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ACF50-3171-9D44-8399-5E9489222FC4}" type="datetimeFigureOut">
              <a:rPr lang="en-US" smtClean="0"/>
              <a:t>5/19/17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BE314-24CB-8F43-AA04-F4F35A357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0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CE38-5DB1-C544-888B-8E7AE077348C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6A8-0D12-6E46-B8BA-08C13E7F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CE38-5DB1-C544-888B-8E7AE077348C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6A8-0D12-6E46-B8BA-08C13E7F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3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CE38-5DB1-C544-888B-8E7AE077348C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6A8-0D12-6E46-B8BA-08C13E7F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8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CE38-5DB1-C544-888B-8E7AE077348C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6A8-0D12-6E46-B8BA-08C13E7F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CE38-5DB1-C544-888B-8E7AE077348C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6A8-0D12-6E46-B8BA-08C13E7F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CE38-5DB1-C544-888B-8E7AE077348C}" type="datetimeFigureOut">
              <a:rPr lang="en-US" smtClean="0"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6A8-0D12-6E46-B8BA-08C13E7F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5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CE38-5DB1-C544-888B-8E7AE077348C}" type="datetimeFigureOut">
              <a:rPr lang="en-US" smtClean="0"/>
              <a:t>5/19/17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6A8-0D12-6E46-B8BA-08C13E7F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CE38-5DB1-C544-888B-8E7AE077348C}" type="datetimeFigureOut">
              <a:rPr lang="en-US" smtClean="0"/>
              <a:t>5/19/17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6A8-0D12-6E46-B8BA-08C13E7F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7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CE38-5DB1-C544-888B-8E7AE077348C}" type="datetimeFigureOut">
              <a:rPr lang="en-US" smtClean="0"/>
              <a:t>5/19/17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6A8-0D12-6E46-B8BA-08C13E7F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4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CE38-5DB1-C544-888B-8E7AE077348C}" type="datetimeFigureOut">
              <a:rPr lang="en-US" smtClean="0"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6A8-0D12-6E46-B8BA-08C13E7F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CE38-5DB1-C544-888B-8E7AE077348C}" type="datetimeFigureOut">
              <a:rPr lang="en-US" smtClean="0"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6A8-0D12-6E46-B8BA-08C13E7F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0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CE38-5DB1-C544-888B-8E7AE077348C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46A8-0D12-6E46-B8BA-08C13E7F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1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dx.doi.org/10.1039/C4CP05148C" TargetMode="External"/><Relationship Id="rId4" Type="http://schemas.openxmlformats.org/officeDocument/2006/relationships/hyperlink" Target="https://www.scm.com/wp-content/uploads/LFDFT_inputs.zip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scm.com/wp-content/uploads/Videos/LFDFT_pcWLEDs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09" y="0"/>
            <a:ext cx="885037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Lato Medium" charset="0"/>
                <a:ea typeface="Lato Medium" charset="0"/>
                <a:cs typeface="Lato Medium" charset="0"/>
              </a:rPr>
              <a:t>Simply put, Density-Functional Theory based Ligand Field (LFDFT) uses ad </a:t>
            </a:r>
            <a:r>
              <a:rPr lang="en-US" sz="1600" dirty="0">
                <a:latin typeface="Lato Medium" charset="0"/>
                <a:ea typeface="Lato Medium" charset="0"/>
                <a:cs typeface="Lato Medium" charset="0"/>
              </a:rPr>
              <a:t>hoc configuration </a:t>
            </a:r>
            <a:r>
              <a:rPr lang="en-US" sz="1600" dirty="0" smtClean="0">
                <a:latin typeface="Lato Medium" charset="0"/>
                <a:ea typeface="Lato Medium" charset="0"/>
                <a:cs typeface="Lato Medium" charset="0"/>
              </a:rPr>
              <a:t>interaction to deal with near-degeneracy in open-shell d- and f-systems.</a:t>
            </a:r>
          </a:p>
          <a:p>
            <a:r>
              <a:rPr lang="en-US" sz="1600" dirty="0" smtClean="0">
                <a:latin typeface="Lato Medium" charset="0"/>
                <a:ea typeface="Lato Medium" charset="0"/>
                <a:cs typeface="Lato Medium" charset="0"/>
              </a:rPr>
              <a:t>The LFDFT run is preceded by a so-called average-of-configuration (AOC) calculation.</a:t>
            </a:r>
          </a:p>
          <a:p>
            <a:endParaRPr lang="en-US" sz="1600" dirty="0">
              <a:latin typeface="Lato Medium" charset="0"/>
              <a:ea typeface="Lato Medium" charset="0"/>
              <a:cs typeface="Lato Medium" charset="0"/>
            </a:endParaRPr>
          </a:p>
          <a:p>
            <a:r>
              <a:rPr lang="en-US" sz="1600" dirty="0" smtClean="0">
                <a:latin typeface="Lato Medium" charset="0"/>
                <a:ea typeface="Lato Medium" charset="0"/>
                <a:cs typeface="Lato Medium" charset="0"/>
              </a:rPr>
              <a:t>In this example, we will calculate excitations from f</a:t>
            </a:r>
            <a:r>
              <a:rPr lang="en-US" sz="1600" baseline="30000" dirty="0" smtClean="0">
                <a:latin typeface="Lato Medium" charset="0"/>
                <a:ea typeface="Lato Medium" charset="0"/>
                <a:cs typeface="Lato Medium" charset="0"/>
              </a:rPr>
              <a:t>2 </a:t>
            </a:r>
            <a:r>
              <a:rPr lang="en-US" sz="1600" dirty="0" smtClean="0">
                <a:latin typeface="Lato Medium" charset="0"/>
                <a:ea typeface="Lato Medium" charset="0"/>
                <a:cs typeface="Lato Medium" charset="0"/>
              </a:rPr>
              <a:t> to f</a:t>
            </a:r>
            <a:r>
              <a:rPr lang="en-US" sz="1600" baseline="30000" dirty="0" smtClean="0">
                <a:latin typeface="Lato Medium" charset="0"/>
                <a:ea typeface="Lato Medium" charset="0"/>
                <a:cs typeface="Lato Medium" charset="0"/>
              </a:rPr>
              <a:t>1</a:t>
            </a:r>
            <a:r>
              <a:rPr lang="en-US" sz="1600" dirty="0" smtClean="0">
                <a:latin typeface="Lato Medium" charset="0"/>
                <a:ea typeface="Lato Medium" charset="0"/>
                <a:cs typeface="Lato Medium" charset="0"/>
              </a:rPr>
              <a:t>d</a:t>
            </a:r>
            <a:r>
              <a:rPr lang="en-US" sz="1600" baseline="30000" dirty="0" smtClean="0">
                <a:latin typeface="Lato Medium" charset="0"/>
                <a:ea typeface="Lato Medium" charset="0"/>
                <a:cs typeface="Lato Medium" charset="0"/>
              </a:rPr>
              <a:t>1</a:t>
            </a:r>
            <a:r>
              <a:rPr lang="en-US" sz="1600" dirty="0" smtClean="0">
                <a:latin typeface="Lato Medium" charset="0"/>
                <a:ea typeface="Lato Medium" charset="0"/>
                <a:cs typeface="Lato Medium" charset="0"/>
              </a:rPr>
              <a:t> for the Pr</a:t>
            </a:r>
            <a:r>
              <a:rPr lang="en-US" sz="1600" baseline="30000" dirty="0" smtClean="0">
                <a:latin typeface="Lato Medium" charset="0"/>
                <a:ea typeface="Lato Medium" charset="0"/>
                <a:cs typeface="Lato Medium" charset="0"/>
              </a:rPr>
              <a:t>3+ </a:t>
            </a:r>
            <a:r>
              <a:rPr lang="en-US" sz="1600" dirty="0" smtClean="0">
                <a:latin typeface="Lato Medium" charset="0"/>
                <a:ea typeface="Lato Medium" charset="0"/>
                <a:cs typeface="Lato Medium" charset="0"/>
              </a:rPr>
              <a:t>ion</a:t>
            </a:r>
          </a:p>
          <a:p>
            <a:endParaRPr lang="en-US" u="sng" dirty="0" smtClean="0">
              <a:latin typeface="Lato Medium" charset="0"/>
              <a:ea typeface="Lato Medium" charset="0"/>
              <a:cs typeface="Lato Medium" charset="0"/>
            </a:endParaRPr>
          </a:p>
          <a:p>
            <a:r>
              <a:rPr lang="en-US" u="sng" dirty="0" smtClean="0">
                <a:solidFill>
                  <a:srgbClr val="FFA900"/>
                </a:solidFill>
                <a:latin typeface="Lato Medium" charset="0"/>
                <a:ea typeface="Lato Medium" charset="0"/>
                <a:cs typeface="Lato Medium" charset="0"/>
              </a:rPr>
              <a:t>NOTE: Ignore all GUI warnings</a:t>
            </a:r>
            <a:endParaRPr lang="en-US" u="sng" dirty="0">
              <a:solidFill>
                <a:srgbClr val="FFA900"/>
              </a:solidFill>
              <a:latin typeface="Lato Medium" charset="0"/>
              <a:ea typeface="Lato Medium" charset="0"/>
              <a:cs typeface="Lato Medium" charset="0"/>
            </a:endParaRPr>
          </a:p>
          <a:p>
            <a:endParaRPr lang="en-US" u="sng" dirty="0">
              <a:latin typeface="Lato Medium" charset="0"/>
              <a:ea typeface="Lato Medium" charset="0"/>
              <a:cs typeface="Lato Medium" charset="0"/>
            </a:endParaRPr>
          </a:p>
          <a:p>
            <a:r>
              <a:rPr lang="en-US" u="sng" dirty="0">
                <a:latin typeface="Lato Medium" charset="0"/>
                <a:ea typeface="Lato Medium" charset="0"/>
                <a:cs typeface="Lato Medium" charset="0"/>
              </a:rPr>
              <a:t>A</a:t>
            </a:r>
            <a:r>
              <a:rPr lang="en-US" u="sng" dirty="0" smtClean="0">
                <a:latin typeface="Lato Medium" charset="0"/>
                <a:ea typeface="Lato Medium" charset="0"/>
                <a:cs typeface="Lato Medium" charset="0"/>
              </a:rPr>
              <a:t>. AOC for 4f</a:t>
            </a:r>
            <a:r>
              <a:rPr lang="en-US" u="sng" baseline="30000" dirty="0" smtClean="0">
                <a:latin typeface="Lato Medium" charset="0"/>
                <a:ea typeface="Lato Medium" charset="0"/>
                <a:cs typeface="Lato Medium" charset="0"/>
              </a:rPr>
              <a:t>2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Add a </a:t>
            </a:r>
            <a:r>
              <a:rPr lang="en-US" dirty="0" err="1" smtClean="0">
                <a:latin typeface="Lato Medium" charset="0"/>
                <a:ea typeface="Lato Medium" charset="0"/>
                <a:cs typeface="Lato Medium" charset="0"/>
              </a:rPr>
              <a:t>Pr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atom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Select Scalar ZORA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Set TZ2P basis set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No frozen core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Numerical quality Good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Details =&gt; Symmetry =&gt; </a:t>
            </a:r>
            <a:r>
              <a:rPr lang="en-US" dirty="0" err="1" smtClean="0">
                <a:latin typeface="Lato Medium" charset="0"/>
                <a:ea typeface="Lato Medium" charset="0"/>
                <a:cs typeface="Lato Medium" charset="0"/>
              </a:rPr>
              <a:t>Nosymm</a:t>
            </a:r>
            <a:endParaRPr lang="en-US" dirty="0">
              <a:latin typeface="Lato Medium" charset="0"/>
              <a:ea typeface="Lato Medium" charset="0"/>
              <a:cs typeface="Lato Medium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Model </a:t>
            </a:r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=&gt; Spin &amp; Occupations =&gt; 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Run ADF Guess</a:t>
            </a:r>
            <a:endParaRPr lang="en-US" dirty="0">
              <a:latin typeface="Lato Medium" charset="0"/>
              <a:ea typeface="Lato Medium" charset="0"/>
              <a:cs typeface="Lato Medium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Tick ‘Use Following Occupation’ &amp; scroll down</a:t>
            </a:r>
          </a:p>
          <a:p>
            <a:pPr marL="342900" indent="-342900">
              <a:buAutoNum type="arabicPeriod"/>
            </a:pPr>
            <a:r>
              <a:rPr lang="tr-TR" dirty="0" smtClean="0">
                <a:latin typeface="Lato Medium" charset="0"/>
                <a:ea typeface="Lato Medium" charset="0"/>
                <a:cs typeface="Lato Medium" charset="0"/>
              </a:rPr>
              <a:t>Set 0.2857143 </a:t>
            </a:r>
            <a:r>
              <a:rPr lang="tr-TR" dirty="0" err="1" smtClean="0">
                <a:latin typeface="Lato Medium" charset="0"/>
                <a:ea typeface="Lato Medium" charset="0"/>
                <a:cs typeface="Lato Medium" charset="0"/>
              </a:rPr>
              <a:t>for</a:t>
            </a:r>
            <a:r>
              <a:rPr lang="tr-TR" dirty="0" smtClean="0">
                <a:latin typeface="Lato Medium" charset="0"/>
                <a:ea typeface="Lato Medium" charset="0"/>
                <a:cs typeface="Lato Medium" charset="0"/>
              </a:rPr>
              <a:t> </a:t>
            </a:r>
            <a:r>
              <a:rPr lang="tr-TR" dirty="0" err="1" smtClean="0">
                <a:latin typeface="Lato Medium" charset="0"/>
                <a:ea typeface="Lato Medium" charset="0"/>
                <a:cs typeface="Lato Medium" charset="0"/>
              </a:rPr>
              <a:t>orbitals</a:t>
            </a:r>
            <a:r>
              <a:rPr lang="tr-TR" dirty="0" smtClean="0">
                <a:latin typeface="Lato Medium" charset="0"/>
                <a:ea typeface="Lato Medium" charset="0"/>
                <a:cs typeface="Lato Medium" charset="0"/>
              </a:rPr>
              <a:t> 28-34*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File =&gt; Run (Save as Pr_f2)</a:t>
            </a:r>
          </a:p>
          <a:p>
            <a:pPr marL="342900" indent="-342900">
              <a:buAutoNum type="arabicPeriod"/>
            </a:pPr>
            <a:endParaRPr lang="en-US" dirty="0">
              <a:latin typeface="Lato Medium" charset="0"/>
              <a:ea typeface="Lato Medium" charset="0"/>
              <a:cs typeface="Lato Medium" charset="0"/>
            </a:endParaRPr>
          </a:p>
          <a:p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* This creates a 3+ ion and equally </a:t>
            </a:r>
          </a:p>
          <a:p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  divides the 2 f-electrons over the f-shell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7012537" y="8169962"/>
            <a:ext cx="731327" cy="53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smtClean="0">
                <a:solidFill>
                  <a:srgbClr val="FF0000"/>
                </a:solidFill>
              </a:rPr>
              <a:t>9.</a:t>
            </a:r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500" smtClean="0"/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endParaRPr lang="en-US" sz="2500" smtClean="0"/>
          </a:p>
          <a:p>
            <a:pPr lvl="1"/>
            <a:endParaRPr lang="en-US" sz="25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7542389" y="8098531"/>
            <a:ext cx="750512" cy="514651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7164937" y="8322362"/>
            <a:ext cx="731327" cy="53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smtClean="0">
                <a:solidFill>
                  <a:srgbClr val="FF0000"/>
                </a:solidFill>
              </a:rPr>
              <a:t>9.</a:t>
            </a:r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500" smtClean="0"/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endParaRPr lang="en-US" sz="2500" smtClean="0"/>
          </a:p>
          <a:p>
            <a:pPr lvl="1"/>
            <a:endParaRPr lang="en-US" sz="25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17694789" y="8250931"/>
            <a:ext cx="750512" cy="514651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7317337" y="8474762"/>
            <a:ext cx="731327" cy="53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smtClean="0">
                <a:solidFill>
                  <a:srgbClr val="FF0000"/>
                </a:solidFill>
              </a:rPr>
              <a:t>9.</a:t>
            </a:r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500" smtClean="0"/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endParaRPr lang="en-US" sz="2500" smtClean="0"/>
          </a:p>
          <a:p>
            <a:pPr lvl="1"/>
            <a:endParaRPr lang="en-US" sz="25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17847189" y="8403331"/>
            <a:ext cx="750512" cy="514651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36699" r="-511" b="417"/>
          <a:stretch/>
        </p:blipFill>
        <p:spPr>
          <a:xfrm>
            <a:off x="3493917" y="1482923"/>
            <a:ext cx="5679267" cy="2191657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7433945" y="1748005"/>
            <a:ext cx="1019239" cy="182880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1" name="Content Placeholder 3"/>
          <p:cNvSpPr txBox="1">
            <a:spLocks/>
          </p:cNvSpPr>
          <p:nvPr/>
        </p:nvSpPr>
        <p:spPr>
          <a:xfrm>
            <a:off x="4909418" y="3624939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1.1</a:t>
            </a:r>
            <a:endParaRPr lang="en-US" sz="1000" dirty="0" smtClean="0"/>
          </a:p>
        </p:txBody>
      </p:sp>
      <p:sp>
        <p:nvSpPr>
          <p:cNvPr id="42" name="Rounded Rectangle 41"/>
          <p:cNvSpPr/>
          <p:nvPr/>
        </p:nvSpPr>
        <p:spPr>
          <a:xfrm>
            <a:off x="4989984" y="3449466"/>
            <a:ext cx="193261" cy="156657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3" name="Content Placeholder 3"/>
          <p:cNvSpPr txBox="1">
            <a:spLocks/>
          </p:cNvSpPr>
          <p:nvPr/>
        </p:nvSpPr>
        <p:spPr>
          <a:xfrm>
            <a:off x="3504987" y="3015673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1.2</a:t>
            </a: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  <p:sp>
        <p:nvSpPr>
          <p:cNvPr id="44" name="Rounded Rectangle 43"/>
          <p:cNvSpPr/>
          <p:nvPr/>
        </p:nvSpPr>
        <p:spPr>
          <a:xfrm>
            <a:off x="3774021" y="3128473"/>
            <a:ext cx="193261" cy="156657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5" name="Content Placeholder 3"/>
          <p:cNvSpPr txBox="1">
            <a:spLocks/>
          </p:cNvSpPr>
          <p:nvPr/>
        </p:nvSpPr>
        <p:spPr>
          <a:xfrm>
            <a:off x="4418352" y="1699273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1.3</a:t>
            </a: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  <p:sp>
        <p:nvSpPr>
          <p:cNvPr id="46" name="Content Placeholder 3"/>
          <p:cNvSpPr txBox="1">
            <a:spLocks/>
          </p:cNvSpPr>
          <p:nvPr/>
        </p:nvSpPr>
        <p:spPr>
          <a:xfrm>
            <a:off x="7197149" y="1740287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2.</a:t>
            </a: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  <p:sp>
        <p:nvSpPr>
          <p:cNvPr id="47" name="Rounded Rectangle 46"/>
          <p:cNvSpPr/>
          <p:nvPr/>
        </p:nvSpPr>
        <p:spPr>
          <a:xfrm>
            <a:off x="7422727" y="2037922"/>
            <a:ext cx="1019239" cy="182880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8" name="Content Placeholder 3"/>
          <p:cNvSpPr txBox="1">
            <a:spLocks/>
          </p:cNvSpPr>
          <p:nvPr/>
        </p:nvSpPr>
        <p:spPr>
          <a:xfrm>
            <a:off x="7185931" y="2030204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3.</a:t>
            </a: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  <p:sp>
        <p:nvSpPr>
          <p:cNvPr id="49" name="Rounded Rectangle 48"/>
          <p:cNvSpPr/>
          <p:nvPr/>
        </p:nvSpPr>
        <p:spPr>
          <a:xfrm>
            <a:off x="7424809" y="2211222"/>
            <a:ext cx="1019239" cy="182880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0" name="Content Placeholder 3"/>
          <p:cNvSpPr txBox="1">
            <a:spLocks/>
          </p:cNvSpPr>
          <p:nvPr/>
        </p:nvSpPr>
        <p:spPr>
          <a:xfrm>
            <a:off x="7188013" y="2203504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4.</a:t>
            </a: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  <p:sp>
        <p:nvSpPr>
          <p:cNvPr id="51" name="Rounded Rectangle 50"/>
          <p:cNvSpPr/>
          <p:nvPr/>
        </p:nvSpPr>
        <p:spPr>
          <a:xfrm>
            <a:off x="7422727" y="2385160"/>
            <a:ext cx="1019239" cy="182880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2" name="Content Placeholder 3"/>
          <p:cNvSpPr txBox="1">
            <a:spLocks/>
          </p:cNvSpPr>
          <p:nvPr/>
        </p:nvSpPr>
        <p:spPr>
          <a:xfrm>
            <a:off x="7185931" y="2377442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5.</a:t>
            </a: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93" y="3691353"/>
            <a:ext cx="3492500" cy="1060508"/>
          </a:xfrm>
          <a:prstGeom prst="rect">
            <a:avLst/>
          </a:prstGeom>
        </p:spPr>
      </p:pic>
      <p:sp>
        <p:nvSpPr>
          <p:cNvPr id="54" name="Content Placeholder 3"/>
          <p:cNvSpPr txBox="1">
            <a:spLocks/>
          </p:cNvSpPr>
          <p:nvPr/>
        </p:nvSpPr>
        <p:spPr>
          <a:xfrm>
            <a:off x="7333689" y="4519494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6.</a:t>
            </a:r>
            <a:endParaRPr lang="en-US" sz="1000" dirty="0" smtClean="0"/>
          </a:p>
          <a:p>
            <a:pPr lvl="1"/>
            <a:endParaRPr lang="en-US" sz="10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49" y="4848766"/>
            <a:ext cx="719790" cy="1969952"/>
          </a:xfrm>
          <a:prstGeom prst="rect">
            <a:avLst/>
          </a:prstGeom>
        </p:spPr>
      </p:pic>
      <p:sp>
        <p:nvSpPr>
          <p:cNvPr id="56" name="Content Placeholder 3"/>
          <p:cNvSpPr txBox="1">
            <a:spLocks/>
          </p:cNvSpPr>
          <p:nvPr/>
        </p:nvSpPr>
        <p:spPr>
          <a:xfrm>
            <a:off x="8166317" y="4848766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0000"/>
                </a:solidFill>
              </a:rPr>
              <a:t>9</a:t>
            </a:r>
            <a:r>
              <a:rPr lang="en-US" sz="1000" dirty="0" smtClean="0">
                <a:solidFill>
                  <a:srgbClr val="FF0000"/>
                </a:solidFill>
              </a:rPr>
              <a:t>.</a:t>
            </a:r>
            <a:endParaRPr lang="en-US" sz="1000" dirty="0" smtClean="0"/>
          </a:p>
          <a:p>
            <a:pPr lvl="1"/>
            <a:endParaRPr lang="en-US" sz="10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18" y="4968633"/>
            <a:ext cx="3035300" cy="1559012"/>
          </a:xfrm>
          <a:prstGeom prst="rect">
            <a:avLst/>
          </a:prstGeom>
        </p:spPr>
      </p:pic>
      <p:sp>
        <p:nvSpPr>
          <p:cNvPr id="58" name="Content Placeholder 3"/>
          <p:cNvSpPr txBox="1">
            <a:spLocks/>
          </p:cNvSpPr>
          <p:nvPr/>
        </p:nvSpPr>
        <p:spPr>
          <a:xfrm>
            <a:off x="4903782" y="5179258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7.</a:t>
            </a:r>
            <a:endParaRPr lang="en-US" sz="1000" dirty="0" smtClean="0"/>
          </a:p>
          <a:p>
            <a:pPr lvl="1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3237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14" y="576764"/>
            <a:ext cx="3740095" cy="16787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709" y="0"/>
            <a:ext cx="885037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Lato Medium" charset="0"/>
                <a:ea typeface="Lato Medium" charset="0"/>
                <a:cs typeface="Lato Medium" charset="0"/>
              </a:rPr>
              <a:t>Example: Pr</a:t>
            </a:r>
            <a:r>
              <a:rPr lang="en-US" u="sng" baseline="30000" dirty="0" smtClean="0">
                <a:latin typeface="Lato Medium" charset="0"/>
                <a:ea typeface="Lato Medium" charset="0"/>
                <a:cs typeface="Lato Medium" charset="0"/>
              </a:rPr>
              <a:t>3+ </a:t>
            </a:r>
            <a:r>
              <a:rPr lang="en-US" u="sng" dirty="0" smtClean="0">
                <a:latin typeface="Lato Medium" charset="0"/>
                <a:ea typeface="Lato Medium" charset="0"/>
                <a:cs typeface="Lato Medium" charset="0"/>
              </a:rPr>
              <a:t>ion</a:t>
            </a:r>
            <a:endParaRPr lang="en-US" u="sng" dirty="0">
              <a:latin typeface="Lato Medium" charset="0"/>
              <a:ea typeface="Lato Medium" charset="0"/>
              <a:cs typeface="Lato Medium" charset="0"/>
            </a:endParaRPr>
          </a:p>
          <a:p>
            <a:endParaRPr lang="en-US" sz="1400" dirty="0" smtClean="0">
              <a:latin typeface="Lato Medium" charset="0"/>
              <a:ea typeface="Lato Medium" charset="0"/>
              <a:cs typeface="Lato Medium" charset="0"/>
            </a:endParaRPr>
          </a:p>
          <a:p>
            <a:r>
              <a:rPr lang="en-US" u="sng" dirty="0" smtClean="0">
                <a:latin typeface="Lato Medium" charset="0"/>
                <a:ea typeface="Lato Medium" charset="0"/>
                <a:cs typeface="Lato Medium" charset="0"/>
              </a:rPr>
              <a:t>B. LFDFT for f</a:t>
            </a:r>
            <a:r>
              <a:rPr lang="en-US" u="sng" baseline="30000" dirty="0" smtClean="0">
                <a:latin typeface="Lato Medium" charset="0"/>
                <a:ea typeface="Lato Medium" charset="0"/>
                <a:cs typeface="Lato Medium" charset="0"/>
              </a:rPr>
              <a:t>2</a:t>
            </a:r>
          </a:p>
          <a:p>
            <a:endParaRPr lang="en-US" u="sng" baseline="30000" dirty="0">
              <a:latin typeface="Lato Medium" charset="0"/>
              <a:ea typeface="Lato Medium" charset="0"/>
              <a:cs typeface="Lato Medium" charset="0"/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Properties =&gt; Ligand Field DFT </a:t>
            </a:r>
            <a:br>
              <a:rPr lang="en-US" dirty="0" smtClean="0">
                <a:latin typeface="Lato Medium" charset="0"/>
                <a:ea typeface="Lato Medium" charset="0"/>
                <a:cs typeface="Lato Medium" charset="0"/>
              </a:rPr>
            </a:br>
            <a:r>
              <a:rPr lang="en-US" sz="1400" dirty="0" smtClean="0">
                <a:latin typeface="Lato Medium" charset="0"/>
                <a:ea typeface="Lato Medium" charset="0"/>
                <a:cs typeface="Lato Medium" charset="0"/>
              </a:rPr>
              <a:t>(Could be prompted to install LFDFT database)</a:t>
            </a:r>
            <a:endParaRPr lang="en-US" sz="1400" dirty="0">
              <a:latin typeface="Lato Medium" charset="0"/>
              <a:ea typeface="Lato Medium" charset="0"/>
              <a:cs typeface="Lato Medium" charset="0"/>
            </a:endParaRPr>
          </a:p>
          <a:p>
            <a:pPr marL="342900" indent="-342900">
              <a:buAutoNum type="arabicPeriod" startAt="10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Enter the MO indices 28-34</a:t>
            </a:r>
          </a:p>
          <a:p>
            <a:pPr marL="342900" indent="-342900">
              <a:buAutoNum type="arabicPeriod" startAt="10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Set spin-orbit to 1</a:t>
            </a:r>
          </a:p>
          <a:p>
            <a:pPr marL="342900" indent="-342900">
              <a:buAutoNum type="arabicPeriod" startAt="10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Set n to 4 and l to 3 (= 4f)</a:t>
            </a:r>
          </a:p>
          <a:p>
            <a:pPr marL="342900" indent="-342900">
              <a:buAutoNum type="arabicPeriod" startAt="10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Run</a:t>
            </a:r>
          </a:p>
          <a:p>
            <a:pPr marL="342900" indent="-342900">
              <a:buAutoNum type="arabicPeriod" startAt="10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Open </a:t>
            </a:r>
            <a:r>
              <a:rPr lang="en-US" dirty="0" err="1" smtClean="0">
                <a:latin typeface="Lato Medium" charset="0"/>
                <a:ea typeface="Lato Medium" charset="0"/>
                <a:cs typeface="Lato Medium" charset="0"/>
              </a:rPr>
              <a:t>ADFspectra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to see the </a:t>
            </a:r>
            <a:r>
              <a:rPr lang="en-US" dirty="0" err="1" smtClean="0">
                <a:latin typeface="Lato Medium" charset="0"/>
                <a:ea typeface="Lato Medium" charset="0"/>
                <a:cs typeface="Lato Medium" charset="0"/>
              </a:rPr>
              <a:t>multiplet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energies</a:t>
            </a:r>
            <a:endParaRPr lang="en-US" dirty="0">
              <a:latin typeface="Lato Medium" charset="0"/>
              <a:ea typeface="Lato Medium" charset="0"/>
              <a:cs typeface="Lato Medium" charset="0"/>
            </a:endParaRPr>
          </a:p>
          <a:p>
            <a:endParaRPr lang="en-US" sz="1400" dirty="0"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7012537" y="8169962"/>
            <a:ext cx="731327" cy="53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smtClean="0">
                <a:solidFill>
                  <a:srgbClr val="FF0000"/>
                </a:solidFill>
              </a:rPr>
              <a:t>9.</a:t>
            </a:r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500" smtClean="0"/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endParaRPr lang="en-US" sz="2500" smtClean="0"/>
          </a:p>
          <a:p>
            <a:pPr lvl="1"/>
            <a:endParaRPr lang="en-US" sz="25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7542389" y="8098531"/>
            <a:ext cx="750512" cy="514651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7164937" y="8322362"/>
            <a:ext cx="731327" cy="53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smtClean="0">
                <a:solidFill>
                  <a:srgbClr val="FF0000"/>
                </a:solidFill>
              </a:rPr>
              <a:t>9.</a:t>
            </a:r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500" smtClean="0"/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endParaRPr lang="en-US" sz="2500" smtClean="0"/>
          </a:p>
          <a:p>
            <a:pPr lvl="1"/>
            <a:endParaRPr lang="en-US" sz="25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17694789" y="8250931"/>
            <a:ext cx="750512" cy="514651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7317337" y="8474762"/>
            <a:ext cx="731327" cy="53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smtClean="0">
                <a:solidFill>
                  <a:srgbClr val="FF0000"/>
                </a:solidFill>
              </a:rPr>
              <a:t>9.</a:t>
            </a:r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500" smtClean="0"/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endParaRPr lang="en-US" sz="2500" smtClean="0"/>
          </a:p>
          <a:p>
            <a:pPr lvl="1"/>
            <a:endParaRPr lang="en-US" sz="25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17847189" y="8403331"/>
            <a:ext cx="750512" cy="514651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698205" y="1364682"/>
            <a:ext cx="1108430" cy="173300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2" name="Content Placeholder 3"/>
          <p:cNvSpPr txBox="1">
            <a:spLocks/>
          </p:cNvSpPr>
          <p:nvPr/>
        </p:nvSpPr>
        <p:spPr>
          <a:xfrm>
            <a:off x="6332541" y="1364682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smtClean="0">
                <a:solidFill>
                  <a:srgbClr val="FF0000"/>
                </a:solidFill>
              </a:rPr>
              <a:t>11.</a:t>
            </a:r>
            <a:endParaRPr lang="en-US" sz="1000" dirty="0" smtClean="0">
              <a:solidFill>
                <a:srgbClr val="FF0000"/>
              </a:solidFill>
            </a:endParaRP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  <p:sp>
        <p:nvSpPr>
          <p:cNvPr id="43" name="Rounded Rectangle 42"/>
          <p:cNvSpPr/>
          <p:nvPr/>
        </p:nvSpPr>
        <p:spPr>
          <a:xfrm>
            <a:off x="6700288" y="1586060"/>
            <a:ext cx="707514" cy="173300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4" name="Content Placeholder 3"/>
          <p:cNvSpPr txBox="1">
            <a:spLocks/>
          </p:cNvSpPr>
          <p:nvPr/>
        </p:nvSpPr>
        <p:spPr>
          <a:xfrm>
            <a:off x="6334623" y="1537982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12.</a:t>
            </a: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  <p:sp>
        <p:nvSpPr>
          <p:cNvPr id="45" name="Rounded Rectangle 44"/>
          <p:cNvSpPr/>
          <p:nvPr/>
        </p:nvSpPr>
        <p:spPr>
          <a:xfrm>
            <a:off x="6698205" y="1759360"/>
            <a:ext cx="709597" cy="457200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6" name="Content Placeholder 3"/>
          <p:cNvSpPr txBox="1">
            <a:spLocks/>
          </p:cNvSpPr>
          <p:nvPr/>
        </p:nvSpPr>
        <p:spPr>
          <a:xfrm>
            <a:off x="6332541" y="1896747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13.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"/>
          <a:stretch/>
        </p:blipFill>
        <p:spPr>
          <a:xfrm>
            <a:off x="254001" y="2911467"/>
            <a:ext cx="4561189" cy="3930481"/>
          </a:xfrm>
          <a:prstGeom prst="rect">
            <a:avLst/>
          </a:prstGeom>
        </p:spPr>
      </p:pic>
      <p:sp>
        <p:nvSpPr>
          <p:cNvPr id="49" name="Content Placeholder 3"/>
          <p:cNvSpPr txBox="1">
            <a:spLocks/>
          </p:cNvSpPr>
          <p:nvPr/>
        </p:nvSpPr>
        <p:spPr>
          <a:xfrm>
            <a:off x="4278160" y="3200876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15.</a:t>
            </a: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241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09" y="0"/>
            <a:ext cx="885037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Lato Medium" charset="0"/>
                <a:ea typeface="Lato Medium" charset="0"/>
                <a:cs typeface="Lato Medium" charset="0"/>
              </a:rPr>
              <a:t>C. f</a:t>
            </a:r>
            <a:r>
              <a:rPr lang="en-US" u="sng" baseline="30000" dirty="0">
                <a:latin typeface="Lato Medium" charset="0"/>
                <a:ea typeface="Lato Medium" charset="0"/>
                <a:cs typeface="Lato Medium" charset="0"/>
              </a:rPr>
              <a:t>2</a:t>
            </a:r>
            <a:r>
              <a:rPr lang="en-US" u="sng" dirty="0">
                <a:latin typeface="Lato Medium" charset="0"/>
                <a:ea typeface="Lato Medium" charset="0"/>
                <a:cs typeface="Lato Medium" charset="0"/>
              </a:rPr>
              <a:t> excitations to f</a:t>
            </a:r>
            <a:r>
              <a:rPr lang="en-US" u="sng" baseline="30000" dirty="0">
                <a:latin typeface="Lato Medium" charset="0"/>
                <a:ea typeface="Lato Medium" charset="0"/>
                <a:cs typeface="Lato Medium" charset="0"/>
              </a:rPr>
              <a:t>1</a:t>
            </a:r>
            <a:r>
              <a:rPr lang="en-US" u="sng" dirty="0">
                <a:latin typeface="Lato Medium" charset="0"/>
                <a:ea typeface="Lato Medium" charset="0"/>
                <a:cs typeface="Lato Medium" charset="0"/>
              </a:rPr>
              <a:t>d</a:t>
            </a:r>
            <a:r>
              <a:rPr lang="en-US" u="sng" baseline="30000" dirty="0">
                <a:latin typeface="Lato Medium" charset="0"/>
                <a:ea typeface="Lato Medium" charset="0"/>
                <a:cs typeface="Lato Medium" charset="0"/>
              </a:rPr>
              <a:t>1</a:t>
            </a:r>
          </a:p>
          <a:p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We will now set up the AOC for the f</a:t>
            </a:r>
            <a:r>
              <a:rPr lang="en-US" baseline="30000" dirty="0" smtClean="0">
                <a:latin typeface="Lato Medium" charset="0"/>
                <a:ea typeface="Lato Medium" charset="0"/>
                <a:cs typeface="Lato Medium" charset="0"/>
              </a:rPr>
              <a:t>1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d</a:t>
            </a:r>
            <a:r>
              <a:rPr lang="en-US" baseline="30000" dirty="0" smtClean="0">
                <a:latin typeface="Lato Medium" charset="0"/>
                <a:ea typeface="Lato Medium" charset="0"/>
                <a:cs typeface="Lato Medium" charset="0"/>
              </a:rPr>
              <a:t>1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excited state and calculate the excitations to that state from our previous f</a:t>
            </a:r>
            <a:r>
              <a:rPr lang="en-US" baseline="30000" dirty="0" smtClean="0">
                <a:latin typeface="Lato Medium" charset="0"/>
                <a:ea typeface="Lato Medium" charset="0"/>
                <a:cs typeface="Lato Medium" charset="0"/>
              </a:rPr>
              <a:t>2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calculation (the ground state).</a:t>
            </a:r>
            <a:endParaRPr lang="en-US" sz="1400" dirty="0" smtClean="0">
              <a:latin typeface="Lato Medium" charset="0"/>
              <a:ea typeface="Lato Medium" charset="0"/>
              <a:cs typeface="Lato Medium" charset="0"/>
            </a:endParaRPr>
          </a:p>
          <a:p>
            <a:endParaRPr lang="en-US" u="sng" baseline="30000" dirty="0">
              <a:latin typeface="Lato Medium" charset="0"/>
              <a:ea typeface="Lato Medium" charset="0"/>
              <a:cs typeface="Lato Medium" charset="0"/>
            </a:endParaRPr>
          </a:p>
          <a:p>
            <a:pPr marL="342900" indent="-342900">
              <a:buFont typeface="+mj-lt"/>
              <a:buAutoNum type="arabicPeriod" startAt="16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Model =&gt; Spin &amp; Occupations 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set f-orbitals to 1/7</a:t>
            </a:r>
            <a:r>
              <a:rPr lang="en-US" baseline="30000" dirty="0" smtClean="0">
                <a:latin typeface="Lato Medium" charset="0"/>
                <a:ea typeface="Lato Medium" charset="0"/>
                <a:cs typeface="Lato Medium" charset="0"/>
              </a:rPr>
              <a:t>th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(</a:t>
            </a:r>
            <a:r>
              <a:rPr lang="is-IS" dirty="0" smtClean="0">
                <a:latin typeface="Lato Medium" charset="0"/>
                <a:ea typeface="Lato Medium" charset="0"/>
                <a:cs typeface="Lato Medium" charset="0"/>
              </a:rPr>
              <a:t>0.1428571), 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&amp; d-orbitals to 1/5</a:t>
            </a:r>
            <a:r>
              <a:rPr lang="en-US" baseline="30000" dirty="0" smtClean="0">
                <a:latin typeface="Lato Medium" charset="0"/>
                <a:ea typeface="Lato Medium" charset="0"/>
                <a:cs typeface="Lato Medium" charset="0"/>
              </a:rPr>
              <a:t>th</a:t>
            </a:r>
            <a:endParaRPr lang="en-US" dirty="0" smtClean="0">
              <a:latin typeface="Lato Medium" charset="0"/>
              <a:ea typeface="Lato Medium" charset="0"/>
              <a:cs typeface="Lato Medium" charset="0"/>
            </a:endParaRPr>
          </a:p>
          <a:p>
            <a:pPr marL="342900" indent="-342900">
              <a:buFont typeface="+mj-lt"/>
              <a:buAutoNum type="arabicPeriod" startAt="16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Properties =&gt; Ligand Field DFT</a:t>
            </a:r>
            <a:endParaRPr lang="en-US" dirty="0">
              <a:latin typeface="Lato Medium" charset="0"/>
              <a:ea typeface="Lato Medium" charset="0"/>
              <a:cs typeface="Lato Medium" charset="0"/>
            </a:endParaRPr>
          </a:p>
          <a:p>
            <a:pPr marL="342900" indent="-342900">
              <a:buAutoNum type="arabicPeriod" startAt="16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Enter the MO indices for state 2 </a:t>
            </a:r>
          </a:p>
          <a:p>
            <a:pPr marL="342900" indent="-342900">
              <a:buAutoNum type="arabicPeriod" startAt="16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Set spin-orbit to 1</a:t>
            </a:r>
          </a:p>
          <a:p>
            <a:pPr marL="342900" indent="-342900">
              <a:buAutoNum type="arabicPeriod" startAt="16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Set n to 5 and l to 2 (= 5d)</a:t>
            </a:r>
          </a:p>
          <a:p>
            <a:pPr marL="342900" indent="-342900">
              <a:buAutoNum type="arabicPeriod" startAt="16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Select Excitations from: =&gt; the f</a:t>
            </a:r>
            <a:r>
              <a:rPr lang="en-US" baseline="30000" dirty="0" smtClean="0">
                <a:latin typeface="Lato Medium" charset="0"/>
                <a:ea typeface="Lato Medium" charset="0"/>
                <a:cs typeface="Lato Medium" charset="0"/>
              </a:rPr>
              <a:t>2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LFDFT .t21</a:t>
            </a:r>
          </a:p>
          <a:p>
            <a:pPr marL="342900" indent="-342900">
              <a:buAutoNum type="arabicPeriod" startAt="16"/>
            </a:pP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Save as a Pr_f2_f1d1 &amp; Run</a:t>
            </a:r>
          </a:p>
          <a:p>
            <a:pPr marL="342900" indent="-342900">
              <a:buAutoNum type="arabicPeriod" startAt="16"/>
            </a:pPr>
            <a:r>
              <a:rPr lang="en-US" dirty="0" err="1" smtClean="0">
                <a:latin typeface="Lato Medium" charset="0"/>
                <a:ea typeface="Lato Medium" charset="0"/>
                <a:cs typeface="Lato Medium" charset="0"/>
              </a:rPr>
              <a:t>ADFspectra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Spectra =&gt;Ligand Field DFT  =&gt;LF Excitations</a:t>
            </a:r>
            <a:endParaRPr lang="en-US" dirty="0">
              <a:latin typeface="Lato Medium" charset="0"/>
              <a:ea typeface="Lato Medium" charset="0"/>
              <a:cs typeface="Lato Medium" charset="0"/>
            </a:endParaRPr>
          </a:p>
          <a:p>
            <a:endParaRPr lang="en-US" sz="1400" dirty="0"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7012537" y="8169962"/>
            <a:ext cx="731327" cy="53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smtClean="0">
                <a:solidFill>
                  <a:srgbClr val="FF0000"/>
                </a:solidFill>
              </a:rPr>
              <a:t>9.</a:t>
            </a:r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500" smtClean="0"/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endParaRPr lang="en-US" sz="2500" smtClean="0"/>
          </a:p>
          <a:p>
            <a:pPr lvl="1"/>
            <a:endParaRPr lang="en-US" sz="25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7542389" y="8098531"/>
            <a:ext cx="750512" cy="514651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7164937" y="8322362"/>
            <a:ext cx="731327" cy="53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smtClean="0">
                <a:solidFill>
                  <a:srgbClr val="FF0000"/>
                </a:solidFill>
              </a:rPr>
              <a:t>9.</a:t>
            </a:r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500" smtClean="0"/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endParaRPr lang="en-US" sz="2500" smtClean="0"/>
          </a:p>
          <a:p>
            <a:pPr lvl="1"/>
            <a:endParaRPr lang="en-US" sz="25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17694789" y="8250931"/>
            <a:ext cx="750512" cy="514651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7317337" y="8474762"/>
            <a:ext cx="731327" cy="53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smtClean="0">
                <a:solidFill>
                  <a:srgbClr val="FF0000"/>
                </a:solidFill>
              </a:rPr>
              <a:t>9.</a:t>
            </a:r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500" smtClean="0"/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endParaRPr lang="en-US" sz="2500" smtClean="0"/>
          </a:p>
          <a:p>
            <a:pPr lvl="1"/>
            <a:endParaRPr lang="en-US" sz="25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17847189" y="8403331"/>
            <a:ext cx="750512" cy="514651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"/>
          <a:stretch/>
        </p:blipFill>
        <p:spPr>
          <a:xfrm>
            <a:off x="6526850" y="1258332"/>
            <a:ext cx="2617150" cy="2762657"/>
          </a:xfrm>
          <a:prstGeom prst="rect">
            <a:avLst/>
          </a:prstGeom>
        </p:spPr>
      </p:pic>
      <p:sp>
        <p:nvSpPr>
          <p:cNvPr id="25" name="Content Placeholder 3"/>
          <p:cNvSpPr txBox="1">
            <a:spLocks/>
          </p:cNvSpPr>
          <p:nvPr/>
        </p:nvSpPr>
        <p:spPr>
          <a:xfrm>
            <a:off x="7124633" y="2533173"/>
            <a:ext cx="365664" cy="212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17.</a:t>
            </a: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88" y="4030902"/>
            <a:ext cx="3851212" cy="1532377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7048402" y="4233220"/>
            <a:ext cx="1108430" cy="173300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6682738" y="4233220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smtClean="0">
                <a:solidFill>
                  <a:srgbClr val="FF0000"/>
                </a:solidFill>
              </a:rPr>
              <a:t>19.</a:t>
            </a:r>
            <a:endParaRPr lang="en-US" sz="1000" dirty="0" smtClean="0">
              <a:solidFill>
                <a:srgbClr val="FF0000"/>
              </a:solidFill>
            </a:endParaRP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  <p:sp>
        <p:nvSpPr>
          <p:cNvPr id="31" name="Rounded Rectangle 30"/>
          <p:cNvSpPr/>
          <p:nvPr/>
        </p:nvSpPr>
        <p:spPr>
          <a:xfrm>
            <a:off x="7050485" y="4454598"/>
            <a:ext cx="707514" cy="173300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6684820" y="4406520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20.</a:t>
            </a: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  <p:sp>
        <p:nvSpPr>
          <p:cNvPr id="33" name="Rounded Rectangle 32"/>
          <p:cNvSpPr/>
          <p:nvPr/>
        </p:nvSpPr>
        <p:spPr>
          <a:xfrm>
            <a:off x="7048402" y="4627898"/>
            <a:ext cx="709597" cy="457200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4" name="Content Placeholder 3"/>
          <p:cNvSpPr txBox="1">
            <a:spLocks/>
          </p:cNvSpPr>
          <p:nvPr/>
        </p:nvSpPr>
        <p:spPr>
          <a:xfrm>
            <a:off x="6682738" y="4765285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21.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48402" y="5317861"/>
            <a:ext cx="1108430" cy="173300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6" name="Content Placeholder 3"/>
          <p:cNvSpPr txBox="1">
            <a:spLocks/>
          </p:cNvSpPr>
          <p:nvPr/>
        </p:nvSpPr>
        <p:spPr>
          <a:xfrm>
            <a:off x="6682738" y="5317861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22.</a:t>
            </a: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633740"/>
            <a:ext cx="4089720" cy="3224260"/>
          </a:xfrm>
          <a:prstGeom prst="rect">
            <a:avLst/>
          </a:prstGeom>
        </p:spPr>
      </p:pic>
      <p:sp>
        <p:nvSpPr>
          <p:cNvPr id="38" name="Content Placeholder 3"/>
          <p:cNvSpPr txBox="1">
            <a:spLocks/>
          </p:cNvSpPr>
          <p:nvPr/>
        </p:nvSpPr>
        <p:spPr>
          <a:xfrm>
            <a:off x="3816509" y="3896173"/>
            <a:ext cx="365664" cy="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24.</a:t>
            </a:r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371475" indent="-371475">
              <a:buFont typeface="+mj-lt"/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4407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10" y="0"/>
            <a:ext cx="903597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Lato Medium" charset="0"/>
                <a:ea typeface="Lato Medium" charset="0"/>
                <a:cs typeface="Lato Medium" charset="0"/>
              </a:rPr>
              <a:t>D. Expert options: Pr</a:t>
            </a:r>
            <a:r>
              <a:rPr lang="en-US" u="sng" baseline="30000" dirty="0" smtClean="0">
                <a:latin typeface="Lato Medium" charset="0"/>
                <a:ea typeface="Lato Medium" charset="0"/>
                <a:cs typeface="Lato Medium" charset="0"/>
              </a:rPr>
              <a:t>3+ </a:t>
            </a:r>
            <a:r>
              <a:rPr lang="en-US" u="sng" dirty="0" smtClean="0">
                <a:latin typeface="Lato Medium" charset="0"/>
                <a:ea typeface="Lato Medium" charset="0"/>
                <a:cs typeface="Lato Medium" charset="0"/>
              </a:rPr>
              <a:t>in LiYF</a:t>
            </a:r>
            <a:r>
              <a:rPr lang="en-US" u="sng" baseline="-25000" dirty="0" smtClean="0">
                <a:latin typeface="Lato Medium" charset="0"/>
                <a:ea typeface="Lato Medium" charset="0"/>
                <a:cs typeface="Lato Medium" charset="0"/>
              </a:rPr>
              <a:t>4</a:t>
            </a:r>
            <a:r>
              <a:rPr lang="en-US" u="sng" dirty="0" smtClean="0">
                <a:latin typeface="Lato Medium" charset="0"/>
                <a:ea typeface="Lato Medium" charset="0"/>
                <a:cs typeface="Lato Medium" charset="0"/>
              </a:rPr>
              <a:t> matrix</a:t>
            </a:r>
            <a:endParaRPr lang="en-US" u="sng" baseline="30000" dirty="0">
              <a:latin typeface="Lato Medium" charset="0"/>
              <a:ea typeface="Lato Medium" charset="0"/>
              <a:cs typeface="Lato Medium" charset="0"/>
            </a:endParaRPr>
          </a:p>
          <a:p>
            <a:r>
              <a:rPr lang="en-US" dirty="0" smtClean="0">
                <a:latin typeface="Lato" pitchFamily="34" charset="0"/>
                <a:ea typeface="Lato" pitchFamily="34" charset="0"/>
                <a:cs typeface="Lato" pitchFamily="34" charset="0"/>
              </a:rPr>
              <a:t>You can study the f-d transitions in a matrix, based on the work in this paper (</a:t>
            </a:r>
            <a:r>
              <a:rPr lang="en-US" dirty="0" smtClean="0">
                <a:latin typeface="Lato" pitchFamily="34" charset="0"/>
                <a:ea typeface="Lato" pitchFamily="34" charset="0"/>
                <a:cs typeface="Lato" pitchFamily="34" charset="0"/>
                <a:hlinkClick r:id="rId2"/>
              </a:rPr>
              <a:t>video</a:t>
            </a:r>
            <a:r>
              <a:rPr lang="en-US" dirty="0" smtClean="0">
                <a:latin typeface="Lato" pitchFamily="34" charset="0"/>
                <a:ea typeface="Lato" pitchFamily="34" charset="0"/>
                <a:cs typeface="Lato" pitchFamily="34" charset="0"/>
              </a:rPr>
              <a:t>):</a:t>
            </a:r>
          </a:p>
          <a:p>
            <a:endParaRPr lang="en-US" dirty="0" smtClean="0"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r>
              <a:rPr lang="en-US" sz="1600" dirty="0" smtClean="0">
                <a:latin typeface="Lato" pitchFamily="34" charset="0"/>
                <a:ea typeface="Lato" pitchFamily="34" charset="0"/>
                <a:cs typeface="Lato" pitchFamily="34" charset="0"/>
              </a:rPr>
              <a:t>Tailoring </a:t>
            </a:r>
            <a:r>
              <a:rPr lang="en-US" sz="1600" dirty="0">
                <a:latin typeface="Lato" pitchFamily="34" charset="0"/>
                <a:ea typeface="Lato" pitchFamily="34" charset="0"/>
                <a:cs typeface="Lato" pitchFamily="34" charset="0"/>
              </a:rPr>
              <a:t>the optical properties of lanthanide phosphors: prediction </a:t>
            </a:r>
            <a:r>
              <a:rPr lang="en-US" sz="1600" dirty="0" smtClean="0">
                <a:latin typeface="Lato" pitchFamily="34" charset="0"/>
                <a:ea typeface="Lato" pitchFamily="34" charset="0"/>
                <a:cs typeface="Lato" pitchFamily="34" charset="0"/>
              </a:rPr>
              <a:t>and characterization </a:t>
            </a:r>
            <a:r>
              <a:rPr lang="en-US" sz="1600" dirty="0">
                <a:latin typeface="Lato" pitchFamily="34" charset="0"/>
                <a:ea typeface="Lato" pitchFamily="34" charset="0"/>
                <a:cs typeface="Lato" pitchFamily="34" charset="0"/>
              </a:rPr>
              <a:t>of the luminescence of Pr3+-doped LiYF4, </a:t>
            </a:r>
            <a:r>
              <a:rPr lang="en-US" sz="1600" dirty="0">
                <a:latin typeface="Lato" pitchFamily="34" charset="0"/>
                <a:ea typeface="Lato" pitchFamily="34" charset="0"/>
                <a:cs typeface="Lato" pitchFamily="34" charset="0"/>
                <a:hlinkClick r:id="rId3" action="ppaction://hlinkfile"/>
              </a:rPr>
              <a:t>Phys. Chem. Chem. Phys., 2015,17, 9116-9125 </a:t>
            </a:r>
            <a:endParaRPr lang="en-US" sz="1600" dirty="0"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endParaRPr lang="en-US" u="sng" baseline="30000" dirty="0">
              <a:latin typeface="Lato Medium" charset="0"/>
              <a:ea typeface="Lato Medium" charset="0"/>
              <a:cs typeface="Lato Medium" charset="0"/>
            </a:endParaRPr>
          </a:p>
          <a:p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This is quite an advanced exercise. Roughly you need these steps (you can also start with the 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  <a:hlinkClick r:id="rId4"/>
              </a:rPr>
              <a:t>input files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):</a:t>
            </a:r>
          </a:p>
          <a:p>
            <a:endParaRPr lang="en-US" dirty="0" smtClean="0">
              <a:latin typeface="Lato Medium" charset="0"/>
              <a:ea typeface="Lato Medium" charset="0"/>
              <a:cs typeface="Lato Medium" charset="0"/>
            </a:endParaRPr>
          </a:p>
          <a:p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1) Find the LiYF</a:t>
            </a:r>
            <a:r>
              <a:rPr lang="en-US" baseline="-25000" dirty="0" smtClean="0">
                <a:latin typeface="Lato Medium" charset="0"/>
                <a:ea typeface="Lato Medium" charset="0"/>
                <a:cs typeface="Lato Medium" charset="0"/>
              </a:rPr>
              <a:t>4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</a:t>
            </a:r>
            <a:r>
              <a:rPr lang="en-US" dirty="0" err="1" smtClean="0">
                <a:latin typeface="Lato Medium" charset="0"/>
                <a:ea typeface="Lato Medium" charset="0"/>
                <a:cs typeface="Lato Medium" charset="0"/>
              </a:rPr>
              <a:t>cif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file, make a 6x6x3 super cell and select a central Y. </a:t>
            </a:r>
          </a:p>
          <a:p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Cut out a cluster of a few A so that you have a sufficiently large cluster (Li</a:t>
            </a:r>
            <a:r>
              <a:rPr lang="en-US" baseline="-25000" dirty="0" smtClean="0">
                <a:latin typeface="Lato Medium" charset="0"/>
                <a:ea typeface="Lato Medium" charset="0"/>
                <a:cs typeface="Lato Medium" charset="0"/>
              </a:rPr>
              <a:t>8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Y</a:t>
            </a:r>
            <a:r>
              <a:rPr lang="en-US" baseline="-25000" dirty="0" smtClean="0">
                <a:latin typeface="Lato Medium" charset="0"/>
                <a:ea typeface="Lato Medium" charset="0"/>
                <a:cs typeface="Lato Medium" charset="0"/>
              </a:rPr>
              <a:t>5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F</a:t>
            </a:r>
            <a:r>
              <a:rPr lang="en-US" baseline="-25000" dirty="0" smtClean="0">
                <a:latin typeface="Lato Medium" charset="0"/>
                <a:ea typeface="Lato Medium" charset="0"/>
                <a:cs typeface="Lato Medium" charset="0"/>
              </a:rPr>
              <a:t>24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) and replace the central Y with a Pr</a:t>
            </a:r>
            <a:r>
              <a:rPr lang="en-US" baseline="30000" dirty="0" smtClean="0">
                <a:latin typeface="Lato Medium" charset="0"/>
                <a:ea typeface="Lato Medium" charset="0"/>
                <a:cs typeface="Lato Medium" charset="0"/>
              </a:rPr>
              <a:t>3+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.</a:t>
            </a:r>
          </a:p>
          <a:p>
            <a:endParaRPr lang="en-US" dirty="0">
              <a:latin typeface="Lato Medium" charset="0"/>
              <a:ea typeface="Lato Medium" charset="0"/>
              <a:cs typeface="Lato Medium" charset="0"/>
            </a:endParaRPr>
          </a:p>
          <a:p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2) Optimize the central PrF</a:t>
            </a:r>
            <a:r>
              <a:rPr lang="en-US" baseline="-25000" dirty="0" smtClean="0">
                <a:latin typeface="Lato Medium" charset="0"/>
                <a:ea typeface="Lato Medium" charset="0"/>
                <a:cs typeface="Lato Medium" charset="0"/>
              </a:rPr>
              <a:t>8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part, fixing the outer part. Use LDA (best geometries) with a TZP basis set, using an AOC for the two f-electrons.</a:t>
            </a:r>
          </a:p>
          <a:p>
            <a:endParaRPr lang="en-US" dirty="0">
              <a:latin typeface="Lato Medium" charset="0"/>
              <a:ea typeface="Lato Medium" charset="0"/>
              <a:cs typeface="Lato Medium" charset="0"/>
            </a:endParaRPr>
          </a:p>
          <a:p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3) Calculate the f</a:t>
            </a:r>
            <a:r>
              <a:rPr lang="en-US" baseline="30000" dirty="0" smtClean="0">
                <a:latin typeface="Lato Medium" charset="0"/>
                <a:ea typeface="Lato Medium" charset="0"/>
                <a:cs typeface="Lato Medium" charset="0"/>
              </a:rPr>
              <a:t>2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and d</a:t>
            </a:r>
            <a:r>
              <a:rPr lang="en-US" baseline="30000" dirty="0" smtClean="0">
                <a:latin typeface="Lato Medium" charset="0"/>
                <a:ea typeface="Lato Medium" charset="0"/>
                <a:cs typeface="Lato Medium" charset="0"/>
              </a:rPr>
              <a:t>1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f</a:t>
            </a:r>
            <a:r>
              <a:rPr lang="en-US" baseline="30000" dirty="0" smtClean="0">
                <a:latin typeface="Lato Medium" charset="0"/>
                <a:ea typeface="Lato Medium" charset="0"/>
                <a:cs typeface="Lato Medium" charset="0"/>
              </a:rPr>
              <a:t>1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states for PrF</a:t>
            </a:r>
            <a:r>
              <a:rPr lang="en-US" baseline="-25000" dirty="0" smtClean="0">
                <a:latin typeface="Lato Medium" charset="0"/>
                <a:ea typeface="Lato Medium" charset="0"/>
                <a:cs typeface="Lato Medium" charset="0"/>
              </a:rPr>
              <a:t>8</a:t>
            </a:r>
            <a:r>
              <a:rPr lang="en-US" baseline="30000" dirty="0" smtClean="0">
                <a:latin typeface="Lato Medium" charset="0"/>
                <a:ea typeface="Lato Medium" charset="0"/>
                <a:cs typeface="Lato Medium" charset="0"/>
              </a:rPr>
              <a:t>-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in the field of Li and Y </a:t>
            </a:r>
            <a:r>
              <a:rPr lang="en-US" dirty="0" err="1" smtClean="0">
                <a:latin typeface="Lato Medium" charset="0"/>
                <a:ea typeface="Lato Medium" charset="0"/>
                <a:cs typeface="Lato Medium" charset="0"/>
              </a:rPr>
              <a:t>cations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. You set up the occupations and LFDFT as done previously for the bare ion. For the d</a:t>
            </a:r>
            <a:r>
              <a:rPr lang="en-US" baseline="30000" dirty="0" smtClean="0">
                <a:latin typeface="Lato Medium" charset="0"/>
                <a:ea typeface="Lato Medium" charset="0"/>
                <a:cs typeface="Lato Medium" charset="0"/>
              </a:rPr>
              <a:t>1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f</a:t>
            </a:r>
            <a:r>
              <a:rPr lang="en-US" baseline="30000" dirty="0" smtClean="0">
                <a:latin typeface="Lato Medium" charset="0"/>
                <a:ea typeface="Lato Medium" charset="0"/>
                <a:cs typeface="Lato Medium" charset="0"/>
              </a:rPr>
              <a:t>1</a:t>
            </a:r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 there will be some unoccupied orbitals in between the d and f orbitals.</a:t>
            </a:r>
          </a:p>
          <a:p>
            <a:endParaRPr lang="en-US" dirty="0">
              <a:latin typeface="Lato Medium" charset="0"/>
              <a:ea typeface="Lato Medium" charset="0"/>
              <a:cs typeface="Lato Medium" charset="0"/>
            </a:endParaRPr>
          </a:p>
          <a:p>
            <a:endParaRPr lang="en-US" dirty="0">
              <a:latin typeface="Lato Medium" charset="0"/>
              <a:ea typeface="Lato Medium" charset="0"/>
              <a:cs typeface="Lato Medium" charset="0"/>
            </a:endParaRPr>
          </a:p>
          <a:p>
            <a:endParaRPr lang="en-US" sz="1400" dirty="0"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7012537" y="8169962"/>
            <a:ext cx="731327" cy="53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smtClean="0">
                <a:solidFill>
                  <a:srgbClr val="FF0000"/>
                </a:solidFill>
              </a:rPr>
              <a:t>9.</a:t>
            </a:r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500" smtClean="0"/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endParaRPr lang="en-US" sz="2500" smtClean="0"/>
          </a:p>
          <a:p>
            <a:pPr lvl="1"/>
            <a:endParaRPr lang="en-US" sz="25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7542389" y="8098531"/>
            <a:ext cx="750512" cy="514651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7164937" y="8322362"/>
            <a:ext cx="731327" cy="53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smtClean="0">
                <a:solidFill>
                  <a:srgbClr val="FF0000"/>
                </a:solidFill>
              </a:rPr>
              <a:t>9.</a:t>
            </a:r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500" smtClean="0"/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endParaRPr lang="en-US" sz="2500" smtClean="0"/>
          </a:p>
          <a:p>
            <a:pPr lvl="1"/>
            <a:endParaRPr lang="en-US" sz="25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17694789" y="8250931"/>
            <a:ext cx="750512" cy="514651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7317337" y="8474762"/>
            <a:ext cx="731327" cy="53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smtClean="0">
                <a:solidFill>
                  <a:srgbClr val="FF0000"/>
                </a:solidFill>
              </a:rPr>
              <a:t>9.</a:t>
            </a:r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500" smtClean="0"/>
          </a:p>
          <a:p>
            <a:pPr marL="742950" indent="-742950">
              <a:buFont typeface="+mj-lt"/>
              <a:buAutoNum type="arabicPeriod"/>
            </a:pPr>
            <a:endParaRPr lang="en-US" sz="2500" smtClean="0"/>
          </a:p>
          <a:p>
            <a:endParaRPr lang="en-US" sz="2500" smtClean="0"/>
          </a:p>
          <a:p>
            <a:pPr lvl="1"/>
            <a:endParaRPr lang="en-US" sz="25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17847189" y="8403331"/>
            <a:ext cx="750512" cy="514651"/>
          </a:xfrm>
          <a:prstGeom prst="round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72" y="4951828"/>
            <a:ext cx="2937628" cy="19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4717</TotalTime>
  <Words>532</Words>
  <Application>Microsoft Macintosh PowerPoint</Application>
  <PresentationFormat>On-screen Show (4:3)</PresentationFormat>
  <Paragraphs>167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Calibri Light</vt:lpstr>
      <vt:lpstr>Helvetica Light</vt:lpstr>
      <vt:lpstr>Lato</vt:lpstr>
      <vt:lpstr>Lato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Fedor Goumans</dc:creator>
  <cp:lastModifiedBy>Fedor Goumans</cp:lastModifiedBy>
  <cp:revision>40</cp:revision>
  <dcterms:created xsi:type="dcterms:W3CDTF">2017-04-20T18:51:30Z</dcterms:created>
  <dcterms:modified xsi:type="dcterms:W3CDTF">2017-05-19T05:51:45Z</dcterms:modified>
</cp:coreProperties>
</file>