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42" r:id="rId2"/>
    <p:sldId id="604" r:id="rId3"/>
    <p:sldId id="4459" r:id="rId4"/>
    <p:sldId id="4460" r:id="rId5"/>
    <p:sldId id="663" r:id="rId6"/>
    <p:sldId id="4510" r:id="rId7"/>
    <p:sldId id="661" r:id="rId8"/>
    <p:sldId id="598" r:id="rId9"/>
    <p:sldId id="4461" r:id="rId10"/>
    <p:sldId id="577" r:id="rId11"/>
    <p:sldId id="575" r:id="rId12"/>
    <p:sldId id="4518" r:id="rId13"/>
    <p:sldId id="574" r:id="rId14"/>
    <p:sldId id="4514" r:id="rId15"/>
    <p:sldId id="696" r:id="rId16"/>
    <p:sldId id="699" r:id="rId17"/>
    <p:sldId id="4515" r:id="rId18"/>
    <p:sldId id="4516" r:id="rId19"/>
    <p:sldId id="4517" r:id="rId20"/>
    <p:sldId id="688" r:id="rId21"/>
    <p:sldId id="704" r:id="rId22"/>
    <p:sldId id="705" r:id="rId23"/>
    <p:sldId id="706" r:id="rId24"/>
    <p:sldId id="703" r:id="rId25"/>
    <p:sldId id="707" r:id="rId26"/>
    <p:sldId id="4519" r:id="rId27"/>
  </p:sldIdLst>
  <p:sldSz cx="18288000" cy="13716000"/>
  <p:notesSz cx="7104063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7224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05"/>
    <p:restoredTop sz="50000" autoAdjust="0"/>
  </p:normalViewPr>
  <p:slideViewPr>
    <p:cSldViewPr snapToGrid="0" snapToObjects="1">
      <p:cViewPr varScale="1">
        <p:scale>
          <a:sx n="48" d="100"/>
          <a:sy n="48" d="100"/>
        </p:scale>
        <p:origin x="64" y="1488"/>
      </p:cViewPr>
      <p:guideLst>
        <p:guide orient="horz" pos="7224"/>
        <p:guide pos="58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</p:spPr>
        <p:txBody>
          <a:bodyPr lIns="94348" tIns="47174" rIns="94348" bIns="47174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47209" y="4861442"/>
            <a:ext cx="5209646" cy="4605576"/>
          </a:xfrm>
          <a:prstGeom prst="rect">
            <a:avLst/>
          </a:prstGeom>
        </p:spPr>
        <p:txBody>
          <a:bodyPr lIns="94348" tIns="47174" rIns="94348" bIns="4717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595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706438"/>
            <a:ext cx="4703763" cy="352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4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8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8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43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1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5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6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points AMS: DFT, semi-empirical and reactive FF in 1 Suite, with 1 integrated GUI, (python) scripting tools</a:t>
            </a:r>
          </a:p>
        </p:txBody>
      </p:sp>
    </p:spTree>
    <p:extLst>
      <p:ext uri="{BB962C8B-B14F-4D97-AF65-F5344CB8AC3E}">
        <p14:creationId xmlns:p14="http://schemas.microsoft.com/office/powerpoint/2010/main" val="20521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7"/>
            <a:ext cx="3078427" cy="5117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66576" indent="-294837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79347" indent="-235869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51086" indent="-235869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22825" indent="-235869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94564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66303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38042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09781" indent="-23586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6D0C4C1-5EEA-CA4D-B648-641E01A0AA77}" type="slidenum">
              <a:rPr lang="en-US" altLang="en-US" sz="1200">
                <a:latin typeface="Times" charset="0"/>
              </a:rPr>
              <a:pPr/>
              <a:t>7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209" y="4861442"/>
            <a:ext cx="5209646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83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1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2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8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4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134" y="2131003"/>
            <a:ext cx="16978313" cy="9975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2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hape 42"/>
          <p:cNvSpPr>
            <a:spLocks noGrp="1"/>
          </p:cNvSpPr>
          <p:nvPr>
            <p:ph type="pic" sz="half" idx="13"/>
          </p:nvPr>
        </p:nvSpPr>
        <p:spPr>
          <a:xfrm>
            <a:off x="9877425" y="2093641"/>
            <a:ext cx="7755442" cy="99839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134" y="2102428"/>
            <a:ext cx="9222290" cy="9975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007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80096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806701" y="12906377"/>
            <a:ext cx="12242800" cy="577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11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12712701"/>
            <a:ext cx="4267200" cy="730250"/>
          </a:xfrm>
          <a:prstGeom prst="rect">
            <a:avLst/>
          </a:prstGeom>
        </p:spPr>
        <p:txBody>
          <a:bodyPr/>
          <a:lstStyle/>
          <a:p>
            <a:fld id="{2E22DF34-8B96-45B9-8A8A-75FDD740FC60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12712701"/>
            <a:ext cx="57912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12712701"/>
            <a:ext cx="4267200" cy="730250"/>
          </a:xfrm>
          <a:prstGeom prst="rect">
            <a:avLst/>
          </a:prstGeom>
        </p:spPr>
        <p:txBody>
          <a:bodyPr/>
          <a:lstStyle/>
          <a:p>
            <a:fld id="{6C4420FD-534D-4DF1-AB7D-E98934263B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hape 42"/>
          <p:cNvSpPr>
            <a:spLocks noGrp="1"/>
          </p:cNvSpPr>
          <p:nvPr>
            <p:ph type="pic" sz="half" idx="13"/>
          </p:nvPr>
        </p:nvSpPr>
        <p:spPr>
          <a:xfrm>
            <a:off x="9877425" y="2093641"/>
            <a:ext cx="7755442" cy="99839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55134" y="2102428"/>
            <a:ext cx="9222290" cy="9975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9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sz="half" idx="13"/>
          </p:nvPr>
        </p:nvSpPr>
        <p:spPr>
          <a:xfrm>
            <a:off x="9874485" y="1104900"/>
            <a:ext cx="714375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238250" y="1104900"/>
            <a:ext cx="7667625" cy="5613400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1238250" y="6845300"/>
            <a:ext cx="7667625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indent="17145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34290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51435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685800" algn="ctr">
              <a:spcBef>
                <a:spcPts val="0"/>
              </a:spcBef>
              <a:buSzTx/>
              <a:buNone/>
              <a:defRPr sz="330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5" name="pasted-image.pd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635000"/>
            <a:ext cx="2486582" cy="15875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9877425" y="3873500"/>
            <a:ext cx="714375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266825" y="1587500"/>
            <a:ext cx="1575435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1266825" y="3873500"/>
            <a:ext cx="7505700" cy="92075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8382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12573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16764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2095500" indent="-419100">
              <a:spcBef>
                <a:spcPts val="3375"/>
              </a:spcBef>
              <a:defRPr sz="3375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pasted-image.pd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6250" y="635001"/>
            <a:ext cx="2486582" cy="15875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266825" y="1778000"/>
            <a:ext cx="15754350" cy="10147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quarter" idx="13"/>
          </p:nvPr>
        </p:nvSpPr>
        <p:spPr>
          <a:xfrm>
            <a:off x="11820525" y="70485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sz="quarter" idx="14"/>
          </p:nvPr>
        </p:nvSpPr>
        <p:spPr>
          <a:xfrm>
            <a:off x="11820525" y="1130300"/>
            <a:ext cx="5553075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15"/>
          </p:nvPr>
        </p:nvSpPr>
        <p:spPr>
          <a:xfrm>
            <a:off x="904875" y="1130300"/>
            <a:ext cx="106299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sz="quarter" idx="13"/>
          </p:nvPr>
        </p:nvSpPr>
        <p:spPr>
          <a:xfrm>
            <a:off x="1790700" y="8953500"/>
            <a:ext cx="14716125" cy="5309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50">
                <a:solidFill>
                  <a:srgbClr val="4D4D4D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4"/>
          </p:nvPr>
        </p:nvSpPr>
        <p:spPr>
          <a:xfrm>
            <a:off x="1790700" y="6045200"/>
            <a:ext cx="14716125" cy="6924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>
                <a:solidFill>
                  <a:srgbClr val="FF931E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pic" idx="13"/>
          </p:nvPr>
        </p:nvSpPr>
        <p:spPr>
          <a:xfrm>
            <a:off x="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xfrm>
            <a:off x="8969273" y="13081000"/>
            <a:ext cx="33992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" y="11898560"/>
            <a:ext cx="3557288" cy="170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5134" y="1"/>
            <a:ext cx="16977732" cy="1771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655135" y="12757150"/>
            <a:ext cx="15461165" cy="7302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r"/>
            <a:r>
              <a:rPr lang="de-DE" sz="3000" b="0" i="0" baseline="0" dirty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QUT: </a:t>
            </a:r>
            <a:r>
              <a:rPr lang="de-DE" sz="3000" b="0" i="0" baseline="0" dirty="0" err="1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intro</a:t>
            </a:r>
            <a:r>
              <a:rPr lang="de-DE" sz="3000" b="0" i="0" baseline="0" dirty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 &amp; </a:t>
            </a:r>
            <a:r>
              <a:rPr lang="de-DE" sz="3000" b="0" i="0" baseline="0" dirty="0" err="1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hands</a:t>
            </a:r>
            <a:r>
              <a:rPr lang="de-DE" sz="3000" b="0" i="0" baseline="0" dirty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-on AMS, 28 March 2022      </a:t>
            </a:r>
            <a:r>
              <a:rPr lang="de-DE" sz="3000" b="0" i="0" dirty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© SCM</a:t>
            </a:r>
            <a:r>
              <a:rPr lang="de-DE" sz="3000" b="0" i="0" baseline="0" dirty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t>        </a:t>
            </a:r>
            <a:fld id="{C7AD1CBD-BE06-FB4C-992F-7F384C259F72}" type="slidenum">
              <a:rPr lang="de-DE" sz="3000" b="0" i="0" baseline="0" smtClean="0">
                <a:solidFill>
                  <a:schemeClr val="tx2"/>
                </a:solidFill>
                <a:latin typeface="Lato Medium" charset="0"/>
                <a:ea typeface="Lato Medium" charset="0"/>
                <a:cs typeface="Lato Medium" charset="0"/>
              </a:rPr>
              <a:pPr algn="r"/>
              <a:t>‹#›</a:t>
            </a:fld>
            <a:endParaRPr lang="en-US" sz="3000" b="0" i="0" dirty="0">
              <a:solidFill>
                <a:schemeClr val="tx2"/>
              </a:solidFill>
              <a:latin typeface="Lato Medium" charset="0"/>
              <a:ea typeface="Lato Medium" charset="0"/>
              <a:cs typeface="Lato Medium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55134" y="2122216"/>
            <a:ext cx="16977732" cy="991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2502427"/>
            <a:ext cx="18288000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2642378"/>
            <a:ext cx="2914650" cy="9811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1" r:id="rId9"/>
    <p:sldLayoutId id="2147483677" r:id="rId10"/>
    <p:sldLayoutId id="2147483681" r:id="rId11"/>
    <p:sldLayoutId id="2147483682" r:id="rId12"/>
    <p:sldLayoutId id="2147483684" r:id="rId13"/>
  </p:sldLayoutIdLst>
  <p:txStyles>
    <p:titleStyle>
      <a:lvl1pPr marL="0" marR="0" indent="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chemeClr val="accent1"/>
          </a:solidFill>
          <a:uFillTx/>
          <a:latin typeface="Lato Black"/>
          <a:ea typeface="Lato Black"/>
          <a:cs typeface="Lato Black"/>
          <a:sym typeface="Lato Black"/>
        </a:defRPr>
      </a:lvl1pPr>
      <a:lvl2pPr marL="0" marR="0" indent="1714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2pPr>
      <a:lvl3pPr marL="0" marR="0" indent="3429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3pPr>
      <a:lvl4pPr marL="0" marR="0" indent="5143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4pPr>
      <a:lvl5pPr marL="0" marR="0" indent="6858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5pPr>
      <a:lvl6pPr marL="0" marR="0" indent="8572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6pPr>
      <a:lvl7pPr marL="0" marR="0" indent="10287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7pPr>
      <a:lvl8pPr marL="0" marR="0" indent="120015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8pPr>
      <a:lvl9pPr marL="0" marR="0" indent="1371600" algn="ctr" defTabSz="61912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931E"/>
          </a:solidFill>
          <a:uFillTx/>
          <a:latin typeface="Lato Black"/>
          <a:ea typeface="Lato Black"/>
          <a:cs typeface="Lato Black"/>
          <a:sym typeface="Lato Black"/>
        </a:defRPr>
      </a:lvl9pPr>
    </p:titleStyle>
    <p:bodyStyle>
      <a:lvl1pPr marL="47625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1pPr>
      <a:lvl2pPr marL="95250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Courier New" charset="0"/>
        <a:buChar char="o"/>
        <a:tabLst/>
        <a:defRPr sz="3000" b="0" i="0" u="none" strike="noStrike" cap="none" spc="0" baseline="0">
          <a:ln>
            <a:noFill/>
          </a:ln>
          <a:solidFill>
            <a:schemeClr val="tx1">
              <a:lumMod val="95000"/>
              <a:lumOff val="5000"/>
            </a:schemeClr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2pPr>
      <a:lvl3pPr marL="142875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Wingdings" charset="2"/>
        <a:buChar char="§"/>
        <a:tabLst/>
        <a:defRPr sz="3000" b="0" i="0" u="none" strike="noStrike" cap="none" spc="0" baseline="0">
          <a:ln>
            <a:noFill/>
          </a:ln>
          <a:solidFill>
            <a:schemeClr val="accent1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3pPr>
      <a:lvl4pPr marL="190500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Wingdings" charset="2"/>
        <a:buChar char="Ø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4pPr>
      <a:lvl5pPr marL="2381250" marR="0" indent="-476250" algn="l" defTabSz="619125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75000"/>
        <a:buFont typeface="Wingdings" charset="2"/>
        <a:buChar char="ü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Lato Medium" charset="0"/>
          <a:ea typeface="Lato Medium" charset="0"/>
          <a:cs typeface="Lato Medium" charset="0"/>
          <a:sym typeface="Helvetica Light"/>
        </a:defRPr>
      </a:lvl5pPr>
      <a:lvl6pPr marL="285750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33375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81000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286250" marR="0" indent="-476250" algn="l" defTabSz="619125" rtl="0" latinLnBrk="0">
        <a:lnSpc>
          <a:spcPct val="100000"/>
        </a:lnSpc>
        <a:spcBef>
          <a:spcPts val="4425"/>
        </a:spcBef>
        <a:spcAft>
          <a:spcPts val="0"/>
        </a:spcAft>
        <a:buClrTx/>
        <a:buSzPct val="75000"/>
        <a:buFontTx/>
        <a:buChar char="•"/>
        <a:tabLst/>
        <a:defRPr sz="39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714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429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5143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858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572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0287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20015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371600" algn="ctr" defTabSz="6191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goumans@scm.com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m.com/doc.trunk/Tutorials/StructureAndReactivity/ZN-PES-Scan_TST.html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hyperlink" Target="https://www.scm.com/news/hands-on-online-workshop-20-february-2020/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scm.com/doc/Tutorials/ADF/Vibrational_frequencies_and_IR_spectrum_of_ethane.html" TargetMode="External"/><Relationship Id="rId7" Type="http://schemas.openxmlformats.org/officeDocument/2006/relationships/hyperlink" Target="http://www.scm.com/doc/Tutorials/GUI_overview/Building_Molecul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ebbook.nist.gov/cgi/cbook.cgi?ID=C98862&amp;Units=SI&amp;Mask=400#UV-Vis-Spec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webbook.nist.gov/cgi/cbook.cgi?ID=C98862&amp;Units=SI&amp;Type=IR-SPEC&amp;Index=1#IR-SPEC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www.scm.com/faq/adf-faq/#how-do-i-calculate-uvvis-spectra-with-adf" TargetMode="Externa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m.com/faq/adf-faq/#what-settings-are-recommended-for-nmr-calculations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hyperlink" Target="http://www.hmdb.ca/spectra/nmr_one_d/2100" TargetMode="External"/><Relationship Id="rId4" Type="http://schemas.openxmlformats.org/officeDocument/2006/relationships/hyperlink" Target="https://www.scm.com/wp-content/uploads/Inputs/acrolein_NMR.a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cetopheno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scm.com/doc/Tutorials/StructureAndReactivity/NEB.html" TargetMode="External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scm.com/doc/AMS/Vibrational_Spectroscopy.html?highlight=vibrations#thermodynamics-ideal-gas" TargetMode="External"/><Relationship Id="rId5" Type="http://schemas.openxmlformats.org/officeDocument/2006/relationships/hyperlink" Target="https://www.scm.com/highlights/double-hybrids-recommendations-for-accurate-thermochemistry-kinetics/" TargetMode="External"/><Relationship Id="rId10" Type="http://schemas.openxmlformats.org/officeDocument/2006/relationships/hyperlink" Target="https://www.youtube.com/watch?v=NOvHR1xEK7g" TargetMode="External"/><Relationship Id="rId4" Type="http://schemas.openxmlformats.org/officeDocument/2006/relationships/hyperlink" Target="https://www.scm.com/doc/Tutorials/StructureAndReactivity/PESExpHydrohalogenation.html" TargetMode="Externa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https://www.scm.com/doc/Tutorials/StructureAndReactivity/ZN-PES-Scan_TST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www.scm.com/doc/Tutorials/StructureAndReactivity/ZN-PES-Scan_TST.html#kinetics-and-statistical-thermal-analysis" TargetMode="External"/><Relationship Id="rId7" Type="http://schemas.openxmlformats.org/officeDocument/2006/relationships/hyperlink" Target="https://www.scm.com/doc/Tutorials/AMS/PES-scan_T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cm.com/reaxpro" TargetMode="External"/><Relationship Id="rId5" Type="http://schemas.openxmlformats.org/officeDocument/2006/relationships/hyperlink" Target="https://www.scm.com/doc/Tutorials/Microkinetics/Microkinetics-GUI_tutorials.html" TargetMode="External"/><Relationship Id="rId4" Type="http://schemas.openxmlformats.org/officeDocument/2006/relationships/hyperlink" Target="https://www.scm.com/doc/AMS/Vibrational_Spectroscopy.html?highlight=vibrations#thermodynamics-ideal-ga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AavFhK3H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hyperlink" Target="https://www.youtube.com/watch?v=EhAavFhK3Hc&amp;t=0s" TargetMode="External"/><Relationship Id="rId4" Type="http://schemas.openxmlformats.org/officeDocument/2006/relationships/hyperlink" Target="https://www.youtube.com/watch?v=TINK9e_5Zd8&amp;t=22m37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www.scm.com/doc/Tutorials/MolecularDynamicsAndMonteCarlo/BatteriesDiffusionCoefficients.html#reaxff-batteries-diffusion-coefficients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hyperlink" Target="https://www.scm.com/doc/Tutorials/MolecularDynamicsAndMonteCarlo/GCMCLiSBattery.html#ams-gcmc-lisbattery" TargetMode="External"/><Relationship Id="rId4" Type="http://schemas.openxmlformats.org/officeDocument/2006/relationships/hyperlink" Target="https://www.scm.com/doc/Tutorials/_downloads/e31e2d24489e2b36ae8c5eed7500d705/S_8_alpha.c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NK9e_5Zd8&amp;t=1358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m.com/doc/Tutorials/ReaxFF/Bouncing_a_buckyball.html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scm.com/news/reaxff-analyze-surface-reactions/" TargetMode="External"/><Relationship Id="rId12" Type="http://schemas.openxmlformats.org/officeDocument/2006/relationships/hyperlink" Target="https://www.youtube.com/watch?v=QywDl9BylE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cm.com/doc/Tutorials/ReaxFF/Burning_methane.html" TargetMode="External"/><Relationship Id="rId11" Type="http://schemas.openxmlformats.org/officeDocument/2006/relationships/hyperlink" Target="https://www.scm.com/doc/ReaxFF/Properties.html" TargetMode="External"/><Relationship Id="rId5" Type="http://schemas.openxmlformats.org/officeDocument/2006/relationships/hyperlink" Target="http://www.scm.com/doc/ReaxFF/CVHD.html" TargetMode="External"/><Relationship Id="rId10" Type="http://schemas.openxmlformats.org/officeDocument/2006/relationships/hyperlink" Target="https://www.scm.com/doc/Tutorials/Advanced/ReaxFF_polymers_bond_boost.html" TargetMode="External"/><Relationship Id="rId4" Type="http://schemas.openxmlformats.org/officeDocument/2006/relationships/hyperlink" Target="https://www.scm.com/adf-modeling-suite/adf-hands-on-workshops/advanced-2-day-reaxff-workshop/" TargetMode="External"/><Relationship Id="rId9" Type="http://schemas.openxmlformats.org/officeDocument/2006/relationships/hyperlink" Target="https://www.scm.com/doc/Tutorials/Advanced/ReaxFF_parametrization_hands_on_tutorial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scm.com/doc.2022/Tutorials/StructureAndReactivity/AMSkineticsZacrosZGB.html" TargetMode="External"/><Relationship Id="rId2" Type="http://schemas.openxmlformats.org/officeDocument/2006/relationships/hyperlink" Target="https://www.scm.com/doc.2022/Tutorials/Parametrization/index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cm.com/doc.2022/Tutorials/MolecularDynamicsAndMonteCarlo/ChemTrayzer2.html" TargetMode="External"/><Relationship Id="rId5" Type="http://schemas.openxmlformats.org/officeDocument/2006/relationships/hyperlink" Target="https://www.scm.com/doc/Tutorials/StructureAndReactivity/PESExpWaterDissociationOnZnO.html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scm.com/doc/Tutorials/StructureAndReactivity/PESExpHydrohalogenation.html" TargetMode="External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927972" y="11215959"/>
            <a:ext cx="12608174" cy="2085520"/>
          </a:xfrm>
        </p:spPr>
        <p:txBody>
          <a:bodyPr>
            <a:noAutofit/>
          </a:bodyPr>
          <a:lstStyle/>
          <a:p>
            <a:pPr algn="l"/>
            <a:endParaRPr lang="en-NL" sz="44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dirty="0">
                <a:latin typeface="Lato Medium" panose="020F0502020204030203"/>
                <a:ea typeface="Lato Medium" pitchFamily="34" charset="0"/>
                <a:cs typeface="Lato Medium" pitchFamily="34" charset="0"/>
              </a:rPr>
              <a:t>28 March 2022 </a:t>
            </a:r>
          </a:p>
          <a:p>
            <a:pPr marL="0" indent="0">
              <a:buNone/>
            </a:pPr>
            <a:r>
              <a:rPr lang="en-US" sz="4400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Fedor Goumans, </a:t>
            </a:r>
            <a:r>
              <a:rPr lang="en-US" sz="4400" dirty="0">
                <a:latin typeface="Lato Medium" pitchFamily="34" charset="0"/>
                <a:ea typeface="Lato Medium" pitchFamily="34" charset="0"/>
                <a:cs typeface="Lato Medium" pitchFamily="34" charset="0"/>
                <a:hlinkClick r:id="rId2"/>
              </a:rPr>
              <a:t>goumans@scm.com</a:t>
            </a:r>
            <a:r>
              <a:rPr lang="en-US" sz="4400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 </a:t>
            </a:r>
          </a:p>
          <a:p>
            <a:pPr>
              <a:buNone/>
            </a:pPr>
            <a:endParaRPr lang="en-US" sz="4400" dirty="0"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pPr>
              <a:buNone/>
            </a:pPr>
            <a:endParaRPr lang="en-US" sz="4400" dirty="0"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8288000" cy="309339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941E"/>
                </a:solidFill>
              </a:rPr>
              <a:t>Chemistry &amp; Materials</a:t>
            </a:r>
            <a:br>
              <a:rPr lang="en-US" sz="5400" dirty="0">
                <a:solidFill>
                  <a:srgbClr val="FF941E"/>
                </a:solidFill>
              </a:rPr>
            </a:br>
            <a:r>
              <a:rPr lang="en-US" sz="5400" dirty="0">
                <a:solidFill>
                  <a:srgbClr val="FF941E"/>
                </a:solidFill>
              </a:rPr>
              <a:t>with the Amsterdam Modeling Suite</a:t>
            </a:r>
            <a:endParaRPr lang="en-US" sz="5400" dirty="0"/>
          </a:p>
        </p:txBody>
      </p:sp>
      <p:sp>
        <p:nvSpPr>
          <p:cNvPr id="40962" name="AutoShape 2" descr="Image result for penn state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58771-E1DC-E540-9CC8-29254ECAE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93" y="3093396"/>
            <a:ext cx="10937413" cy="71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Demonstration, self-learning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90192-6763-42D6-AB0D-9F8391E02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94" y="1908734"/>
            <a:ext cx="6786565" cy="4923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6538B-FB2D-467B-825E-6243A1742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812" y="1904905"/>
            <a:ext cx="6786566" cy="4923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860258-FEDE-43C8-8DFD-AF9D4ABAD256}"/>
              </a:ext>
            </a:extLst>
          </p:cNvPr>
          <p:cNvSpPr txBox="1"/>
          <p:nvPr/>
        </p:nvSpPr>
        <p:spPr>
          <a:xfrm>
            <a:off x="335666" y="11479737"/>
            <a:ext cx="9734309" cy="861774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Virtual winter school 2020 workshop</a:t>
            </a:r>
            <a:endParaRPr lang="en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1ADC8-C204-439C-BE77-BCC9ED7BE6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15" y="7237225"/>
            <a:ext cx="7587037" cy="3886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4FC4D7-07F0-477F-BADA-AB7E9BBBA3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474" y="7021126"/>
            <a:ext cx="8374789" cy="42659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6F6DACC-E086-42A5-BE4A-B5E3994423B8}"/>
              </a:ext>
            </a:extLst>
          </p:cNvPr>
          <p:cNvSpPr/>
          <p:nvPr/>
        </p:nvSpPr>
        <p:spPr>
          <a:xfrm>
            <a:off x="14635552" y="10411882"/>
            <a:ext cx="2554547" cy="1015663"/>
          </a:xfrm>
          <a:prstGeom prst="rect">
            <a:avLst/>
          </a:prstGeom>
          <a:solidFill>
            <a:srgbClr val="FF941E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8"/>
              </a:rPr>
              <a:t>Ziegler-Natta TS tutorial</a:t>
            </a:r>
            <a:endParaRPr lang="en-US" sz="3000" b="1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E17B3-523A-457A-B41A-6CA13D89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41" y="3167464"/>
            <a:ext cx="17503585" cy="796431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err="1">
                <a:latin typeface="Lato Black" pitchFamily="34" charset="0"/>
                <a:ea typeface="Lato Black" pitchFamily="34" charset="0"/>
                <a:cs typeface="Lato Black" pitchFamily="34" charset="0"/>
              </a:rPr>
              <a:t>AMSjobs</a:t>
            </a:r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: job bookkeeping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5742338" y="10948613"/>
            <a:ext cx="19602" cy="838118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13618274" y="11795696"/>
            <a:ext cx="4236737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a</a:t>
            </a:r>
            <a:r>
              <a:rPr lang="is-IS" sz="3600" dirty="0">
                <a:latin typeface="Lato Medium" charset="0"/>
                <a:ea typeface="Lato Medium" charset="0"/>
                <a:cs typeface="Lato Medium" charset="0"/>
              </a:rPr>
              <a:t>ll jobs / folder view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33557" y="3575964"/>
            <a:ext cx="2077492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j</a:t>
            </a:r>
            <a:r>
              <a:rPr lang="is-IS" sz="3600" dirty="0">
                <a:latin typeface="Lato Medium" charset="0"/>
                <a:ea typeface="Lato Medium" charset="0"/>
                <a:cs typeface="Lato Medium" charset="0"/>
              </a:rPr>
              <a:t>ob status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6456" y="2747893"/>
            <a:ext cx="2135228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reports &amp; templates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5089360" y="2550391"/>
            <a:ext cx="2448536" cy="1594109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9444422" y="3784500"/>
            <a:ext cx="0" cy="36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62343" y="1843140"/>
            <a:ext cx="5027017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switch </a:t>
            </a:r>
            <a:r>
              <a:rPr lang="en-US" sz="3600">
                <a:latin typeface="Lato Medium" charset="0"/>
                <a:ea typeface="Lato Medium" charset="0"/>
                <a:cs typeface="Lato Medium" charset="0"/>
              </a:rPr>
              <a:t>GUI functionality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1048399" y="2562329"/>
            <a:ext cx="0" cy="1415517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6636936" y="4219444"/>
            <a:ext cx="219306" cy="484903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5480050" y="1923768"/>
            <a:ext cx="494205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define &amp; switch queues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4106560" y="3206981"/>
            <a:ext cx="0" cy="1642079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>
            <a:off x="10406519" y="2932868"/>
            <a:ext cx="1365758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queue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1089398" y="3752795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/>
          <p:cNvSpPr txBox="1"/>
          <p:nvPr/>
        </p:nvSpPr>
        <p:spPr>
          <a:xfrm>
            <a:off x="12860361" y="2025937"/>
            <a:ext cx="3811942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change default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e.g</a:t>
            </a: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. cores / nodes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2185924" y="3251345"/>
            <a:ext cx="1274141" cy="1453002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/>
          <p:cNvSpPr txBox="1"/>
          <p:nvPr/>
        </p:nvSpPr>
        <p:spPr>
          <a:xfrm>
            <a:off x="2418353" y="2703638"/>
            <a:ext cx="4057201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see files for this job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2795878" y="10955746"/>
            <a:ext cx="19602" cy="838118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5" name="TextBox 44"/>
          <p:cNvSpPr txBox="1"/>
          <p:nvPr/>
        </p:nvSpPr>
        <p:spPr>
          <a:xfrm>
            <a:off x="2082548" y="11726215"/>
            <a:ext cx="1426674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search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06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err="1">
                <a:latin typeface="Lato Black" pitchFamily="34" charset="0"/>
                <a:ea typeface="Lato Black" pitchFamily="34" charset="0"/>
                <a:cs typeface="Lato Black" pitchFamily="34" charset="0"/>
              </a:rPr>
              <a:t>AMSjobs</a:t>
            </a:r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: remote queues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8F912-C966-4588-A282-4C41A7D9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84" y="2302202"/>
            <a:ext cx="13153230" cy="79727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06A775-24ED-40DC-B3F5-13842CDCDBAB}"/>
              </a:ext>
            </a:extLst>
          </p:cNvPr>
          <p:cNvSpPr txBox="1"/>
          <p:nvPr/>
        </p:nvSpPr>
        <p:spPr>
          <a:xfrm>
            <a:off x="12687108" y="3276114"/>
            <a:ext cx="5600892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See </a:t>
            </a:r>
            <a:r>
              <a:rPr lang="en-US" sz="3600" dirty="0" err="1">
                <a:latin typeface="Lato Medium" charset="0"/>
                <a:ea typeface="Lato Medium" charset="0"/>
                <a:cs typeface="Lato Medium" charset="0"/>
              </a:rPr>
              <a:t>AMSjobs</a:t>
            </a: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,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Usually cores/nodes/hours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C1914C7-82B5-4BDE-A3D5-94AEB1ADCC3E}"/>
              </a:ext>
            </a:extLst>
          </p:cNvPr>
          <p:cNvCxnSpPr>
            <a:cxnSpLocks/>
          </p:cNvCxnSpPr>
          <p:nvPr/>
        </p:nvCxnSpPr>
        <p:spPr>
          <a:xfrm flipH="1">
            <a:off x="12163926" y="3690336"/>
            <a:ext cx="1407695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BEEE6C3-79E7-40FF-A6C6-4B35183416D7}"/>
              </a:ext>
            </a:extLst>
          </p:cNvPr>
          <p:cNvSpPr txBox="1"/>
          <p:nvPr/>
        </p:nvSpPr>
        <p:spPr>
          <a:xfrm>
            <a:off x="13690792" y="4900924"/>
            <a:ext cx="423192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Scheduler command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8FC060-C8E3-4A78-86D7-61342C447530}"/>
              </a:ext>
            </a:extLst>
          </p:cNvPr>
          <p:cNvCxnSpPr>
            <a:cxnSpLocks/>
          </p:cNvCxnSpPr>
          <p:nvPr/>
        </p:nvCxnSpPr>
        <p:spPr>
          <a:xfrm flipH="1">
            <a:off x="12163926" y="5246590"/>
            <a:ext cx="1407695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A2E50BB-28EA-4F70-AF26-AE3B020F74C6}"/>
              </a:ext>
            </a:extLst>
          </p:cNvPr>
          <p:cNvSpPr txBox="1"/>
          <p:nvPr/>
        </p:nvSpPr>
        <p:spPr>
          <a:xfrm>
            <a:off x="172284" y="10720005"/>
            <a:ext cx="16371972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Very old video: generate SSH keys and set up remote queues </a:t>
            </a:r>
            <a:r>
              <a:rPr lang="en-NL" dirty="0"/>
              <a:t>https://www.youtube.com/watch?v=Bh6Fo1Rg3nQ</a:t>
            </a:r>
          </a:p>
        </p:txBody>
      </p:sp>
    </p:spTree>
    <p:extLst>
      <p:ext uri="{BB962C8B-B14F-4D97-AF65-F5344CB8AC3E}">
        <p14:creationId xmlns:p14="http://schemas.microsoft.com/office/powerpoint/2010/main" val="11629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16A7C-2CDF-4A57-B8A0-947E105C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6368"/>
            <a:ext cx="14746472" cy="993393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Basic calculations &amp; settings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2695" y="4249998"/>
            <a:ext cx="1763303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j</a:t>
            </a: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ob 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2338" y="5632064"/>
            <a:ext cx="2593660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latin typeface="Lato Medium" charset="0"/>
                <a:ea typeface="Lato Medium" charset="0"/>
                <a:cs typeface="Lato Medium" charset="0"/>
              </a:rPr>
              <a:t>charge/spin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1366" y="6924733"/>
            <a:ext cx="3225242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functional &amp;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relativistic </a:t>
            </a:r>
            <a:r>
              <a:rPr lang="en-US" sz="3600" dirty="0" err="1">
                <a:latin typeface="Lato Medium" charset="0"/>
                <a:ea typeface="Lato Medium" charset="0"/>
                <a:cs typeface="Lato Medium" charset="0"/>
              </a:rPr>
              <a:t>appr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40739" y="6177049"/>
            <a:ext cx="345286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sz="3600" dirty="0">
                <a:latin typeface="Lato Medium" charset="0"/>
                <a:ea typeface="Lato Medium" charset="0"/>
                <a:cs typeface="Lato Medium" charset="0"/>
              </a:rPr>
              <a:t>&gt; = more details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463" y="8335957"/>
            <a:ext cx="3696525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basis &amp; numerical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rPr>
              <a:t>accuracy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884049" y="4607168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>
            <a:off x="8774723" y="5960359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/>
          <p:cNvCxnSpPr/>
          <p:nvPr/>
        </p:nvCxnSpPr>
        <p:spPr>
          <a:xfrm>
            <a:off x="8774723" y="7272852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>
            <a:off x="8971626" y="9024379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14746472" y="2492037"/>
            <a:ext cx="1878983" cy="9129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15912118" y="1880065"/>
            <a:ext cx="1426674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s-IS" sz="3600" dirty="0">
                <a:latin typeface="Lato Medium" charset="0"/>
                <a:ea typeface="Lato Medium" charset="0"/>
                <a:cs typeface="Lato Medium" charset="0"/>
              </a:rPr>
              <a:t>search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3265725" y="25503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TextBox 27"/>
          <p:cNvSpPr txBox="1"/>
          <p:nvPr/>
        </p:nvSpPr>
        <p:spPr>
          <a:xfrm>
            <a:off x="11067270" y="1938419"/>
            <a:ext cx="3773469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j</a:t>
            </a:r>
            <a:r>
              <a:rPr lang="is-IS" sz="3600" dirty="0">
                <a:latin typeface="Lato Medium" charset="0"/>
                <a:ea typeface="Lato Medium" charset="0"/>
                <a:cs typeface="Lato Medium" charset="0"/>
              </a:rPr>
              <a:t>ob types &amp; set up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1506198" y="2536655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 flipH="1">
            <a:off x="12295907" y="2550391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/>
          <p:cNvSpPr txBox="1"/>
          <p:nvPr/>
        </p:nvSpPr>
        <p:spPr>
          <a:xfrm>
            <a:off x="6875090" y="1801366"/>
            <a:ext cx="3258905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>
                <a:latin typeface="Lato Medium" charset="0"/>
                <a:ea typeface="Lato Medium" charset="0"/>
                <a:cs typeface="Lato Medium" charset="0"/>
              </a:rPr>
              <a:t>switch modules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954489" y="2426919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TextBox 33"/>
          <p:cNvSpPr txBox="1"/>
          <p:nvPr/>
        </p:nvSpPr>
        <p:spPr>
          <a:xfrm>
            <a:off x="1957754" y="10299195"/>
            <a:ext cx="2677016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builder tools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4014983" y="10946515"/>
            <a:ext cx="0" cy="1085064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/>
          <p:cNvSpPr txBox="1"/>
          <p:nvPr/>
        </p:nvSpPr>
        <p:spPr>
          <a:xfrm>
            <a:off x="5175245" y="10838433"/>
            <a:ext cx="2524730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err="1">
                <a:latin typeface="Lato Medium" charset="0"/>
                <a:ea typeface="Lato Medium" charset="0"/>
                <a:cs typeface="Lato Medium" charset="0"/>
              </a:rPr>
              <a:t>preoptimize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875090" y="11409326"/>
            <a:ext cx="0" cy="72000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>
            <a:off x="5840148" y="13010175"/>
            <a:ext cx="2577630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s</a:t>
            </a:r>
            <a:r>
              <a:rPr lang="is-IS" sz="3600" dirty="0">
                <a:latin typeface="Lato Medium" charset="0"/>
                <a:ea typeface="Lato Medium" charset="0"/>
                <a:cs typeface="Lato Medium" charset="0"/>
              </a:rPr>
              <a:t>ymmetryze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109948" y="12249657"/>
            <a:ext cx="19602" cy="838118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89B864-ACCD-4F44-9093-14A4C2DCE707}"/>
              </a:ext>
            </a:extLst>
          </p:cNvPr>
          <p:cNvCxnSpPr/>
          <p:nvPr/>
        </p:nvCxnSpPr>
        <p:spPr>
          <a:xfrm>
            <a:off x="7625778" y="11279646"/>
            <a:ext cx="792000" cy="0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headEnd w="lg" len="lg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B7662BF-955E-9C48-AF26-3369F79EDA15}"/>
              </a:ext>
            </a:extLst>
          </p:cNvPr>
          <p:cNvSpPr txBox="1"/>
          <p:nvPr/>
        </p:nvSpPr>
        <p:spPr>
          <a:xfrm>
            <a:off x="8504542" y="10705864"/>
            <a:ext cx="8221802" cy="1210588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UFF, GFN-FF, MOPAC, </a:t>
            </a:r>
            <a:r>
              <a:rPr lang="en-US" sz="3600" dirty="0" err="1">
                <a:latin typeface="Lato Medium" charset="0"/>
                <a:ea typeface="Lato Medium" charset="0"/>
                <a:cs typeface="Lato Medium" charset="0"/>
              </a:rPr>
              <a:t>xTB</a:t>
            </a: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, ANI-1ccx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Works also on selection only!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93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5A0C85-A808-48ED-BF77-6CE2FD90E158}"/>
              </a:ext>
            </a:extLst>
          </p:cNvPr>
          <p:cNvSpPr txBox="1">
            <a:spLocks/>
          </p:cNvSpPr>
          <p:nvPr/>
        </p:nvSpPr>
        <p:spPr>
          <a:xfrm>
            <a:off x="558339" y="6528996"/>
            <a:ext cx="17432841" cy="4376333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is-IS" dirty="0"/>
              <a:t>IR frequencies (</a:t>
            </a:r>
            <a:r>
              <a:rPr lang="is-IS" dirty="0">
                <a:hlinkClick r:id="rId3"/>
              </a:rPr>
              <a:t>tutorial</a:t>
            </a:r>
            <a:r>
              <a:rPr lang="is-IS" dirty="0"/>
              <a:t>)</a:t>
            </a:r>
          </a:p>
          <a:p>
            <a:pPr lvl="1" hangingPunct="1"/>
            <a:r>
              <a:rPr lang="is-IS" dirty="0"/>
              <a:t>Geometry needs to be optimized at same level as frequency calc.</a:t>
            </a:r>
          </a:p>
          <a:p>
            <a:pPr lvl="1" hangingPunct="1"/>
            <a:r>
              <a:rPr lang="is-IS" dirty="0"/>
              <a:t>Try ADF, DFTB, MOPAC, MLPot, ...</a:t>
            </a:r>
          </a:p>
          <a:p>
            <a:pPr lvl="1" hangingPunct="1"/>
            <a:r>
              <a:rPr lang="is-IS" dirty="0"/>
              <a:t>SCM -&gt; Spectra</a:t>
            </a:r>
          </a:p>
          <a:p>
            <a:pPr hangingPunct="1"/>
            <a:r>
              <a:rPr lang="en-US" dirty="0">
                <a:hlinkClick r:id="rId4"/>
              </a:rPr>
              <a:t>UV/VIS FAQ </a:t>
            </a:r>
            <a:r>
              <a:rPr lang="en-US" dirty="0"/>
              <a:t>for tips + links to tutorials</a:t>
            </a:r>
          </a:p>
          <a:p>
            <a:pPr lvl="1" hangingPunct="1"/>
            <a:r>
              <a:rPr lang="en-US" dirty="0"/>
              <a:t>ADF: (s)TDDFT, (s)TDA, TD-DFT+TB</a:t>
            </a:r>
          </a:p>
          <a:p>
            <a:pPr lvl="1" hangingPunct="1"/>
            <a:r>
              <a:rPr lang="en-US" dirty="0"/>
              <a:t>Visualize MOs Single Orbital Transition (ADF: also NTOs)</a:t>
            </a:r>
          </a:p>
          <a:p>
            <a:pPr lvl="1" hangingPunct="1"/>
            <a:r>
              <a:rPr lang="en-US" dirty="0"/>
              <a:t>Compare to </a:t>
            </a:r>
            <a:r>
              <a:rPr lang="en-US" dirty="0">
                <a:hlinkClick r:id="rId5"/>
              </a:rPr>
              <a:t>NIST</a:t>
            </a:r>
            <a:r>
              <a:rPr lang="en-US" dirty="0"/>
              <a:t> (IR), </a:t>
            </a:r>
            <a:r>
              <a:rPr lang="en-US" dirty="0">
                <a:hlinkClick r:id="rId6"/>
              </a:rPr>
              <a:t>NIST</a:t>
            </a:r>
            <a:r>
              <a:rPr lang="en-US" dirty="0"/>
              <a:t> (UV/VIS)</a:t>
            </a:r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Building molecules, spectra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171124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US" dirty="0">
                <a:hlinkClick r:id="rId7"/>
              </a:rPr>
              <a:t>www.scm.com/doc/Tutorials/GUI_overview/Building_Molecules.html</a:t>
            </a:r>
            <a:endParaRPr lang="en-US" dirty="0"/>
          </a:p>
          <a:p>
            <a:pPr hangingPunct="1"/>
            <a:r>
              <a:rPr lang="en-US" b="1" dirty="0"/>
              <a:t>Search</a:t>
            </a:r>
            <a:r>
              <a:rPr lang="en-US" dirty="0"/>
              <a:t> molecules</a:t>
            </a:r>
          </a:p>
          <a:p>
            <a:pPr hangingPunct="1"/>
            <a:r>
              <a:rPr lang="en-US" b="1" dirty="0"/>
              <a:t>Import</a:t>
            </a:r>
            <a:r>
              <a:rPr lang="en-US" dirty="0"/>
              <a:t>: InChI, SMILES, xyz, </a:t>
            </a:r>
            <a:r>
              <a:rPr lang="en-US" dirty="0" err="1"/>
              <a:t>cif</a:t>
            </a:r>
            <a:r>
              <a:rPr lang="en-US" dirty="0"/>
              <a:t>, </a:t>
            </a:r>
            <a:r>
              <a:rPr lang="en-US" dirty="0" err="1"/>
              <a:t>pdb</a:t>
            </a:r>
            <a:r>
              <a:rPr lang="en-US" dirty="0"/>
              <a:t>, </a:t>
            </a:r>
            <a:r>
              <a:rPr lang="is-IS" dirty="0"/>
              <a:t>…</a:t>
            </a:r>
          </a:p>
          <a:p>
            <a:pPr hangingPunct="1"/>
            <a:r>
              <a:rPr lang="is-IS" dirty="0"/>
              <a:t>Included library + </a:t>
            </a:r>
            <a:r>
              <a:rPr lang="is-IS" b="1" dirty="0"/>
              <a:t>building</a:t>
            </a:r>
          </a:p>
          <a:p>
            <a:pPr lvl="1" hangingPunct="1"/>
            <a:endParaRPr lang="is-IS" dirty="0"/>
          </a:p>
          <a:p>
            <a:pPr lvl="1" hangingPunct="1"/>
            <a:endParaRPr lang="en-US" dirty="0"/>
          </a:p>
          <a:p>
            <a:pPr marL="0" indent="0" hangingPunct="1">
              <a:buNone/>
            </a:pPr>
            <a:endParaRPr lang="en-US" dirty="0"/>
          </a:p>
          <a:p>
            <a:pPr marL="0" indent="0" hangingPunct="1">
              <a:buNone/>
            </a:pPr>
            <a:endParaRPr lang="en-US" dirty="0"/>
          </a:p>
          <a:p>
            <a:pPr marL="0" indent="0" hangingPunct="1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641" y="5193944"/>
            <a:ext cx="6925749" cy="83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D330C27-6E2E-4D41-A16E-B7EFBFBF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51574" y="7495199"/>
            <a:ext cx="4939606" cy="197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088045-180B-4376-A905-11CBC0DE11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31224" y="9522966"/>
            <a:ext cx="5059956" cy="2940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3D8EFE-2A1F-420E-97FC-4D6CCA4F4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3682" y="2810671"/>
            <a:ext cx="4455084" cy="3819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8E0A79-E94A-4B36-A9EC-19F1801AB21A}"/>
              </a:ext>
            </a:extLst>
          </p:cNvPr>
          <p:cNvSpPr txBox="1"/>
          <p:nvPr/>
        </p:nvSpPr>
        <p:spPr>
          <a:xfrm>
            <a:off x="10042769" y="6342962"/>
            <a:ext cx="7219926" cy="65659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Lato Medium" charset="0"/>
                <a:ea typeface="Lato Medium" charset="0"/>
                <a:cs typeface="Lato Medium" charset="0"/>
              </a:rPr>
              <a:t>Find 3 ways to build acetophenone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charset="0"/>
              <a:ea typeface="Lato Medium" charset="0"/>
              <a:cs typeface="Lato Medium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27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Spectra: NMR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051856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u="sng" dirty="0"/>
              <a:t>Exercise</a:t>
            </a:r>
            <a:r>
              <a:rPr lang="en-US" dirty="0"/>
              <a:t>: NMR spectrum acrolein</a:t>
            </a:r>
          </a:p>
          <a:p>
            <a:pPr lvl="1" hangingPunct="1"/>
            <a:r>
              <a:rPr lang="en-US" dirty="0"/>
              <a:t>See also </a:t>
            </a:r>
            <a:r>
              <a:rPr lang="en-US" dirty="0">
                <a:hlinkClick r:id="rId3"/>
              </a:rPr>
              <a:t>NMR FAQ for tips + advanced tutorials</a:t>
            </a:r>
            <a:r>
              <a:rPr lang="en-US" dirty="0"/>
              <a:t> </a:t>
            </a:r>
          </a:p>
          <a:p>
            <a:pPr lvl="1" hangingPunct="1"/>
            <a:r>
              <a:rPr lang="en-US" dirty="0"/>
              <a:t>Use PBE0 + TZP, Scalar, no core (</a:t>
            </a:r>
            <a:r>
              <a:rPr lang="en-US" dirty="0">
                <a:hlinkClick r:id="rId4"/>
              </a:rPr>
              <a:t>.adf</a:t>
            </a:r>
            <a:r>
              <a:rPr lang="en-US" dirty="0"/>
              <a:t>)</a:t>
            </a:r>
            <a:endParaRPr lang="is-IS" dirty="0"/>
          </a:p>
          <a:p>
            <a:pPr lvl="1" hangingPunct="1"/>
            <a:r>
              <a:rPr lang="en-US" dirty="0"/>
              <a:t>Select Properties -&gt; NMR </a:t>
            </a:r>
          </a:p>
          <a:p>
            <a:pPr lvl="2" hangingPunct="1"/>
            <a:r>
              <a:rPr lang="en-US" dirty="0"/>
              <a:t>select shielding &amp; coupling for all H</a:t>
            </a:r>
          </a:p>
          <a:p>
            <a:pPr lvl="2" hangingPunct="1"/>
            <a:r>
              <a:rPr lang="en-US" dirty="0"/>
              <a:t>Set 400 MHz and tick coupling, </a:t>
            </a:r>
            <a:r>
              <a:rPr lang="en-US" dirty="0">
                <a:hlinkClick r:id="rId5"/>
              </a:rPr>
              <a:t>compare</a:t>
            </a:r>
            <a:endParaRPr lang="en-US" dirty="0"/>
          </a:p>
          <a:p>
            <a:pPr lvl="1" hangingPunct="1"/>
            <a:r>
              <a:rPr lang="en-US" dirty="0"/>
              <a:t>Note the internal ref. uses different settings!</a:t>
            </a:r>
          </a:p>
          <a:p>
            <a:pPr lvl="2" hangingPunct="1"/>
            <a:r>
              <a:rPr lang="en-US" dirty="0"/>
              <a:t>Recalculate TMS with same set up</a:t>
            </a:r>
          </a:p>
          <a:p>
            <a:pPr lvl="1" hangingPunct="1"/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58130" y="1855184"/>
            <a:ext cx="7829845" cy="500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0049" y="7053878"/>
            <a:ext cx="11193463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61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Quick thermodynamic properties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051856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 hangingPunct="1"/>
            <a:r>
              <a:rPr lang="en-US" dirty="0"/>
              <a:t>Open SCM -&gt; COSMO-RS (no need to install database)</a:t>
            </a:r>
          </a:p>
          <a:p>
            <a:pPr lvl="1" hangingPunct="1"/>
            <a:r>
              <a:rPr lang="en-US" dirty="0"/>
              <a:t>In the SMILES input, put 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O=C(c1ccccc1)C (acetophenone) </a:t>
            </a:r>
            <a:r>
              <a:rPr lang="en-US" dirty="0"/>
              <a:t>and Add</a:t>
            </a:r>
          </a:p>
          <a:p>
            <a:pPr lvl="1" hangingPunct="1"/>
            <a:r>
              <a:rPr lang="en-US" dirty="0"/>
              <a:t>Properties -&gt; Pure compound</a:t>
            </a:r>
          </a:p>
          <a:p>
            <a:pPr lvl="1" hangingPunct="1"/>
            <a:r>
              <a:rPr lang="en-US" dirty="0"/>
              <a:t>Compare some properties (density, boiling point, flash point) (e.g. </a:t>
            </a:r>
            <a:r>
              <a:rPr lang="en-US" dirty="0">
                <a:hlinkClick r:id="rId3"/>
              </a:rPr>
              <a:t>Wikipedia</a:t>
            </a:r>
            <a:r>
              <a:rPr lang="en-US" dirty="0"/>
              <a:t>)</a:t>
            </a:r>
          </a:p>
          <a:p>
            <a:pPr marL="476250" lvl="1" indent="0" hangingPunct="1">
              <a:buNone/>
            </a:pPr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5F80FE-26E5-4027-A814-CB54F13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042669"/>
              </p:ext>
            </p:extLst>
          </p:nvPr>
        </p:nvGraphicFramePr>
        <p:xfrm>
          <a:off x="2639345" y="4920915"/>
          <a:ext cx="12260178" cy="753304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35516">
                  <a:extLst>
                    <a:ext uri="{9D8B030D-6E8A-4147-A177-3AD203B41FA5}">
                      <a16:colId xmlns:a16="http://schemas.microsoft.com/office/drawing/2014/main" val="2927421242"/>
                    </a:ext>
                  </a:extLst>
                </a:gridCol>
                <a:gridCol w="2442410">
                  <a:extLst>
                    <a:ext uri="{9D8B030D-6E8A-4147-A177-3AD203B41FA5}">
                      <a16:colId xmlns:a16="http://schemas.microsoft.com/office/drawing/2014/main" val="3727180431"/>
                    </a:ext>
                  </a:extLst>
                </a:gridCol>
                <a:gridCol w="2382252">
                  <a:extLst>
                    <a:ext uri="{9D8B030D-6E8A-4147-A177-3AD203B41FA5}">
                      <a16:colId xmlns:a16="http://schemas.microsoft.com/office/drawing/2014/main" val="2005518417"/>
                    </a:ext>
                  </a:extLst>
                </a:gridCol>
              </a:tblGrid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Property       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       c1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543266368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Boiling point  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495.699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2679559579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Critical pressure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40.244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304432218"/>
                  </a:ext>
                </a:extLst>
              </a:tr>
              <a:tr h="330618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Critical temperature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619.99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530394055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Critical volume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0.377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767733507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Liquid density 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1.019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kg/L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2985700596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Dielectric constant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5.768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L" sz="18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822125808"/>
                  </a:ext>
                </a:extLst>
              </a:tr>
              <a:tr h="330618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Absolute entropy (ideal gas)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366.735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J/(mol K)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523301610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Flash point    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379.54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849864525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Gibbs energy of formation (ideal gas)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20.757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kJ/mol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311206342"/>
                  </a:ext>
                </a:extLst>
              </a:tr>
              <a:tr h="548282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Net enthalpy of combustion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-3963.83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kJ/mol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2299215761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Std. state enthalpy of formation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-146.849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kJ/mol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3082207514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Enthalpy of fusion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18.383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kJ/mol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168974287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Enthalpy of formation (ideal gas)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-69.997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kJ/mol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319018744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Enthalpy of sublimation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68.697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kJ/mol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3975196158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Melting point  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301.8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179559311"/>
                  </a:ext>
                </a:extLst>
              </a:tr>
              <a:tr h="330618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Liquid molar volume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0.118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L/mol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2717007352"/>
                  </a:ext>
                </a:extLst>
              </a:tr>
              <a:tr h="275101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Parachor          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291.006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NL" sz="18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747432985"/>
                  </a:ext>
                </a:extLst>
              </a:tr>
              <a:tr h="330618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Solubility parameter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10.41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√(cal/cm^3)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2339631869"/>
                  </a:ext>
                </a:extLst>
              </a:tr>
              <a:tr h="439449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Triple point temperature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301.257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995476996"/>
                  </a:ext>
                </a:extLst>
              </a:tr>
              <a:tr h="330618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Van der Waals area  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145.657</a:t>
                      </a:r>
                      <a:endParaRPr lang="en-NL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Å²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331557812"/>
                  </a:ext>
                </a:extLst>
              </a:tr>
              <a:tr h="330618"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Van der Waals volume                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L" sz="18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115.395</a:t>
                      </a:r>
                      <a:endParaRPr lang="en-NL" sz="18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tc>
                  <a:txBody>
                    <a:bodyPr/>
                    <a:lstStyle/>
                    <a:p>
                      <a:pPr marL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Å³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061" marR="6061" marT="6061" marB="0" anchor="b"/>
                </a:tc>
                <a:extLst>
                  <a:ext uri="{0D108BD9-81ED-4DB2-BD59-A6C34878D82A}">
                    <a16:rowId xmlns:a16="http://schemas.microsoft.com/office/drawing/2014/main" val="2534134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0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BAC7-D740-47BE-855F-075704DA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ML Potentials: conformers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7DF3-075D-44A2-9C45-25C9F3DDCEE0}"/>
              </a:ext>
            </a:extLst>
          </p:cNvPr>
          <p:cNvSpPr txBox="1">
            <a:spLocks/>
          </p:cNvSpPr>
          <p:nvPr/>
        </p:nvSpPr>
        <p:spPr>
          <a:xfrm>
            <a:off x="655134" y="2171124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Import ibuprofen SMILES</a:t>
            </a:r>
          </a:p>
          <a:p>
            <a:pPr hangingPunct="1"/>
            <a:r>
              <a:rPr lang="en-US" dirty="0"/>
              <a:t>Switch to Conformers, Run, Movie</a:t>
            </a:r>
          </a:p>
          <a:p>
            <a:pPr hangingPunct="1"/>
            <a:endParaRPr lang="is-IS" dirty="0"/>
          </a:p>
          <a:p>
            <a:pPr hangingPunct="1"/>
            <a:endParaRPr lang="is-IS" dirty="0"/>
          </a:p>
          <a:p>
            <a:pPr hangingPunct="1"/>
            <a:r>
              <a:rPr lang="is-IS" dirty="0"/>
              <a:t>Switch to ML Potential, choose ANI-1ccx</a:t>
            </a:r>
          </a:p>
          <a:p>
            <a:pPr hangingPunct="1"/>
            <a:r>
              <a:rPr lang="is-IS" dirty="0"/>
              <a:t>Model -&gt; Coordinates |  Use: -&gt; Selected File</a:t>
            </a:r>
          </a:p>
          <a:p>
            <a:pPr hangingPunct="1"/>
            <a:r>
              <a:rPr lang="is-IS" dirty="0"/>
              <a:t>Select the .sdf from the previous job</a:t>
            </a:r>
          </a:p>
          <a:p>
            <a:pPr hangingPunct="1"/>
            <a:r>
              <a:rPr lang="is-IS" dirty="0"/>
              <a:t>Click on &gt; to go to Details-&gt;SDF Filter</a:t>
            </a:r>
          </a:p>
          <a:p>
            <a:pPr hangingPunct="1"/>
            <a:r>
              <a:rPr lang="is-IS" dirty="0"/>
              <a:t>Lowest 10 count, align &amp; remove dups (0.1A)</a:t>
            </a:r>
          </a:p>
          <a:p>
            <a:pPr hangingPunct="1"/>
            <a:r>
              <a:rPr lang="is-IS" dirty="0"/>
              <a:t>(Do you want to re-sort on Energy?)</a:t>
            </a:r>
          </a:p>
          <a:p>
            <a:pPr lvl="1" hangingPunct="1"/>
            <a:endParaRPr lang="en-US" dirty="0"/>
          </a:p>
          <a:p>
            <a:pPr marL="0" indent="0" hangingPunct="1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994C4C-B646-4B1C-84C0-963714F9B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068"/>
          <a:stretch/>
        </p:blipFill>
        <p:spPr>
          <a:xfrm>
            <a:off x="10181630" y="1771075"/>
            <a:ext cx="7451236" cy="2844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FADD6A-12BD-43D1-A834-748C1F711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030" y="5620147"/>
            <a:ext cx="6528945" cy="5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842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BAC7-D740-47BE-855F-075704DA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Periodic DFT(B) calculations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C7DF3-075D-44A2-9C45-25C9F3DDCEE0}"/>
              </a:ext>
            </a:extLst>
          </p:cNvPr>
          <p:cNvSpPr txBox="1">
            <a:spLocks/>
          </p:cNvSpPr>
          <p:nvPr/>
        </p:nvSpPr>
        <p:spPr>
          <a:xfrm>
            <a:off x="655134" y="2171124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Import </a:t>
            </a:r>
            <a:r>
              <a:rPr lang="en-US" dirty="0" err="1"/>
              <a:t>cif</a:t>
            </a:r>
            <a:r>
              <a:rPr lang="en-US" dirty="0"/>
              <a:t>, periodic </a:t>
            </a:r>
            <a:r>
              <a:rPr lang="en-US" dirty="0" err="1"/>
              <a:t>pdb</a:t>
            </a:r>
            <a:r>
              <a:rPr lang="en-US" dirty="0"/>
              <a:t>/</a:t>
            </a:r>
            <a:r>
              <a:rPr lang="en-US" dirty="0" err="1"/>
              <a:t>xyz</a:t>
            </a:r>
            <a:r>
              <a:rPr lang="en-US" dirty="0"/>
              <a:t>, use structure builder</a:t>
            </a:r>
          </a:p>
          <a:p>
            <a:pPr hangingPunct="1"/>
            <a:r>
              <a:rPr lang="en-US" dirty="0"/>
              <a:t>Run graphene 2D with BAND and DFTB</a:t>
            </a:r>
          </a:p>
          <a:p>
            <a:pPr lvl="1" hangingPunct="1"/>
            <a:r>
              <a:rPr lang="en-US" dirty="0"/>
              <a:t>3D with QE (think about z lattice vector, and reorder the visualization path!)</a:t>
            </a:r>
          </a:p>
          <a:p>
            <a:pPr hangingPunct="1"/>
            <a:r>
              <a:rPr lang="is-IS" dirty="0"/>
              <a:t>You can reorder the path to sample only 2D (G-M-K-G)</a:t>
            </a:r>
          </a:p>
          <a:p>
            <a:pPr lvl="1" hangingPunct="1"/>
            <a:endParaRPr lang="en-US" dirty="0"/>
          </a:p>
          <a:p>
            <a:pPr marL="0" indent="0" hangingPunct="1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CAEBE-AAB8-4351-9A7E-6711204D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4" y="5166164"/>
            <a:ext cx="17860421" cy="61277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BE3A33-0802-4DF2-96EE-DA3140A48E96}"/>
              </a:ext>
            </a:extLst>
          </p:cNvPr>
          <p:cNvSpPr txBox="1">
            <a:spLocks/>
          </p:cNvSpPr>
          <p:nvPr/>
        </p:nvSpPr>
        <p:spPr>
          <a:xfrm>
            <a:off x="3548554" y="11497307"/>
            <a:ext cx="3521057" cy="741682"/>
          </a:xfrm>
          <a:prstGeom prst="rect">
            <a:avLst/>
          </a:prstGeom>
          <a:solidFill>
            <a:srgbClr val="FF941E"/>
          </a:solidFill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en-GB" dirty="0"/>
              <a:t>2D with BAND </a:t>
            </a:r>
            <a:endParaRPr lang="is-IS" dirty="0"/>
          </a:p>
          <a:p>
            <a:pPr lvl="1" algn="ctr" hangingPunct="1"/>
            <a:endParaRPr lang="en-US" dirty="0"/>
          </a:p>
          <a:p>
            <a:pPr marL="0" indent="0" algn="ctr" hangingPunct="1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1ACFAA-86ED-4A6C-A21E-C46649ED01F5}"/>
              </a:ext>
            </a:extLst>
          </p:cNvPr>
          <p:cNvSpPr txBox="1">
            <a:spLocks/>
          </p:cNvSpPr>
          <p:nvPr/>
        </p:nvSpPr>
        <p:spPr>
          <a:xfrm>
            <a:off x="9963030" y="11468099"/>
            <a:ext cx="6743940" cy="741682"/>
          </a:xfrm>
          <a:prstGeom prst="rect">
            <a:avLst/>
          </a:prstGeom>
          <a:solidFill>
            <a:srgbClr val="FF941E"/>
          </a:solidFill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en-GB" dirty="0"/>
              <a:t>3D with Quantum ESPRESSO</a:t>
            </a:r>
            <a:endParaRPr lang="is-IS" dirty="0"/>
          </a:p>
          <a:p>
            <a:pPr lvl="1" algn="ctr" hangingPunct="1"/>
            <a:endParaRPr lang="en-US" dirty="0"/>
          </a:p>
          <a:p>
            <a:pPr marL="0" indent="0" algn="ctr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295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18052" y="318054"/>
            <a:ext cx="18009704" cy="108480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941E"/>
                </a:solidFill>
              </a:rPr>
              <a:t>Transition States: Tips &amp; Tricks</a:t>
            </a:r>
            <a:endParaRPr lang="en-US" sz="7200" dirty="0"/>
          </a:p>
        </p:txBody>
      </p:sp>
      <p:sp>
        <p:nvSpPr>
          <p:cNvPr id="40962" name="AutoShape 2" descr="Image result for penn state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49C2E-5E34-4639-91EE-8D76CEAB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97" y="2104612"/>
            <a:ext cx="16354938" cy="88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SCM, ADF &amp; 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55135" y="2261138"/>
            <a:ext cx="15432591" cy="950933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ADF = first DFT code for chemistry (1970s)</a:t>
            </a:r>
          </a:p>
          <a:p>
            <a:pPr lvl="1"/>
            <a:r>
              <a:rPr lang="en-US" b="1" dirty="0"/>
              <a:t>Pragmatic</a:t>
            </a:r>
            <a:r>
              <a:rPr lang="en-US" dirty="0"/>
              <a:t>: understand &amp; predict chemistry</a:t>
            </a:r>
          </a:p>
          <a:p>
            <a:pPr lvl="1"/>
            <a:r>
              <a:rPr lang="en-US" dirty="0" err="1"/>
              <a:t>Baerends@VU</a:t>
            </a:r>
            <a:r>
              <a:rPr lang="en-US" dirty="0"/>
              <a:t> (&gt;’73), </a:t>
            </a:r>
            <a:r>
              <a:rPr lang="en-US" dirty="0" err="1"/>
              <a:t>Ziegler@Calgary</a:t>
            </a:r>
            <a:r>
              <a:rPr lang="en-US" baseline="30000" dirty="0"/>
              <a:t>(+)</a:t>
            </a:r>
            <a:r>
              <a:rPr lang="en-US" dirty="0"/>
              <a:t> (&gt;’75)</a:t>
            </a:r>
          </a:p>
          <a:p>
            <a:pPr lvl="1"/>
            <a:r>
              <a:rPr lang="en-US" dirty="0"/>
              <a:t>80s: support industrial users Mitsui, Shell, </a:t>
            </a:r>
            <a:r>
              <a:rPr lang="en-US" dirty="0" err="1"/>
              <a:t>Akzo</a:t>
            </a:r>
            <a:r>
              <a:rPr lang="en-US" dirty="0"/>
              <a:t>, Unilever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SCM: Spin-off company 1995</a:t>
            </a:r>
          </a:p>
          <a:p>
            <a:pPr lvl="1"/>
            <a:endParaRPr lang="en-GB" dirty="0"/>
          </a:p>
          <a:p>
            <a:pPr eaLnBrk="1" hangingPunct="1"/>
            <a:r>
              <a:rPr lang="en-GB" dirty="0"/>
              <a:t>22 people (15 senior PhD’</a:t>
            </a:r>
            <a:r>
              <a:rPr lang="en-GB" altLang="ja-JP" dirty="0">
                <a:ea typeface="MS PGothic" pitchFamily="34" charset="-128"/>
              </a:rPr>
              <a:t>s) + 3 EU fellows</a:t>
            </a:r>
          </a:p>
          <a:p>
            <a:pPr lvl="1"/>
            <a:endParaRPr lang="en-GB" altLang="ja-JP" dirty="0">
              <a:ea typeface="MS PGothic" pitchFamily="34" charset="-128"/>
            </a:endParaRPr>
          </a:p>
          <a:p>
            <a:pPr eaLnBrk="1" hangingPunct="1"/>
            <a:r>
              <a:rPr lang="en-GB" altLang="ja-JP" dirty="0">
                <a:ea typeface="MS PGothic" pitchFamily="34" charset="-128"/>
              </a:rPr>
              <a:t>Many academic collaborators / EU networks</a:t>
            </a:r>
          </a:p>
          <a:p>
            <a:pPr lvl="1"/>
            <a:r>
              <a:rPr lang="en-GB" altLang="ja-JP" dirty="0">
                <a:ea typeface="MS PGothic" pitchFamily="34" charset="-128"/>
              </a:rPr>
              <a:t>~160 authors</a:t>
            </a:r>
          </a:p>
          <a:p>
            <a:pPr lvl="1"/>
            <a:r>
              <a:rPr lang="en-GB" altLang="ja-JP" dirty="0">
                <a:ea typeface="MS PGothic" pitchFamily="34" charset="-128"/>
              </a:rPr>
              <a:t>New functionality</a:t>
            </a:r>
          </a:p>
          <a:p>
            <a:pPr lvl="1"/>
            <a:r>
              <a:rPr lang="en-GB" altLang="ja-JP" dirty="0">
                <a:ea typeface="MS PGothic" pitchFamily="34" charset="-128"/>
              </a:rPr>
              <a:t>Academia, government &amp; industry users worldwide</a:t>
            </a:r>
          </a:p>
          <a:p>
            <a:pPr lvl="1"/>
            <a:endParaRPr lang="en-GB" altLang="ja-JP" dirty="0">
              <a:ea typeface="MS PGothic" pitchFamily="34" charset="-128"/>
            </a:endParaRPr>
          </a:p>
          <a:p>
            <a:r>
              <a:rPr lang="en-GB" altLang="ja-JP" dirty="0">
                <a:ea typeface="MS PGothic" pitchFamily="34" charset="-128"/>
              </a:rPr>
              <a:t>SCM: development, debug, </a:t>
            </a:r>
          </a:p>
          <a:p>
            <a:pPr marL="0" indent="0">
              <a:buNone/>
            </a:pPr>
            <a:r>
              <a:rPr lang="en-GB" altLang="ja-JP" dirty="0">
                <a:ea typeface="MS PGothic" pitchFamily="34" charset="-128"/>
              </a:rPr>
              <a:t>port, optimize, docs &amp; </a:t>
            </a:r>
            <a:r>
              <a:rPr lang="en-GB" altLang="ja-JP" u="sng" dirty="0">
                <a:ea typeface="MS PGothic" pitchFamily="34" charset="-128"/>
              </a:rPr>
              <a:t>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DABBF-4965-2E47-88EF-71CB6F679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30" y="1755470"/>
            <a:ext cx="6464300" cy="1079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1618A0-1E8A-AD4F-A506-7A7625252E1B}"/>
              </a:ext>
            </a:extLst>
          </p:cNvPr>
          <p:cNvSpPr/>
          <p:nvPr/>
        </p:nvSpPr>
        <p:spPr>
          <a:xfrm>
            <a:off x="12726082" y="9513871"/>
            <a:ext cx="3475944" cy="941572"/>
          </a:xfrm>
          <a:prstGeom prst="rect">
            <a:avLst/>
          </a:prstGeom>
        </p:spPr>
        <p:txBody>
          <a:bodyPr wrap="none" lIns="88420" tIns="44212" rIns="88420" bIns="44212">
            <a:spAutoFit/>
          </a:bodyPr>
          <a:lstStyle/>
          <a:p>
            <a:pPr algn="l"/>
            <a:r>
              <a:rPr lang="en-US" sz="2769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Papers with </a:t>
            </a:r>
          </a:p>
          <a:p>
            <a:pPr algn="l"/>
            <a:r>
              <a:rPr lang="en-US" sz="2769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“DFT and Chemistry”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701FA-AFB5-C64B-AA4B-95B8F8A2D11E}"/>
              </a:ext>
            </a:extLst>
          </p:cNvPr>
          <p:cNvSpPr/>
          <p:nvPr/>
        </p:nvSpPr>
        <p:spPr>
          <a:xfrm>
            <a:off x="12993738" y="5592624"/>
            <a:ext cx="3866558" cy="508427"/>
          </a:xfrm>
          <a:prstGeom prst="rect">
            <a:avLst/>
          </a:prstGeom>
        </p:spPr>
        <p:txBody>
          <a:bodyPr wrap="square" lIns="46305" tIns="23155" rIns="46305" bIns="23155">
            <a:spAutoFit/>
          </a:bodyPr>
          <a:lstStyle/>
          <a:p>
            <a:r>
              <a:rPr lang="en-US" sz="1500" dirty="0">
                <a:latin typeface="Lato Medium" charset="0"/>
                <a:ea typeface="Lato Medium" charset="0"/>
                <a:cs typeface="Lato Medium" charset="0"/>
              </a:rPr>
              <a:t>articles &amp;patents in materials science with</a:t>
            </a:r>
          </a:p>
          <a:p>
            <a:r>
              <a:rPr lang="en-US" sz="1500" dirty="0">
                <a:latin typeface="Lato Medium" charset="0"/>
                <a:ea typeface="Lato Medium" charset="0"/>
                <a:cs typeface="Lato Medium" charset="0"/>
              </a:rPr>
              <a:t>“density functional theory”, Nat. Mat. 4619</a:t>
            </a:r>
          </a:p>
        </p:txBody>
      </p:sp>
    </p:spTree>
    <p:extLst>
      <p:ext uri="{BB962C8B-B14F-4D97-AF65-F5344CB8AC3E}">
        <p14:creationId xmlns:p14="http://schemas.microsoft.com/office/powerpoint/2010/main" val="150507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170030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Pointers &amp; ideas for TS search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564A73-9591-C940-ABF7-141463509C9B}"/>
              </a:ext>
            </a:extLst>
          </p:cNvPr>
          <p:cNvSpPr txBox="1">
            <a:spLocks/>
          </p:cNvSpPr>
          <p:nvPr/>
        </p:nvSpPr>
        <p:spPr>
          <a:xfrm>
            <a:off x="785894" y="1921852"/>
            <a:ext cx="15889791" cy="104811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742950" indent="-742950" hangingPunct="1">
              <a:buAutoNum type="arabicPeriod"/>
            </a:pPr>
            <a:r>
              <a:rPr lang="en-US" dirty="0"/>
              <a:t>Good starting point (</a:t>
            </a:r>
            <a:r>
              <a:rPr lang="en-US" b="1" dirty="0"/>
              <a:t>geometry</a:t>
            </a:r>
            <a:r>
              <a:rPr lang="en-US" dirty="0"/>
              <a:t> close to TS)</a:t>
            </a:r>
          </a:p>
          <a:p>
            <a:pPr lvl="2" hangingPunct="1"/>
            <a:r>
              <a:rPr lang="en-US" dirty="0"/>
              <a:t>First explore reactant and product</a:t>
            </a:r>
          </a:p>
          <a:p>
            <a:pPr lvl="2" hangingPunct="1"/>
            <a:r>
              <a:rPr lang="en-US" dirty="0"/>
              <a:t>(Initially) use low convergence criteria</a:t>
            </a:r>
          </a:p>
          <a:p>
            <a:pPr lvl="2" hangingPunct="1"/>
            <a:r>
              <a:rPr lang="en-US" dirty="0"/>
              <a:t>Scan the PES with MOPAC or </a:t>
            </a:r>
            <a:r>
              <a:rPr lang="en-US" dirty="0" err="1"/>
              <a:t>GFNx</a:t>
            </a:r>
            <a:r>
              <a:rPr lang="en-US" dirty="0"/>
              <a:t>-TB</a:t>
            </a:r>
          </a:p>
          <a:p>
            <a:pPr lvl="3" hangingPunct="1"/>
            <a:r>
              <a:rPr lang="en-US" dirty="0"/>
              <a:t>Sometimes scanning from product side is easier</a:t>
            </a:r>
          </a:p>
          <a:p>
            <a:pPr lvl="3" hangingPunct="1"/>
            <a:r>
              <a:rPr lang="en-US" dirty="0"/>
              <a:t>Can use complex composite scan coordinates</a:t>
            </a:r>
          </a:p>
          <a:p>
            <a:pPr lvl="2" hangingPunct="1"/>
            <a:r>
              <a:rPr lang="en-US" dirty="0"/>
              <a:t>Use CI-NEB (</a:t>
            </a:r>
            <a:r>
              <a:rPr lang="en-US" dirty="0">
                <a:hlinkClick r:id="rId3"/>
              </a:rPr>
              <a:t>tutorial</a:t>
            </a:r>
            <a:r>
              <a:rPr lang="en-US" dirty="0"/>
              <a:t>)</a:t>
            </a:r>
          </a:p>
          <a:p>
            <a:pPr lvl="3" hangingPunct="1"/>
            <a:r>
              <a:rPr lang="en-US" dirty="0"/>
              <a:t>Always a good idea to explore Reactants </a:t>
            </a:r>
          </a:p>
          <a:p>
            <a:pPr lvl="2" hangingPunct="1"/>
            <a:r>
              <a:rPr lang="en-US" dirty="0"/>
              <a:t>Pass on coordinates (+Hessian) to ADF</a:t>
            </a:r>
          </a:p>
          <a:p>
            <a:pPr lvl="2" hangingPunct="1"/>
            <a:r>
              <a:rPr lang="en-US" dirty="0"/>
              <a:t>Previous TS ‘similar’ system</a:t>
            </a:r>
          </a:p>
          <a:p>
            <a:pPr lvl="2" hangingPunct="1"/>
            <a:r>
              <a:rPr lang="en-US" dirty="0"/>
              <a:t>Consider first doing constrained/partial optimization </a:t>
            </a:r>
          </a:p>
          <a:p>
            <a:pPr marL="742950" indent="-742950" hangingPunct="1">
              <a:buAutoNum type="arabicPeriod"/>
            </a:pPr>
            <a:r>
              <a:rPr lang="en-US" dirty="0"/>
              <a:t>Good description of the </a:t>
            </a:r>
            <a:r>
              <a:rPr lang="en-US" b="1" dirty="0"/>
              <a:t>curvature</a:t>
            </a:r>
            <a:r>
              <a:rPr lang="en-US" dirty="0"/>
              <a:t>: lowest Hessian </a:t>
            </a:r>
            <a:r>
              <a:rPr lang="en-US" dirty="0" err="1"/>
              <a:t>eigenmode</a:t>
            </a:r>
            <a:r>
              <a:rPr lang="en-US" dirty="0"/>
              <a:t>(s)</a:t>
            </a:r>
          </a:p>
          <a:p>
            <a:pPr lvl="2" hangingPunct="1"/>
            <a:r>
              <a:rPr lang="en-US" dirty="0"/>
              <a:t>Partial Hessian</a:t>
            </a:r>
          </a:p>
          <a:p>
            <a:pPr lvl="2" hangingPunct="1"/>
            <a:r>
              <a:rPr lang="en-US" b="1" u="sng" dirty="0"/>
              <a:t>Low-level Hessian</a:t>
            </a:r>
            <a:r>
              <a:rPr lang="en-US" u="sng" dirty="0"/>
              <a:t> </a:t>
            </a:r>
            <a:r>
              <a:rPr lang="en-US" dirty="0"/>
              <a:t>from previous, ADF choose ‘Calculate With Fast Engine’</a:t>
            </a:r>
            <a:endParaRPr lang="en-US" b="1" dirty="0"/>
          </a:p>
          <a:p>
            <a:pPr lvl="2" hangingPunct="1"/>
            <a:r>
              <a:rPr lang="en-US" dirty="0"/>
              <a:t>TSRC: define (complex) reaction coordinate </a:t>
            </a:r>
          </a:p>
          <a:p>
            <a:pPr lvl="2" hangingPunct="1"/>
            <a:r>
              <a:rPr lang="en-US" dirty="0"/>
              <a:t>Consider ‘TS point characterization’ to check only 1 negative eigenmode</a:t>
            </a:r>
          </a:p>
          <a:p>
            <a:pPr marL="742950" indent="-742950" hangingPunct="1">
              <a:buAutoNum type="arabicPeriod"/>
            </a:pPr>
            <a:r>
              <a:rPr lang="en-US" dirty="0"/>
              <a:t>Automated reaction path search (Thomas, </a:t>
            </a:r>
            <a:r>
              <a:rPr lang="en-US" dirty="0">
                <a:hlinkClick r:id="rId4"/>
              </a:rPr>
              <a:t>tutorial</a:t>
            </a:r>
            <a:r>
              <a:rPr lang="en-US" dirty="0"/>
              <a:t>)</a:t>
            </a:r>
          </a:p>
          <a:p>
            <a:pPr marL="742950" indent="-742950" hangingPunct="1">
              <a:buAutoNum type="arabicPeriod"/>
            </a:pPr>
            <a:r>
              <a:rPr lang="en-US" dirty="0"/>
              <a:t>Accuracy?</a:t>
            </a:r>
          </a:p>
          <a:p>
            <a:pPr lvl="2" hangingPunct="1"/>
            <a:r>
              <a:rPr lang="en-US" dirty="0"/>
              <a:t>Solvent effects: COSMO and/or SM12 (single point only), COSMO-RS</a:t>
            </a:r>
          </a:p>
          <a:p>
            <a:pPr lvl="2" hangingPunct="1"/>
            <a:r>
              <a:rPr lang="en-US" dirty="0" err="1"/>
              <a:t>metaGGA</a:t>
            </a:r>
            <a:r>
              <a:rPr lang="en-US" dirty="0"/>
              <a:t>? TZP/DZP? Good numerical quality?</a:t>
            </a:r>
          </a:p>
          <a:p>
            <a:pPr lvl="2" hangingPunct="1"/>
            <a:r>
              <a:rPr lang="en-US" dirty="0">
                <a:hlinkClick r:id="rId5"/>
              </a:rPr>
              <a:t>Double hybrids </a:t>
            </a:r>
            <a:r>
              <a:rPr lang="en-US" dirty="0"/>
              <a:t>(single point)</a:t>
            </a:r>
          </a:p>
          <a:p>
            <a:pPr lvl="2" hangingPunct="1"/>
            <a:r>
              <a:rPr lang="en-US" dirty="0">
                <a:hlinkClick r:id="rId6"/>
              </a:rPr>
              <a:t>Low-</a:t>
            </a:r>
            <a:r>
              <a:rPr lang="en-US" dirty="0" err="1">
                <a:hlinkClick r:id="rId6"/>
              </a:rPr>
              <a:t>eigenmode</a:t>
            </a:r>
            <a:r>
              <a:rPr lang="en-US" dirty="0">
                <a:hlinkClick r:id="rId6"/>
              </a:rPr>
              <a:t> corrections </a:t>
            </a:r>
            <a:r>
              <a:rPr lang="en-US" dirty="0"/>
              <a:t>to frequencies </a:t>
            </a:r>
          </a:p>
          <a:p>
            <a:pPr lvl="2" hangingPunct="1"/>
            <a:r>
              <a:rPr lang="en-US" dirty="0"/>
              <a:t>Sometime spurious 2</a:t>
            </a:r>
            <a:r>
              <a:rPr lang="en-US" baseline="30000" dirty="0"/>
              <a:t>nd</a:t>
            </a:r>
            <a:r>
              <a:rPr lang="en-US" dirty="0"/>
              <a:t> imaginary modes are hard to get rid of -&gt; </a:t>
            </a:r>
            <a:r>
              <a:rPr lang="en-US" dirty="0" err="1"/>
              <a:t>ScanFreq</a:t>
            </a:r>
            <a:endParaRPr lang="en-US" dirty="0"/>
          </a:p>
          <a:p>
            <a:pPr lvl="2" hangingPunct="1"/>
            <a:endParaRPr lang="en-US" dirty="0"/>
          </a:p>
          <a:p>
            <a:pPr lvl="1" hangingPunct="1"/>
            <a:endParaRPr lang="en-US" dirty="0"/>
          </a:p>
        </p:txBody>
      </p:sp>
      <p:pic>
        <p:nvPicPr>
          <p:cNvPr id="3" name="Picture 2" descr="TSsearc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17" y="1815834"/>
            <a:ext cx="6964950" cy="4396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91322-B1E6-4E95-BE78-757376BF9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26242" y="8177443"/>
            <a:ext cx="4559534" cy="1130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BED91-BC51-4D3E-AB86-965E89D6A4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6242" y="7591308"/>
            <a:ext cx="4878630" cy="530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EBC7E-7E59-453B-A9FD-61ADBE57EE8C}"/>
              </a:ext>
            </a:extLst>
          </p:cNvPr>
          <p:cNvSpPr txBox="1"/>
          <p:nvPr/>
        </p:nvSpPr>
        <p:spPr>
          <a:xfrm>
            <a:off x="14528029" y="11189660"/>
            <a:ext cx="3357747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10"/>
              </a:rPr>
              <a:t>Video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38021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AD4373-D2B2-7745-B639-3D98C205F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7"/>
          <a:stretch/>
        </p:blipFill>
        <p:spPr>
          <a:xfrm>
            <a:off x="9484806" y="1977739"/>
            <a:ext cx="8317953" cy="472260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Transition State through PES scan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2051856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u="sng" dirty="0"/>
              <a:t>Exercise (Ziegler-Natta </a:t>
            </a:r>
            <a:r>
              <a:rPr lang="en-US" u="sng" dirty="0">
                <a:hlinkClick r:id="rId4"/>
              </a:rPr>
              <a:t>tutorial</a:t>
            </a:r>
            <a:r>
              <a:rPr lang="en-US" u="sng" dirty="0"/>
              <a:t>)</a:t>
            </a:r>
            <a:r>
              <a:rPr lang="en-US" dirty="0"/>
              <a:t>: </a:t>
            </a:r>
          </a:p>
          <a:p>
            <a:pPr lvl="1" hangingPunct="1"/>
            <a:r>
              <a:rPr lang="en-US" dirty="0"/>
              <a:t>New DFTB input</a:t>
            </a:r>
          </a:p>
          <a:p>
            <a:pPr lvl="1" hangingPunct="1"/>
            <a:r>
              <a:rPr lang="en-US" dirty="0"/>
              <a:t>Build Cp</a:t>
            </a:r>
            <a:r>
              <a:rPr lang="en-US" baseline="-25000" dirty="0"/>
              <a:t>2</a:t>
            </a:r>
            <a:r>
              <a:rPr lang="en-US" dirty="0"/>
              <a:t>ZrMe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pPr lvl="2" hangingPunct="1"/>
            <a:r>
              <a:rPr lang="en-US" dirty="0"/>
              <a:t>structure tool        =&gt; ferrocene</a:t>
            </a:r>
          </a:p>
          <a:p>
            <a:pPr lvl="2" hangingPunct="1"/>
            <a:r>
              <a:rPr lang="en-US" dirty="0"/>
              <a:t>Right-click Fe -&gt; Element -&gt; </a:t>
            </a:r>
            <a:r>
              <a:rPr lang="en-US" dirty="0" err="1"/>
              <a:t>Zr</a:t>
            </a:r>
            <a:endParaRPr lang="en-US" dirty="0"/>
          </a:p>
          <a:p>
            <a:pPr lvl="2" hangingPunct="1"/>
            <a:r>
              <a:rPr lang="en-US" dirty="0"/>
              <a:t>Add C and replace by methyl</a:t>
            </a:r>
          </a:p>
          <a:p>
            <a:pPr lvl="2" hangingPunct="1"/>
            <a:r>
              <a:rPr lang="en-US" dirty="0"/>
              <a:t>(Use dummies to change </a:t>
            </a:r>
            <a:r>
              <a:rPr lang="en-US" dirty="0" err="1"/>
              <a:t>CpMCp</a:t>
            </a:r>
            <a:r>
              <a:rPr lang="en-US" dirty="0"/>
              <a:t> angle)</a:t>
            </a:r>
          </a:p>
          <a:p>
            <a:pPr lvl="2" hangingPunct="1"/>
            <a:r>
              <a:rPr lang="en-US" dirty="0"/>
              <a:t>Model -&gt; Solvent -&gt; Toluene</a:t>
            </a:r>
          </a:p>
          <a:p>
            <a:pPr lvl="2" hangingPunct="1"/>
            <a:r>
              <a:rPr lang="en-US" dirty="0"/>
              <a:t>Add charge and optimize</a:t>
            </a:r>
          </a:p>
          <a:p>
            <a:pPr lvl="2" hangingPunct="1"/>
            <a:endParaRPr lang="en-US" dirty="0"/>
          </a:p>
          <a:p>
            <a:pPr lvl="1" hangingPunct="1"/>
            <a:r>
              <a:rPr lang="en-US" dirty="0"/>
              <a:t>Add ethene (use the       )</a:t>
            </a:r>
          </a:p>
          <a:p>
            <a:pPr lvl="2" hangingPunct="1"/>
            <a:r>
              <a:rPr lang="en-US" dirty="0"/>
              <a:t>Manipulate it in position</a:t>
            </a:r>
          </a:p>
          <a:p>
            <a:pPr lvl="2" hangingPunct="1"/>
            <a:r>
              <a:rPr lang="en-US" dirty="0"/>
              <a:t>Right-click + drag = translate</a:t>
            </a:r>
          </a:p>
          <a:p>
            <a:pPr lvl="2" hangingPunct="1"/>
            <a:r>
              <a:rPr lang="en-US" dirty="0"/>
              <a:t>Left-click + drag  = rotate</a:t>
            </a:r>
          </a:p>
          <a:p>
            <a:pPr lvl="2" hangingPunct="1"/>
            <a:r>
              <a:rPr lang="en-US" dirty="0" err="1"/>
              <a:t>Ctrl+M</a:t>
            </a:r>
            <a:r>
              <a:rPr lang="en-US" dirty="0"/>
              <a:t> = select molecule</a:t>
            </a:r>
          </a:p>
          <a:p>
            <a:pPr lvl="2" hangingPunct="1"/>
            <a:r>
              <a:rPr lang="en-US" dirty="0"/>
              <a:t>Remove dummies </a:t>
            </a:r>
          </a:p>
          <a:p>
            <a:pPr lvl="2" hangingPunct="1"/>
            <a:r>
              <a:rPr lang="en-US" dirty="0"/>
              <a:t>Optimize</a:t>
            </a:r>
          </a:p>
          <a:p>
            <a:pPr lvl="2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FF1338A-F017-3949-AD09-9924E0F4E027}"/>
              </a:ext>
            </a:extLst>
          </p:cNvPr>
          <p:cNvSpPr/>
          <p:nvPr/>
        </p:nvSpPr>
        <p:spPr>
          <a:xfrm rot="16200000">
            <a:off x="4661481" y="4012172"/>
            <a:ext cx="476174" cy="410495"/>
          </a:xfrm>
          <a:prstGeom prst="hexag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EE3FFEB0-24EE-2647-B5C7-0088EA278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4816" y="7928741"/>
            <a:ext cx="584784" cy="584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3A16C-77DF-462F-AF12-2679BF5BA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5673" y="6958222"/>
            <a:ext cx="8317953" cy="53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1967191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 hangingPunct="1"/>
            <a:r>
              <a:rPr lang="en-US" dirty="0"/>
              <a:t>Set up a PES scan, using </a:t>
            </a:r>
            <a:r>
              <a:rPr lang="en-US" b="1" dirty="0"/>
              <a:t>1 combined scan coordinate </a:t>
            </a:r>
          </a:p>
          <a:p>
            <a:pPr lvl="2" hangingPunct="1"/>
            <a:r>
              <a:rPr lang="en-US" dirty="0" err="1"/>
              <a:t>Zr</a:t>
            </a:r>
            <a:r>
              <a:rPr lang="en-US" dirty="0"/>
              <a:t>-C to 2.4 &amp; C-C to 1.55</a:t>
            </a:r>
          </a:p>
          <a:p>
            <a:pPr lvl="1" hangingPunct="1"/>
            <a:r>
              <a:rPr lang="en-US" dirty="0"/>
              <a:t>Details -&gt; Geometry Optimization:</a:t>
            </a:r>
          </a:p>
          <a:p>
            <a:pPr lvl="2" hangingPunct="1"/>
            <a:r>
              <a:rPr lang="en-US" dirty="0"/>
              <a:t>Loosen the Convergence criteria by a factor of 5 </a:t>
            </a:r>
          </a:p>
          <a:p>
            <a:pPr lvl="1" hangingPunct="1"/>
            <a:r>
              <a:rPr lang="en-US" dirty="0"/>
              <a:t>Run, and when finished, open </a:t>
            </a:r>
            <a:r>
              <a:rPr lang="en-US" dirty="0" err="1"/>
              <a:t>AMSMovie</a:t>
            </a:r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marL="476250" lvl="1" indent="0" hangingPunct="1">
              <a:buNone/>
            </a:pPr>
            <a:r>
              <a:rPr lang="en-US" dirty="0"/>
              <a:t>	</a:t>
            </a:r>
          </a:p>
          <a:p>
            <a:pPr marL="476250" lvl="1" indent="0" hangingPunct="1">
              <a:buNone/>
            </a:pPr>
            <a:endParaRPr lang="en-US" dirty="0"/>
          </a:p>
          <a:p>
            <a:pPr lvl="1" hangingPunct="1"/>
            <a:r>
              <a:rPr lang="en-US" dirty="0"/>
              <a:t>Copy the highest energy structure (e.g. </a:t>
            </a:r>
            <a:r>
              <a:rPr lang="en-US" dirty="0" err="1"/>
              <a:t>Ctrl+U</a:t>
            </a:r>
            <a:r>
              <a:rPr lang="en-US" dirty="0"/>
              <a:t>), or save as structure</a:t>
            </a:r>
          </a:p>
          <a:p>
            <a:pPr lvl="1" hangingPunct="1"/>
            <a:r>
              <a:rPr lang="en-US" dirty="0"/>
              <a:t>Set up a TS run (ideally make a new input) </a:t>
            </a:r>
          </a:p>
          <a:p>
            <a:pPr lvl="2" hangingPunct="1"/>
            <a:r>
              <a:rPr lang="en-US" dirty="0"/>
              <a:t>make sure there are no constraints, and regular convergence</a:t>
            </a:r>
          </a:p>
          <a:p>
            <a:pPr lvl="2" hangingPunct="1"/>
            <a:r>
              <a:rPr lang="en-US" dirty="0"/>
              <a:t>use a calculate Hessian as initial guess and calculate frequencies</a:t>
            </a:r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815DAD-5E87-D54E-96BE-6943BF52C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4484" r="3741" b="9049"/>
          <a:stretch/>
        </p:blipFill>
        <p:spPr>
          <a:xfrm>
            <a:off x="1574453" y="4902726"/>
            <a:ext cx="9350585" cy="487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521096-20BF-4495-8F5D-999F5EF14382}"/>
              </a:ext>
            </a:extLst>
          </p:cNvPr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Transition State through PES scan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7E7D0-F827-411C-BE7E-AC5C9CA5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4356" y="1967191"/>
            <a:ext cx="6035038" cy="3493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38F8B-4C84-4807-9C41-5AA8971A4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4356" y="6024367"/>
            <a:ext cx="6035038" cy="10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750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Transition State, start with NEB - Ziegler-Natta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1967191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u="sng" dirty="0"/>
              <a:t>Exercise:</a:t>
            </a:r>
            <a:endParaRPr lang="en-US" dirty="0"/>
          </a:p>
          <a:p>
            <a:pPr lvl="1" hangingPunct="1"/>
            <a:r>
              <a:rPr lang="en-US" dirty="0"/>
              <a:t>Optimize reactant &amp; product from the last PES scan points</a:t>
            </a:r>
          </a:p>
          <a:p>
            <a:pPr lvl="1" hangingPunct="1"/>
            <a:r>
              <a:rPr lang="en-US" dirty="0"/>
              <a:t>Rotate the Zr-C-C-H dihedral to ~0 (metallacycle Zr-C-C-H) &amp; optimize =&gt; alpha-</a:t>
            </a:r>
            <a:r>
              <a:rPr lang="en-US" dirty="0" err="1"/>
              <a:t>agostic</a:t>
            </a:r>
            <a:endParaRPr lang="en-US" dirty="0"/>
          </a:p>
          <a:p>
            <a:pPr lvl="1" hangingPunct="1"/>
            <a:r>
              <a:rPr lang="en-US" dirty="0"/>
              <a:t>Set up a climbing nudged elastic band calculation Task: NEB</a:t>
            </a:r>
          </a:p>
          <a:p>
            <a:pPr lvl="1" hangingPunct="1"/>
            <a:r>
              <a:rPr lang="en-US" dirty="0"/>
              <a:t>Choose this structure as final, the other product as intermediate, and R as initial (import structures from results/</a:t>
            </a:r>
            <a:r>
              <a:rPr lang="en-US" dirty="0" err="1"/>
              <a:t>ams.rkf</a:t>
            </a:r>
            <a:r>
              <a:rPr lang="en-US" dirty="0"/>
              <a:t>) and choose 14 points</a:t>
            </a:r>
          </a:p>
          <a:p>
            <a:pPr lvl="1" hangingPunct="1"/>
            <a:r>
              <a:rPr lang="en-US" dirty="0"/>
              <a:t>Don’t optimize R&amp;P, relax convergence by factor 5 </a:t>
            </a:r>
          </a:p>
          <a:p>
            <a:pPr lvl="1" hangingPunct="1"/>
            <a:r>
              <a:rPr lang="en-US" dirty="0"/>
              <a:t>Open </a:t>
            </a:r>
            <a:r>
              <a:rPr lang="en-US" dirty="0" err="1"/>
              <a:t>AMSMovie</a:t>
            </a:r>
            <a:r>
              <a:rPr lang="en-US" dirty="0"/>
              <a:t> when finished</a:t>
            </a:r>
          </a:p>
          <a:p>
            <a:pPr lvl="2" hangingPunct="1"/>
            <a:r>
              <a:rPr lang="en-US" dirty="0"/>
              <a:t>Which is the rate-determining step? </a:t>
            </a:r>
          </a:p>
          <a:p>
            <a:pPr marL="476250" lvl="1" indent="0" hangingPunct="1">
              <a:buNone/>
            </a:pPr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2D890-140E-594C-8E06-0F27300C6EC1}"/>
              </a:ext>
            </a:extLst>
          </p:cNvPr>
          <p:cNvSpPr txBox="1"/>
          <p:nvPr/>
        </p:nvSpPr>
        <p:spPr>
          <a:xfrm>
            <a:off x="12233697" y="5261941"/>
            <a:ext cx="5399169" cy="1579920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Tip: use CI-NEB to get close enough to TS, use Hessian-based optimization to find it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  <a:sym typeface="Helvetica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2D27A-C94E-4140-9F4D-90FE978D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4" y="7218128"/>
            <a:ext cx="10038973" cy="5451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23031C-3FD0-442B-898B-6F5A7C5EF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272" y="9432069"/>
            <a:ext cx="7229728" cy="17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7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82500" lnSpcReduction="1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Transition States: Further considerations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1836561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u="sng" dirty="0"/>
              <a:t>Reaction rates</a:t>
            </a:r>
            <a:r>
              <a:rPr lang="en-US" dirty="0"/>
              <a:t>: </a:t>
            </a:r>
          </a:p>
          <a:p>
            <a:pPr lvl="1" hangingPunct="1"/>
            <a:r>
              <a:rPr lang="en-US" dirty="0"/>
              <a:t>Calculate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G</a:t>
            </a:r>
            <a:r>
              <a:rPr lang="en-US" baseline="30000" dirty="0"/>
              <a:t>#</a:t>
            </a:r>
            <a:r>
              <a:rPr lang="en-US" dirty="0"/>
              <a:t>: include </a:t>
            </a:r>
            <a:r>
              <a:rPr lang="en-US" dirty="0" err="1"/>
              <a:t>H</a:t>
            </a:r>
            <a:r>
              <a:rPr lang="en-US" baseline="-25000" dirty="0" err="1"/>
              <a:t>vib</a:t>
            </a:r>
            <a:r>
              <a:rPr lang="en-US" dirty="0"/>
              <a:t>, S (</a:t>
            </a:r>
            <a:r>
              <a:rPr lang="en-US" dirty="0" err="1"/>
              <a:t>AMSoutput</a:t>
            </a:r>
            <a:r>
              <a:rPr lang="en-US" dirty="0"/>
              <a:t> -&gt; Other Properties -&gt; Statistical Thermal Analysis)</a:t>
            </a:r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lvl="1" hangingPunct="1"/>
            <a:r>
              <a:rPr lang="en-US" dirty="0" err="1">
                <a:hlinkClick r:id="rId3"/>
              </a:rPr>
              <a:t>hTST</a:t>
            </a:r>
            <a:r>
              <a:rPr lang="en-US" dirty="0">
                <a:hlinkClick r:id="rId3"/>
              </a:rPr>
              <a:t> as first approximation</a:t>
            </a:r>
            <a:r>
              <a:rPr lang="en-US" dirty="0"/>
              <a:t>: k ~ exp (-G</a:t>
            </a:r>
            <a:r>
              <a:rPr lang="en-US" baseline="30000" dirty="0"/>
              <a:t>#</a:t>
            </a:r>
            <a:r>
              <a:rPr lang="en-US" dirty="0"/>
              <a:t>/RT), Low-level frequencies: </a:t>
            </a:r>
            <a:r>
              <a:rPr lang="en-US" dirty="0" err="1">
                <a:hlinkClick r:id="rId4"/>
              </a:rPr>
              <a:t>Grimme</a:t>
            </a:r>
            <a:r>
              <a:rPr lang="en-US" dirty="0">
                <a:hlinkClick r:id="rId4"/>
              </a:rPr>
              <a:t> corrections</a:t>
            </a:r>
            <a:endParaRPr lang="en-US" dirty="0"/>
          </a:p>
          <a:p>
            <a:pPr lvl="1" hangingPunct="1"/>
            <a:r>
              <a:rPr lang="en-US" dirty="0"/>
              <a:t>Could also try </a:t>
            </a:r>
            <a:r>
              <a:rPr lang="en-US" dirty="0" err="1">
                <a:hlinkClick r:id="rId5"/>
              </a:rPr>
              <a:t>mircokinetics</a:t>
            </a:r>
            <a:r>
              <a:rPr lang="en-US" dirty="0"/>
              <a:t>. More underway (</a:t>
            </a:r>
            <a:r>
              <a:rPr lang="en-US" dirty="0" err="1">
                <a:hlinkClick r:id="rId6"/>
              </a:rPr>
              <a:t>ReaxPro</a:t>
            </a:r>
            <a:r>
              <a:rPr lang="en-US" dirty="0"/>
              <a:t>)</a:t>
            </a:r>
          </a:p>
          <a:p>
            <a:pPr hangingPunct="1"/>
            <a:r>
              <a:rPr lang="en-US" dirty="0"/>
              <a:t>Suggestions &amp; troubleshooting</a:t>
            </a:r>
          </a:p>
          <a:p>
            <a:pPr marL="990600" lvl="1" indent="-514350" hangingPunct="1">
              <a:buFont typeface="+mj-lt"/>
              <a:buAutoNum type="arabicPeriod"/>
            </a:pPr>
            <a:r>
              <a:rPr lang="en-US" u="sng" dirty="0"/>
              <a:t>get close to TS</a:t>
            </a:r>
            <a:r>
              <a:rPr lang="en-US" dirty="0"/>
              <a:t>: NEB, PES Scan, constrained opt, previous TS + change ligands (PLAMS script!), ….</a:t>
            </a:r>
          </a:p>
          <a:p>
            <a:pPr marL="990600" lvl="1" indent="-514350" hangingPunct="1">
              <a:buFont typeface="+mj-lt"/>
              <a:buAutoNum type="arabicPeriod"/>
            </a:pPr>
            <a:r>
              <a:rPr lang="en-US" u="sng" dirty="0"/>
              <a:t>get a good curvature </a:t>
            </a:r>
            <a:r>
              <a:rPr lang="en-US" dirty="0"/>
              <a:t>(Hessian): pre-calc with GFN-</a:t>
            </a:r>
            <a:r>
              <a:rPr lang="en-US" dirty="0" err="1"/>
              <a:t>xTB</a:t>
            </a:r>
            <a:r>
              <a:rPr lang="en-US" dirty="0"/>
              <a:t>, MOPAC; partial Hessian </a:t>
            </a:r>
          </a:p>
          <a:p>
            <a:pPr marL="990600" lvl="1" indent="-514350" hangingPunct="1">
              <a:buFont typeface="+mj-lt"/>
              <a:buAutoNum type="arabicPeriod"/>
            </a:pPr>
            <a:r>
              <a:rPr lang="en-US" dirty="0"/>
              <a:t>check final curvature / path: Frequency calculation, PES point characterization, </a:t>
            </a:r>
            <a:r>
              <a:rPr lang="en-US" dirty="0">
                <a:hlinkClick r:id="rId7"/>
              </a:rPr>
              <a:t>IRC</a:t>
            </a:r>
            <a:endParaRPr lang="en-US" dirty="0"/>
          </a:p>
          <a:p>
            <a:pPr marL="990600" lvl="1" indent="-514350" hangingPunct="1">
              <a:buFont typeface="+mj-lt"/>
              <a:buAutoNum type="arabicPeriod"/>
            </a:pPr>
            <a:r>
              <a:rPr lang="en-US" dirty="0"/>
              <a:t>Spurious </a:t>
            </a:r>
            <a:r>
              <a:rPr lang="en-US" dirty="0" err="1"/>
              <a:t>imag</a:t>
            </a:r>
            <a:r>
              <a:rPr lang="en-US" dirty="0"/>
              <a:t>. Freq.: displace along that mode (</a:t>
            </a:r>
            <a:r>
              <a:rPr lang="en-US" dirty="0" err="1"/>
              <a:t>AMSSpectra</a:t>
            </a:r>
            <a:r>
              <a:rPr lang="en-US" dirty="0"/>
              <a:t>, Ctrl+8 *5) &amp; retry </a:t>
            </a:r>
          </a:p>
          <a:p>
            <a:pPr marL="476250" lvl="1" indent="0" hangingPunct="1">
              <a:buNone/>
            </a:pPr>
            <a:endParaRPr lang="en-US" dirty="0"/>
          </a:p>
          <a:p>
            <a:pPr marL="476250" lvl="1" indent="0" hangingPunct="1">
              <a:buNone/>
            </a:pPr>
            <a:endParaRPr lang="en-US" dirty="0"/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6A3E8-1459-41AD-A5C8-E7BF3DDC5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305" y="3165716"/>
            <a:ext cx="8397418" cy="50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Periodic systems: surfaces &amp; bulk 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1836561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How to get good TS geometry guess? </a:t>
            </a:r>
          </a:p>
          <a:p>
            <a:pPr lvl="1" hangingPunct="1"/>
            <a:r>
              <a:rPr lang="en-US" dirty="0"/>
              <a:t>Literature or previous results:</a:t>
            </a:r>
          </a:p>
          <a:p>
            <a:pPr lvl="2" hangingPunct="1"/>
            <a:r>
              <a:rPr lang="en-US" dirty="0"/>
              <a:t> similar TS + constrained optimization</a:t>
            </a:r>
          </a:p>
          <a:p>
            <a:pPr lvl="1" hangingPunct="1"/>
            <a:r>
              <a:rPr lang="en-US" dirty="0"/>
              <a:t>Quick (?) NEB (you want to find R &amp; P anyway)</a:t>
            </a:r>
          </a:p>
          <a:p>
            <a:pPr lvl="1" hangingPunct="1"/>
            <a:r>
              <a:rPr lang="en-US" dirty="0"/>
              <a:t>PES scan (can you use </a:t>
            </a:r>
            <a:r>
              <a:rPr lang="en-US" dirty="0" err="1"/>
              <a:t>ReaxFF</a:t>
            </a:r>
            <a:r>
              <a:rPr lang="en-US" dirty="0"/>
              <a:t>, MOPAC, GFN-</a:t>
            </a:r>
            <a:r>
              <a:rPr lang="en-US" dirty="0" err="1"/>
              <a:t>xTB</a:t>
            </a:r>
            <a:r>
              <a:rPr lang="en-US" dirty="0"/>
              <a:t>? Otherwise: cheaper DFT?) (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)</a:t>
            </a:r>
          </a:p>
          <a:p>
            <a:pPr lvl="1" hangingPunct="1"/>
            <a:r>
              <a:rPr lang="en-US" dirty="0"/>
              <a:t>Maybe you can get away with periodic DFT/DFTB (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) or DFT/MM ?</a:t>
            </a:r>
          </a:p>
          <a:p>
            <a:pPr lvl="1" hangingPunct="1"/>
            <a:endParaRPr lang="en-US" dirty="0"/>
          </a:p>
          <a:p>
            <a:pPr hangingPunct="1"/>
            <a:r>
              <a:rPr lang="en-US" dirty="0"/>
              <a:t>How to get good guess for lowest few Hessian eigenmodes? </a:t>
            </a:r>
          </a:p>
          <a:p>
            <a:pPr lvl="1" hangingPunct="1"/>
            <a:r>
              <a:rPr lang="en-US" dirty="0"/>
              <a:t>Could try MOPAC or DFTB Hessian </a:t>
            </a:r>
          </a:p>
          <a:p>
            <a:pPr lvl="2" hangingPunct="1"/>
            <a:r>
              <a:rPr lang="en-US" dirty="0"/>
              <a:t>Inspect modes first? </a:t>
            </a:r>
          </a:p>
          <a:p>
            <a:pPr lvl="1" hangingPunct="1"/>
            <a:r>
              <a:rPr lang="en-US" dirty="0"/>
              <a:t>Define reaction coordinate (TSRC)</a:t>
            </a:r>
          </a:p>
          <a:p>
            <a:pPr lvl="1" hangingPunct="1"/>
            <a:r>
              <a:rPr lang="en-US" dirty="0"/>
              <a:t>Use a partial Hessian (‘active’ region)</a:t>
            </a:r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marL="476250" lvl="1" indent="0" hangingPunct="1">
              <a:buNone/>
            </a:pPr>
            <a:r>
              <a:rPr lang="en-US" sz="4800" dirty="0">
                <a:hlinkClick r:id="rId5"/>
              </a:rPr>
              <a:t>Video</a:t>
            </a:r>
            <a:endParaRPr lang="en-US" sz="4800" dirty="0"/>
          </a:p>
          <a:p>
            <a:pPr marL="476250" lvl="1" indent="0" hangingPunct="1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42187-07A3-4FD9-90E0-BE65E4B04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55" y="6858000"/>
            <a:ext cx="8507745" cy="54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785894" y="391554"/>
            <a:ext cx="16977732" cy="132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8400" dirty="0" err="1">
                <a:latin typeface="Lato Black" pitchFamily="34" charset="0"/>
                <a:ea typeface="Lato Black" pitchFamily="34" charset="0"/>
                <a:cs typeface="Lato Black" pitchFamily="34" charset="0"/>
              </a:rPr>
              <a:t>ReaxFF</a:t>
            </a:r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: Li diffusion (</a:t>
            </a:r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  <a:hlinkClick r:id="rId3"/>
              </a:rPr>
              <a:t>tutorial</a:t>
            </a:r>
            <a:r>
              <a:rPr lang="en-US" sz="8400" dirty="0">
                <a:latin typeface="Lato Black" pitchFamily="34" charset="0"/>
                <a:ea typeface="Lato Black" pitchFamily="34" charset="0"/>
                <a:cs typeface="Lato Black" pitchFamily="34" charset="0"/>
              </a:rPr>
              <a:t>)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655134" y="1836561"/>
            <a:ext cx="17432841" cy="9296975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/>
              <a:t>Switch to Reaxff, import </a:t>
            </a:r>
            <a:r>
              <a:rPr lang="en-US">
                <a:hlinkClick r:id="rId4"/>
              </a:rPr>
              <a:t>S8 cif</a:t>
            </a:r>
            <a:r>
              <a:rPr lang="en-US"/>
              <a:t>, make Li atom, save as Li.xyz</a:t>
            </a:r>
          </a:p>
          <a:p>
            <a:pPr hangingPunct="1"/>
            <a:r>
              <a:rPr lang="en-US"/>
              <a:t>Edit-&gt;Builder, Fill with 51 Li.xyz, distance 1.0A (notice </a:t>
            </a:r>
            <a:r>
              <a:rPr lang="en-US">
                <a:hlinkClick r:id="rId5"/>
              </a:rPr>
              <a:t>GCMC</a:t>
            </a:r>
            <a:r>
              <a:rPr lang="en-US"/>
              <a:t> is better!)</a:t>
            </a:r>
          </a:p>
          <a:p>
            <a:pPr hangingPunct="1"/>
            <a:r>
              <a:rPr lang="en-US"/>
              <a:t>Optimize + lattice with LiS.ff, followed by simulated annealing                        after annealing, reoptimize (+lattice)</a:t>
            </a:r>
          </a:p>
          <a:p>
            <a:pPr lvl="1" hangingPunct="1"/>
            <a:endParaRPr lang="en-US"/>
          </a:p>
          <a:p>
            <a:pPr lvl="1" hangingPunct="1"/>
            <a:endParaRPr lang="en-US"/>
          </a:p>
          <a:p>
            <a:pPr marL="476250" lvl="1" indent="0" hangingPunct="1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FA447-D972-48CB-865B-E5E9C631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0" y="4737968"/>
            <a:ext cx="5030050" cy="36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F64D64-561B-48BC-B404-3FDFCD2B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0" y="4737967"/>
            <a:ext cx="6718854" cy="35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EB3070-7993-49FD-939F-A6422B2B9FBB}"/>
              </a:ext>
            </a:extLst>
          </p:cNvPr>
          <p:cNvSpPr txBox="1">
            <a:spLocks/>
          </p:cNvSpPr>
          <p:nvPr/>
        </p:nvSpPr>
        <p:spPr>
          <a:xfrm>
            <a:off x="655134" y="8706678"/>
            <a:ext cx="17432841" cy="1452823"/>
          </a:xfrm>
          <a:prstGeom prst="rect">
            <a:avLst/>
          </a:prstGeom>
        </p:spPr>
        <p:txBody>
          <a:bodyPr>
            <a:no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pitchFamily="34" charset="0"/>
                <a:ea typeface="Lato Medium" pitchFamily="34" charset="0"/>
                <a:cs typeface="Lato Medium" pitchFamily="34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/>
              <a:t>MD with sample frequency 5 at 1600K</a:t>
            </a:r>
          </a:p>
          <a:p>
            <a:pPr hangingPunct="1"/>
            <a:r>
              <a:rPr lang="en-US" dirty="0"/>
              <a:t>Plot MSD and D via VACF</a:t>
            </a:r>
          </a:p>
          <a:p>
            <a:pPr hangingPunct="1"/>
            <a:r>
              <a:rPr lang="en-US" dirty="0"/>
              <a:t>See tutorial for more tips</a:t>
            </a:r>
          </a:p>
          <a:p>
            <a:pPr hangingPunct="1"/>
            <a:r>
              <a:rPr lang="en-US" dirty="0"/>
              <a:t>Extrapolate T from Arrhenius </a:t>
            </a:r>
          </a:p>
          <a:p>
            <a:pPr lvl="1" hangingPunct="1"/>
            <a:endParaRPr lang="en-US" dirty="0"/>
          </a:p>
          <a:p>
            <a:pPr lvl="1" hangingPunct="1"/>
            <a:endParaRPr lang="en-US" dirty="0"/>
          </a:p>
          <a:p>
            <a:pPr marL="476250" lvl="1" indent="0" hangingPunct="1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AA38D-219E-40A9-B251-B9B26582D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3077" y="8706678"/>
            <a:ext cx="7572528" cy="36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 rot="16200000">
            <a:off x="-4602479" y="5197902"/>
            <a:ext cx="11032205" cy="182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844" tIns="36844" rIns="36844" bIns="36844" anchor="ctr">
            <a:normAutofit fontScale="97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6000" dirty="0"/>
              <a:t>The SCM team in Amsterdam</a:t>
            </a:r>
          </a:p>
        </p:txBody>
      </p:sp>
      <p:pic>
        <p:nvPicPr>
          <p:cNvPr id="4" name="Picture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EE080186-034C-9141-8192-7A7873589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48" y="595423"/>
            <a:ext cx="8688352" cy="1112109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F30B18-9517-CE4B-9519-78544C611262}"/>
              </a:ext>
            </a:extLst>
          </p:cNvPr>
          <p:cNvSpPr txBox="1">
            <a:spLocks/>
          </p:cNvSpPr>
          <p:nvPr/>
        </p:nvSpPr>
        <p:spPr>
          <a:xfrm>
            <a:off x="11648660" y="1724706"/>
            <a:ext cx="5585791" cy="9902922"/>
          </a:xfrm>
          <a:prstGeom prst="rect">
            <a:avLst/>
          </a:prstGeom>
        </p:spPr>
        <p:txBody>
          <a:bodyPr>
            <a:norm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endParaRPr lang="en-GB" altLang="ja-JP" dirty="0">
              <a:ea typeface="MS PGothic" pitchFamily="34" charset="-128"/>
            </a:endParaRPr>
          </a:p>
          <a:p>
            <a:pPr hangingPunct="1"/>
            <a:r>
              <a:rPr lang="en-GB" altLang="ja-JP" dirty="0">
                <a:ea typeface="MS PGothic" pitchFamily="34" charset="-128"/>
              </a:rPr>
              <a:t>15 developers</a:t>
            </a:r>
          </a:p>
          <a:p>
            <a:pPr hangingPunct="1"/>
            <a:endParaRPr lang="en-GB" altLang="ja-JP" dirty="0">
              <a:ea typeface="MS PGothic" pitchFamily="34" charset="-128"/>
            </a:endParaRPr>
          </a:p>
          <a:p>
            <a:pPr hangingPunct="1"/>
            <a:r>
              <a:rPr lang="en-GB" altLang="ja-JP" dirty="0">
                <a:ea typeface="MS PGothic" pitchFamily="34" charset="-128"/>
              </a:rPr>
              <a:t>3 support scientists</a:t>
            </a:r>
          </a:p>
          <a:p>
            <a:pPr hangingPunct="1"/>
            <a:endParaRPr lang="en-GB" altLang="ja-JP" dirty="0">
              <a:ea typeface="MS PGothic" pitchFamily="34" charset="-128"/>
            </a:endParaRPr>
          </a:p>
          <a:p>
            <a:pPr hangingPunct="1"/>
            <a:r>
              <a:rPr lang="en-GB" dirty="0"/>
              <a:t>3 office / business</a:t>
            </a:r>
          </a:p>
          <a:p>
            <a:pPr marL="0" indent="0" hangingPunct="1">
              <a:buNone/>
            </a:pPr>
            <a:endParaRPr lang="en-GB" altLang="ja-JP" dirty="0">
              <a:ea typeface="MS PGothic" pitchFamily="34" charset="-128"/>
            </a:endParaRPr>
          </a:p>
          <a:p>
            <a:pPr hangingPunct="1"/>
            <a:r>
              <a:rPr lang="en-GB" altLang="ja-JP" dirty="0">
                <a:ea typeface="MS PGothic" pitchFamily="34" charset="-128"/>
              </a:rPr>
              <a:t>3 PhD students (EU)</a:t>
            </a:r>
          </a:p>
        </p:txBody>
      </p:sp>
    </p:spTree>
    <p:extLst>
      <p:ext uri="{BB962C8B-B14F-4D97-AF65-F5344CB8AC3E}">
        <p14:creationId xmlns:p14="http://schemas.microsoft.com/office/powerpoint/2010/main" val="205235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34" y="1"/>
            <a:ext cx="16977732" cy="1771074"/>
          </a:xfrm>
        </p:spPr>
        <p:txBody>
          <a:bodyPr>
            <a:normAutofit/>
          </a:bodyPr>
          <a:lstStyle/>
          <a:p>
            <a:r>
              <a:rPr lang="en-US" dirty="0"/>
              <a:t>Amsterdam Modeling Suite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quarter" idx="11"/>
          </p:nvPr>
        </p:nvSpPr>
        <p:spPr>
          <a:xfrm>
            <a:off x="654553" y="1334708"/>
            <a:ext cx="17785847" cy="11182925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pPr eaLnBrk="1" hangingPunct="1"/>
            <a:r>
              <a:rPr lang="en-US" dirty="0"/>
              <a:t>ADF: powerful molecular DFT </a:t>
            </a:r>
          </a:p>
          <a:p>
            <a:pPr lvl="1"/>
            <a:r>
              <a:rPr lang="en-US" dirty="0"/>
              <a:t>Reactivity, spectroscopy</a:t>
            </a:r>
          </a:p>
          <a:p>
            <a:pPr lvl="1"/>
            <a:r>
              <a:rPr lang="en-US" dirty="0"/>
              <a:t>Spectroscopy: NMR, EPR, VCD, UV, XAS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BAND: periodic DFT</a:t>
            </a:r>
          </a:p>
          <a:p>
            <a:pPr lvl="1"/>
            <a:r>
              <a:rPr lang="en-US" dirty="0"/>
              <a:t>(2D) Materials, spectroscopy, analysis</a:t>
            </a:r>
          </a:p>
          <a:p>
            <a:pPr lvl="1"/>
            <a:r>
              <a:rPr lang="en-US" dirty="0"/>
              <a:t>Interface with QE, VASP</a:t>
            </a:r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DFTB &amp; MOPAC: fast electronic structure</a:t>
            </a:r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ReaxFF: Reactive MD</a:t>
            </a:r>
          </a:p>
          <a:p>
            <a:pPr lvl="1"/>
            <a:r>
              <a:rPr lang="en-US" dirty="0"/>
              <a:t>Dynamics of large complicated systems</a:t>
            </a:r>
          </a:p>
          <a:p>
            <a:pPr lvl="1"/>
            <a:endParaRPr lang="en-US" dirty="0"/>
          </a:p>
          <a:p>
            <a:r>
              <a:rPr lang="en-US" dirty="0" err="1"/>
              <a:t>MLPotential</a:t>
            </a:r>
            <a:endParaRPr lang="en-US" dirty="0"/>
          </a:p>
          <a:p>
            <a:pPr lvl="1"/>
            <a:r>
              <a:rPr lang="en-US" dirty="0"/>
              <a:t>Backends </a:t>
            </a:r>
            <a:r>
              <a:rPr lang="en-GB" dirty="0" err="1"/>
              <a:t>SchNetPack</a:t>
            </a:r>
            <a:r>
              <a:rPr lang="en-GB" dirty="0"/>
              <a:t>, </a:t>
            </a:r>
            <a:r>
              <a:rPr lang="en-GB" dirty="0" err="1"/>
              <a:t>sGDML</a:t>
            </a:r>
            <a:r>
              <a:rPr lang="en-GB" dirty="0"/>
              <a:t>, </a:t>
            </a:r>
            <a:r>
              <a:rPr lang="en-GB" dirty="0" err="1"/>
              <a:t>PiNN</a:t>
            </a:r>
            <a:r>
              <a:rPr lang="en-GB" dirty="0"/>
              <a:t>, </a:t>
            </a:r>
            <a:r>
              <a:rPr lang="en-GB" dirty="0" err="1"/>
              <a:t>TorchANI</a:t>
            </a:r>
            <a:endParaRPr lang="en-GB" dirty="0"/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COSMO-RS: fluid thermodynamics</a:t>
            </a:r>
          </a:p>
          <a:p>
            <a:pPr lvl="1" eaLnBrk="1" hangingPunct="1"/>
            <a:r>
              <a:rPr lang="en-US" dirty="0"/>
              <a:t>VLE, LLE, </a:t>
            </a:r>
            <a:r>
              <a:rPr lang="en-US" dirty="0" err="1"/>
              <a:t>logP</a:t>
            </a:r>
            <a:r>
              <a:rPr lang="en-US" dirty="0"/>
              <a:t>, solubility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 err="1"/>
              <a:t>AMSdriver</a:t>
            </a:r>
            <a:r>
              <a:rPr lang="en-US" dirty="0"/>
              <a:t>: PES exploration, MD, MC</a:t>
            </a:r>
          </a:p>
          <a:p>
            <a:pPr lvl="1"/>
            <a:r>
              <a:rPr lang="en-US" dirty="0"/>
              <a:t>Hybrid: multi-layer, QM/MM, QM/QM’</a:t>
            </a:r>
          </a:p>
          <a:p>
            <a:pPr lvl="1"/>
            <a:endParaRPr lang="en-US" dirty="0"/>
          </a:p>
          <a:p>
            <a:pPr eaLnBrk="1" hangingPunct="1"/>
            <a:r>
              <a:rPr lang="en-US" dirty="0"/>
              <a:t>Integrated GUI, python scripting (workflows)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49FBE21-BD80-4647-A750-33F24A0AC0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"/>
          <a:stretch/>
        </p:blipFill>
        <p:spPr>
          <a:xfrm>
            <a:off x="8786191" y="1616765"/>
            <a:ext cx="9501809" cy="99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9D07D4-ADDA-C348-A4EA-9F646A545F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4" y="1771075"/>
            <a:ext cx="16677012" cy="10891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 GUI: build, run &amp; analyze</a:t>
            </a:r>
          </a:p>
        </p:txBody>
      </p:sp>
    </p:spTree>
    <p:extLst>
      <p:ext uri="{BB962C8B-B14F-4D97-AF65-F5344CB8AC3E}">
        <p14:creationId xmlns:p14="http://schemas.microsoft.com/office/powerpoint/2010/main" val="126293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Engine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55135" y="1893147"/>
            <a:ext cx="15432591" cy="9509330"/>
          </a:xfrm>
        </p:spPr>
        <p:txBody>
          <a:bodyPr>
            <a:normAutofit/>
          </a:bodyPr>
          <a:lstStyle/>
          <a:p>
            <a:r>
              <a:rPr lang="en-GB" dirty="0"/>
              <a:t>Multi-layer (subtractive, QUILD, ONIOM)</a:t>
            </a:r>
          </a:p>
          <a:p>
            <a:pPr lvl="1"/>
            <a:r>
              <a:rPr lang="en-GB" dirty="0"/>
              <a:t>combine </a:t>
            </a:r>
            <a:r>
              <a:rPr lang="en-GB" b="1" dirty="0"/>
              <a:t>any</a:t>
            </a:r>
            <a:r>
              <a:rPr lang="en-GB" dirty="0"/>
              <a:t> periodicity, number of layers, and QM or MM methods</a:t>
            </a:r>
          </a:p>
          <a:p>
            <a:r>
              <a:rPr lang="en-GB" dirty="0"/>
              <a:t>2-layer: (additive) QM/MM</a:t>
            </a:r>
          </a:p>
          <a:p>
            <a:pPr lvl="1"/>
            <a:r>
              <a:rPr lang="en-GB" dirty="0"/>
              <a:t>any periodicity</a:t>
            </a:r>
          </a:p>
          <a:p>
            <a:pPr lvl="1"/>
            <a:r>
              <a:rPr lang="en-GB" dirty="0"/>
              <a:t>QM: ADF, DFTB, BAND, MM: Force Field engine</a:t>
            </a:r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3F69FAF3-5528-402D-9769-28B567F6B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4" y="5269887"/>
            <a:ext cx="10714565" cy="68442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3A359B-1090-40C6-9357-BE8EF0A328A3}"/>
              </a:ext>
            </a:extLst>
          </p:cNvPr>
          <p:cNvSpPr txBox="1"/>
          <p:nvPr/>
        </p:nvSpPr>
        <p:spPr>
          <a:xfrm>
            <a:off x="14679888" y="11485757"/>
            <a:ext cx="324287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  <a:hlinkClick r:id="rId3"/>
              </a:rPr>
              <a:t>Demo video</a:t>
            </a:r>
            <a:endParaRPr kumimoji="0" lang="en-NL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 descr="A picture containing honeycomb, outdoor object, decorated&#10;&#10;Description automatically generated">
            <a:extLst>
              <a:ext uri="{FF2B5EF4-FFF2-40B4-BE49-F238E27FC236}">
                <a16:creationId xmlns:a16="http://schemas.microsoft.com/office/drawing/2014/main" id="{18B5D963-D015-4ED5-A22F-3CEC17EB6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93" y="1771075"/>
            <a:ext cx="3700272" cy="37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E1BC9D-90AD-6F48-90BD-6D74F7A937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1896003"/>
            <a:ext cx="18288000" cy="10572750"/>
          </a:xfrm>
          <a:prstGeom prst="rect">
            <a:avLst/>
          </a:prstGeom>
        </p:spPr>
      </p:pic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-328612" y="0"/>
            <a:ext cx="18288000" cy="14442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7575" dirty="0"/>
              <a:t>ReaxFF tools in Amsterdam Modeling Suite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72552" y="11049942"/>
            <a:ext cx="271643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4"/>
              </a:rPr>
              <a:t>GCMC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: speed up </a:t>
            </a:r>
            <a:r>
              <a:rPr lang="en-US" sz="3000" dirty="0" err="1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thermo</a:t>
            </a:r>
            <a:endParaRPr lang="en-US" sz="3000" b="1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257" y="6247822"/>
            <a:ext cx="4234255" cy="100872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4"/>
              </a:rPr>
              <a:t>fbMC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, 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5"/>
              </a:rPr>
              <a:t>CVHD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, PRD: speed up kinetics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257" y="1440071"/>
            <a:ext cx="7578452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ChemTraYzer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: 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6"/>
              </a:rPr>
              <a:t>Automated rates &amp; pathways</a:t>
            </a:r>
            <a:endParaRPr lang="en-US" sz="3000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r>
              <a:rPr lang="en-US" sz="3000" b="1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               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7"/>
              </a:rPr>
              <a:t>Analyze surface reactions</a:t>
            </a:r>
            <a:endParaRPr lang="en-US" sz="3000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10868" y="1440071"/>
            <a:ext cx="504852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8"/>
              </a:rPr>
              <a:t>Molecule gun: 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depositing molecules on surfaces</a:t>
            </a:r>
            <a:endParaRPr lang="en-US" sz="3000" b="1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29490" y="6744079"/>
            <a:ext cx="3697569" cy="1477328"/>
          </a:xfrm>
          <a:prstGeom prst="rect">
            <a:avLst/>
          </a:prstGeom>
          <a:solidFill>
            <a:srgbClr val="FF941E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9"/>
              </a:rPr>
              <a:t>CMA-ES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 </a:t>
            </a:r>
            <a:r>
              <a:rPr lang="en-US" sz="3000" dirty="0" err="1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ReaxFF</a:t>
            </a:r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 force field (re)parameterization</a:t>
            </a:r>
            <a:endParaRPr lang="en-US" sz="3000" b="1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37286BA-7B38-4B21-9C21-68D99BEDB5F9}"/>
              </a:ext>
            </a:extLst>
          </p:cNvPr>
          <p:cNvSpPr/>
          <p:nvPr/>
        </p:nvSpPr>
        <p:spPr>
          <a:xfrm>
            <a:off x="6352406" y="11269398"/>
            <a:ext cx="2707793" cy="1015663"/>
          </a:xfrm>
          <a:prstGeom prst="rect">
            <a:avLst/>
          </a:prstGeom>
          <a:solidFill>
            <a:srgbClr val="FF941E"/>
          </a:solidFill>
        </p:spPr>
        <p:txBody>
          <a:bodyPr wrap="none">
            <a:spAutoFit/>
          </a:bodyPr>
          <a:lstStyle/>
          <a:p>
            <a:r>
              <a:rPr lang="en-US" sz="3000" dirty="0">
                <a:latin typeface="Lato Medium"/>
                <a:hlinkClick r:id="rId10"/>
              </a:rPr>
              <a:t>bond boost</a:t>
            </a:r>
            <a:r>
              <a:rPr lang="en-US" sz="3000" dirty="0">
                <a:latin typeface="Lato Medium"/>
              </a:rPr>
              <a:t> </a:t>
            </a:r>
          </a:p>
          <a:p>
            <a:r>
              <a:rPr lang="en-US" sz="3000" dirty="0">
                <a:latin typeface="Lato Medium"/>
              </a:rPr>
              <a:t>build polymers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87153" y="1440071"/>
            <a:ext cx="3200401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  <a:hlinkClick r:id="rId11"/>
              </a:rPr>
              <a:t>T-NEMD, local T:</a:t>
            </a:r>
            <a:endParaRPr lang="en-US" sz="3000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Lato Medium" pitchFamily="34" charset="0"/>
                <a:ea typeface="Lato Medium" pitchFamily="34" charset="0"/>
                <a:cs typeface="Lato Medium" pitchFamily="34" charset="0"/>
              </a:rPr>
              <a:t>heat transport</a:t>
            </a:r>
            <a:endParaRPr lang="en-US" sz="3000" b="1" dirty="0">
              <a:solidFill>
                <a:schemeClr val="tx1"/>
              </a:solidFill>
              <a:latin typeface="Lato Medium" pitchFamily="34" charset="0"/>
              <a:ea typeface="Lato Medium" pitchFamily="34" charset="0"/>
              <a:cs typeface="Lato Medium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3DD6E3-4F6C-404C-9A9A-E074A1258508}"/>
              </a:ext>
            </a:extLst>
          </p:cNvPr>
          <p:cNvSpPr/>
          <p:nvPr/>
        </p:nvSpPr>
        <p:spPr>
          <a:xfrm>
            <a:off x="16008682" y="5855049"/>
            <a:ext cx="2209930" cy="1200329"/>
          </a:xfrm>
          <a:prstGeom prst="rect">
            <a:avLst/>
          </a:prstGeom>
          <a:solidFill>
            <a:srgbClr val="FF941E"/>
          </a:solidFill>
        </p:spPr>
        <p:txBody>
          <a:bodyPr wrap="square">
            <a:spAutoFit/>
          </a:bodyPr>
          <a:lstStyle/>
          <a:p>
            <a:pPr algn="l"/>
            <a:r>
              <a:rPr lang="nl-NL" sz="3600" dirty="0">
                <a:solidFill>
                  <a:srgbClr val="4C4E4B"/>
                </a:solidFill>
                <a:latin typeface="Lato Medium" charset="0"/>
                <a:ea typeface="Lato Medium" charset="0"/>
                <a:cs typeface="Lato Medium" charset="0"/>
                <a:hlinkClick r:id="rId12"/>
              </a:rPr>
              <a:t>eReaxFF</a:t>
            </a:r>
            <a:r>
              <a:rPr lang="nl-NL" sz="3600" dirty="0">
                <a:solidFill>
                  <a:srgbClr val="4C4E4B"/>
                </a:solidFill>
                <a:latin typeface="Lato Medium" charset="0"/>
                <a:ea typeface="Lato Medium" charset="0"/>
                <a:cs typeface="Lato Medium" charset="0"/>
              </a:rPr>
              <a:t>: </a:t>
            </a:r>
            <a:r>
              <a:rPr lang="nl-NL" sz="3600" dirty="0" err="1">
                <a:solidFill>
                  <a:srgbClr val="4C4E4B"/>
                </a:solidFill>
                <a:latin typeface="Lato Medium" charset="0"/>
                <a:ea typeface="Lato Medium" charset="0"/>
                <a:cs typeface="Lato Medium" charset="0"/>
              </a:rPr>
              <a:t>include</a:t>
            </a:r>
            <a:r>
              <a:rPr lang="nl-NL" sz="3600" dirty="0">
                <a:solidFill>
                  <a:srgbClr val="4C4E4B"/>
                </a:solidFill>
                <a:latin typeface="Lato Medium" charset="0"/>
                <a:ea typeface="Lato Medium" charset="0"/>
                <a:cs typeface="Lato Medium" charset="0"/>
              </a:rPr>
              <a:t> e-</a:t>
            </a:r>
            <a:endParaRPr lang="en-US" sz="3600" dirty="0">
              <a:latin typeface="Lato Medium" charset="0"/>
              <a:ea typeface="Lato Medium" charset="0"/>
              <a:cs typeface="La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2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7163" y="1171505"/>
            <a:ext cx="18602325" cy="653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050" b="1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Quantum Chemistry &amp; QSPR for quick property predictions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55133" y="285750"/>
            <a:ext cx="16977732" cy="132830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228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457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685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9144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11430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13716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16002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182880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FF931E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hangingPunct="1"/>
            <a:r>
              <a:rPr lang="en-US" sz="7575" dirty="0"/>
              <a:t>COSMO-RS/SAC: thermodynamic properties of fluids</a:t>
            </a:r>
          </a:p>
        </p:txBody>
      </p:sp>
      <p:pic>
        <p:nvPicPr>
          <p:cNvPr id="7" name="Picture 14" descr="t4_part_e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58" y="8417595"/>
            <a:ext cx="6171408" cy="366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O2 solubility in Ionic Liqu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14"/>
          <a:stretch>
            <a:fillRect/>
          </a:stretch>
        </p:blipFill>
        <p:spPr bwMode="auto">
          <a:xfrm>
            <a:off x="12957801" y="8610705"/>
            <a:ext cx="5330199" cy="38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7C1E3-52BF-A142-8F1A-16E4EAB3E987}"/>
              </a:ext>
            </a:extLst>
          </p:cNvPr>
          <p:cNvSpPr/>
          <p:nvPr/>
        </p:nvSpPr>
        <p:spPr>
          <a:xfrm>
            <a:off x="200222" y="2206743"/>
            <a:ext cx="1536997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algn="l" hangingPunct="1">
              <a:lnSpc>
                <a:spcPct val="90000"/>
              </a:lnSpc>
            </a:pPr>
            <a:r>
              <a:rPr lang="en-US" altLang="en-US" sz="3600" b="1" dirty="0" err="1">
                <a:latin typeface="Lato Medium" pitchFamily="34" charset="0"/>
                <a:ea typeface="Lato Medium" pitchFamily="34" charset="0"/>
                <a:cs typeface="Lato Medium" pitchFamily="34" charset="0"/>
              </a:rPr>
              <a:t>COntinuum</a:t>
            </a:r>
            <a:r>
              <a:rPr lang="en-US" altLang="en-US" sz="3600" b="1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 Solvation </a:t>
            </a:r>
            <a:r>
              <a:rPr lang="en-US" altLang="en-US" sz="3600" b="1" dirty="0" err="1">
                <a:latin typeface="Lato Medium" pitchFamily="34" charset="0"/>
                <a:ea typeface="Lato Medium" pitchFamily="34" charset="0"/>
                <a:cs typeface="Lato Medium" pitchFamily="34" charset="0"/>
              </a:rPr>
              <a:t>MOdel</a:t>
            </a:r>
            <a:r>
              <a:rPr lang="en-US" altLang="en-US" sz="3600" b="1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 + RS (</a:t>
            </a:r>
            <a:r>
              <a:rPr lang="en-US" altLang="en-US" sz="3600" b="1" dirty="0" err="1">
                <a:latin typeface="Lato Medium" pitchFamily="34" charset="0"/>
                <a:ea typeface="Lato Medium" pitchFamily="34" charset="0"/>
                <a:cs typeface="Lato Medium" pitchFamily="34" charset="0"/>
              </a:rPr>
              <a:t>Klamt</a:t>
            </a:r>
            <a:r>
              <a:rPr lang="en-US" altLang="en-US" sz="3600" b="1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), SAC (Sandler)</a:t>
            </a:r>
          </a:p>
          <a:p>
            <a:pPr marL="342900" lvl="1" indent="0" algn="l" hangingPunct="1">
              <a:lnSpc>
                <a:spcPct val="90000"/>
              </a:lnSpc>
            </a:pPr>
            <a:r>
              <a:rPr lang="en-US" altLang="en-US" sz="3600" b="1" dirty="0">
                <a:latin typeface="Lato Medium" pitchFamily="34" charset="0"/>
                <a:ea typeface="Lato Medium" pitchFamily="34" charset="0"/>
                <a:cs typeface="Lato Medium" pitchFamily="34" charset="0"/>
              </a:rPr>
              <a:t>chemical potential =&gt; activity coefficients =&gt; instantaneous properties</a:t>
            </a:r>
          </a:p>
        </p:txBody>
      </p:sp>
      <p:pic>
        <p:nvPicPr>
          <p:cNvPr id="9" name="Picture 6" descr="Screen Shot 2014-09-18 at 15.16.14.png">
            <a:extLst>
              <a:ext uri="{FF2B5EF4-FFF2-40B4-BE49-F238E27FC236}">
                <a16:creationId xmlns:a16="http://schemas.microsoft.com/office/drawing/2014/main" id="{FBB3A925-AFBF-E642-95AA-68000B309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3" y="9346673"/>
            <a:ext cx="6926681" cy="26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D40FED-E8B4-7E41-92F4-A85723FF6FFD}"/>
              </a:ext>
            </a:extLst>
          </p:cNvPr>
          <p:cNvSpPr/>
          <p:nvPr/>
        </p:nvSpPr>
        <p:spPr>
          <a:xfrm>
            <a:off x="9856129" y="4163952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Solvation &amp; excess energies, </a:t>
            </a:r>
            <a:r>
              <a:rPr lang="en-US" sz="36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pKa</a:t>
            </a:r>
            <a:endParaRPr lang="en-US" sz="3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Solubilities, LLE, VLE, boiling points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Optimize mixtures: solubility, LLE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Polymers: Flory-Huggins X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QSPR &amp; fast sigma: using SMILES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endParaRPr lang="en-US" sz="3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endParaRPr lang="en-US" sz="36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7E291-3225-4128-BEC4-E3E838152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3" y="3855279"/>
            <a:ext cx="8184300" cy="34608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D8E7A2F8-F441-4BBB-A842-30A3F6472919}"/>
              </a:ext>
            </a:extLst>
          </p:cNvPr>
          <p:cNvSpPr/>
          <p:nvPr/>
        </p:nvSpPr>
        <p:spPr>
          <a:xfrm rot="5400000" flipV="1">
            <a:off x="3463614" y="7578529"/>
            <a:ext cx="2867569" cy="437225"/>
          </a:xfrm>
          <a:prstGeom prst="rightArrow">
            <a:avLst>
              <a:gd name="adj1" fmla="val 35054"/>
              <a:gd name="adj2" fmla="val 50000"/>
            </a:avLst>
          </a:prstGeom>
          <a:blipFill rotWithShape="1">
            <a:blip r:embed="rId6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ACC2AB-C34C-431E-9BE1-6DB6321E34C3}"/>
              </a:ext>
            </a:extLst>
          </p:cNvPr>
          <p:cNvSpPr/>
          <p:nvPr/>
        </p:nvSpPr>
        <p:spPr>
          <a:xfrm>
            <a:off x="871331" y="10053221"/>
            <a:ext cx="30985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hangingPunct="1"/>
            <a:r>
              <a:rPr lang="en-US" sz="20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Sigma profile: 1D surface charge histogram</a:t>
            </a: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571500" indent="-571500" algn="l" hangingPunct="1">
              <a:buFont typeface="Arial" panose="020B0604020202020204" pitchFamily="34" charset="0"/>
              <a:buChar char="•"/>
            </a:pPr>
            <a:endParaRPr lang="en-US" sz="20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1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46"/>
            <a:ext cx="18418629" cy="2335431"/>
          </a:xfrm>
        </p:spPr>
        <p:txBody>
          <a:bodyPr>
            <a:normAutofit fontScale="90000"/>
          </a:bodyPr>
          <a:lstStyle/>
          <a:p>
            <a:r>
              <a:rPr lang="en-US" dirty="0"/>
              <a:t>New in AMS2021+2: </a:t>
            </a:r>
            <a:br>
              <a:rPr lang="en-US" dirty="0"/>
            </a:br>
            <a:r>
              <a:rPr lang="en-US" dirty="0">
                <a:hlinkClick r:id="rId2"/>
              </a:rPr>
              <a:t>Parametrization</a:t>
            </a:r>
            <a:r>
              <a:rPr lang="en-US" dirty="0"/>
              <a:t>, auto reaction pathways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CE743E7-B249-4EA3-9F31-3AF5F18CD8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452" y="2758228"/>
            <a:ext cx="15432591" cy="40997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Build training sets with AMS</a:t>
            </a:r>
          </a:p>
          <a:p>
            <a:r>
              <a:rPr lang="en-GB" dirty="0"/>
              <a:t>Define cost function</a:t>
            </a:r>
          </a:p>
          <a:p>
            <a:r>
              <a:rPr lang="en-GB" dirty="0"/>
              <a:t>Optimize parameters</a:t>
            </a:r>
          </a:p>
          <a:p>
            <a:pPr lvl="1"/>
            <a:r>
              <a:rPr lang="en-GB" dirty="0"/>
              <a:t>Lennard-Jones</a:t>
            </a:r>
          </a:p>
          <a:p>
            <a:pPr lvl="1"/>
            <a:r>
              <a:rPr lang="en-GB" dirty="0" err="1"/>
              <a:t>ReaxFF</a:t>
            </a:r>
            <a:endParaRPr lang="en-GB" dirty="0"/>
          </a:p>
          <a:p>
            <a:pPr lvl="1"/>
            <a:r>
              <a:rPr lang="en-GB" dirty="0"/>
              <a:t>DFTB </a:t>
            </a:r>
          </a:p>
          <a:p>
            <a:pPr lvl="1"/>
            <a:r>
              <a:rPr lang="en-GB" dirty="0"/>
              <a:t>Future: …. ?</a:t>
            </a:r>
          </a:p>
          <a:p>
            <a:endParaRPr lang="en-GB" dirty="0"/>
          </a:p>
          <a:p>
            <a:pPr marL="476250" lvl="1" indent="0">
              <a:buNone/>
            </a:pPr>
            <a:endParaRPr lang="en-GB" dirty="0"/>
          </a:p>
        </p:txBody>
      </p:sp>
      <p:pic>
        <p:nvPicPr>
          <p:cNvPr id="1026" name="Picture 2" descr="Automated TS search">
            <a:extLst>
              <a:ext uri="{FF2B5EF4-FFF2-40B4-BE49-F238E27FC236}">
                <a16:creationId xmlns:a16="http://schemas.microsoft.com/office/drawing/2014/main" id="{0ADB18BC-809A-4712-8030-F4D83D0ED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453" y="8791286"/>
            <a:ext cx="5844208" cy="36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E9F5B50-232F-4A63-B51C-224EABA1111D}"/>
              </a:ext>
            </a:extLst>
          </p:cNvPr>
          <p:cNvSpPr txBox="1">
            <a:spLocks/>
          </p:cNvSpPr>
          <p:nvPr/>
        </p:nvSpPr>
        <p:spPr>
          <a:xfrm>
            <a:off x="433311" y="7440944"/>
            <a:ext cx="15432591" cy="458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76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1pPr>
            <a:lvl2pPr marL="9525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Courier New" charset="0"/>
              <a:buChar char="o"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2pPr>
            <a:lvl3pPr marL="14287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§"/>
              <a:tabLst/>
              <a:defRPr sz="30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3pPr>
            <a:lvl4pPr marL="190500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Ø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4pPr>
            <a:lvl5pPr marL="2381250" marR="0" indent="-476250" algn="l" defTabSz="619125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75000"/>
              <a:buFont typeface="Wingdings" charset="2"/>
              <a:buChar char="ü"/>
              <a:tabLst/>
              <a:defRPr sz="3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 Medium" charset="0"/>
                <a:ea typeface="Lato Medium" charset="0"/>
                <a:cs typeface="Lato Medium" charset="0"/>
                <a:sym typeface="Helvetica Light"/>
              </a:defRPr>
            </a:lvl5pPr>
            <a:lvl6pPr marL="28575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3337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81000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286250" marR="0" indent="-476250" algn="l" defTabSz="619125" rtl="0" latinLnBrk="0">
              <a:lnSpc>
                <a:spcPct val="100000"/>
              </a:lnSpc>
              <a:spcBef>
                <a:spcPts val="4425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GB" dirty="0"/>
              <a:t>EON + ACE Reaction (Auto TS search)</a:t>
            </a:r>
          </a:p>
          <a:p>
            <a:pPr hangingPunct="1"/>
            <a:r>
              <a:rPr lang="en-GB" dirty="0">
                <a:hlinkClick r:id="rId4"/>
              </a:rPr>
              <a:t>Find reaction networks, minima, TSs</a:t>
            </a:r>
            <a:endParaRPr lang="en-GB" dirty="0"/>
          </a:p>
          <a:p>
            <a:pPr hangingPunct="1"/>
            <a:r>
              <a:rPr lang="en-GB" dirty="0"/>
              <a:t>Refinement of TSs with higher-level</a:t>
            </a:r>
          </a:p>
          <a:p>
            <a:pPr hangingPunct="1"/>
            <a:r>
              <a:rPr lang="en-GB" dirty="0">
                <a:hlinkClick r:id="rId5"/>
              </a:rPr>
              <a:t>Determine and visualize binding sites</a:t>
            </a:r>
            <a:endParaRPr lang="en-GB" dirty="0"/>
          </a:p>
          <a:p>
            <a:pPr hangingPunct="1"/>
            <a:r>
              <a:rPr lang="en-GB" dirty="0">
                <a:hlinkClick r:id="rId6"/>
              </a:rPr>
              <a:t>ChemTraYzer2</a:t>
            </a:r>
            <a:r>
              <a:rPr lang="en-GB" dirty="0"/>
              <a:t>: reaction rates + fluxes</a:t>
            </a:r>
          </a:p>
          <a:p>
            <a:pPr hangingPunct="1"/>
            <a:r>
              <a:rPr lang="en-GB" dirty="0" err="1">
                <a:hlinkClick r:id="rId7"/>
              </a:rPr>
              <a:t>kMC</a:t>
            </a:r>
            <a:r>
              <a:rPr lang="en-GB" dirty="0"/>
              <a:t> (interface to </a:t>
            </a:r>
            <a:r>
              <a:rPr lang="en-GB" dirty="0" err="1"/>
              <a:t>Zacros</a:t>
            </a:r>
            <a:r>
              <a:rPr lang="en-GB" dirty="0"/>
              <a:t>)</a:t>
            </a:r>
          </a:p>
          <a:p>
            <a:pPr hangingPunct="1"/>
            <a:endParaRPr lang="en-GB" dirty="0"/>
          </a:p>
          <a:p>
            <a:pPr marL="476250" lvl="1" indent="0" hangingPunct="1">
              <a:buFont typeface="Courier New" charset="0"/>
              <a:buNone/>
            </a:pP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1A54D8B-B311-4833-A407-D635431A96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3130" y="5275253"/>
            <a:ext cx="3837865" cy="98768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47A002-01E1-4AF0-96B5-A70B4848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033" y="4456167"/>
            <a:ext cx="7535048" cy="39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26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CM Logos 1">
      <a:dk1>
        <a:srgbClr val="000000"/>
      </a:dk1>
      <a:lt1>
        <a:srgbClr val="FFFFFF"/>
      </a:lt1>
      <a:dk2>
        <a:srgbClr val="3C3C3C"/>
      </a:dk2>
      <a:lt2>
        <a:srgbClr val="8A8A74"/>
      </a:lt2>
      <a:accent1>
        <a:srgbClr val="FF921E"/>
      </a:accent1>
      <a:accent2>
        <a:srgbClr val="74C985"/>
      </a:accent2>
      <a:accent3>
        <a:srgbClr val="3EA9F4"/>
      </a:accent3>
      <a:accent4>
        <a:srgbClr val="F6E11B"/>
      </a:accent4>
      <a:accent5>
        <a:srgbClr val="F26421"/>
      </a:accent5>
      <a:accent6>
        <a:srgbClr val="E480AE"/>
      </a:accent6>
      <a:hlink>
        <a:srgbClr val="0000FF"/>
      </a:hlink>
      <a:folHlink>
        <a:srgbClr val="0000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41842</TotalTime>
  <Words>2026</Words>
  <Application>Microsoft Office PowerPoint</Application>
  <PresentationFormat>Custom</PresentationFormat>
  <Paragraphs>383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Courier New</vt:lpstr>
      <vt:lpstr>Helvetica Neue</vt:lpstr>
      <vt:lpstr>Lato</vt:lpstr>
      <vt:lpstr>Lato Black</vt:lpstr>
      <vt:lpstr>Lato Medium</vt:lpstr>
      <vt:lpstr>Lato Regular</vt:lpstr>
      <vt:lpstr>Symbol</vt:lpstr>
      <vt:lpstr>Tahoma</vt:lpstr>
      <vt:lpstr>Times</vt:lpstr>
      <vt:lpstr>Wingdings</vt:lpstr>
      <vt:lpstr>White</vt:lpstr>
      <vt:lpstr>Chemistry &amp; Materials with the Amsterdam Modeling Suite</vt:lpstr>
      <vt:lpstr>Background: SCM, ADF &amp; AMS</vt:lpstr>
      <vt:lpstr>PowerPoint Presentation</vt:lpstr>
      <vt:lpstr>Amsterdam Modeling Suite</vt:lpstr>
      <vt:lpstr>1 GUI: build, run &amp; analyze</vt:lpstr>
      <vt:lpstr>Hybrid Engine</vt:lpstr>
      <vt:lpstr>PowerPoint Presentation</vt:lpstr>
      <vt:lpstr>PowerPoint Presentation</vt:lpstr>
      <vt:lpstr>New in AMS2021+2:  Parametrization, auto reaction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 Potentials: conformers</vt:lpstr>
      <vt:lpstr>Periodic DFT(B) calculations</vt:lpstr>
      <vt:lpstr>Transition States: Tips &amp; Tricks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goumans</dc:creator>
  <cp:lastModifiedBy>Fedor Goumans</cp:lastModifiedBy>
  <cp:revision>641</cp:revision>
  <cp:lastPrinted>2021-01-19T10:00:23Z</cp:lastPrinted>
  <dcterms:modified xsi:type="dcterms:W3CDTF">2022-03-27T10:56:54Z</dcterms:modified>
</cp:coreProperties>
</file>