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 id="2147483685" r:id="rId3"/>
  </p:sldMasterIdLst>
  <p:notesMasterIdLst>
    <p:notesMasterId r:id="rId92"/>
  </p:notesMasterIdLst>
  <p:sldIdLst>
    <p:sldId id="4556" r:id="rId4"/>
    <p:sldId id="571" r:id="rId5"/>
    <p:sldId id="4539" r:id="rId6"/>
    <p:sldId id="371" r:id="rId7"/>
    <p:sldId id="604" r:id="rId8"/>
    <p:sldId id="4460" r:id="rId9"/>
    <p:sldId id="4554" r:id="rId10"/>
    <p:sldId id="4560" r:id="rId11"/>
    <p:sldId id="4567" r:id="rId12"/>
    <p:sldId id="665" r:id="rId13"/>
    <p:sldId id="578" r:id="rId14"/>
    <p:sldId id="590" r:id="rId15"/>
    <p:sldId id="585" r:id="rId16"/>
    <p:sldId id="588" r:id="rId17"/>
    <p:sldId id="4543" r:id="rId18"/>
    <p:sldId id="4541" r:id="rId19"/>
    <p:sldId id="262" r:id="rId20"/>
    <p:sldId id="598" r:id="rId21"/>
    <p:sldId id="4568" r:id="rId22"/>
    <p:sldId id="268" r:id="rId23"/>
    <p:sldId id="4569" r:id="rId24"/>
    <p:sldId id="4540" r:id="rId25"/>
    <p:sldId id="4544" r:id="rId26"/>
    <p:sldId id="276" r:id="rId27"/>
    <p:sldId id="302" r:id="rId28"/>
    <p:sldId id="303" r:id="rId29"/>
    <p:sldId id="304" r:id="rId30"/>
    <p:sldId id="280" r:id="rId31"/>
    <p:sldId id="281" r:id="rId32"/>
    <p:sldId id="282" r:id="rId33"/>
    <p:sldId id="283" r:id="rId34"/>
    <p:sldId id="284" r:id="rId35"/>
    <p:sldId id="285" r:id="rId36"/>
    <p:sldId id="4570" r:id="rId37"/>
    <p:sldId id="4546" r:id="rId38"/>
    <p:sldId id="4548" r:id="rId39"/>
    <p:sldId id="4571" r:id="rId40"/>
    <p:sldId id="4572" r:id="rId41"/>
    <p:sldId id="4577" r:id="rId42"/>
    <p:sldId id="4581" r:id="rId43"/>
    <p:sldId id="4471" r:id="rId44"/>
    <p:sldId id="4582" r:id="rId45"/>
    <p:sldId id="4476" r:id="rId46"/>
    <p:sldId id="4474" r:id="rId47"/>
    <p:sldId id="4493" r:id="rId48"/>
    <p:sldId id="4542" r:id="rId49"/>
    <p:sldId id="4580" r:id="rId50"/>
    <p:sldId id="4492" r:id="rId51"/>
    <p:sldId id="4578" r:id="rId52"/>
    <p:sldId id="260" r:id="rId53"/>
    <p:sldId id="4579" r:id="rId54"/>
    <p:sldId id="4584" r:id="rId55"/>
    <p:sldId id="4573" r:id="rId56"/>
    <p:sldId id="4458" r:id="rId57"/>
    <p:sldId id="4473" r:id="rId58"/>
    <p:sldId id="4585" r:id="rId59"/>
    <p:sldId id="4489" r:id="rId60"/>
    <p:sldId id="4490" r:id="rId61"/>
    <p:sldId id="4481" r:id="rId62"/>
    <p:sldId id="4586" r:id="rId63"/>
    <p:sldId id="576" r:id="rId64"/>
    <p:sldId id="4587" r:id="rId65"/>
    <p:sldId id="263" r:id="rId66"/>
    <p:sldId id="4479" r:id="rId67"/>
    <p:sldId id="4588" r:id="rId68"/>
    <p:sldId id="4589" r:id="rId69"/>
    <p:sldId id="4574" r:id="rId70"/>
    <p:sldId id="4536" r:id="rId71"/>
    <p:sldId id="4590" r:id="rId72"/>
    <p:sldId id="4592" r:id="rId73"/>
    <p:sldId id="4538" r:id="rId74"/>
    <p:sldId id="4591" r:id="rId75"/>
    <p:sldId id="4593" r:id="rId76"/>
    <p:sldId id="4596" r:id="rId77"/>
    <p:sldId id="4575" r:id="rId78"/>
    <p:sldId id="266" r:id="rId79"/>
    <p:sldId id="267" r:id="rId80"/>
    <p:sldId id="4594" r:id="rId81"/>
    <p:sldId id="269" r:id="rId82"/>
    <p:sldId id="270" r:id="rId83"/>
    <p:sldId id="271" r:id="rId84"/>
    <p:sldId id="272" r:id="rId85"/>
    <p:sldId id="273" r:id="rId86"/>
    <p:sldId id="274" r:id="rId87"/>
    <p:sldId id="275" r:id="rId88"/>
    <p:sldId id="4595" r:id="rId89"/>
    <p:sldId id="277" r:id="rId90"/>
    <p:sldId id="4597" r:id="rId91"/>
  </p:sldIdLst>
  <p:sldSz cx="18288000" cy="13716000"/>
  <p:notesSz cx="7104063" cy="1023461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7224" userDrawn="1">
          <p15:clr>
            <a:srgbClr val="A4A3A4"/>
          </p15:clr>
        </p15:guide>
        <p15:guide id="2" pos="58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94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05"/>
    <p:restoredTop sz="50000" autoAdjust="0"/>
  </p:normalViewPr>
  <p:slideViewPr>
    <p:cSldViewPr snapToGrid="0" snapToObjects="1">
      <p:cViewPr varScale="1">
        <p:scale>
          <a:sx n="37" d="100"/>
          <a:sy n="37" d="100"/>
        </p:scale>
        <p:origin x="62" y="389"/>
      </p:cViewPr>
      <p:guideLst>
        <p:guide orient="horz" pos="7224"/>
        <p:guide pos="5808"/>
      </p:guideLst>
    </p:cSldViewPr>
  </p:slideViewPr>
  <p:notesTextViewPr>
    <p:cViewPr>
      <p:scale>
        <a:sx n="1" d="1"/>
        <a:sy n="1" d="1"/>
      </p:scale>
      <p:origin x="0" y="0"/>
    </p:cViewPr>
  </p:notesTextViewPr>
  <p:sorterViewPr>
    <p:cViewPr>
      <p:scale>
        <a:sx n="29" d="100"/>
        <a:sy n="29"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theme" Target="theme/theme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1"/>
        <c:ser>
          <c:idx val="0"/>
          <c:order val="0"/>
          <c:tx>
            <c:strRef>
              <c:f>'local-table'!$A$2</c:f>
              <c:strCache>
                <c:ptCount val="1"/>
                <c:pt idx="0">
                  <c:v>Set up DFT</c:v>
                </c:pt>
              </c:strCache>
            </c:strRef>
          </c:tx>
          <c:spPr>
            <a:prstGeom prst="rect">
              <a:avLst/>
            </a:prstGeom>
            <a:solidFill>
              <a:srgbClr val="004586"/>
            </a:solidFill>
            <a:ln>
              <a:noFill/>
            </a:ln>
          </c:spPr>
          <c:invertIfNegative val="1"/>
          <c:cat>
            <c:strRef>
              <c:f>'local-table'!$B$1:$B$1</c:f>
              <c:strCache>
                <c:ptCount val="1"/>
              </c:strCache>
            </c:strRef>
          </c:cat>
          <c:val>
            <c:numRef>
              <c:f>'local-table'!$B$2:$B$2</c:f>
              <c:numCache>
                <c:formatCode>General</c:formatCode>
                <c:ptCount val="1"/>
                <c:pt idx="0">
                  <c:v>1</c:v>
                </c:pt>
              </c:numCache>
            </c:numRef>
          </c:val>
          <c:extLst>
            <c:ext xmlns:c14="http://schemas.microsoft.com/office/drawing/2007/8/2/chart" uri="{6F2FDCE9-48DA-4B69-8628-5D25D57E5C99}">
              <c14:invertSolidFillFmt>
                <c14:spPr xmlns:c14="http://schemas.microsoft.com/office/drawing/2007/8/2/chart">
                  <a:prstGeom prst="rect">
                    <a:avLst/>
                  </a:prstGeom>
                  <a:solidFill>
                    <a:srgbClr val="FFFFFF"/>
                  </a:solidFill>
                  <a:ln>
                    <a:noFill/>
                  </a:ln>
                </c14:spPr>
              </c14:invertSolidFillFmt>
            </c:ext>
            <c:ext xmlns:c16="http://schemas.microsoft.com/office/drawing/2014/chart" uri="{C3380CC4-5D6E-409C-BE32-E72D297353CC}">
              <c16:uniqueId val="{00000000-6263-4BED-A6A3-7A5ECB05E979}"/>
            </c:ext>
          </c:extLst>
        </c:ser>
        <c:ser>
          <c:idx val="1"/>
          <c:order val="1"/>
          <c:tx>
            <c:strRef>
              <c:f>'local-table'!$A$3</c:f>
              <c:strCache>
                <c:ptCount val="1"/>
                <c:pt idx="0">
                  <c:v>Run DFT</c:v>
                </c:pt>
              </c:strCache>
            </c:strRef>
          </c:tx>
          <c:spPr>
            <a:prstGeom prst="rect">
              <a:avLst/>
            </a:prstGeom>
            <a:solidFill>
              <a:srgbClr val="FF420E"/>
            </a:solidFill>
            <a:ln>
              <a:noFill/>
            </a:ln>
          </c:spPr>
          <c:invertIfNegative val="1"/>
          <c:cat>
            <c:strRef>
              <c:f>'local-table'!$B$1:$B$1</c:f>
              <c:strCache>
                <c:ptCount val="1"/>
              </c:strCache>
            </c:strRef>
          </c:cat>
          <c:val>
            <c:numRef>
              <c:f>'local-table'!$B$3:$B$3</c:f>
              <c:numCache>
                <c:formatCode>General</c:formatCode>
                <c:ptCount val="1"/>
                <c:pt idx="0">
                  <c:v>1</c:v>
                </c:pt>
              </c:numCache>
            </c:numRef>
          </c:val>
          <c:extLst>
            <c:ext xmlns:c14="http://schemas.microsoft.com/office/drawing/2007/8/2/chart" uri="{6F2FDCE9-48DA-4B69-8628-5D25D57E5C99}">
              <c14:invertSolidFillFmt>
                <c14:spPr xmlns:c14="http://schemas.microsoft.com/office/drawing/2007/8/2/chart">
                  <a:prstGeom prst="rect">
                    <a:avLst/>
                  </a:prstGeom>
                  <a:solidFill>
                    <a:srgbClr val="FFFFFF"/>
                  </a:solidFill>
                  <a:ln>
                    <a:noFill/>
                  </a:ln>
                </c14:spPr>
              </c14:invertSolidFillFmt>
            </c:ext>
            <c:ext xmlns:c16="http://schemas.microsoft.com/office/drawing/2014/chart" uri="{C3380CC4-5D6E-409C-BE32-E72D297353CC}">
              <c16:uniqueId val="{00000001-6263-4BED-A6A3-7A5ECB05E979}"/>
            </c:ext>
          </c:extLst>
        </c:ser>
        <c:ser>
          <c:idx val="2"/>
          <c:order val="2"/>
          <c:tx>
            <c:strRef>
              <c:f>'local-table'!$A$4</c:f>
              <c:strCache>
                <c:ptCount val="1"/>
                <c:pt idx="0">
                  <c:v>Set up ParAMS</c:v>
                </c:pt>
              </c:strCache>
            </c:strRef>
          </c:tx>
          <c:spPr>
            <a:prstGeom prst="rect">
              <a:avLst/>
            </a:prstGeom>
            <a:solidFill>
              <a:srgbClr val="FFD320"/>
            </a:solidFill>
            <a:ln>
              <a:noFill/>
            </a:ln>
          </c:spPr>
          <c:invertIfNegative val="1"/>
          <c:cat>
            <c:strRef>
              <c:f>'local-table'!$B$1:$B$1</c:f>
              <c:strCache>
                <c:ptCount val="1"/>
              </c:strCache>
            </c:strRef>
          </c:cat>
          <c:val>
            <c:numRef>
              <c:f>'local-table'!$B$4:$B$4</c:f>
              <c:numCache>
                <c:formatCode>General</c:formatCode>
                <c:ptCount val="1"/>
                <c:pt idx="0">
                  <c:v>0.33</c:v>
                </c:pt>
              </c:numCache>
            </c:numRef>
          </c:val>
          <c:extLst>
            <c:ext xmlns:c14="http://schemas.microsoft.com/office/drawing/2007/8/2/chart" uri="{6F2FDCE9-48DA-4B69-8628-5D25D57E5C99}">
              <c14:invertSolidFillFmt>
                <c14:spPr xmlns:c14="http://schemas.microsoft.com/office/drawing/2007/8/2/chart">
                  <a:prstGeom prst="rect">
                    <a:avLst/>
                  </a:prstGeom>
                  <a:solidFill>
                    <a:srgbClr val="FFFFFF"/>
                  </a:solidFill>
                  <a:ln>
                    <a:noFill/>
                  </a:ln>
                </c14:spPr>
              </c14:invertSolidFillFmt>
            </c:ext>
            <c:ext xmlns:c16="http://schemas.microsoft.com/office/drawing/2014/chart" uri="{C3380CC4-5D6E-409C-BE32-E72D297353CC}">
              <c16:uniqueId val="{00000002-6263-4BED-A6A3-7A5ECB05E979}"/>
            </c:ext>
          </c:extLst>
        </c:ser>
        <c:ser>
          <c:idx val="3"/>
          <c:order val="3"/>
          <c:tx>
            <c:strRef>
              <c:f>'local-table'!$A$5</c:f>
              <c:strCache>
                <c:ptCount val="1"/>
                <c:pt idx="0">
                  <c:v>Run ParAMS</c:v>
                </c:pt>
              </c:strCache>
            </c:strRef>
          </c:tx>
          <c:spPr>
            <a:prstGeom prst="rect">
              <a:avLst/>
            </a:prstGeom>
            <a:solidFill>
              <a:srgbClr val="579D1C"/>
            </a:solidFill>
            <a:ln>
              <a:noFill/>
            </a:ln>
          </c:spPr>
          <c:invertIfNegative val="1"/>
          <c:cat>
            <c:strRef>
              <c:f>'local-table'!$B$1:$B$1</c:f>
              <c:strCache>
                <c:ptCount val="1"/>
              </c:strCache>
            </c:strRef>
          </c:cat>
          <c:val>
            <c:numRef>
              <c:f>'local-table'!$B$5:$B$5</c:f>
              <c:numCache>
                <c:formatCode>General</c:formatCode>
                <c:ptCount val="1"/>
                <c:pt idx="0">
                  <c:v>2.7777800000000001E-3</c:v>
                </c:pt>
              </c:numCache>
            </c:numRef>
          </c:val>
          <c:extLst>
            <c:ext xmlns:c14="http://schemas.microsoft.com/office/drawing/2007/8/2/chart" uri="{6F2FDCE9-48DA-4B69-8628-5D25D57E5C99}">
              <c14:invertSolidFillFmt>
                <c14:spPr xmlns:c14="http://schemas.microsoft.com/office/drawing/2007/8/2/chart">
                  <a:prstGeom prst="rect">
                    <a:avLst/>
                  </a:prstGeom>
                  <a:solidFill>
                    <a:srgbClr val="FFFFFF"/>
                  </a:solidFill>
                  <a:ln>
                    <a:noFill/>
                  </a:ln>
                </c14:spPr>
              </c14:invertSolidFillFmt>
            </c:ext>
            <c:ext xmlns:c16="http://schemas.microsoft.com/office/drawing/2014/chart" uri="{C3380CC4-5D6E-409C-BE32-E72D297353CC}">
              <c16:uniqueId val="{00000003-6263-4BED-A6A3-7A5ECB05E979}"/>
            </c:ext>
          </c:extLst>
        </c:ser>
        <c:ser>
          <c:idx val="4"/>
          <c:order val="4"/>
          <c:tx>
            <c:strRef>
              <c:f>'local-table'!$A$6</c:f>
              <c:strCache>
                <c:ptCount val="1"/>
                <c:pt idx="0">
                  <c:v>Validate</c:v>
                </c:pt>
              </c:strCache>
            </c:strRef>
          </c:tx>
          <c:spPr>
            <a:prstGeom prst="rect">
              <a:avLst/>
            </a:prstGeom>
            <a:solidFill>
              <a:srgbClr val="7E0021"/>
            </a:solidFill>
            <a:ln>
              <a:noFill/>
            </a:ln>
          </c:spPr>
          <c:invertIfNegative val="1"/>
          <c:cat>
            <c:strRef>
              <c:f>'local-table'!$B$1:$B$1</c:f>
              <c:strCache>
                <c:ptCount val="1"/>
              </c:strCache>
            </c:strRef>
          </c:cat>
          <c:val>
            <c:numRef>
              <c:f>'local-table'!$B$6:$B$6</c:f>
              <c:numCache>
                <c:formatCode>General</c:formatCode>
                <c:ptCount val="1"/>
                <c:pt idx="0">
                  <c:v>1</c:v>
                </c:pt>
              </c:numCache>
            </c:numRef>
          </c:val>
          <c:extLst>
            <c:ext xmlns:c14="http://schemas.microsoft.com/office/drawing/2007/8/2/chart" uri="{6F2FDCE9-48DA-4B69-8628-5D25D57E5C99}">
              <c14:invertSolidFillFmt>
                <c14:spPr xmlns:c14="http://schemas.microsoft.com/office/drawing/2007/8/2/chart">
                  <a:prstGeom prst="rect">
                    <a:avLst/>
                  </a:prstGeom>
                  <a:solidFill>
                    <a:srgbClr val="FFFFFF"/>
                  </a:solidFill>
                  <a:ln>
                    <a:noFill/>
                  </a:ln>
                </c14:spPr>
              </c14:invertSolidFillFmt>
            </c:ext>
            <c:ext xmlns:c16="http://schemas.microsoft.com/office/drawing/2014/chart" uri="{C3380CC4-5D6E-409C-BE32-E72D297353CC}">
              <c16:uniqueId val="{00000004-6263-4BED-A6A3-7A5ECB05E979}"/>
            </c:ext>
          </c:extLst>
        </c:ser>
        <c:dLbls>
          <c:showLegendKey val="0"/>
          <c:showVal val="0"/>
          <c:showCatName val="0"/>
          <c:showSerName val="0"/>
          <c:showPercent val="0"/>
          <c:showBubbleSize val="0"/>
        </c:dLbls>
        <c:gapWidth val="150"/>
        <c:overlap val="100"/>
        <c:axId val="1002162"/>
        <c:axId val="1002163"/>
      </c:barChart>
      <c:catAx>
        <c:axId val="1002162"/>
        <c:scaling>
          <c:orientation val="minMax"/>
        </c:scaling>
        <c:delete val="0"/>
        <c:axPos val="l"/>
        <c:numFmt formatCode="General" sourceLinked="0"/>
        <c:majorTickMark val="out"/>
        <c:minorTickMark val="none"/>
        <c:tickLblPos val="nextTo"/>
        <c:spPr>
          <a:prstGeom prst="rect">
            <a:avLst/>
          </a:prstGeom>
          <a:ln>
            <a:solidFill>
              <a:srgbClr val="B3B3B3"/>
            </a:solidFill>
          </a:ln>
        </c:spPr>
        <c:crossAx val="1002163"/>
        <c:crosses val="autoZero"/>
        <c:auto val="1"/>
        <c:lblAlgn val="ctr"/>
        <c:lblOffset val="100"/>
        <c:noMultiLvlLbl val="0"/>
      </c:catAx>
      <c:valAx>
        <c:axId val="1002163"/>
        <c:scaling>
          <c:orientation val="minMax"/>
        </c:scaling>
        <c:delete val="0"/>
        <c:axPos val="b"/>
        <c:majorGridlines>
          <c:spPr>
            <a:prstGeom prst="rect">
              <a:avLst/>
            </a:prstGeom>
            <a:ln>
              <a:solidFill>
                <a:srgbClr val="B3B3B3"/>
              </a:solidFill>
            </a:ln>
          </c:spPr>
        </c:majorGridlines>
        <c:title>
          <c:tx>
            <c:rich>
              <a:bodyPr/>
              <a:lstStyle/>
              <a:p>
                <a:pPr>
                  <a:defRPr/>
                </a:pPr>
                <a:r>
                  <a:rPr lang="en-US"/>
                  <a:t>hours</a:t>
                </a:r>
              </a:p>
              <a:p>
                <a:pPr>
                  <a:defRPr/>
                </a:pPr>
                <a:endParaRPr lang="en-US"/>
              </a:p>
            </c:rich>
          </c:tx>
          <c:overlay val="0"/>
        </c:title>
        <c:numFmt formatCode="General" sourceLinked="0"/>
        <c:majorTickMark val="out"/>
        <c:minorTickMark val="none"/>
        <c:tickLblPos val="nextTo"/>
        <c:spPr>
          <a:prstGeom prst="rect">
            <a:avLst/>
          </a:prstGeom>
          <a:ln>
            <a:solidFill>
              <a:srgbClr val="B3B3B3"/>
            </a:solidFill>
          </a:ln>
        </c:spPr>
        <c:crossAx val="1002162"/>
        <c:crosses val="autoZero"/>
        <c:crossBetween val="between"/>
      </c:valAx>
      <c:spPr>
        <a:prstGeom prst="rect">
          <a:avLst/>
        </a:prstGeom>
        <a:ln>
          <a:solidFill>
            <a:srgbClr val="B3B3B3"/>
          </a:solidFill>
          <a:round/>
        </a:ln>
      </c:spPr>
    </c:plotArea>
    <c:legend>
      <c:legendPos val="b"/>
      <c:overlay val="0"/>
      <c:spPr>
        <a:prstGeom prst="rect">
          <a:avLst/>
        </a:prstGeom>
        <a:noFill/>
        <a:ln>
          <a:noFill/>
        </a:ln>
      </c:spPr>
    </c:legend>
    <c:plotVisOnly val="1"/>
    <c:dispBlanksAs val="zero"/>
    <c:showDLblsOverMax val="1"/>
  </c:chart>
  <c:spPr>
    <a:xfrm>
      <a:off x="5133636" y="942420"/>
      <a:ext cx="4876252" cy="3241235"/>
    </a:xfrm>
    <a:prstGeom prst="rect">
      <a:avLst/>
    </a:prstGeom>
    <a:ln>
      <a:noFill/>
    </a:ln>
  </c:spPr>
  <c:txPr>
    <a:bodyPr/>
    <a:lstStyle/>
    <a:p>
      <a:pPr>
        <a:defRPr sz="2400"/>
      </a:pPr>
      <a:endParaRPr lang="en-NL"/>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993775" y="768350"/>
            <a:ext cx="5116513" cy="3836988"/>
          </a:xfrm>
          <a:prstGeom prst="rect">
            <a:avLst/>
          </a:prstGeom>
        </p:spPr>
        <p:txBody>
          <a:bodyPr lIns="94348" tIns="47174" rIns="94348" bIns="47174"/>
          <a:lstStyle/>
          <a:p>
            <a:endParaRPr/>
          </a:p>
        </p:txBody>
      </p:sp>
      <p:sp>
        <p:nvSpPr>
          <p:cNvPr id="123" name="Shape 123"/>
          <p:cNvSpPr>
            <a:spLocks noGrp="1"/>
          </p:cNvSpPr>
          <p:nvPr>
            <p:ph type="body" sz="quarter" idx="1"/>
          </p:nvPr>
        </p:nvSpPr>
        <p:spPr>
          <a:xfrm>
            <a:off x="947209" y="4861442"/>
            <a:ext cx="5209646" cy="4605576"/>
          </a:xfrm>
          <a:prstGeom prst="rect">
            <a:avLst/>
          </a:prstGeom>
        </p:spPr>
        <p:txBody>
          <a:bodyPr lIns="94348" tIns="47174" rIns="94348" bIns="47174"/>
          <a:lstStyle/>
          <a:p>
            <a:endParaRPr/>
          </a:p>
        </p:txBody>
      </p:sp>
    </p:spTree>
    <p:extLst>
      <p:ext uri="{BB962C8B-B14F-4D97-AF65-F5344CB8AC3E}">
        <p14:creationId xmlns:p14="http://schemas.microsoft.com/office/powerpoint/2010/main" val="114559582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eepchem.readthedocs.io/en/latest/api_reference/featurizers.html#circularfingerprint"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eepchem.readthedocs.io/en/latest/api_reference/featurizers.html#circularfingerprint"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en.wikipedia.org/wiki/Wikipedia:Text_of_the_GNU_Free_Documentation_License"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en.wikipedia.org/wiki/Wikipedia:Text_of_the_GNU_Free_Documentation_License"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nl-NL" sz="2200" dirty="0">
                <a:effectLst/>
                <a:latin typeface="Helvetica Neue"/>
                <a:ea typeface="Helvetica Neue"/>
                <a:cs typeface="Helvetica Neue"/>
                <a:sym typeface="Helvetica Neue"/>
              </a:rPr>
              <a:t>None of </a:t>
            </a:r>
            <a:r>
              <a:rPr lang="nl-NL" sz="2200" dirty="0" err="1">
                <a:effectLst/>
                <a:latin typeface="Helvetica Neue"/>
                <a:ea typeface="Helvetica Neue"/>
                <a:cs typeface="Helvetica Neue"/>
                <a:sym typeface="Helvetica Neue"/>
              </a:rPr>
              <a:t>you</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needs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further</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convincing</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that</a:t>
            </a:r>
            <a:r>
              <a:rPr lang="nl-NL" sz="2200" dirty="0">
                <a:effectLst/>
                <a:latin typeface="Helvetica Neue"/>
                <a:ea typeface="Helvetica Neue"/>
                <a:cs typeface="Helvetica Neue"/>
                <a:sym typeface="Helvetica Neue"/>
              </a:rPr>
              <a:t> we </a:t>
            </a:r>
            <a:r>
              <a:rPr lang="nl-NL" sz="2200" dirty="0" err="1">
                <a:effectLst/>
                <a:latin typeface="Helvetica Neue"/>
                <a:ea typeface="Helvetica Neue"/>
                <a:cs typeface="Helvetica Neue"/>
                <a:sym typeface="Helvetica Neue"/>
              </a:rPr>
              <a:t>need</a:t>
            </a:r>
            <a:r>
              <a:rPr lang="nl-NL" sz="2200" dirty="0">
                <a:effectLst/>
                <a:latin typeface="Helvetica Neue"/>
                <a:ea typeface="Helvetica Neue"/>
                <a:cs typeface="Helvetica Neue"/>
                <a:sym typeface="Helvetica Neue"/>
              </a:rPr>
              <a:t> new, </a:t>
            </a:r>
            <a:r>
              <a:rPr lang="nl-NL" sz="2200" dirty="0" err="1">
                <a:effectLst/>
                <a:latin typeface="Helvetica Neue"/>
                <a:ea typeface="Helvetica Neue"/>
                <a:cs typeface="Helvetica Neue"/>
                <a:sym typeface="Helvetica Neue"/>
              </a:rPr>
              <a:t>better-performing</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materials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help tackle </a:t>
            </a:r>
            <a:r>
              <a:rPr lang="nl-NL" sz="2200" dirty="0" err="1">
                <a:effectLst/>
                <a:latin typeface="Helvetica Neue"/>
                <a:ea typeface="Helvetica Neue"/>
                <a:cs typeface="Helvetica Neue"/>
                <a:sym typeface="Helvetica Neue"/>
              </a:rPr>
              <a:t>our</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societal</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challenges</a:t>
            </a:r>
            <a:r>
              <a:rPr lang="nl-NL" sz="2200" dirty="0">
                <a:effectLst/>
                <a:latin typeface="Helvetica Neue"/>
                <a:ea typeface="Helvetica Neue"/>
                <a:cs typeface="Helvetica Neue"/>
                <a:sym typeface="Helvetica Neue"/>
              </a:rPr>
              <a:t>, in </a:t>
            </a:r>
            <a:r>
              <a:rPr lang="nl-NL" sz="2200" dirty="0" err="1">
                <a:effectLst/>
                <a:latin typeface="Helvetica Neue"/>
                <a:ea typeface="Helvetica Neue"/>
                <a:cs typeface="Helvetica Neue"/>
                <a:sym typeface="Helvetica Neue"/>
              </a:rPr>
              <a:t>particular</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related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food, water,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energy. We </a:t>
            </a:r>
            <a:r>
              <a:rPr lang="nl-NL" sz="2200" dirty="0" err="1">
                <a:effectLst/>
                <a:latin typeface="Helvetica Neue"/>
                <a:ea typeface="Helvetica Neue"/>
                <a:cs typeface="Helvetica Neue"/>
                <a:sym typeface="Helvetica Neue"/>
              </a:rPr>
              <a:t>need</a:t>
            </a:r>
            <a:r>
              <a:rPr lang="nl-NL" sz="2200" dirty="0">
                <a:effectLst/>
                <a:latin typeface="Helvetica Neue"/>
                <a:ea typeface="Helvetica Neue"/>
                <a:cs typeface="Helvetica Neue"/>
                <a:sym typeface="Helvetica Neue"/>
              </a:rPr>
              <a:t> new </a:t>
            </a:r>
            <a:r>
              <a:rPr lang="nl-NL" sz="2200" dirty="0" err="1">
                <a:effectLst/>
                <a:latin typeface="Helvetica Neue"/>
                <a:ea typeface="Helvetica Neue"/>
                <a:cs typeface="Helvetica Neue"/>
                <a:sym typeface="Helvetica Neue"/>
              </a:rPr>
              <a:t>materials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processes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capture</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store energy, </a:t>
            </a:r>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desalinate</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clean water, </a:t>
            </a:r>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more </a:t>
            </a:r>
            <a:r>
              <a:rPr lang="nl-NL" sz="2200" dirty="0" err="1">
                <a:effectLst/>
                <a:latin typeface="Helvetica Neue"/>
                <a:ea typeface="Helvetica Neue"/>
                <a:cs typeface="Helvetica Neue"/>
                <a:sym typeface="Helvetica Neue"/>
              </a:rPr>
              <a:t>efficiently</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sustainably</a:t>
            </a:r>
            <a:r>
              <a:rPr lang="nl-NL" sz="2200" dirty="0">
                <a:effectLst/>
                <a:latin typeface="Helvetica Neue"/>
                <a:ea typeface="Helvetica Neue"/>
                <a:cs typeface="Helvetica Neue"/>
                <a:sym typeface="Helvetica Neue"/>
              </a:rPr>
              <a:t> produce food,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recycle plastics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precious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metals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we </a:t>
            </a:r>
            <a:r>
              <a:rPr lang="nl-NL" sz="2200" dirty="0" err="1">
                <a:effectLst/>
                <a:latin typeface="Helvetica Neue"/>
                <a:ea typeface="Helvetica Neue"/>
                <a:cs typeface="Helvetica Neue"/>
                <a:sym typeface="Helvetica Neue"/>
              </a:rPr>
              <a:t>need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those</a:t>
            </a:r>
            <a:r>
              <a:rPr lang="nl-NL" sz="2200" dirty="0">
                <a:effectLst/>
                <a:latin typeface="Helvetica Neue"/>
                <a:ea typeface="Helvetica Neue"/>
                <a:cs typeface="Helvetica Neue"/>
                <a:sym typeface="Helvetica Neue"/>
              </a:rPr>
              <a:t> new </a:t>
            </a:r>
            <a:r>
              <a:rPr lang="nl-NL" sz="2200" dirty="0" err="1">
                <a:effectLst/>
                <a:latin typeface="Helvetica Neue"/>
                <a:ea typeface="Helvetica Neue"/>
                <a:cs typeface="Helvetica Neue"/>
                <a:sym typeface="Helvetica Neue"/>
              </a:rPr>
              <a:t>materials</a:t>
            </a:r>
            <a:r>
              <a:rPr lang="nl-NL" sz="2200" dirty="0">
                <a:effectLst/>
                <a:latin typeface="Helvetica Neue"/>
                <a:ea typeface="Helvetica Neue"/>
                <a:cs typeface="Helvetica Neue"/>
                <a:sym typeface="Helvetica Neue"/>
              </a:rPr>
              <a:t> &amp; </a:t>
            </a:r>
            <a:r>
              <a:rPr lang="nl-NL" sz="2200" dirty="0" err="1">
                <a:effectLst/>
                <a:latin typeface="Helvetica Neue"/>
                <a:ea typeface="Helvetica Neue"/>
                <a:cs typeface="Helvetica Neue"/>
                <a:sym typeface="Helvetica Neue"/>
              </a:rPr>
              <a:t>processes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quickly</a:t>
            </a:r>
            <a:r>
              <a:rPr lang="nl-NL" sz="2200" dirty="0">
                <a:effectLst/>
                <a:latin typeface="Helvetica Neue"/>
                <a:ea typeface="Helvetica Neue"/>
                <a:cs typeface="Helvetica Neue"/>
                <a:sym typeface="Helvetica Neue"/>
              </a:rPr>
              <a:t>.</a:t>
            </a:r>
            <a:endParaRPr lang="en-US" sz="2200" dirty="0">
              <a:effectLst/>
              <a:latin typeface="Helvetica Neue"/>
              <a:ea typeface="Helvetica Neue"/>
              <a:cs typeface="Helvetica Neue"/>
              <a:sym typeface="Helvetica Neue"/>
            </a:endParaRPr>
          </a:p>
          <a:p>
            <a:r>
              <a:rPr lang="nl-NL"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nl-NL" sz="2200" dirty="0" err="1">
                <a:effectLst/>
                <a:latin typeface="Helvetica Neue"/>
                <a:ea typeface="Helvetica Neue"/>
                <a:cs typeface="Helvetica Neue"/>
                <a:sym typeface="Helvetica Neue"/>
              </a:rPr>
              <a:t>I’m</a:t>
            </a:r>
            <a:r>
              <a:rPr lang="nl-NL" sz="2200" dirty="0">
                <a:effectLst/>
                <a:latin typeface="Helvetica Neue"/>
                <a:ea typeface="Helvetica Neue"/>
                <a:cs typeface="Helvetica Neue"/>
                <a:sym typeface="Helvetica Neue"/>
              </a:rPr>
              <a:t> Fedor Goumans, Chief Customer </a:t>
            </a:r>
            <a:r>
              <a:rPr lang="nl-NL" sz="2200" dirty="0" err="1">
                <a:effectLst/>
                <a:latin typeface="Helvetica Neue"/>
                <a:ea typeface="Helvetica Neue"/>
                <a:cs typeface="Helvetica Neue"/>
                <a:sym typeface="Helvetica Neue"/>
              </a:rPr>
              <a:t>Officer</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with</a:t>
            </a:r>
            <a:r>
              <a:rPr lang="nl-NL" sz="2200" dirty="0">
                <a:effectLst/>
                <a:latin typeface="Helvetica Neue"/>
                <a:ea typeface="Helvetica Neue"/>
                <a:cs typeface="Helvetica Neue"/>
                <a:sym typeface="Helvetica Neue"/>
              </a:rPr>
              <a:t> Software </a:t>
            </a:r>
            <a:r>
              <a:rPr lang="nl-NL" sz="2200" dirty="0" err="1">
                <a:effectLst/>
                <a:latin typeface="Helvetica Neue"/>
                <a:ea typeface="Helvetica Neue"/>
                <a:cs typeface="Helvetica Neue"/>
                <a:sym typeface="Helvetica Neue"/>
              </a:rPr>
              <a:t>for</a:t>
            </a:r>
            <a:r>
              <a:rPr lang="nl-NL" sz="2200" dirty="0">
                <a:effectLst/>
                <a:latin typeface="Helvetica Neue"/>
                <a:ea typeface="Helvetica Neue"/>
                <a:cs typeface="Helvetica Neue"/>
                <a:sym typeface="Helvetica Neue"/>
              </a:rPr>
              <a:t> Chemistry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Materials</a:t>
            </a:r>
            <a:r>
              <a:rPr lang="nl-NL" sz="2200" dirty="0">
                <a:effectLst/>
                <a:latin typeface="Helvetica Neue"/>
                <a:ea typeface="Helvetica Neue"/>
                <a:cs typeface="Helvetica Neue"/>
                <a:sym typeface="Helvetica Neue"/>
              </a:rPr>
              <a:t>. I </a:t>
            </a:r>
            <a:r>
              <a:rPr lang="nl-NL" sz="2200" dirty="0" err="1">
                <a:effectLst/>
                <a:latin typeface="Helvetica Neue"/>
                <a:ea typeface="Helvetica Neue"/>
                <a:cs typeface="Helvetica Neue"/>
                <a:sym typeface="Helvetica Neue"/>
              </a:rPr>
              <a:t>will</a:t>
            </a:r>
            <a:r>
              <a:rPr lang="nl-NL" sz="2200" dirty="0">
                <a:effectLst/>
                <a:latin typeface="Helvetica Neue"/>
                <a:ea typeface="Helvetica Neue"/>
                <a:cs typeface="Helvetica Neue"/>
                <a:sym typeface="Helvetica Neue"/>
              </a:rPr>
              <a:t> talk </a:t>
            </a:r>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you</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about</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our</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ongoing</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efforts</a:t>
            </a:r>
            <a:r>
              <a:rPr lang="nl-NL" sz="2200" dirty="0">
                <a:effectLst/>
                <a:latin typeface="Helvetica Neue"/>
                <a:ea typeface="Helvetica Neue"/>
                <a:cs typeface="Helvetica Neue"/>
                <a:sym typeface="Helvetica Neue"/>
              </a:rPr>
              <a:t> in </a:t>
            </a:r>
            <a:r>
              <a:rPr lang="nl-NL" sz="2200" dirty="0" err="1">
                <a:effectLst/>
                <a:latin typeface="Helvetica Neue"/>
                <a:ea typeface="Helvetica Neue"/>
                <a:cs typeface="Helvetica Neue"/>
                <a:sym typeface="Helvetica Neue"/>
              </a:rPr>
              <a:t>developing</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atomistic</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methods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understand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predict</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molecules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materials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processes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where</a:t>
            </a:r>
            <a:r>
              <a:rPr lang="nl-NL" sz="2200" dirty="0">
                <a:effectLst/>
                <a:latin typeface="Helvetica Neue"/>
                <a:ea typeface="Helvetica Neue"/>
                <a:cs typeface="Helvetica Neue"/>
                <a:sym typeface="Helvetica Neue"/>
              </a:rPr>
              <a:t> we </a:t>
            </a:r>
            <a:r>
              <a:rPr lang="nl-NL" sz="2200" dirty="0" err="1">
                <a:effectLst/>
                <a:latin typeface="Helvetica Neue"/>
                <a:ea typeface="Helvetica Neue"/>
                <a:cs typeface="Helvetica Neue"/>
                <a:sym typeface="Helvetica Neue"/>
              </a:rPr>
              <a:t>envision</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accelerating</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them</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through</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artificial</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intellegence</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why</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linking</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the</a:t>
            </a:r>
            <a:r>
              <a:rPr lang="nl-NL" sz="2200" dirty="0">
                <a:effectLst/>
                <a:latin typeface="Helvetica Neue"/>
                <a:ea typeface="Helvetica Neue"/>
                <a:cs typeface="Helvetica Neue"/>
                <a:sym typeface="Helvetica Neue"/>
              </a:rPr>
              <a:t> macro-</a:t>
            </a:r>
            <a:r>
              <a:rPr lang="nl-NL" sz="2200" dirty="0" err="1">
                <a:effectLst/>
                <a:latin typeface="Helvetica Neue"/>
                <a:ea typeface="Helvetica Neue"/>
                <a:cs typeface="Helvetica Neue"/>
                <a:sym typeface="Helvetica Neue"/>
              </a:rPr>
              <a:t>scale</a:t>
            </a:r>
            <a:r>
              <a:rPr lang="nl-NL" sz="2200" dirty="0">
                <a:effectLst/>
                <a:latin typeface="Helvetica Neue"/>
                <a:ea typeface="Helvetica Neue"/>
                <a:cs typeface="Helvetica Neue"/>
                <a:sym typeface="Helvetica Neue"/>
              </a:rPr>
              <a:t> is important,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in </a:t>
            </a:r>
            <a:r>
              <a:rPr lang="nl-NL" sz="2200" dirty="0" err="1">
                <a:effectLst/>
                <a:latin typeface="Helvetica Neue"/>
                <a:ea typeface="Helvetica Neue"/>
                <a:cs typeface="Helvetica Neue"/>
                <a:sym typeface="Helvetica Neue"/>
              </a:rPr>
              <a:t>general</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an</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wholistic</a:t>
            </a:r>
            <a:r>
              <a:rPr lang="nl-NL" sz="2200" dirty="0">
                <a:effectLst/>
                <a:latin typeface="Helvetica Neue"/>
                <a:ea typeface="Helvetica Neue"/>
                <a:cs typeface="Helvetica Neue"/>
                <a:sym typeface="Helvetica Neue"/>
              </a:rPr>
              <a:t> view of </a:t>
            </a:r>
            <a:r>
              <a:rPr lang="nl-NL" sz="2200" dirty="0" err="1">
                <a:effectLst/>
                <a:latin typeface="Helvetica Neue"/>
                <a:ea typeface="Helvetica Neue"/>
                <a:cs typeface="Helvetica Neue"/>
                <a:sym typeface="Helvetica Neue"/>
              </a:rPr>
              <a:t>where</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amalgation</a:t>
            </a:r>
            <a:r>
              <a:rPr lang="nl-NL" sz="2200" dirty="0">
                <a:effectLst/>
                <a:latin typeface="Helvetica Neue"/>
                <a:ea typeface="Helvetica Neue"/>
                <a:cs typeface="Helvetica Neue"/>
                <a:sym typeface="Helvetica Neue"/>
              </a:rPr>
              <a:t> of </a:t>
            </a:r>
            <a:r>
              <a:rPr lang="nl-NL" sz="2200" dirty="0" err="1">
                <a:effectLst/>
                <a:latin typeface="Helvetica Neue"/>
                <a:ea typeface="Helvetica Neue"/>
                <a:cs typeface="Helvetica Neue"/>
                <a:sym typeface="Helvetica Neue"/>
              </a:rPr>
              <a:t>existing</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emerging</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digitial</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technologies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can</a:t>
            </a:r>
            <a:r>
              <a:rPr lang="nl-NL" sz="2200" dirty="0">
                <a:effectLst/>
                <a:latin typeface="Helvetica Neue"/>
                <a:ea typeface="Helvetica Neue"/>
                <a:cs typeface="Helvetica Neue"/>
                <a:sym typeface="Helvetica Neue"/>
              </a:rPr>
              <a:t> help </a:t>
            </a:r>
            <a:r>
              <a:rPr lang="nl-NL" sz="2200" dirty="0" err="1">
                <a:effectLst/>
                <a:latin typeface="Helvetica Neue"/>
                <a:ea typeface="Helvetica Neue"/>
                <a:cs typeface="Helvetica Neue"/>
                <a:sym typeface="Helvetica Neue"/>
              </a:rPr>
              <a:t>accelerate</a:t>
            </a:r>
            <a:r>
              <a:rPr lang="nl-NL" sz="2200" dirty="0">
                <a:effectLst/>
                <a:latin typeface="Helvetica Neue"/>
                <a:ea typeface="Helvetica Neue"/>
                <a:cs typeface="Helvetica Neue"/>
                <a:sym typeface="Helvetica Neue"/>
              </a:rPr>
              <a:t> new </a:t>
            </a:r>
            <a:r>
              <a:rPr lang="nl-NL" sz="2200" dirty="0" err="1">
                <a:effectLst/>
                <a:latin typeface="Helvetica Neue"/>
                <a:ea typeface="Helvetica Neue"/>
                <a:cs typeface="Helvetica Neue"/>
                <a:sym typeface="Helvetica Neue"/>
              </a:rPr>
              <a:t>materials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discovery</a:t>
            </a:r>
            <a:r>
              <a:rPr lang="nl-NL" sz="2200" dirty="0">
                <a:effectLst/>
                <a:latin typeface="Helvetica Neue"/>
                <a:ea typeface="Helvetica Neue"/>
                <a:cs typeface="Helvetica Neue"/>
                <a:sym typeface="Helvetica Neue"/>
              </a:rPr>
              <a:t>.</a:t>
            </a: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i="1"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24873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xfrm>
            <a:off x="4023992" y="9721106"/>
            <a:ext cx="3078427" cy="51173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75" tIns="49538" rIns="99075" bIns="49538"/>
          <a:lstStyle>
            <a:lvl1pPr>
              <a:defRPr sz="2600">
                <a:solidFill>
                  <a:schemeClr val="tx1"/>
                </a:solidFill>
                <a:latin typeface="Arial" charset="0"/>
                <a:ea typeface="ＭＳ Ｐゴシック" charset="-128"/>
              </a:defRPr>
            </a:lvl1pPr>
            <a:lvl2pPr marL="804986" indent="-309610">
              <a:defRPr sz="2600">
                <a:solidFill>
                  <a:schemeClr val="tx1"/>
                </a:solidFill>
                <a:latin typeface="Arial" charset="0"/>
                <a:ea typeface="ＭＳ Ｐゴシック" charset="-128"/>
              </a:defRPr>
            </a:lvl2pPr>
            <a:lvl3pPr marL="1238441" indent="-247688">
              <a:defRPr sz="2600">
                <a:solidFill>
                  <a:schemeClr val="tx1"/>
                </a:solidFill>
                <a:latin typeface="Arial" charset="0"/>
                <a:ea typeface="ＭＳ Ｐゴシック" charset="-128"/>
              </a:defRPr>
            </a:lvl3pPr>
            <a:lvl4pPr marL="1733817" indent="-247688">
              <a:defRPr sz="2600">
                <a:solidFill>
                  <a:schemeClr val="tx1"/>
                </a:solidFill>
                <a:latin typeface="Arial" charset="0"/>
                <a:ea typeface="ＭＳ Ｐゴシック" charset="-128"/>
              </a:defRPr>
            </a:lvl4pPr>
            <a:lvl5pPr marL="2229193" indent="-247688">
              <a:defRPr sz="2600">
                <a:solidFill>
                  <a:schemeClr val="tx1"/>
                </a:solidFill>
                <a:latin typeface="Arial" charset="0"/>
                <a:ea typeface="ＭＳ Ｐゴシック" charset="-128"/>
              </a:defRPr>
            </a:lvl5pPr>
            <a:lvl6pPr marL="2724569" indent="-247688" eaLnBrk="0" fontAlgn="base" hangingPunct="0">
              <a:spcBef>
                <a:spcPct val="0"/>
              </a:spcBef>
              <a:spcAft>
                <a:spcPct val="0"/>
              </a:spcAft>
              <a:defRPr sz="2600">
                <a:solidFill>
                  <a:schemeClr val="tx1"/>
                </a:solidFill>
                <a:latin typeface="Arial" charset="0"/>
                <a:ea typeface="ＭＳ Ｐゴシック" charset="-128"/>
              </a:defRPr>
            </a:lvl6pPr>
            <a:lvl7pPr marL="3219945" indent="-247688" eaLnBrk="0" fontAlgn="base" hangingPunct="0">
              <a:spcBef>
                <a:spcPct val="0"/>
              </a:spcBef>
              <a:spcAft>
                <a:spcPct val="0"/>
              </a:spcAft>
              <a:defRPr sz="2600">
                <a:solidFill>
                  <a:schemeClr val="tx1"/>
                </a:solidFill>
                <a:latin typeface="Arial" charset="0"/>
                <a:ea typeface="ＭＳ Ｐゴシック" charset="-128"/>
              </a:defRPr>
            </a:lvl7pPr>
            <a:lvl8pPr marL="3715322" indent="-247688" eaLnBrk="0" fontAlgn="base" hangingPunct="0">
              <a:spcBef>
                <a:spcPct val="0"/>
              </a:spcBef>
              <a:spcAft>
                <a:spcPct val="0"/>
              </a:spcAft>
              <a:defRPr sz="2600">
                <a:solidFill>
                  <a:schemeClr val="tx1"/>
                </a:solidFill>
                <a:latin typeface="Arial" charset="0"/>
                <a:ea typeface="ＭＳ Ｐゴシック" charset="-128"/>
              </a:defRPr>
            </a:lvl8pPr>
            <a:lvl9pPr marL="4210698" indent="-247688" eaLnBrk="0" fontAlgn="base" hangingPunct="0">
              <a:spcBef>
                <a:spcPct val="0"/>
              </a:spcBef>
              <a:spcAft>
                <a:spcPct val="0"/>
              </a:spcAft>
              <a:defRPr sz="2600">
                <a:solidFill>
                  <a:schemeClr val="tx1"/>
                </a:solidFill>
                <a:latin typeface="Arial" charset="0"/>
                <a:ea typeface="ＭＳ Ｐゴシック" charset="-128"/>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fld id="{100E9292-8714-6546-BC29-BECEBDBD9DDC}" type="slidenum">
              <a:rPr kumimoji="0" lang="en-US" altLang="en-US" sz="1300" b="0" i="0" u="none" strike="noStrike" kern="0" cap="none" spc="0" normalizeH="0" baseline="0" noProof="0">
                <a:ln>
                  <a:noFill/>
                </a:ln>
                <a:solidFill>
                  <a:srgbClr val="000000"/>
                </a:solidFill>
                <a:effectLst/>
                <a:uLnTx/>
                <a:uFillTx/>
                <a:latin typeface="Times" charset="0"/>
                <a:ea typeface="ＭＳ Ｐゴシック" charset="-128"/>
                <a:sym typeface="Helvetica Light"/>
              </a:rPr>
              <a:pPr marL="0" marR="0" lvl="0" indent="0" algn="ctr" defTabSz="825500" rtl="0" eaLnBrk="1" fontAlgn="auto" latinLnBrk="0" hangingPunct="0">
                <a:lnSpc>
                  <a:spcPct val="100000"/>
                </a:lnSpc>
                <a:spcBef>
                  <a:spcPts val="0"/>
                </a:spcBef>
                <a:spcAft>
                  <a:spcPts val="0"/>
                </a:spcAft>
                <a:buClrTx/>
                <a:buSzTx/>
                <a:buFontTx/>
                <a:buNone/>
                <a:tabLst/>
                <a:defRPr/>
              </a:pPr>
              <a:t>21</a:t>
            </a:fld>
            <a:endParaRPr kumimoji="0" lang="en-US" altLang="en-US" sz="1300" b="0" i="0" u="none" strike="noStrike" kern="0" cap="none" spc="0" normalizeH="0" baseline="0" noProof="0" dirty="0">
              <a:ln>
                <a:noFill/>
              </a:ln>
              <a:solidFill>
                <a:srgbClr val="000000"/>
              </a:solidFill>
              <a:effectLst/>
              <a:uLnTx/>
              <a:uFillTx/>
              <a:latin typeface="Times" charset="0"/>
              <a:ea typeface="ＭＳ Ｐゴシック" charset="-128"/>
              <a:sym typeface="Helvetica Light"/>
            </a:endParaRPr>
          </a:p>
        </p:txBody>
      </p:sp>
      <p:sp>
        <p:nvSpPr>
          <p:cNvPr id="45058" name="Rectangle 2"/>
          <p:cNvSpPr>
            <a:spLocks noGrp="1" noRot="1" noChangeAspect="1" noChangeArrowheads="1" noTextEdit="1"/>
          </p:cNvSpPr>
          <p:nvPr>
            <p:ph type="sldImg"/>
          </p:nvPr>
        </p:nvSpPr>
        <p:spPr>
          <a:xfrm>
            <a:off x="995363" y="768350"/>
            <a:ext cx="5113337" cy="3836988"/>
          </a:xfrm>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GB" altLang="en-US" sz="2600" dirty="0">
                <a:solidFill>
                  <a:srgbClr val="1A6134"/>
                </a:solidFill>
              </a:rPr>
              <a:t>User should not have to pre-define reactive sites or reaction pathways; potential functions should be able to automatically handle coordination changes associated with reactions.</a:t>
            </a:r>
          </a:p>
          <a:p>
            <a:endParaRPr lang="en-GB" altLang="en-US" sz="2600" dirty="0"/>
          </a:p>
          <a:p>
            <a:r>
              <a:rPr lang="en-GB" altLang="en-US" sz="2600" dirty="0">
                <a:solidFill>
                  <a:schemeClr val="accent2"/>
                </a:solidFill>
              </a:rPr>
              <a:t>force field should be able to determine equilibrium bond lengths, valence angles etc. from chemical environment.</a:t>
            </a:r>
          </a:p>
          <a:p>
            <a:pPr eaLnBrk="1" hangingPunct="1"/>
            <a:endParaRPr lang="en-US" altLang="en-US" dirty="0"/>
          </a:p>
        </p:txBody>
      </p:sp>
    </p:spTree>
    <p:extLst>
      <p:ext uri="{BB962C8B-B14F-4D97-AF65-F5344CB8AC3E}">
        <p14:creationId xmlns:p14="http://schemas.microsoft.com/office/powerpoint/2010/main" val="4185375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200" dirty="0">
                <a:effectLst/>
                <a:latin typeface="Helvetica Neue"/>
                <a:ea typeface="Helvetica Neue"/>
                <a:cs typeface="Helvetica Neue"/>
                <a:sym typeface="Helvetica Neue"/>
              </a:rPr>
              <a:t>And now for something completely different. Organic light emitting diodes. Here, too, we should aim to optimize the properties of individual materials, such as color profile, and luminescence efficiency. However, different materials need to come together in a stack to create a workable device generating such nice crisp pixels, at a low electricity costs and with a long lifetime.</a:t>
            </a:r>
            <a:r>
              <a:rPr lang="en-US" dirty="0">
                <a:effectLst/>
              </a:rPr>
              <a:t> </a:t>
            </a:r>
            <a:endParaRPr lang="en-US" dirty="0"/>
          </a:p>
        </p:txBody>
      </p:sp>
    </p:spTree>
    <p:extLst>
      <p:ext uri="{BB962C8B-B14F-4D97-AF65-F5344CB8AC3E}">
        <p14:creationId xmlns:p14="http://schemas.microsoft.com/office/powerpoint/2010/main" val="4234570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Our molecular DFT code ADF can uniquely predict phosphorescent lifetimes of inorganic complexes. While this was quite an academic undertaking at the beginning of this millennium, it’s predictive power was realized by our Japanese partner and many Japanese companies still use this technology. It has been further refined and used by companies worldwide as witnessed by a few patents. Applying spin-orbit coupling calculations to Thermally Activated Delayed Fluorescence came much later, but also there we saw academic work preceding the industrial use cases.</a:t>
            </a:r>
          </a:p>
        </p:txBody>
      </p:sp>
    </p:spTree>
    <p:extLst>
      <p:ext uri="{BB962C8B-B14F-4D97-AF65-F5344CB8AC3E}">
        <p14:creationId xmlns:p14="http://schemas.microsoft.com/office/powerpoint/2010/main" val="3606936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Calculate vibrational couplings =&gt; </a:t>
            </a:r>
            <a:r>
              <a:rPr lang="en-US" dirty="0" err="1"/>
              <a:t>vibronic</a:t>
            </a:r>
            <a:r>
              <a:rPr lang="en-US" dirty="0"/>
              <a:t> fine structure. Important for color of emitted light. Here very good agreement. Faster methods to do this will be available in ADF2019.3</a:t>
            </a:r>
          </a:p>
        </p:txBody>
      </p:sp>
    </p:spTree>
    <p:extLst>
      <p:ext uri="{BB962C8B-B14F-4D97-AF65-F5344CB8AC3E}">
        <p14:creationId xmlns:p14="http://schemas.microsoft.com/office/powerpoint/2010/main" val="1837245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xfrm>
            <a:off x="1143000" y="685800"/>
            <a:ext cx="4572000" cy="3429000"/>
          </a:xfrm>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cs typeface="Arial" pitchFamily="34" charset="0"/>
            </a:endParaRPr>
          </a:p>
        </p:txBody>
      </p:sp>
    </p:spTree>
    <p:extLst>
      <p:ext uri="{BB962C8B-B14F-4D97-AF65-F5344CB8AC3E}">
        <p14:creationId xmlns:p14="http://schemas.microsoft.com/office/powerpoint/2010/main" val="568260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6341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7968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16513" cy="383698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0330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To predict the electronic and excitonic properties of the devices, molecular level input from ADF can be used. I </a:t>
            </a:r>
            <a:r>
              <a:rPr lang="en-US" dirty="0" err="1"/>
              <a:t>inivite</a:t>
            </a:r>
            <a:r>
              <a:rPr lang="en-US" dirty="0"/>
              <a:t> you to check out our latest colleagues’ work: Arno Foerster who implemented really fast self-consistent GW and BSE.</a:t>
            </a:r>
          </a:p>
          <a:p>
            <a:r>
              <a:rPr lang="en-US" dirty="0"/>
              <a:t>Properties such as ionization potentials, electron affinity, singlet and triplet states can be well predicted with a machine learned model,</a:t>
            </a:r>
          </a:p>
          <a:p>
            <a:r>
              <a:rPr lang="en-US" b="0" i="0" u="sng" dirty="0">
                <a:solidFill>
                  <a:srgbClr val="2389D7"/>
                </a:solidFill>
                <a:effectLst/>
                <a:latin typeface="Open Sans" panose="020B0606030504020204" pitchFamily="34" charset="0"/>
                <a:hlinkClick r:id="rId3"/>
              </a:rPr>
              <a:t>https://deepchem.readthedocs.io/en/latest/api_reference/featurizers.html#circularfingerprint</a:t>
            </a:r>
            <a:r>
              <a:rPr lang="en-US" b="0" i="0" dirty="0">
                <a:solidFill>
                  <a:srgbClr val="3D3C40"/>
                </a:solidFill>
                <a:effectLst/>
                <a:latin typeface="Open Sans" panose="020B0606030504020204" pitchFamily="34" charset="0"/>
              </a:rPr>
              <a:t> op basis van </a:t>
            </a:r>
            <a:r>
              <a:rPr lang="en-US" b="0" i="0" dirty="0" err="1">
                <a:solidFill>
                  <a:srgbClr val="3D3C40"/>
                </a:solidFill>
                <a:effectLst/>
                <a:latin typeface="Open Sans" panose="020B0606030504020204" pitchFamily="34" charset="0"/>
              </a:rPr>
              <a:t>deze</a:t>
            </a:r>
            <a:r>
              <a:rPr lang="en-US" b="0" i="0" dirty="0">
                <a:solidFill>
                  <a:srgbClr val="3D3C40"/>
                </a:solidFill>
                <a:effectLst/>
                <a:latin typeface="Open Sans" panose="020B0606030504020204" pitchFamily="34" charset="0"/>
              </a:rPr>
              <a:t> met size=1024 </a:t>
            </a:r>
            <a:endParaRPr lang="en-US" dirty="0"/>
          </a:p>
          <a:p>
            <a:r>
              <a:rPr lang="en-US" dirty="0"/>
              <a:t> so that’s a logical addition to the multi-scale OLED toolchain. </a:t>
            </a:r>
          </a:p>
          <a:p>
            <a:r>
              <a:rPr lang="en-US" dirty="0"/>
              <a:t>However, we’re currently trying to figure out if there’s any way in which we can leverage ML to accelerate the rate-determining step, namely the sequential deposition to give realistic amorphous morphologies. The environment effects on the electronic and excitonic properties are very important to get right spread of values.</a:t>
            </a:r>
          </a:p>
        </p:txBody>
      </p:sp>
    </p:spTree>
    <p:extLst>
      <p:ext uri="{BB962C8B-B14F-4D97-AF65-F5344CB8AC3E}">
        <p14:creationId xmlns:p14="http://schemas.microsoft.com/office/powerpoint/2010/main" val="375250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To predict the electronic and excitonic properties of the devices, molecular level input from ADF can be used. I </a:t>
            </a:r>
            <a:r>
              <a:rPr lang="en-US" dirty="0" err="1"/>
              <a:t>inivite</a:t>
            </a:r>
            <a:r>
              <a:rPr lang="en-US" dirty="0"/>
              <a:t> you to check out our latest colleagues’ work: Arno Foerster who implemented really fast self-consistent GW and BSE.</a:t>
            </a:r>
          </a:p>
          <a:p>
            <a:r>
              <a:rPr lang="en-US" dirty="0"/>
              <a:t>Properties such as ionization potentials, electron affinity, singlet and triplet states can be well predicted with a machine learned model,</a:t>
            </a:r>
          </a:p>
          <a:p>
            <a:r>
              <a:rPr lang="en-US" b="0" i="0" u="sng" dirty="0">
                <a:solidFill>
                  <a:srgbClr val="2389D7"/>
                </a:solidFill>
                <a:effectLst/>
                <a:latin typeface="Open Sans" panose="020B0606030504020204" pitchFamily="34" charset="0"/>
                <a:hlinkClick r:id="rId3"/>
              </a:rPr>
              <a:t>https://deepchem.readthedocs.io/en/latest/api_reference/featurizers.html#circularfingerprint</a:t>
            </a:r>
            <a:r>
              <a:rPr lang="en-US" b="0" i="0" dirty="0">
                <a:solidFill>
                  <a:srgbClr val="3D3C40"/>
                </a:solidFill>
                <a:effectLst/>
                <a:latin typeface="Open Sans" panose="020B0606030504020204" pitchFamily="34" charset="0"/>
              </a:rPr>
              <a:t> op basis van </a:t>
            </a:r>
            <a:r>
              <a:rPr lang="en-US" b="0" i="0" dirty="0" err="1">
                <a:solidFill>
                  <a:srgbClr val="3D3C40"/>
                </a:solidFill>
                <a:effectLst/>
                <a:latin typeface="Open Sans" panose="020B0606030504020204" pitchFamily="34" charset="0"/>
              </a:rPr>
              <a:t>deze</a:t>
            </a:r>
            <a:r>
              <a:rPr lang="en-US" b="0" i="0" dirty="0">
                <a:solidFill>
                  <a:srgbClr val="3D3C40"/>
                </a:solidFill>
                <a:effectLst/>
                <a:latin typeface="Open Sans" panose="020B0606030504020204" pitchFamily="34" charset="0"/>
              </a:rPr>
              <a:t> met size=1024 </a:t>
            </a:r>
            <a:endParaRPr lang="en-US" dirty="0"/>
          </a:p>
          <a:p>
            <a:r>
              <a:rPr lang="en-US" dirty="0"/>
              <a:t> so that’s a logical addition to the multi-scale OLED toolchain. </a:t>
            </a:r>
          </a:p>
          <a:p>
            <a:r>
              <a:rPr lang="en-US" dirty="0"/>
              <a:t>However, we’re currently trying to figure out if there’s any way in which we can leverage ML to accelerate the rate-determining step, namely the sequential deposition to give realistic amorphous morphologies. The environment effects on the electronic and excitonic properties are very important to get right spread of values.</a:t>
            </a:r>
          </a:p>
        </p:txBody>
      </p:sp>
    </p:spTree>
    <p:extLst>
      <p:ext uri="{BB962C8B-B14F-4D97-AF65-F5344CB8AC3E}">
        <p14:creationId xmlns:p14="http://schemas.microsoft.com/office/powerpoint/2010/main" val="3929035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As you’ve heard, traditional R&amp;D for new materials is too slow. It takes some dozen years to develop materials solutions in new markets, because most programs fail, and if they succeed, more often than not, only lead to incremental improvement. The Catch-22 is that since so little new materials are being discovered, only very few new materials are being made. To break this status quo, simulations can help navigate through material space and predict the most promising new materials which can then be made and tested.</a:t>
            </a:r>
          </a:p>
          <a:p>
            <a:r>
              <a:rPr lang="en-US" sz="2200" dirty="0">
                <a:effectLst/>
                <a:latin typeface="Helvetica Neue"/>
                <a:ea typeface="Helvetica Neue"/>
                <a:cs typeface="Helvetica Neue"/>
                <a:sym typeface="Helvetica Neue"/>
              </a:rPr>
              <a:t>This really comes to fruition if we can make a continuous upward cycle by incorporating robots to make and test the predict materials, and ideally improve the speed and quality of predictions by including AI full circle. </a:t>
            </a:r>
          </a:p>
        </p:txBody>
      </p:sp>
    </p:spTree>
    <p:extLst>
      <p:ext uri="{BB962C8B-B14F-4D97-AF65-F5344CB8AC3E}">
        <p14:creationId xmlns:p14="http://schemas.microsoft.com/office/powerpoint/2010/main" val="3416813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768350"/>
            <a:ext cx="5116513" cy="383698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0800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xfrm>
            <a:off x="1143000" y="685800"/>
            <a:ext cx="4572000" cy="3429000"/>
          </a:xfrm>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We integrated our atomistic methods, which have been used successfully in industry to develop better charge transport and emitting materials, with those of </a:t>
            </a:r>
            <a:r>
              <a:rPr lang="en-US" sz="2200" dirty="0" err="1">
                <a:effectLst/>
                <a:latin typeface="Helvetica Neue"/>
                <a:ea typeface="Helvetica Neue"/>
                <a:cs typeface="Helvetica Neue"/>
                <a:sym typeface="Helvetica Neue"/>
              </a:rPr>
              <a:t>Simbeyond</a:t>
            </a:r>
            <a:r>
              <a:rPr lang="en-US" sz="2200" dirty="0">
                <a:effectLst/>
                <a:latin typeface="Helvetica Neue"/>
                <a:ea typeface="Helvetica Neue"/>
                <a:cs typeface="Helvetica Neue"/>
                <a:sym typeface="Helvetica Neue"/>
              </a:rPr>
              <a:t>, experts in mesoscale simulations of electronic and excitonic processes. </a:t>
            </a:r>
            <a:endParaRPr lang="en-US" dirty="0">
              <a:cs typeface="Arial" pitchFamily="34" charset="0"/>
            </a:endParaRPr>
          </a:p>
        </p:txBody>
      </p:sp>
    </p:spTree>
    <p:extLst>
      <p:ext uri="{BB962C8B-B14F-4D97-AF65-F5344CB8AC3E}">
        <p14:creationId xmlns:p14="http://schemas.microsoft.com/office/powerpoint/2010/main" val="3259966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0"/>
        <p:cNvGrpSpPr/>
        <p:nvPr/>
      </p:nvGrpSpPr>
      <p:grpSpPr>
        <a:xfrm>
          <a:off x="0" y="0"/>
          <a:ext cx="0" cy="0"/>
          <a:chOff x="0" y="0"/>
          <a:chExt cx="0" cy="0"/>
        </a:xfrm>
      </p:grpSpPr>
      <p:sp>
        <p:nvSpPr>
          <p:cNvPr id="10491" name="Google Shape;10491;g137c42e2caa_0_104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2" name="Google Shape;10492;g137c42e2caa_0_104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93" name="Google Shape;10493;g137c42e2caa_0_104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50</a:t>
            </a:fld>
            <a:endParaRPr/>
          </a:p>
        </p:txBody>
      </p:sp>
    </p:spTree>
    <p:extLst>
      <p:ext uri="{BB962C8B-B14F-4D97-AF65-F5344CB8AC3E}">
        <p14:creationId xmlns:p14="http://schemas.microsoft.com/office/powerpoint/2010/main" val="60150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We finished the initial stages and in a pilot project with a European OLED materials company demonstrated that the trends for J-V curves can be well reproduced. We still have work to do to improve speed vs. accuracy across the whole integrated modeling toolchain and I believe machine learning can play a key role here.</a:t>
            </a:r>
          </a:p>
          <a:p>
            <a:endParaRPr lang="en-US" dirty="0"/>
          </a:p>
        </p:txBody>
      </p:sp>
    </p:spTree>
    <p:extLst>
      <p:ext uri="{BB962C8B-B14F-4D97-AF65-F5344CB8AC3E}">
        <p14:creationId xmlns:p14="http://schemas.microsoft.com/office/powerpoint/2010/main" val="2811115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 points ADF: basis sets with the right asymptotic behavior for all elements. No pseudopotentials. Good &amp; efficient ways of dealing with relativistic effects. </a:t>
            </a:r>
          </a:p>
          <a:p>
            <a:r>
              <a:rPr lang="en-US" dirty="0"/>
              <a:t>Many spectroscopic properties (basis set + relativistic treatment = important). Many people use ADF for bonding analysis.</a:t>
            </a:r>
          </a:p>
        </p:txBody>
      </p:sp>
    </p:spTree>
    <p:extLst>
      <p:ext uri="{BB962C8B-B14F-4D97-AF65-F5344CB8AC3E}">
        <p14:creationId xmlns:p14="http://schemas.microsoft.com/office/powerpoint/2010/main" val="3738637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Lithiation energy corresponds to experimental potential</a:t>
            </a:r>
            <a:endParaRPr lang="x-none" dirty="0"/>
          </a:p>
        </p:txBody>
      </p:sp>
    </p:spTree>
    <p:extLst>
      <p:ext uri="{BB962C8B-B14F-4D97-AF65-F5344CB8AC3E}">
        <p14:creationId xmlns:p14="http://schemas.microsoft.com/office/powerpoint/2010/main" val="3895861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5699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5699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2200" b="1" i="0" dirty="0">
                <a:latin typeface="Helvetica Neue"/>
                <a:ea typeface="Helvetica Neue"/>
                <a:cs typeface="Helvetica Neue"/>
                <a:sym typeface="Helvetica Neue"/>
              </a:rPr>
              <a:t>Fig. 1 </a:t>
            </a:r>
            <a:r>
              <a:rPr lang="en-US" sz="2200" b="0" i="0" dirty="0">
                <a:latin typeface="Helvetica Neue"/>
                <a:ea typeface="Helvetica Neue"/>
                <a:cs typeface="Helvetica Neue"/>
                <a:sym typeface="Helvetica Neue"/>
              </a:rPr>
              <a:t>Schematic of the surface self-diffusion pathways. Surface atoms A, B and C exhibit (a) terrace diffusion (b) diffusion away from a step and (c) interlayer diffusion/diffusion across a step, with energy barriers </a:t>
            </a:r>
            <a:r>
              <a:rPr lang="en-US" sz="2200" b="0" i="1" dirty="0">
                <a:latin typeface="Helvetica Neue"/>
                <a:ea typeface="Helvetica Neue"/>
                <a:cs typeface="Helvetica Neue"/>
                <a:sym typeface="Helvetica Neue"/>
              </a:rPr>
              <a:t>E</a:t>
            </a:r>
            <a:r>
              <a:rPr lang="en-US" sz="2200" b="0" i="0" baseline="-25000" dirty="0">
                <a:latin typeface="Helvetica Neue"/>
                <a:ea typeface="Helvetica Neue"/>
                <a:cs typeface="Helvetica Neue"/>
                <a:sym typeface="Helvetica Neue"/>
              </a:rPr>
              <a:t>a1</a:t>
            </a:r>
            <a:r>
              <a:rPr lang="en-US" sz="2200" b="0" i="0" dirty="0">
                <a:latin typeface="Helvetica Neue"/>
                <a:ea typeface="Helvetica Neue"/>
                <a:cs typeface="Helvetica Neue"/>
                <a:sym typeface="Helvetica Neue"/>
              </a:rPr>
              <a:t>, </a:t>
            </a:r>
            <a:r>
              <a:rPr lang="en-US" sz="2200" b="0" i="1" dirty="0">
                <a:latin typeface="Helvetica Neue"/>
                <a:ea typeface="Helvetica Neue"/>
                <a:cs typeface="Helvetica Neue"/>
                <a:sym typeface="Helvetica Neue"/>
              </a:rPr>
              <a:t>E</a:t>
            </a:r>
            <a:r>
              <a:rPr lang="en-US" sz="2200" b="0" i="0" baseline="-25000" dirty="0">
                <a:latin typeface="Helvetica Neue"/>
                <a:ea typeface="Helvetica Neue"/>
                <a:cs typeface="Helvetica Neue"/>
                <a:sym typeface="Helvetica Neue"/>
              </a:rPr>
              <a:t>a2</a:t>
            </a:r>
            <a:r>
              <a:rPr lang="en-US" sz="2200" b="0" i="0" dirty="0">
                <a:latin typeface="Helvetica Neue"/>
                <a:ea typeface="Helvetica Neue"/>
                <a:cs typeface="Helvetica Neue"/>
                <a:sym typeface="Helvetica Neue"/>
              </a:rPr>
              <a:t>, and </a:t>
            </a:r>
            <a:r>
              <a:rPr lang="en-US" sz="2200" b="0" i="1" dirty="0">
                <a:latin typeface="Helvetica Neue"/>
                <a:ea typeface="Helvetica Neue"/>
                <a:cs typeface="Helvetica Neue"/>
                <a:sym typeface="Helvetica Neue"/>
              </a:rPr>
              <a:t>E</a:t>
            </a:r>
            <a:r>
              <a:rPr lang="en-US" sz="2200" b="0" i="0" baseline="-25000" dirty="0">
                <a:latin typeface="Helvetica Neue"/>
                <a:ea typeface="Helvetica Neue"/>
                <a:cs typeface="Helvetica Neue"/>
                <a:sym typeface="Helvetica Neue"/>
              </a:rPr>
              <a:t>a3</a:t>
            </a:r>
            <a:r>
              <a:rPr lang="en-US" sz="2200" b="0" i="0" dirty="0">
                <a:latin typeface="Helvetica Neue"/>
                <a:ea typeface="Helvetica Neue"/>
                <a:cs typeface="Helvetica Neue"/>
                <a:sym typeface="Helvetica Neue"/>
              </a:rPr>
              <a:t>, respectively. A representative energy profile along the reaction path, showing the initial state (IS), final state (FS), height of the diffusion barrier (</a:t>
            </a:r>
            <a:r>
              <a:rPr lang="en-US" sz="2200" b="0" i="1" dirty="0">
                <a:latin typeface="Helvetica Neue"/>
                <a:ea typeface="Helvetica Neue"/>
                <a:cs typeface="Helvetica Neue"/>
                <a:sym typeface="Helvetica Neue"/>
              </a:rPr>
              <a:t>E</a:t>
            </a:r>
            <a:r>
              <a:rPr lang="en-US" sz="2200" b="0" i="0" baseline="-25000" dirty="0">
                <a:latin typeface="Helvetica Neue"/>
                <a:ea typeface="Helvetica Neue"/>
                <a:cs typeface="Helvetica Neue"/>
                <a:sym typeface="Helvetica Neue"/>
              </a:rPr>
              <a:t>a</a:t>
            </a:r>
            <a:r>
              <a:rPr lang="en-US" sz="2200" b="0" i="0" dirty="0">
                <a:latin typeface="Helvetica Neue"/>
                <a:ea typeface="Helvetica Neue"/>
                <a:cs typeface="Helvetica Neue"/>
                <a:sym typeface="Helvetica Neue"/>
              </a:rPr>
              <a:t>) and the transition state (TS) is illustrated in (d).</a:t>
            </a:r>
            <a:br>
              <a:rPr lang="en-US" b="1" dirty="0"/>
            </a:br>
            <a:r>
              <a:rPr lang="en-US" b="1" dirty="0"/>
              <a:t>Fig. 2 </a:t>
            </a:r>
            <a:r>
              <a:rPr lang="en-US" dirty="0" err="1"/>
              <a:t>Electrodeposition</a:t>
            </a:r>
            <a:r>
              <a:rPr lang="en-US" dirty="0"/>
              <a:t> morphologies obtained at an </a:t>
            </a:r>
            <a:r>
              <a:rPr lang="en-US" dirty="0" err="1"/>
              <a:t>overpotential</a:t>
            </a:r>
            <a:r>
              <a:rPr lang="en-US" dirty="0"/>
              <a:t> of 0.3 V, 0.4 V and 0.5 V. Two specific conditions are set for the self-diffusion barriers: (a) </a:t>
            </a:r>
            <a:r>
              <a:rPr lang="en-US" i="1" dirty="0"/>
              <a:t>E</a:t>
            </a:r>
            <a:r>
              <a:rPr lang="en-US" baseline="-25000" dirty="0"/>
              <a:t>a1</a:t>
            </a:r>
            <a:r>
              <a:rPr lang="en-US" dirty="0"/>
              <a:t> = 0.15 </a:t>
            </a:r>
            <a:r>
              <a:rPr lang="en-US" dirty="0" err="1"/>
              <a:t>eV</a:t>
            </a:r>
            <a:r>
              <a:rPr lang="en-US" dirty="0"/>
              <a:t> and </a:t>
            </a:r>
            <a:r>
              <a:rPr lang="en-US" i="1" dirty="0"/>
              <a:t>E</a:t>
            </a:r>
            <a:r>
              <a:rPr lang="en-US" baseline="-25000" dirty="0"/>
              <a:t>a2</a:t>
            </a:r>
            <a:r>
              <a:rPr lang="en-US" dirty="0"/>
              <a:t> = 0.3 </a:t>
            </a:r>
            <a:r>
              <a:rPr lang="en-US" dirty="0" err="1"/>
              <a:t>eV</a:t>
            </a:r>
            <a:r>
              <a:rPr lang="en-US" dirty="0"/>
              <a:t> with </a:t>
            </a:r>
            <a:r>
              <a:rPr lang="en-US" i="1" dirty="0"/>
              <a:t>E</a:t>
            </a:r>
            <a:r>
              <a:rPr lang="en-US" baseline="-25000" dirty="0"/>
              <a:t>a3</a:t>
            </a:r>
            <a:r>
              <a:rPr lang="en-US" dirty="0"/>
              <a:t> → ∞; (b) </a:t>
            </a:r>
            <a:r>
              <a:rPr lang="en-US" i="1" dirty="0"/>
              <a:t>E</a:t>
            </a:r>
            <a:r>
              <a:rPr lang="en-US" baseline="-25000" dirty="0"/>
              <a:t>a1</a:t>
            </a:r>
            <a:r>
              <a:rPr lang="en-US" dirty="0"/>
              <a:t> = 0.15 </a:t>
            </a:r>
            <a:r>
              <a:rPr lang="en-US" dirty="0" err="1"/>
              <a:t>eV</a:t>
            </a:r>
            <a:r>
              <a:rPr lang="en-US" dirty="0"/>
              <a:t> and </a:t>
            </a:r>
            <a:r>
              <a:rPr lang="en-US" i="1" dirty="0"/>
              <a:t>E</a:t>
            </a:r>
            <a:r>
              <a:rPr lang="en-US" baseline="-25000" dirty="0"/>
              <a:t>a3</a:t>
            </a:r>
            <a:r>
              <a:rPr lang="en-US" dirty="0"/>
              <a:t> = 0.3 </a:t>
            </a:r>
            <a:r>
              <a:rPr lang="en-US" dirty="0" err="1"/>
              <a:t>eV</a:t>
            </a:r>
            <a:r>
              <a:rPr lang="en-US" dirty="0"/>
              <a:t> with </a:t>
            </a:r>
            <a:r>
              <a:rPr lang="en-US" i="1" dirty="0"/>
              <a:t>E</a:t>
            </a:r>
            <a:r>
              <a:rPr lang="en-US" baseline="-25000" dirty="0"/>
              <a:t>a2</a:t>
            </a:r>
            <a:r>
              <a:rPr lang="en-US" dirty="0"/>
              <a:t> →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Ultimately, the property of any material is dictated by what’s happening at the atomistic level, including the materials’ behavior in, say, a battery or a chemical reactor. So while through atomistic simulations you can more quickly select individual molecules or materials with the desired properties, however, one should take into account how it interacts in the grand scheme of things, in which what I’ll call the device level for now. </a:t>
            </a:r>
          </a:p>
          <a:p>
            <a:r>
              <a:rPr lang="en-US" sz="2200" dirty="0">
                <a:effectLst/>
                <a:latin typeface="Helvetica Neue"/>
                <a:ea typeface="Helvetica Neue"/>
                <a:cs typeface="Helvetica Neue"/>
                <a:sym typeface="Helvetica Neue"/>
              </a:rPr>
              <a:t>While we can model all we want, eventually the only real test if the device made out of the materials works as intended. We can and should use that as feedback for improved atomistic and multi-scale modeling.</a:t>
            </a:r>
            <a:r>
              <a:rPr lang="en-US" dirty="0">
                <a:effectLst/>
              </a:rPr>
              <a:t> </a:t>
            </a:r>
            <a:endParaRPr lang="en-US" dirty="0"/>
          </a:p>
          <a:p>
            <a:endParaRPr lang="en-US" dirty="0"/>
          </a:p>
        </p:txBody>
      </p:sp>
    </p:spTree>
    <p:extLst>
      <p:ext uri="{BB962C8B-B14F-4D97-AF65-F5344CB8AC3E}">
        <p14:creationId xmlns:p14="http://schemas.microsoft.com/office/powerpoint/2010/main" val="549748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5363" y="768350"/>
            <a:ext cx="5113337" cy="3836988"/>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SCM coordinates </a:t>
            </a:r>
            <a:r>
              <a:rPr lang="en-US" sz="2200" dirty="0" err="1">
                <a:effectLst/>
                <a:latin typeface="Helvetica Neue"/>
                <a:ea typeface="Helvetica Neue"/>
                <a:cs typeface="Helvetica Neue"/>
                <a:sym typeface="Helvetica Neue"/>
              </a:rPr>
              <a:t>ReaxPro</a:t>
            </a:r>
            <a:r>
              <a:rPr lang="en-US" sz="2200" dirty="0">
                <a:effectLst/>
                <a:latin typeface="Helvetica Neue"/>
                <a:ea typeface="Helvetica Neue"/>
                <a:cs typeface="Helvetica Neue"/>
                <a:sym typeface="Helvetica Neue"/>
              </a:rPr>
              <a:t>, a Leadership in enabling and industrial technologies, consortium of Universities, government labs, and a few companies. We have linked atomistic methods with advanced methods for long-time scale dynamics and reaction exploration, EON. The reaction rates are passed on to mesoscale kinetic Monte Carlo code </a:t>
            </a:r>
            <a:r>
              <a:rPr lang="en-US" sz="2200" dirty="0" err="1">
                <a:effectLst/>
                <a:latin typeface="Helvetica Neue"/>
                <a:ea typeface="Helvetica Neue"/>
                <a:cs typeface="Helvetica Neue"/>
                <a:sym typeface="Helvetica Neue"/>
              </a:rPr>
              <a:t>Zacros</a:t>
            </a:r>
            <a:r>
              <a:rPr lang="en-US" sz="2200" dirty="0">
                <a:effectLst/>
                <a:latin typeface="Helvetica Neue"/>
                <a:ea typeface="Helvetica Neue"/>
                <a:cs typeface="Helvetica Neue"/>
                <a:sym typeface="Helvetica Neue"/>
              </a:rPr>
              <a:t>. We are currently wrapping up the final step, where the </a:t>
            </a:r>
            <a:r>
              <a:rPr lang="en-US" sz="2200" dirty="0" err="1">
                <a:effectLst/>
                <a:latin typeface="Helvetica Neue"/>
                <a:ea typeface="Helvetica Neue"/>
                <a:cs typeface="Helvetica Neue"/>
                <a:sym typeface="Helvetica Neue"/>
              </a:rPr>
              <a:t>kMC</a:t>
            </a:r>
            <a:r>
              <a:rPr lang="en-US" sz="2200" dirty="0">
                <a:effectLst/>
                <a:latin typeface="Helvetica Neue"/>
                <a:ea typeface="Helvetica Neue"/>
                <a:cs typeface="Helvetica Neue"/>
                <a:sym typeface="Helvetica Neue"/>
              </a:rPr>
              <a:t> results generate a surrogate model which is fed into reactive computational fluid dynamics (catalytic foam) to solve the fluid thermodynamics including kinetics and transport at a reactor scale level.</a:t>
            </a:r>
            <a:r>
              <a:rPr lang="en-US" dirty="0">
                <a:effectLst/>
              </a:rPr>
              <a:t> </a:t>
            </a:r>
          </a:p>
          <a:p>
            <a:endParaRPr lang="en-US" dirty="0">
              <a:effectLst/>
            </a:endParaRPr>
          </a:p>
          <a:p>
            <a:r>
              <a:rPr lang="en-US" dirty="0">
                <a:effectLst/>
              </a:rPr>
              <a:t>Woo </a:t>
            </a:r>
            <a:r>
              <a:rPr lang="en-US" dirty="0" err="1">
                <a:effectLst/>
              </a:rPr>
              <a:t>Youn</a:t>
            </a:r>
            <a:r>
              <a:rPr lang="en-US" dirty="0">
                <a:effectLst/>
              </a:rPr>
              <a:t> Kim: Monte Carlo Tree Search ACE-reaction -&gt; change to reinforcement learning? Use ML for better energetics (e.g. Persson ) </a:t>
            </a:r>
          </a:p>
          <a:p>
            <a:r>
              <a:rPr lang="en-US" dirty="0">
                <a:effectLst/>
              </a:rPr>
              <a:t>Rates at different coverage: ML</a:t>
            </a:r>
          </a:p>
          <a:p>
            <a:r>
              <a:rPr lang="en-US" dirty="0" err="1">
                <a:effectLst/>
              </a:rPr>
              <a:t>kMC</a:t>
            </a:r>
            <a:r>
              <a:rPr lang="en-US" dirty="0">
                <a:effectLst/>
              </a:rPr>
              <a:t> -&gt; CFD: surrogate model. </a:t>
            </a:r>
            <a:endParaRPr lang="en-US" dirty="0"/>
          </a:p>
        </p:txBody>
      </p:sp>
      <p:sp>
        <p:nvSpPr>
          <p:cNvPr id="4" name="Slide Number Placeholder 3"/>
          <p:cNvSpPr>
            <a:spLocks noGrp="1"/>
          </p:cNvSpPr>
          <p:nvPr>
            <p:ph type="sldNum" sz="quarter" idx="10"/>
          </p:nvPr>
        </p:nvSpPr>
        <p:spPr>
          <a:xfrm>
            <a:off x="4023992" y="9721106"/>
            <a:ext cx="3078427" cy="511731"/>
          </a:xfrm>
          <a:prstGeom prst="rect">
            <a:avLst/>
          </a:prstGeom>
        </p:spPr>
        <p:txBody>
          <a:bodyPr lIns="99075" tIns="49538" rIns="99075" bIns="49538"/>
          <a:lstStyle/>
          <a:p>
            <a:fld id="{5DAB9329-8FF6-4EFA-96B4-7461171DA730}"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3186467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5363" y="768350"/>
            <a:ext cx="5113337" cy="3836988"/>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SCM coordinates </a:t>
            </a:r>
            <a:r>
              <a:rPr lang="en-US" sz="2200" dirty="0" err="1">
                <a:effectLst/>
                <a:latin typeface="Helvetica Neue"/>
                <a:ea typeface="Helvetica Neue"/>
                <a:cs typeface="Helvetica Neue"/>
                <a:sym typeface="Helvetica Neue"/>
              </a:rPr>
              <a:t>ReaxPro</a:t>
            </a:r>
            <a:r>
              <a:rPr lang="en-US" sz="2200" dirty="0">
                <a:effectLst/>
                <a:latin typeface="Helvetica Neue"/>
                <a:ea typeface="Helvetica Neue"/>
                <a:cs typeface="Helvetica Neue"/>
                <a:sym typeface="Helvetica Neue"/>
              </a:rPr>
              <a:t>, a Leadership in enabling and industrial technologies, consortium of Universities, government labs, and a few companies. We have linked atomistic methods with advanced methods for long-time scale dynamics and reaction exploration, EON. The reaction rates are passed on to mesoscale kinetic Monte Carlo code </a:t>
            </a:r>
            <a:r>
              <a:rPr lang="en-US" sz="2200" dirty="0" err="1">
                <a:effectLst/>
                <a:latin typeface="Helvetica Neue"/>
                <a:ea typeface="Helvetica Neue"/>
                <a:cs typeface="Helvetica Neue"/>
                <a:sym typeface="Helvetica Neue"/>
              </a:rPr>
              <a:t>Zacros</a:t>
            </a:r>
            <a:r>
              <a:rPr lang="en-US" sz="2200" dirty="0">
                <a:effectLst/>
                <a:latin typeface="Helvetica Neue"/>
                <a:ea typeface="Helvetica Neue"/>
                <a:cs typeface="Helvetica Neue"/>
                <a:sym typeface="Helvetica Neue"/>
              </a:rPr>
              <a:t>. We are currently wrapping up the final step, where the </a:t>
            </a:r>
            <a:r>
              <a:rPr lang="en-US" sz="2200" dirty="0" err="1">
                <a:effectLst/>
                <a:latin typeface="Helvetica Neue"/>
                <a:ea typeface="Helvetica Neue"/>
                <a:cs typeface="Helvetica Neue"/>
                <a:sym typeface="Helvetica Neue"/>
              </a:rPr>
              <a:t>kMC</a:t>
            </a:r>
            <a:r>
              <a:rPr lang="en-US" sz="2200" dirty="0">
                <a:effectLst/>
                <a:latin typeface="Helvetica Neue"/>
                <a:ea typeface="Helvetica Neue"/>
                <a:cs typeface="Helvetica Neue"/>
                <a:sym typeface="Helvetica Neue"/>
              </a:rPr>
              <a:t> results generate a surrogate model which is fed into reactive computational fluid dynamics (catalytic foam) to solve the fluid thermodynamics including kinetics and transport at a reactor scale level.</a:t>
            </a:r>
            <a:r>
              <a:rPr lang="en-US" dirty="0">
                <a:effectLst/>
              </a:rPr>
              <a:t> </a:t>
            </a:r>
          </a:p>
          <a:p>
            <a:endParaRPr lang="en-US" dirty="0">
              <a:effectLst/>
            </a:endParaRPr>
          </a:p>
          <a:p>
            <a:r>
              <a:rPr lang="en-US" dirty="0">
                <a:effectLst/>
              </a:rPr>
              <a:t>Woo </a:t>
            </a:r>
            <a:r>
              <a:rPr lang="en-US" dirty="0" err="1">
                <a:effectLst/>
              </a:rPr>
              <a:t>Youn</a:t>
            </a:r>
            <a:r>
              <a:rPr lang="en-US" dirty="0">
                <a:effectLst/>
              </a:rPr>
              <a:t> Kim: Monte Carlo Tree Search ACE-reaction -&gt; change to reinforcement learning? Use ML for better energetics (e.g. Persson ) </a:t>
            </a:r>
          </a:p>
          <a:p>
            <a:r>
              <a:rPr lang="en-US" dirty="0">
                <a:effectLst/>
              </a:rPr>
              <a:t>Rates at different coverage: ML</a:t>
            </a:r>
          </a:p>
          <a:p>
            <a:r>
              <a:rPr lang="en-US" dirty="0" err="1">
                <a:effectLst/>
              </a:rPr>
              <a:t>kMC</a:t>
            </a:r>
            <a:r>
              <a:rPr lang="en-US" dirty="0">
                <a:effectLst/>
              </a:rPr>
              <a:t> -&gt; CFD: surrogate model. </a:t>
            </a:r>
            <a:endParaRPr lang="en-US" dirty="0"/>
          </a:p>
        </p:txBody>
      </p:sp>
      <p:sp>
        <p:nvSpPr>
          <p:cNvPr id="4" name="Slide Number Placeholder 3"/>
          <p:cNvSpPr>
            <a:spLocks noGrp="1"/>
          </p:cNvSpPr>
          <p:nvPr>
            <p:ph type="sldNum" sz="quarter" idx="10"/>
          </p:nvPr>
        </p:nvSpPr>
        <p:spPr>
          <a:xfrm>
            <a:off x="4023992" y="9721106"/>
            <a:ext cx="3078427" cy="511731"/>
          </a:xfrm>
          <a:prstGeom prst="rect">
            <a:avLst/>
          </a:prstGeom>
        </p:spPr>
        <p:txBody>
          <a:bodyPr lIns="99075" tIns="49538" rIns="99075" bIns="49538"/>
          <a:lstStyle/>
          <a:p>
            <a:fld id="{5DAB9329-8FF6-4EFA-96B4-7461171DA730}"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38234423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5363" y="768350"/>
            <a:ext cx="5113337" cy="3836988"/>
          </a:xfrm>
        </p:spPr>
      </p:sp>
      <p:sp>
        <p:nvSpPr>
          <p:cNvPr id="3" name="Notes Placeholder 2"/>
          <p:cNvSpPr>
            <a:spLocks noGrp="1"/>
          </p:cNvSpPr>
          <p:nvPr>
            <p:ph type="body" idx="1"/>
          </p:nvPr>
        </p:nvSpPr>
        <p:spPr/>
        <p:txBody>
          <a:bodyPr/>
          <a:lstStyle/>
          <a:p>
            <a:r>
              <a:rPr lang="en-US" dirty="0"/>
              <a:t>This study is a proof of principle that computational</a:t>
            </a:r>
            <a:r>
              <a:rPr lang="en-US" baseline="0" dirty="0"/>
              <a:t> methods </a:t>
            </a:r>
            <a:r>
              <a:rPr lang="en-US" dirty="0"/>
              <a:t>have</a:t>
            </a:r>
            <a:r>
              <a:rPr lang="en-US" baseline="0" dirty="0"/>
              <a:t> much to offer in terms of identifying potentially active catalysts for a chemistry of interest. Yet, the multiscale nature of the heterogeneous catalysis phenomena, pose several challenges, as we are required to bridge a vast range of temporal and spatial scales, all the way from the molecular scale, up to the phenomenological reactor scale. In my talk I will be focusing on the first three scales, and some of the key challenges associated with them are shown here…</a:t>
            </a:r>
            <a:endParaRPr lang="en-US" dirty="0"/>
          </a:p>
          <a:p>
            <a:endParaRPr lang="en-US" dirty="0"/>
          </a:p>
          <a:p>
            <a:endParaRPr lang="en-US" dirty="0"/>
          </a:p>
          <a:p>
            <a:r>
              <a:rPr lang="en-US" dirty="0"/>
              <a:t>http://en.wikipedia.org/wiki/File:Final_half_coil_vessel.JPG</a:t>
            </a:r>
            <a:r>
              <a:rPr lang="en-US" baseline="0" dirty="0"/>
              <a:t> (</a:t>
            </a:r>
            <a:r>
              <a:rPr lang="en-US" b="0" dirty="0">
                <a:hlinkClick r:id="rId3" tooltip="Wikipedia:Text of the GNU Free Documentation License"/>
              </a:rPr>
              <a:t>GNU Free Documentation License</a:t>
            </a:r>
            <a:r>
              <a:rPr lang="en-US" baseline="0" dirty="0"/>
              <a:t>)</a:t>
            </a:r>
            <a:endParaRPr lang="en-US" dirty="0"/>
          </a:p>
        </p:txBody>
      </p:sp>
      <p:sp>
        <p:nvSpPr>
          <p:cNvPr id="4" name="Slide Number Placeholder 3"/>
          <p:cNvSpPr>
            <a:spLocks noGrp="1"/>
          </p:cNvSpPr>
          <p:nvPr>
            <p:ph type="sldNum" sz="quarter" idx="10"/>
          </p:nvPr>
        </p:nvSpPr>
        <p:spPr>
          <a:xfrm>
            <a:off x="4023992" y="9721106"/>
            <a:ext cx="3078427" cy="511731"/>
          </a:xfrm>
          <a:prstGeom prst="rect">
            <a:avLst/>
          </a:prstGeom>
        </p:spPr>
        <p:txBody>
          <a:bodyPr lIns="99075" tIns="49538" rIns="99075" bIns="49538"/>
          <a:lstStyle/>
          <a:p>
            <a:fld id="{5DAB9329-8FF6-4EFA-96B4-7461171DA730}"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24341977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5363" y="768350"/>
            <a:ext cx="5113337" cy="3836988"/>
          </a:xfrm>
        </p:spPr>
      </p:sp>
      <p:sp>
        <p:nvSpPr>
          <p:cNvPr id="3" name="Notes Placeholder 2"/>
          <p:cNvSpPr>
            <a:spLocks noGrp="1"/>
          </p:cNvSpPr>
          <p:nvPr>
            <p:ph type="body" idx="1"/>
          </p:nvPr>
        </p:nvSpPr>
        <p:spPr/>
        <p:txBody>
          <a:bodyPr/>
          <a:lstStyle/>
          <a:p>
            <a:r>
              <a:rPr lang="en-US" dirty="0"/>
              <a:t>This study is a proof of principle that computational</a:t>
            </a:r>
            <a:r>
              <a:rPr lang="en-US" baseline="0" dirty="0"/>
              <a:t> methods </a:t>
            </a:r>
            <a:r>
              <a:rPr lang="en-US" dirty="0"/>
              <a:t>have</a:t>
            </a:r>
            <a:r>
              <a:rPr lang="en-US" baseline="0" dirty="0"/>
              <a:t> much to offer in terms of identifying potentially active catalysts for a chemistry of interest. Yet, the multiscale nature of the heterogeneous catalysis phenomena, pose several challenges, as we are required to bridge a vast range of temporal and spatial scales, all the way from the molecular scale, up to the phenomenological reactor scale. In my talk I will be focusing on the first three scales, and some of the key challenges associated with them are shown here…</a:t>
            </a:r>
            <a:endParaRPr lang="en-US" dirty="0"/>
          </a:p>
          <a:p>
            <a:endParaRPr lang="en-US" dirty="0"/>
          </a:p>
          <a:p>
            <a:endParaRPr lang="en-US" dirty="0"/>
          </a:p>
          <a:p>
            <a:r>
              <a:rPr lang="en-US" dirty="0"/>
              <a:t>http://en.wikipedia.org/wiki/File:Final_half_coil_vessel.JPG</a:t>
            </a:r>
            <a:r>
              <a:rPr lang="en-US" baseline="0" dirty="0"/>
              <a:t> (</a:t>
            </a:r>
            <a:r>
              <a:rPr lang="en-US" b="0" dirty="0">
                <a:hlinkClick r:id="rId3" tooltip="Wikipedia:Text of the GNU Free Documentation License"/>
              </a:rPr>
              <a:t>GNU Free Documentation License</a:t>
            </a:r>
            <a:r>
              <a:rPr lang="en-US" baseline="0" dirty="0"/>
              <a:t>)</a:t>
            </a:r>
            <a:endParaRPr lang="en-US" dirty="0"/>
          </a:p>
        </p:txBody>
      </p:sp>
      <p:sp>
        <p:nvSpPr>
          <p:cNvPr id="4" name="Slide Number Placeholder 3"/>
          <p:cNvSpPr>
            <a:spLocks noGrp="1"/>
          </p:cNvSpPr>
          <p:nvPr>
            <p:ph type="sldNum" sz="quarter" idx="10"/>
          </p:nvPr>
        </p:nvSpPr>
        <p:spPr>
          <a:xfrm>
            <a:off x="4023992" y="9721106"/>
            <a:ext cx="3078427" cy="511731"/>
          </a:xfrm>
          <a:prstGeom prst="rect">
            <a:avLst/>
          </a:prstGeom>
        </p:spPr>
        <p:txBody>
          <a:bodyPr lIns="99075" tIns="49538" rIns="99075" bIns="49538"/>
          <a:lstStyle/>
          <a:p>
            <a:fld id="{5DAB9329-8FF6-4EFA-96B4-7461171DA730}"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26605894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5363" y="768350"/>
            <a:ext cx="5113337" cy="3836988"/>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SCM coordinates </a:t>
            </a:r>
            <a:r>
              <a:rPr lang="en-US" sz="2200" dirty="0" err="1">
                <a:effectLst/>
                <a:latin typeface="Helvetica Neue"/>
                <a:ea typeface="Helvetica Neue"/>
                <a:cs typeface="Helvetica Neue"/>
                <a:sym typeface="Helvetica Neue"/>
              </a:rPr>
              <a:t>ReaxPro</a:t>
            </a:r>
            <a:r>
              <a:rPr lang="en-US" sz="2200" dirty="0">
                <a:effectLst/>
                <a:latin typeface="Helvetica Neue"/>
                <a:ea typeface="Helvetica Neue"/>
                <a:cs typeface="Helvetica Neue"/>
                <a:sym typeface="Helvetica Neue"/>
              </a:rPr>
              <a:t>, a Leadership in enabling and industrial technologies, consortium of Universities, government labs, and a few companies. We have linked atomistic methods with advanced methods for long-time scale dynamics and reaction exploration, EON. The reaction rates are passed on to mesoscale kinetic Monte Carlo code </a:t>
            </a:r>
            <a:r>
              <a:rPr lang="en-US" sz="2200" dirty="0" err="1">
                <a:effectLst/>
                <a:latin typeface="Helvetica Neue"/>
                <a:ea typeface="Helvetica Neue"/>
                <a:cs typeface="Helvetica Neue"/>
                <a:sym typeface="Helvetica Neue"/>
              </a:rPr>
              <a:t>Zacros</a:t>
            </a:r>
            <a:r>
              <a:rPr lang="en-US" sz="2200" dirty="0">
                <a:effectLst/>
                <a:latin typeface="Helvetica Neue"/>
                <a:ea typeface="Helvetica Neue"/>
                <a:cs typeface="Helvetica Neue"/>
                <a:sym typeface="Helvetica Neue"/>
              </a:rPr>
              <a:t>. We are currently wrapping up the final step, where the </a:t>
            </a:r>
            <a:r>
              <a:rPr lang="en-US" sz="2200" dirty="0" err="1">
                <a:effectLst/>
                <a:latin typeface="Helvetica Neue"/>
                <a:ea typeface="Helvetica Neue"/>
                <a:cs typeface="Helvetica Neue"/>
                <a:sym typeface="Helvetica Neue"/>
              </a:rPr>
              <a:t>kMC</a:t>
            </a:r>
            <a:r>
              <a:rPr lang="en-US" sz="2200" dirty="0">
                <a:effectLst/>
                <a:latin typeface="Helvetica Neue"/>
                <a:ea typeface="Helvetica Neue"/>
                <a:cs typeface="Helvetica Neue"/>
                <a:sym typeface="Helvetica Neue"/>
              </a:rPr>
              <a:t> results generate a surrogate model which is fed into reactive computational fluid dynamics (catalytic foam) to solve the fluid thermodynamics including kinetics and transport at a reactor scale level.</a:t>
            </a:r>
            <a:r>
              <a:rPr lang="en-US" dirty="0">
                <a:effectLst/>
              </a:rPr>
              <a:t> </a:t>
            </a:r>
          </a:p>
          <a:p>
            <a:endParaRPr lang="en-US" dirty="0">
              <a:effectLst/>
            </a:endParaRPr>
          </a:p>
          <a:p>
            <a:r>
              <a:rPr lang="en-US" dirty="0">
                <a:effectLst/>
              </a:rPr>
              <a:t>Woo </a:t>
            </a:r>
            <a:r>
              <a:rPr lang="en-US" dirty="0" err="1">
                <a:effectLst/>
              </a:rPr>
              <a:t>Youn</a:t>
            </a:r>
            <a:r>
              <a:rPr lang="en-US" dirty="0">
                <a:effectLst/>
              </a:rPr>
              <a:t> Kim: Monte Carlo Tree Search ACE-reaction -&gt; change to reinforcement learning? Use ML for better energetics (e.g. Persson ) </a:t>
            </a:r>
          </a:p>
          <a:p>
            <a:r>
              <a:rPr lang="en-US" dirty="0">
                <a:effectLst/>
              </a:rPr>
              <a:t>Rates at different coverage: ML</a:t>
            </a:r>
          </a:p>
          <a:p>
            <a:r>
              <a:rPr lang="en-US" dirty="0" err="1">
                <a:effectLst/>
              </a:rPr>
              <a:t>kMC</a:t>
            </a:r>
            <a:r>
              <a:rPr lang="en-US" dirty="0">
                <a:effectLst/>
              </a:rPr>
              <a:t> -&gt; CFD: surrogate model. </a:t>
            </a:r>
            <a:endParaRPr lang="en-US" dirty="0"/>
          </a:p>
        </p:txBody>
      </p:sp>
      <p:sp>
        <p:nvSpPr>
          <p:cNvPr id="4" name="Slide Number Placeholder 3"/>
          <p:cNvSpPr>
            <a:spLocks noGrp="1"/>
          </p:cNvSpPr>
          <p:nvPr>
            <p:ph type="sldNum" sz="quarter" idx="10"/>
          </p:nvPr>
        </p:nvSpPr>
        <p:spPr>
          <a:xfrm>
            <a:off x="4023992" y="9721106"/>
            <a:ext cx="3078427" cy="511731"/>
          </a:xfrm>
          <a:prstGeom prst="rect">
            <a:avLst/>
          </a:prstGeom>
        </p:spPr>
        <p:txBody>
          <a:bodyPr lIns="99075" tIns="49538" rIns="99075" bIns="49538"/>
          <a:lstStyle/>
          <a:p>
            <a:fld id="{5DAB9329-8FF6-4EFA-96B4-7461171DA730}"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6191879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5363" y="768350"/>
            <a:ext cx="5113337" cy="3836988"/>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SCM coordinates </a:t>
            </a:r>
            <a:r>
              <a:rPr lang="en-US" sz="2200" dirty="0" err="1">
                <a:effectLst/>
                <a:latin typeface="Helvetica Neue"/>
                <a:ea typeface="Helvetica Neue"/>
                <a:cs typeface="Helvetica Neue"/>
                <a:sym typeface="Helvetica Neue"/>
              </a:rPr>
              <a:t>ReaxPro</a:t>
            </a:r>
            <a:r>
              <a:rPr lang="en-US" sz="2200" dirty="0">
                <a:effectLst/>
                <a:latin typeface="Helvetica Neue"/>
                <a:ea typeface="Helvetica Neue"/>
                <a:cs typeface="Helvetica Neue"/>
                <a:sym typeface="Helvetica Neue"/>
              </a:rPr>
              <a:t>, a Leadership in enabling and industrial technologies, consortium of Universities, government labs, and a few companies. We have linked atomistic methods with advanced methods for long-time scale dynamics and reaction exploration, EON. The reaction rates are passed on to mesoscale kinetic Monte Carlo code </a:t>
            </a:r>
            <a:r>
              <a:rPr lang="en-US" sz="2200" dirty="0" err="1">
                <a:effectLst/>
                <a:latin typeface="Helvetica Neue"/>
                <a:ea typeface="Helvetica Neue"/>
                <a:cs typeface="Helvetica Neue"/>
                <a:sym typeface="Helvetica Neue"/>
              </a:rPr>
              <a:t>Zacros</a:t>
            </a:r>
            <a:r>
              <a:rPr lang="en-US" sz="2200" dirty="0">
                <a:effectLst/>
                <a:latin typeface="Helvetica Neue"/>
                <a:ea typeface="Helvetica Neue"/>
                <a:cs typeface="Helvetica Neue"/>
                <a:sym typeface="Helvetica Neue"/>
              </a:rPr>
              <a:t>. We are currently wrapping up the final step, where the </a:t>
            </a:r>
            <a:r>
              <a:rPr lang="en-US" sz="2200" dirty="0" err="1">
                <a:effectLst/>
                <a:latin typeface="Helvetica Neue"/>
                <a:ea typeface="Helvetica Neue"/>
                <a:cs typeface="Helvetica Neue"/>
                <a:sym typeface="Helvetica Neue"/>
              </a:rPr>
              <a:t>kMC</a:t>
            </a:r>
            <a:r>
              <a:rPr lang="en-US" sz="2200" dirty="0">
                <a:effectLst/>
                <a:latin typeface="Helvetica Neue"/>
                <a:ea typeface="Helvetica Neue"/>
                <a:cs typeface="Helvetica Neue"/>
                <a:sym typeface="Helvetica Neue"/>
              </a:rPr>
              <a:t> results generate a surrogate model which is fed into reactive computational fluid dynamics (catalytic foam) to solve the fluid thermodynamics including kinetics and transport at a reactor scale level.</a:t>
            </a:r>
            <a:r>
              <a:rPr lang="en-US" dirty="0">
                <a:effectLst/>
              </a:rPr>
              <a:t> </a:t>
            </a:r>
          </a:p>
          <a:p>
            <a:endParaRPr lang="en-US" dirty="0">
              <a:effectLst/>
            </a:endParaRPr>
          </a:p>
          <a:p>
            <a:r>
              <a:rPr lang="en-US" dirty="0">
                <a:effectLst/>
              </a:rPr>
              <a:t>Woo </a:t>
            </a:r>
            <a:r>
              <a:rPr lang="en-US" dirty="0" err="1">
                <a:effectLst/>
              </a:rPr>
              <a:t>Youn</a:t>
            </a:r>
            <a:r>
              <a:rPr lang="en-US" dirty="0">
                <a:effectLst/>
              </a:rPr>
              <a:t> Kim: Monte Carlo Tree Search ACE-reaction -&gt; change to reinforcement learning? Use ML for better energetics (e.g. Persson ) </a:t>
            </a:r>
          </a:p>
          <a:p>
            <a:r>
              <a:rPr lang="en-US" dirty="0">
                <a:effectLst/>
              </a:rPr>
              <a:t>Rates at different coverage: ML</a:t>
            </a:r>
          </a:p>
          <a:p>
            <a:r>
              <a:rPr lang="en-US" dirty="0" err="1">
                <a:effectLst/>
              </a:rPr>
              <a:t>kMC</a:t>
            </a:r>
            <a:r>
              <a:rPr lang="en-US" dirty="0">
                <a:effectLst/>
              </a:rPr>
              <a:t> -&gt; CFD: surrogate model. </a:t>
            </a:r>
            <a:endParaRPr lang="en-US" dirty="0"/>
          </a:p>
        </p:txBody>
      </p:sp>
      <p:sp>
        <p:nvSpPr>
          <p:cNvPr id="4" name="Slide Number Placeholder 3"/>
          <p:cNvSpPr>
            <a:spLocks noGrp="1"/>
          </p:cNvSpPr>
          <p:nvPr>
            <p:ph type="sldNum" sz="quarter" idx="10"/>
          </p:nvPr>
        </p:nvSpPr>
        <p:spPr>
          <a:xfrm>
            <a:off x="4023992" y="9721106"/>
            <a:ext cx="3078427" cy="511731"/>
          </a:xfrm>
          <a:prstGeom prst="rect">
            <a:avLst/>
          </a:prstGeom>
        </p:spPr>
        <p:txBody>
          <a:bodyPr lIns="99075" tIns="49538" rIns="99075" bIns="49538"/>
          <a:lstStyle/>
          <a:p>
            <a:fld id="{5DAB9329-8FF6-4EFA-96B4-7461171DA730}"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15128667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Let me stop here and thank you for your attention. At SCM we love to discuss your research challenges as well as collaboration options. Happy to have a chat if you are interested!</a:t>
            </a:r>
            <a:r>
              <a:rPr lang="en-US" dirty="0">
                <a:effectLst/>
              </a:rPr>
              <a:t> </a:t>
            </a:r>
            <a:endParaRPr lang="en-US" dirty="0"/>
          </a:p>
        </p:txBody>
      </p:sp>
    </p:spTree>
    <p:extLst>
      <p:ext uri="{BB962C8B-B14F-4D97-AF65-F5344CB8AC3E}">
        <p14:creationId xmlns:p14="http://schemas.microsoft.com/office/powerpoint/2010/main" val="3487802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 points AMS: DFT, semi-empirical and reactive FF in 1 Suite, with 1 integrated GUI, (python) scripting tools</a:t>
            </a:r>
          </a:p>
        </p:txBody>
      </p:sp>
    </p:spTree>
    <p:extLst>
      <p:ext uri="{BB962C8B-B14F-4D97-AF65-F5344CB8AC3E}">
        <p14:creationId xmlns:p14="http://schemas.microsoft.com/office/powerpoint/2010/main" val="20521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 points AMS: DFT, semi-empirical and reactive FF in 1 Suite, with 1 integrated GUI, (python) scripting tools</a:t>
            </a:r>
          </a:p>
        </p:txBody>
      </p:sp>
    </p:spTree>
    <p:extLst>
      <p:ext uri="{BB962C8B-B14F-4D97-AF65-F5344CB8AC3E}">
        <p14:creationId xmlns:p14="http://schemas.microsoft.com/office/powerpoint/2010/main" val="1474942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4023992" y="9721107"/>
            <a:ext cx="3078427" cy="51173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48" tIns="47174" rIns="94348" bIns="47174"/>
          <a:lstStyle>
            <a:lvl1pPr>
              <a:defRPr sz="2500">
                <a:solidFill>
                  <a:schemeClr val="tx1"/>
                </a:solidFill>
                <a:latin typeface="Arial" charset="0"/>
                <a:ea typeface="ＭＳ Ｐゴシック" charset="-128"/>
              </a:defRPr>
            </a:lvl1pPr>
            <a:lvl2pPr marL="766576" indent="-294837">
              <a:defRPr sz="2500">
                <a:solidFill>
                  <a:schemeClr val="tx1"/>
                </a:solidFill>
                <a:latin typeface="Arial" charset="0"/>
                <a:ea typeface="ＭＳ Ｐゴシック" charset="-128"/>
              </a:defRPr>
            </a:lvl2pPr>
            <a:lvl3pPr marL="1179347" indent="-235869">
              <a:defRPr sz="2500">
                <a:solidFill>
                  <a:schemeClr val="tx1"/>
                </a:solidFill>
                <a:latin typeface="Arial" charset="0"/>
                <a:ea typeface="ＭＳ Ｐゴシック" charset="-128"/>
              </a:defRPr>
            </a:lvl3pPr>
            <a:lvl4pPr marL="1651086" indent="-235869">
              <a:defRPr sz="2500">
                <a:solidFill>
                  <a:schemeClr val="tx1"/>
                </a:solidFill>
                <a:latin typeface="Arial" charset="0"/>
                <a:ea typeface="ＭＳ Ｐゴシック" charset="-128"/>
              </a:defRPr>
            </a:lvl4pPr>
            <a:lvl5pPr marL="2122825" indent="-235869">
              <a:defRPr sz="2500">
                <a:solidFill>
                  <a:schemeClr val="tx1"/>
                </a:solidFill>
                <a:latin typeface="Arial" charset="0"/>
                <a:ea typeface="ＭＳ Ｐゴシック" charset="-128"/>
              </a:defRPr>
            </a:lvl5pPr>
            <a:lvl6pPr marL="2594564" indent="-235869" eaLnBrk="0" fontAlgn="base" hangingPunct="0">
              <a:spcBef>
                <a:spcPct val="0"/>
              </a:spcBef>
              <a:spcAft>
                <a:spcPct val="0"/>
              </a:spcAft>
              <a:defRPr sz="2500">
                <a:solidFill>
                  <a:schemeClr val="tx1"/>
                </a:solidFill>
                <a:latin typeface="Arial" charset="0"/>
                <a:ea typeface="ＭＳ Ｐゴシック" charset="-128"/>
              </a:defRPr>
            </a:lvl6pPr>
            <a:lvl7pPr marL="3066303" indent="-235869" eaLnBrk="0" fontAlgn="base" hangingPunct="0">
              <a:spcBef>
                <a:spcPct val="0"/>
              </a:spcBef>
              <a:spcAft>
                <a:spcPct val="0"/>
              </a:spcAft>
              <a:defRPr sz="2500">
                <a:solidFill>
                  <a:schemeClr val="tx1"/>
                </a:solidFill>
                <a:latin typeface="Arial" charset="0"/>
                <a:ea typeface="ＭＳ Ｐゴシック" charset="-128"/>
              </a:defRPr>
            </a:lvl7pPr>
            <a:lvl8pPr marL="3538042" indent="-235869" eaLnBrk="0" fontAlgn="base" hangingPunct="0">
              <a:spcBef>
                <a:spcPct val="0"/>
              </a:spcBef>
              <a:spcAft>
                <a:spcPct val="0"/>
              </a:spcAft>
              <a:defRPr sz="2500">
                <a:solidFill>
                  <a:schemeClr val="tx1"/>
                </a:solidFill>
                <a:latin typeface="Arial" charset="0"/>
                <a:ea typeface="ＭＳ Ｐゴシック" charset="-128"/>
              </a:defRPr>
            </a:lvl8pPr>
            <a:lvl9pPr marL="4009781" indent="-235869" eaLnBrk="0" fontAlgn="base" hangingPunct="0">
              <a:spcBef>
                <a:spcPct val="0"/>
              </a:spcBef>
              <a:spcAft>
                <a:spcPct val="0"/>
              </a:spcAft>
              <a:defRPr sz="2500">
                <a:solidFill>
                  <a:schemeClr val="tx1"/>
                </a:solidFill>
                <a:latin typeface="Arial" charset="0"/>
                <a:ea typeface="ＭＳ Ｐゴシック" charset="-128"/>
              </a:defRPr>
            </a:lvl9pPr>
          </a:lstStyle>
          <a:p>
            <a:fld id="{36D0C4C1-5EEA-CA4D-B648-641E01A0AA77}" type="slidenum">
              <a:rPr lang="en-US" altLang="en-US" sz="1200">
                <a:latin typeface="Times" charset="0"/>
              </a:rPr>
              <a:pPr/>
              <a:t>10</a:t>
            </a:fld>
            <a:endParaRPr lang="en-US" altLang="en-US" sz="1200">
              <a:latin typeface="Times" charset="0"/>
            </a:endParaRPr>
          </a:p>
        </p:txBody>
      </p:sp>
      <p:sp>
        <p:nvSpPr>
          <p:cNvPr id="49154" name="Rectangle 2"/>
          <p:cNvSpPr>
            <a:spLocks noGrp="1" noRot="1" noChangeAspect="1" noChangeArrowheads="1" noTextEdit="1"/>
          </p:cNvSpPr>
          <p:nvPr>
            <p:ph type="sldImg"/>
          </p:nvPr>
        </p:nvSpPr>
        <p:spPr>
          <a:xfrm>
            <a:off x="993775" y="768350"/>
            <a:ext cx="5116513" cy="3836988"/>
          </a:xfrm>
          <a:ln/>
        </p:spPr>
      </p:sp>
      <p:sp>
        <p:nvSpPr>
          <p:cNvPr id="49155" name="Rectangle 3"/>
          <p:cNvSpPr>
            <a:spLocks noGrp="1" noChangeArrowheads="1"/>
          </p:cNvSpPr>
          <p:nvPr>
            <p:ph type="body" idx="1"/>
          </p:nvPr>
        </p:nvSpPr>
        <p:spPr>
          <a:xfrm>
            <a:off x="947209" y="4861442"/>
            <a:ext cx="5209646" cy="46055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3592975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xfrm>
            <a:off x="4023992" y="9721106"/>
            <a:ext cx="3078427" cy="511731"/>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75" tIns="49538" rIns="99075" bIns="49538"/>
          <a:lstStyle>
            <a:lvl1pPr>
              <a:defRPr sz="2600">
                <a:solidFill>
                  <a:schemeClr val="tx1"/>
                </a:solidFill>
                <a:latin typeface="Arial" charset="0"/>
                <a:ea typeface="ＭＳ Ｐゴシック" charset="-128"/>
              </a:defRPr>
            </a:lvl1pPr>
            <a:lvl2pPr marL="804986" indent="-309610">
              <a:defRPr sz="2600">
                <a:solidFill>
                  <a:schemeClr val="tx1"/>
                </a:solidFill>
                <a:latin typeface="Arial" charset="0"/>
                <a:ea typeface="ＭＳ Ｐゴシック" charset="-128"/>
              </a:defRPr>
            </a:lvl2pPr>
            <a:lvl3pPr marL="1238441" indent="-247688">
              <a:defRPr sz="2600">
                <a:solidFill>
                  <a:schemeClr val="tx1"/>
                </a:solidFill>
                <a:latin typeface="Arial" charset="0"/>
                <a:ea typeface="ＭＳ Ｐゴシック" charset="-128"/>
              </a:defRPr>
            </a:lvl3pPr>
            <a:lvl4pPr marL="1733817" indent="-247688">
              <a:defRPr sz="2600">
                <a:solidFill>
                  <a:schemeClr val="tx1"/>
                </a:solidFill>
                <a:latin typeface="Arial" charset="0"/>
                <a:ea typeface="ＭＳ Ｐゴシック" charset="-128"/>
              </a:defRPr>
            </a:lvl4pPr>
            <a:lvl5pPr marL="2229193" indent="-247688">
              <a:defRPr sz="2600">
                <a:solidFill>
                  <a:schemeClr val="tx1"/>
                </a:solidFill>
                <a:latin typeface="Arial" charset="0"/>
                <a:ea typeface="ＭＳ Ｐゴシック" charset="-128"/>
              </a:defRPr>
            </a:lvl5pPr>
            <a:lvl6pPr marL="2724569" indent="-247688" eaLnBrk="0" fontAlgn="base" hangingPunct="0">
              <a:spcBef>
                <a:spcPct val="0"/>
              </a:spcBef>
              <a:spcAft>
                <a:spcPct val="0"/>
              </a:spcAft>
              <a:defRPr sz="2600">
                <a:solidFill>
                  <a:schemeClr val="tx1"/>
                </a:solidFill>
                <a:latin typeface="Arial" charset="0"/>
                <a:ea typeface="ＭＳ Ｐゴシック" charset="-128"/>
              </a:defRPr>
            </a:lvl6pPr>
            <a:lvl7pPr marL="3219945" indent="-247688" eaLnBrk="0" fontAlgn="base" hangingPunct="0">
              <a:spcBef>
                <a:spcPct val="0"/>
              </a:spcBef>
              <a:spcAft>
                <a:spcPct val="0"/>
              </a:spcAft>
              <a:defRPr sz="2600">
                <a:solidFill>
                  <a:schemeClr val="tx1"/>
                </a:solidFill>
                <a:latin typeface="Arial" charset="0"/>
                <a:ea typeface="ＭＳ Ｐゴシック" charset="-128"/>
              </a:defRPr>
            </a:lvl7pPr>
            <a:lvl8pPr marL="3715322" indent="-247688" eaLnBrk="0" fontAlgn="base" hangingPunct="0">
              <a:spcBef>
                <a:spcPct val="0"/>
              </a:spcBef>
              <a:spcAft>
                <a:spcPct val="0"/>
              </a:spcAft>
              <a:defRPr sz="2600">
                <a:solidFill>
                  <a:schemeClr val="tx1"/>
                </a:solidFill>
                <a:latin typeface="Arial" charset="0"/>
                <a:ea typeface="ＭＳ Ｐゴシック" charset="-128"/>
              </a:defRPr>
            </a:lvl8pPr>
            <a:lvl9pPr marL="4210698" indent="-247688" eaLnBrk="0" fontAlgn="base" hangingPunct="0">
              <a:spcBef>
                <a:spcPct val="0"/>
              </a:spcBef>
              <a:spcAft>
                <a:spcPct val="0"/>
              </a:spcAft>
              <a:defRPr sz="2600">
                <a:solidFill>
                  <a:schemeClr val="tx1"/>
                </a:solidFill>
                <a:latin typeface="Arial" charset="0"/>
                <a:ea typeface="ＭＳ Ｐゴシック" charset="-128"/>
              </a:defRPr>
            </a:lvl9pPr>
          </a:lstStyle>
          <a:p>
            <a:fld id="{100E9292-8714-6546-BC29-BECEBDBD9DDC}" type="slidenum">
              <a:rPr lang="en-US" altLang="en-US" sz="1300">
                <a:latin typeface="Times" charset="0"/>
              </a:rPr>
              <a:pPr/>
              <a:t>15</a:t>
            </a:fld>
            <a:endParaRPr lang="en-US" altLang="en-US" sz="1300" dirty="0">
              <a:latin typeface="Times" charset="0"/>
            </a:endParaRPr>
          </a:p>
        </p:txBody>
      </p:sp>
      <p:sp>
        <p:nvSpPr>
          <p:cNvPr id="45058" name="Rectangle 2"/>
          <p:cNvSpPr>
            <a:spLocks noGrp="1" noRot="1" noChangeAspect="1" noChangeArrowheads="1" noTextEdit="1"/>
          </p:cNvSpPr>
          <p:nvPr>
            <p:ph type="sldImg"/>
          </p:nvPr>
        </p:nvSpPr>
        <p:spPr>
          <a:xfrm>
            <a:off x="995363" y="768350"/>
            <a:ext cx="5113337" cy="3836988"/>
          </a:xfrm>
          <a:ln/>
        </p:spPr>
      </p:sp>
      <p:sp>
        <p:nvSpPr>
          <p:cNvPr id="45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GB" altLang="en-US" sz="2600" dirty="0">
                <a:solidFill>
                  <a:srgbClr val="1A6134"/>
                </a:solidFill>
              </a:rPr>
              <a:t>User should not have to pre-define reactive sites or reaction pathways; potential functions should be able to automatically handle coordination changes associated with reactions.</a:t>
            </a:r>
          </a:p>
          <a:p>
            <a:endParaRPr lang="en-GB" altLang="en-US" sz="2600" dirty="0"/>
          </a:p>
          <a:p>
            <a:r>
              <a:rPr lang="en-GB" altLang="en-US" sz="2600" dirty="0">
                <a:solidFill>
                  <a:schemeClr val="accent2"/>
                </a:solidFill>
              </a:rPr>
              <a:t>force field should be able to determine equilibrium bond lengths, valence angles etc. from chemical environment.</a:t>
            </a:r>
          </a:p>
          <a:p>
            <a:pPr eaLnBrk="1" hangingPunct="1"/>
            <a:endParaRPr lang="en-US" altLang="en-US" dirty="0"/>
          </a:p>
        </p:txBody>
      </p:sp>
    </p:spTree>
    <p:extLst>
      <p:ext uri="{BB962C8B-B14F-4D97-AF65-F5344CB8AC3E}">
        <p14:creationId xmlns:p14="http://schemas.microsoft.com/office/powerpoint/2010/main" val="4185375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4023992" y="9721106"/>
            <a:ext cx="3078427" cy="51173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75" tIns="49538" rIns="99075" bIns="49538"/>
          <a:lstStyle>
            <a:lvl1pPr>
              <a:defRPr sz="2600">
                <a:solidFill>
                  <a:schemeClr val="tx1"/>
                </a:solidFill>
                <a:latin typeface="Arial" charset="0"/>
                <a:ea typeface="ＭＳ Ｐゴシック" charset="-128"/>
              </a:defRPr>
            </a:lvl1pPr>
            <a:lvl2pPr marL="804986" indent="-309610">
              <a:defRPr sz="2600">
                <a:solidFill>
                  <a:schemeClr val="tx1"/>
                </a:solidFill>
                <a:latin typeface="Arial" charset="0"/>
                <a:ea typeface="ＭＳ Ｐゴシック" charset="-128"/>
              </a:defRPr>
            </a:lvl2pPr>
            <a:lvl3pPr marL="1238441" indent="-247688">
              <a:defRPr sz="2600">
                <a:solidFill>
                  <a:schemeClr val="tx1"/>
                </a:solidFill>
                <a:latin typeface="Arial" charset="0"/>
                <a:ea typeface="ＭＳ Ｐゴシック" charset="-128"/>
              </a:defRPr>
            </a:lvl3pPr>
            <a:lvl4pPr marL="1733817" indent="-247688">
              <a:defRPr sz="2600">
                <a:solidFill>
                  <a:schemeClr val="tx1"/>
                </a:solidFill>
                <a:latin typeface="Arial" charset="0"/>
                <a:ea typeface="ＭＳ Ｐゴシック" charset="-128"/>
              </a:defRPr>
            </a:lvl4pPr>
            <a:lvl5pPr marL="2229193" indent="-247688">
              <a:defRPr sz="2600">
                <a:solidFill>
                  <a:schemeClr val="tx1"/>
                </a:solidFill>
                <a:latin typeface="Arial" charset="0"/>
                <a:ea typeface="ＭＳ Ｐゴシック" charset="-128"/>
              </a:defRPr>
            </a:lvl5pPr>
            <a:lvl6pPr marL="2724569" indent="-247688" eaLnBrk="0" fontAlgn="base" hangingPunct="0">
              <a:spcBef>
                <a:spcPct val="0"/>
              </a:spcBef>
              <a:spcAft>
                <a:spcPct val="0"/>
              </a:spcAft>
              <a:defRPr sz="2600">
                <a:solidFill>
                  <a:schemeClr val="tx1"/>
                </a:solidFill>
                <a:latin typeface="Arial" charset="0"/>
                <a:ea typeface="ＭＳ Ｐゴシック" charset="-128"/>
              </a:defRPr>
            </a:lvl6pPr>
            <a:lvl7pPr marL="3219945" indent="-247688" eaLnBrk="0" fontAlgn="base" hangingPunct="0">
              <a:spcBef>
                <a:spcPct val="0"/>
              </a:spcBef>
              <a:spcAft>
                <a:spcPct val="0"/>
              </a:spcAft>
              <a:defRPr sz="2600">
                <a:solidFill>
                  <a:schemeClr val="tx1"/>
                </a:solidFill>
                <a:latin typeface="Arial" charset="0"/>
                <a:ea typeface="ＭＳ Ｐゴシック" charset="-128"/>
              </a:defRPr>
            </a:lvl7pPr>
            <a:lvl8pPr marL="3715322" indent="-247688" eaLnBrk="0" fontAlgn="base" hangingPunct="0">
              <a:spcBef>
                <a:spcPct val="0"/>
              </a:spcBef>
              <a:spcAft>
                <a:spcPct val="0"/>
              </a:spcAft>
              <a:defRPr sz="2600">
                <a:solidFill>
                  <a:schemeClr val="tx1"/>
                </a:solidFill>
                <a:latin typeface="Arial" charset="0"/>
                <a:ea typeface="ＭＳ Ｐゴシック" charset="-128"/>
              </a:defRPr>
            </a:lvl8pPr>
            <a:lvl9pPr marL="4210698" indent="-247688" eaLnBrk="0" fontAlgn="base" hangingPunct="0">
              <a:spcBef>
                <a:spcPct val="0"/>
              </a:spcBef>
              <a:spcAft>
                <a:spcPct val="0"/>
              </a:spcAft>
              <a:defRPr sz="2600">
                <a:solidFill>
                  <a:schemeClr val="tx1"/>
                </a:solidFill>
                <a:latin typeface="Arial" charset="0"/>
                <a:ea typeface="ＭＳ Ｐゴシック" charset="-128"/>
              </a:defRPr>
            </a:lvl9pPr>
          </a:lstStyle>
          <a:p>
            <a:pPr defTabSz="894429">
              <a:defRPr/>
            </a:pPr>
            <a:fld id="{36D0C4C1-5EEA-CA4D-B648-641E01A0AA77}" type="slidenum">
              <a:rPr lang="en-US" altLang="en-US" sz="1300">
                <a:solidFill>
                  <a:srgbClr val="000000"/>
                </a:solidFill>
                <a:latin typeface="Times" charset="0"/>
              </a:rPr>
              <a:pPr defTabSz="894429">
                <a:defRPr/>
              </a:pPr>
              <a:t>16</a:t>
            </a:fld>
            <a:endParaRPr lang="en-US" altLang="en-US" sz="1300" dirty="0">
              <a:solidFill>
                <a:srgbClr val="000000"/>
              </a:solidFill>
              <a:latin typeface="Times" charset="0"/>
            </a:endParaRPr>
          </a:p>
        </p:txBody>
      </p:sp>
      <p:sp>
        <p:nvSpPr>
          <p:cNvPr id="49154" name="Rectangle 2"/>
          <p:cNvSpPr>
            <a:spLocks noGrp="1" noRot="1" noChangeAspect="1" noChangeArrowheads="1" noTextEdit="1"/>
          </p:cNvSpPr>
          <p:nvPr>
            <p:ph type="sldImg"/>
          </p:nvPr>
        </p:nvSpPr>
        <p:spPr>
          <a:xfrm>
            <a:off x="995363" y="768350"/>
            <a:ext cx="5113337" cy="3836988"/>
          </a:xfrm>
          <a:ln/>
        </p:spPr>
      </p:sp>
      <p:sp>
        <p:nvSpPr>
          <p:cNvPr id="49155" name="Rectangle 3"/>
          <p:cNvSpPr>
            <a:spLocks noGrp="1" noChangeArrowheads="1"/>
          </p:cNvSpPr>
          <p:nvPr>
            <p:ph type="body" idx="1"/>
          </p:nvPr>
        </p:nvSpPr>
        <p:spPr>
          <a:xfrm>
            <a:off x="947209" y="4861441"/>
            <a:ext cx="5209646" cy="46055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p>
        </p:txBody>
      </p:sp>
    </p:spTree>
    <p:extLst>
      <p:ext uri="{BB962C8B-B14F-4D97-AF65-F5344CB8AC3E}">
        <p14:creationId xmlns:p14="http://schemas.microsoft.com/office/powerpoint/2010/main" val="3055838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Tree>
    <p:extLst>
      <p:ext uri="{BB962C8B-B14F-4D97-AF65-F5344CB8AC3E}">
        <p14:creationId xmlns:p14="http://schemas.microsoft.com/office/powerpoint/2010/main" val="3720349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bullet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1"/>
          </p:nvPr>
        </p:nvSpPr>
        <p:spPr>
          <a:xfrm>
            <a:off x="655134" y="2131003"/>
            <a:ext cx="16978313" cy="99751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1233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Layou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hape 42"/>
          <p:cNvSpPr>
            <a:spLocks noGrp="1"/>
          </p:cNvSpPr>
          <p:nvPr>
            <p:ph type="pic" sz="half" idx="13"/>
          </p:nvPr>
        </p:nvSpPr>
        <p:spPr>
          <a:xfrm>
            <a:off x="9877425" y="2093641"/>
            <a:ext cx="7755442" cy="9983917"/>
          </a:xfrm>
          <a:prstGeom prst="rect">
            <a:avLst/>
          </a:prstGeom>
        </p:spPr>
        <p:txBody>
          <a:bodyPr lIns="91439" tIns="45719" rIns="91439" bIns="45719" anchor="t">
            <a:noAutofit/>
          </a:bodyPr>
          <a:lstStyle/>
          <a:p>
            <a:endParaRPr dirty="0"/>
          </a:p>
        </p:txBody>
      </p:sp>
      <p:sp>
        <p:nvSpPr>
          <p:cNvPr id="8" name="Content Placeholder 7"/>
          <p:cNvSpPr>
            <a:spLocks noGrp="1"/>
          </p:cNvSpPr>
          <p:nvPr>
            <p:ph sz="quarter" idx="11"/>
          </p:nvPr>
        </p:nvSpPr>
        <p:spPr>
          <a:xfrm>
            <a:off x="655134" y="2102428"/>
            <a:ext cx="9222290" cy="99751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0073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ftr" sz="quarter" idx="10"/>
          </p:nvPr>
        </p:nvSpPr>
        <p:spPr>
          <a:xfrm>
            <a:off x="2806701" y="12906377"/>
            <a:ext cx="12242800" cy="577850"/>
          </a:xfrm>
          <a:prstGeom prst="rect">
            <a:avLst/>
          </a:prstGeom>
          <a:ln/>
        </p:spPr>
        <p:txBody>
          <a:bodyPr/>
          <a:lstStyle>
            <a:lvl1pPr>
              <a:defRPr/>
            </a:lvl1pPr>
          </a:lstStyle>
          <a:p>
            <a:pPr>
              <a:defRPr/>
            </a:pPr>
            <a:endParaRPr lang="en-GB"/>
          </a:p>
          <a:p>
            <a:pPr>
              <a:defRPr/>
            </a:pPr>
            <a:endParaRPr lang="nl-NL"/>
          </a:p>
        </p:txBody>
      </p:sp>
    </p:spTree>
    <p:extLst>
      <p:ext uri="{BB962C8B-B14F-4D97-AF65-F5344CB8AC3E}">
        <p14:creationId xmlns:p14="http://schemas.microsoft.com/office/powerpoint/2010/main" val="598698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Rectangle 4"/>
          <p:cNvSpPr>
            <a:spLocks noGrp="1" noChangeArrowheads="1"/>
          </p:cNvSpPr>
          <p:nvPr>
            <p:ph type="ftr" sz="quarter" idx="10"/>
          </p:nvPr>
        </p:nvSpPr>
        <p:spPr>
          <a:xfrm>
            <a:off x="2806701" y="12906377"/>
            <a:ext cx="12242800" cy="577850"/>
          </a:xfrm>
          <a:prstGeom prst="rect">
            <a:avLst/>
          </a:prstGeom>
          <a:ln/>
        </p:spPr>
        <p:txBody>
          <a:bodyPr/>
          <a:lstStyle>
            <a:lvl1pPr>
              <a:defRPr/>
            </a:lvl1pPr>
          </a:lstStyle>
          <a:p>
            <a:pPr>
              <a:defRPr/>
            </a:pPr>
            <a:endParaRPr lang="en-GB"/>
          </a:p>
          <a:p>
            <a:pPr>
              <a:defRPr/>
            </a:pPr>
            <a:endParaRPr lang="nl-NL"/>
          </a:p>
        </p:txBody>
      </p:sp>
    </p:spTree>
    <p:extLst>
      <p:ext uri="{BB962C8B-B14F-4D97-AF65-F5344CB8AC3E}">
        <p14:creationId xmlns:p14="http://schemas.microsoft.com/office/powerpoint/2010/main" val="539932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12712701"/>
            <a:ext cx="4267200" cy="730250"/>
          </a:xfrm>
          <a:prstGeom prst="rect">
            <a:avLst/>
          </a:prstGeom>
        </p:spPr>
        <p:txBody>
          <a:bodyPr/>
          <a:lstStyle/>
          <a:p>
            <a:fld id="{2E22DF34-8B96-45B9-8A8A-75FDD740FC60}" type="datetimeFigureOut">
              <a:rPr lang="en-US" smtClean="0"/>
              <a:pPr/>
              <a:t>10/16/2023</a:t>
            </a:fld>
            <a:endParaRPr lang="en-US"/>
          </a:p>
        </p:txBody>
      </p:sp>
      <p:sp>
        <p:nvSpPr>
          <p:cNvPr id="3" name="Footer Placeholder 2"/>
          <p:cNvSpPr>
            <a:spLocks noGrp="1"/>
          </p:cNvSpPr>
          <p:nvPr>
            <p:ph type="ftr" sz="quarter" idx="11"/>
          </p:nvPr>
        </p:nvSpPr>
        <p:spPr>
          <a:xfrm>
            <a:off x="6248400" y="12712701"/>
            <a:ext cx="5791200" cy="730250"/>
          </a:xfrm>
          <a:prstGeom prst="rect">
            <a:avLst/>
          </a:prstGeom>
        </p:spPr>
        <p:txBody>
          <a:bodyPr/>
          <a:lstStyle/>
          <a:p>
            <a:endParaRPr lang="en-US" dirty="0"/>
          </a:p>
        </p:txBody>
      </p:sp>
      <p:sp>
        <p:nvSpPr>
          <p:cNvPr id="4" name="Slide Number Placeholder 3"/>
          <p:cNvSpPr>
            <a:spLocks noGrp="1"/>
          </p:cNvSpPr>
          <p:nvPr>
            <p:ph type="sldNum" sz="quarter" idx="12"/>
          </p:nvPr>
        </p:nvSpPr>
        <p:spPr>
          <a:xfrm>
            <a:off x="13106400" y="12712701"/>
            <a:ext cx="4267200" cy="730250"/>
          </a:xfrm>
          <a:prstGeom prst="rect">
            <a:avLst/>
          </a:prstGeom>
        </p:spPr>
        <p:txBody>
          <a:bodyPr/>
          <a:lstStyle/>
          <a:p>
            <a:fld id="{6C4420FD-534D-4DF1-AB7D-E98934263BAD}" type="slidenum">
              <a:rPr lang="en-US" smtClean="0"/>
              <a:pPr/>
              <a:t>‹#›</a:t>
            </a:fld>
            <a:endParaRPr lang="en-US"/>
          </a:p>
        </p:txBody>
      </p:sp>
    </p:spTree>
    <p:extLst>
      <p:ext uri="{BB962C8B-B14F-4D97-AF65-F5344CB8AC3E}">
        <p14:creationId xmlns:p14="http://schemas.microsoft.com/office/powerpoint/2010/main" val="1082758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r>
              <a:t>Title Text</a:t>
            </a:r>
          </a:p>
        </p:txBody>
      </p:sp>
      <p:sp>
        <p:nvSpPr>
          <p:cNvPr id="54" name="Shape 54"/>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8880096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userDrawn="1">
  <p:cSld name="Title &amp; Bullets">
    <p:spTree>
      <p:nvGrpSpPr>
        <p:cNvPr id="1" name=""/>
        <p:cNvGrpSpPr/>
        <p:nvPr/>
      </p:nvGrpSpPr>
      <p:grpSpPr bwMode="auto">
        <a:xfrm>
          <a:off x="0" y="0"/>
          <a:ext cx="0" cy="0"/>
          <a:chOff x="0" y="0"/>
          <a:chExt cx="0" cy="0"/>
        </a:xfrm>
      </p:grpSpPr>
      <p:sp>
        <p:nvSpPr>
          <p:cNvPr id="53" name="Body Level One…"/>
          <p:cNvSpPr txBox="1">
            <a:spLocks noGrp="1"/>
          </p:cNvSpPr>
          <p:nvPr>
            <p:ph type="body" idx="1" hasCustomPrompt="1"/>
          </p:nvPr>
        </p:nvSpPr>
        <p:spPr bwMode="auto">
          <a:prstGeom prst="rect">
            <a:avLst/>
          </a:prstGeom>
        </p:spPr>
        <p:txBody>
          <a:bodyPr/>
          <a:lstStyle/>
          <a:p>
            <a:pPr>
              <a:defRPr/>
            </a:pPr>
            <a:r>
              <a:t>Slide bullet text</a:t>
            </a:r>
          </a:p>
          <a:p>
            <a:pPr lvl="1">
              <a:defRPr/>
            </a:pPr>
            <a:endParaRPr/>
          </a:p>
          <a:p>
            <a:pPr lvl="2">
              <a:defRPr/>
            </a:pPr>
            <a:endParaRPr/>
          </a:p>
          <a:p>
            <a:pPr lvl="3">
              <a:defRPr/>
            </a:pPr>
            <a:endParaRPr/>
          </a:p>
          <a:p>
            <a:pPr lvl="4">
              <a:defRPr/>
            </a:pPr>
            <a:endParaRPr/>
          </a:p>
        </p:txBody>
      </p:sp>
      <p:sp>
        <p:nvSpPr>
          <p:cNvPr id="54" name="Slide Title"/>
          <p:cNvSpPr txBox="1">
            <a:spLocks noGrp="1"/>
          </p:cNvSpPr>
          <p:nvPr>
            <p:ph type="title" hasCustomPrompt="1"/>
          </p:nvPr>
        </p:nvSpPr>
        <p:spPr bwMode="auto">
          <a:prstGeom prst="rect">
            <a:avLst/>
          </a:prstGeom>
        </p:spPr>
        <p:txBody>
          <a:bodyPr/>
          <a:lstStyle/>
          <a:p>
            <a:pPr>
              <a:defRPr/>
            </a:pPr>
            <a:r>
              <a:t>Slide Title</a:t>
            </a:r>
          </a:p>
        </p:txBody>
      </p:sp>
      <p:sp>
        <p:nvSpPr>
          <p:cNvPr id="55" name="Slide Subtitle"/>
          <p:cNvSpPr txBox="1">
            <a:spLocks noGrp="1"/>
          </p:cNvSpPr>
          <p:nvPr>
            <p:ph type="body" sz="quarter" idx="21" hasCustomPrompt="1"/>
          </p:nvPr>
        </p:nvSpPr>
        <p:spPr bwMode="auto">
          <a:xfrm>
            <a:off x="1000125" y="1526878"/>
            <a:ext cx="16287750" cy="887255"/>
          </a:xfrm>
          <a:prstGeom prst="rect">
            <a:avLst/>
          </a:prstGeom>
        </p:spPr>
        <p:txBody>
          <a:bodyPr/>
          <a:lstStyle>
            <a:lvl1pPr marL="0" indent="0" defTabSz="821560">
              <a:lnSpc>
                <a:spcPct val="100000"/>
              </a:lnSpc>
              <a:spcBef>
                <a:spcPts val="0"/>
              </a:spcBef>
              <a:buSzTx/>
              <a:buNone/>
              <a:defRPr sz="4500" spc="-45">
                <a:latin typeface="Lato Bold"/>
                <a:ea typeface="Lato Bold"/>
                <a:cs typeface="Lato Bold"/>
              </a:defRPr>
            </a:lvl1pPr>
          </a:lstStyle>
          <a:p>
            <a:pPr>
              <a:defRPr/>
            </a:pPr>
            <a:r>
              <a:t>Slide Subtitle</a:t>
            </a:r>
          </a:p>
        </p:txBody>
      </p:sp>
      <p:sp>
        <p:nvSpPr>
          <p:cNvPr id="56"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extLst>
      <p:ext uri="{BB962C8B-B14F-4D97-AF65-F5344CB8AC3E}">
        <p14:creationId xmlns:p14="http://schemas.microsoft.com/office/powerpoint/2010/main" val="2311420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549277"/>
            <a:ext cx="16459200" cy="1123950"/>
          </a:xfrm>
        </p:spPr>
        <p:txBody>
          <a:bodyPr/>
          <a:lstStyle/>
          <a:p>
            <a:r>
              <a:rPr lang="en-US"/>
              <a:t>Click to edit Master title style</a:t>
            </a:r>
            <a:endParaRPr lang="nl-NL"/>
          </a:p>
        </p:txBody>
      </p:sp>
      <p:sp>
        <p:nvSpPr>
          <p:cNvPr id="3" name="Table Placeholder 2"/>
          <p:cNvSpPr>
            <a:spLocks noGrp="1"/>
          </p:cNvSpPr>
          <p:nvPr>
            <p:ph type="tbl" idx="1"/>
          </p:nvPr>
        </p:nvSpPr>
        <p:spPr>
          <a:xfrm>
            <a:off x="936626" y="1962150"/>
            <a:ext cx="16459200" cy="10290176"/>
          </a:xfrm>
        </p:spPr>
        <p:txBody>
          <a:bodyPr/>
          <a:lstStyle/>
          <a:p>
            <a:pPr lvl="0"/>
            <a:endParaRPr lang="nl-NL" noProof="0"/>
          </a:p>
        </p:txBody>
      </p:sp>
      <p:sp>
        <p:nvSpPr>
          <p:cNvPr id="4" name="Rectangle 4"/>
          <p:cNvSpPr>
            <a:spLocks noGrp="1" noChangeArrowheads="1"/>
          </p:cNvSpPr>
          <p:nvPr>
            <p:ph type="ftr" sz="quarter" idx="10"/>
          </p:nvPr>
        </p:nvSpPr>
        <p:spPr>
          <a:xfrm>
            <a:off x="2806701" y="12906377"/>
            <a:ext cx="12242800" cy="577850"/>
          </a:xfrm>
          <a:prstGeom prst="rect">
            <a:avLst/>
          </a:prstGeom>
          <a:ln/>
        </p:spPr>
        <p:txBody>
          <a:bodyPr/>
          <a:lstStyle>
            <a:lvl1pPr>
              <a:defRPr/>
            </a:lvl1pPr>
          </a:lstStyle>
          <a:p>
            <a:pPr>
              <a:defRPr/>
            </a:pPr>
            <a:endParaRPr lang="en-GB"/>
          </a:p>
          <a:p>
            <a:pPr>
              <a:defRPr/>
            </a:pPr>
            <a:endParaRPr lang="nl-NL"/>
          </a:p>
        </p:txBody>
      </p:sp>
    </p:spTree>
    <p:extLst>
      <p:ext uri="{BB962C8B-B14F-4D97-AF65-F5344CB8AC3E}">
        <p14:creationId xmlns:p14="http://schemas.microsoft.com/office/powerpoint/2010/main" val="314539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userDrawn="1">
  <p:cSld>
    <p:spTree>
      <p:nvGrpSpPr>
        <p:cNvPr id="1" name=""/>
        <p:cNvGrpSpPr/>
        <p:nvPr/>
      </p:nvGrpSpPr>
      <p:grpSpPr bwMode="auto">
        <a:xfrm>
          <a:off x="0" y="0"/>
          <a:ext cx="0" cy="0"/>
          <a:chOff x="0" y="0"/>
          <a:chExt cx="0" cy="0"/>
        </a:xfrm>
      </p:grpSpPr>
      <p:sp>
        <p:nvSpPr>
          <p:cNvPr id="2" name="place_holder"/>
          <p:cNvSpPr txBox="1">
            <a:spLocks noGrp="1"/>
          </p:cNvSpPr>
          <p:nvPr>
            <p:ph type="title"/>
          </p:nvPr>
        </p:nvSpPr>
        <p:spPr bwMode="auto">
          <a:xfrm>
            <a:off x="1344212" y="63316"/>
            <a:ext cx="15618457" cy="2264894"/>
          </a:xfrm>
          <a:prstGeom prst="rect">
            <a:avLst/>
          </a:prstGeom>
          <a:effectLst/>
        </p:spPr>
        <p:txBody>
          <a:bodyPr/>
          <a:lstStyle/>
          <a:p>
            <a:pPr>
              <a:defRPr/>
            </a:pPr>
            <a:endParaRPr dirty="0"/>
          </a:p>
        </p:txBody>
      </p:sp>
      <p:sp>
        <p:nvSpPr>
          <p:cNvPr id="3" name="place_holder"/>
          <p:cNvSpPr txBox="1">
            <a:spLocks noGrp="1"/>
          </p:cNvSpPr>
          <p:nvPr>
            <p:ph type="body"/>
          </p:nvPr>
        </p:nvSpPr>
        <p:spPr bwMode="auto">
          <a:xfrm>
            <a:off x="1334772" y="2328210"/>
            <a:ext cx="15618457" cy="10279136"/>
          </a:xfrm>
          <a:prstGeom prst="rect">
            <a:avLst/>
          </a:prstGeom>
          <a:effectLst/>
        </p:spPr>
        <p:txBody>
          <a:bodyPr/>
          <a:lstStyle/>
          <a:p>
            <a:pPr>
              <a:defRPr/>
            </a:pPr>
            <a:endParaRPr dirty="0"/>
          </a:p>
        </p:txBody>
      </p:sp>
    </p:spTree>
    <p:extLst>
      <p:ext uri="{BB962C8B-B14F-4D97-AF65-F5344CB8AC3E}">
        <p14:creationId xmlns:p14="http://schemas.microsoft.com/office/powerpoint/2010/main" val="145058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bullet points">
    <p:spTree>
      <p:nvGrpSpPr>
        <p:cNvPr id="1" name=""/>
        <p:cNvGrpSpPr/>
        <p:nvPr/>
      </p:nvGrpSpPr>
      <p:grpSpPr>
        <a:xfrm>
          <a:off x="0" y="0"/>
          <a:ext cx="0" cy="0"/>
          <a:chOff x="0" y="0"/>
          <a:chExt cx="0" cy="0"/>
        </a:xfrm>
      </p:grpSpPr>
      <p:sp>
        <p:nvSpPr>
          <p:cNvPr id="8" name="Content Placeholder 7"/>
          <p:cNvSpPr>
            <a:spLocks noGrp="1"/>
          </p:cNvSpPr>
          <p:nvPr>
            <p:ph sz="quarter" idx="11"/>
          </p:nvPr>
        </p:nvSpPr>
        <p:spPr>
          <a:xfrm>
            <a:off x="655134" y="2131003"/>
            <a:ext cx="16978313" cy="99751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hape 2">
            <a:extLst>
              <a:ext uri="{FF2B5EF4-FFF2-40B4-BE49-F238E27FC236}">
                <a16:creationId xmlns:a16="http://schemas.microsoft.com/office/drawing/2014/main" id="{C1B4CD08-5EAF-8E4F-925C-3717913B3123}"/>
              </a:ext>
            </a:extLst>
          </p:cNvPr>
          <p:cNvSpPr>
            <a:spLocks noGrp="1"/>
          </p:cNvSpPr>
          <p:nvPr>
            <p:ph type="title"/>
          </p:nvPr>
        </p:nvSpPr>
        <p:spPr>
          <a:xfrm>
            <a:off x="655134" y="1"/>
            <a:ext cx="16977732" cy="177107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Title Text</a:t>
            </a:r>
          </a:p>
        </p:txBody>
      </p:sp>
    </p:spTree>
    <p:extLst>
      <p:ext uri="{BB962C8B-B14F-4D97-AF65-F5344CB8AC3E}">
        <p14:creationId xmlns:p14="http://schemas.microsoft.com/office/powerpoint/2010/main" val="332744469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hape 42"/>
          <p:cNvSpPr>
            <a:spLocks noGrp="1"/>
          </p:cNvSpPr>
          <p:nvPr>
            <p:ph type="pic" sz="half" idx="13"/>
          </p:nvPr>
        </p:nvSpPr>
        <p:spPr>
          <a:xfrm>
            <a:off x="9877425" y="2093641"/>
            <a:ext cx="7755442" cy="9983917"/>
          </a:xfrm>
          <a:prstGeom prst="rect">
            <a:avLst/>
          </a:prstGeom>
        </p:spPr>
        <p:txBody>
          <a:bodyPr lIns="91439" tIns="45719" rIns="91439" bIns="45719" anchor="t">
            <a:noAutofit/>
          </a:bodyPr>
          <a:lstStyle/>
          <a:p>
            <a:endParaRPr dirty="0"/>
          </a:p>
        </p:txBody>
      </p:sp>
      <p:sp>
        <p:nvSpPr>
          <p:cNvPr id="8" name="Content Placeholder 7"/>
          <p:cNvSpPr>
            <a:spLocks noGrp="1"/>
          </p:cNvSpPr>
          <p:nvPr>
            <p:ph sz="quarter" idx="11"/>
          </p:nvPr>
        </p:nvSpPr>
        <p:spPr>
          <a:xfrm>
            <a:off x="655134" y="2102428"/>
            <a:ext cx="9222290" cy="99751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509816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hape 42"/>
          <p:cNvSpPr>
            <a:spLocks noGrp="1"/>
          </p:cNvSpPr>
          <p:nvPr>
            <p:ph type="pic" sz="half" idx="13"/>
          </p:nvPr>
        </p:nvSpPr>
        <p:spPr>
          <a:xfrm>
            <a:off x="9877425" y="2093641"/>
            <a:ext cx="7755442" cy="9983917"/>
          </a:xfrm>
          <a:prstGeom prst="rect">
            <a:avLst/>
          </a:prstGeom>
        </p:spPr>
        <p:txBody>
          <a:bodyPr lIns="91439" tIns="45719" rIns="91439" bIns="45719" anchor="t">
            <a:noAutofit/>
          </a:bodyPr>
          <a:lstStyle/>
          <a:p>
            <a:endParaRPr dirty="0"/>
          </a:p>
        </p:txBody>
      </p:sp>
      <p:sp>
        <p:nvSpPr>
          <p:cNvPr id="8" name="Content Placeholder 7"/>
          <p:cNvSpPr>
            <a:spLocks noGrp="1"/>
          </p:cNvSpPr>
          <p:nvPr>
            <p:ph sz="quarter" idx="11"/>
          </p:nvPr>
        </p:nvSpPr>
        <p:spPr>
          <a:xfrm>
            <a:off x="655134" y="2102428"/>
            <a:ext cx="9222290" cy="99751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189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2" name="Shape 42"/>
          <p:cNvSpPr>
            <a:spLocks noGrp="1"/>
          </p:cNvSpPr>
          <p:nvPr>
            <p:ph type="pic" sz="half" idx="13"/>
          </p:nvPr>
        </p:nvSpPr>
        <p:spPr>
          <a:xfrm>
            <a:off x="9874485" y="1104900"/>
            <a:ext cx="7143751" cy="11506200"/>
          </a:xfrm>
          <a:prstGeom prst="rect">
            <a:avLst/>
          </a:prstGeom>
        </p:spPr>
        <p:txBody>
          <a:bodyPr lIns="91439" tIns="45719" rIns="91439" bIns="45719" anchor="t">
            <a:noAutofit/>
          </a:bodyPr>
          <a:lstStyle/>
          <a:p>
            <a:endParaRPr/>
          </a:p>
        </p:txBody>
      </p:sp>
      <p:sp>
        <p:nvSpPr>
          <p:cNvPr id="43" name="Shape 43"/>
          <p:cNvSpPr>
            <a:spLocks noGrp="1"/>
          </p:cNvSpPr>
          <p:nvPr>
            <p:ph type="title"/>
          </p:nvPr>
        </p:nvSpPr>
        <p:spPr>
          <a:xfrm>
            <a:off x="1238250" y="1104900"/>
            <a:ext cx="7667625" cy="5613400"/>
          </a:xfrm>
          <a:prstGeom prst="rect">
            <a:avLst/>
          </a:prstGeom>
        </p:spPr>
        <p:txBody>
          <a:bodyPr anchor="b"/>
          <a:lstStyle>
            <a:lvl1pPr>
              <a:defRPr sz="8400"/>
            </a:lvl1pPr>
          </a:lstStyle>
          <a:p>
            <a:r>
              <a:t>Title Text</a:t>
            </a:r>
          </a:p>
        </p:txBody>
      </p:sp>
      <p:sp>
        <p:nvSpPr>
          <p:cNvPr id="44" name="Shape 44"/>
          <p:cNvSpPr>
            <a:spLocks noGrp="1"/>
          </p:cNvSpPr>
          <p:nvPr>
            <p:ph type="body" sz="quarter" idx="1"/>
          </p:nvPr>
        </p:nvSpPr>
        <p:spPr>
          <a:xfrm>
            <a:off x="1238250" y="6845300"/>
            <a:ext cx="7667625" cy="5765800"/>
          </a:xfrm>
          <a:prstGeom prst="rect">
            <a:avLst/>
          </a:prstGeom>
        </p:spPr>
        <p:txBody>
          <a:bodyPr anchor="t"/>
          <a:lstStyle>
            <a:lvl1pPr marL="0" indent="0" algn="ctr">
              <a:spcBef>
                <a:spcPts val="0"/>
              </a:spcBef>
              <a:buSzTx/>
              <a:buNone/>
              <a:defRPr sz="4400">
                <a:solidFill>
                  <a:srgbClr val="4D4D4D"/>
                </a:solidFill>
                <a:latin typeface="Lato Regular"/>
                <a:ea typeface="Lato Regular"/>
                <a:cs typeface="Lato Regular"/>
                <a:sym typeface="Lato Regular"/>
              </a:defRPr>
            </a:lvl1pPr>
            <a:lvl2pPr marL="0" indent="228600" algn="ctr">
              <a:spcBef>
                <a:spcPts val="0"/>
              </a:spcBef>
              <a:buSzTx/>
              <a:buNone/>
              <a:defRPr sz="4400">
                <a:solidFill>
                  <a:srgbClr val="4D4D4D"/>
                </a:solidFill>
                <a:latin typeface="Lato Regular"/>
                <a:ea typeface="Lato Regular"/>
                <a:cs typeface="Lato Regular"/>
                <a:sym typeface="Lato Regular"/>
              </a:defRPr>
            </a:lvl2pPr>
            <a:lvl3pPr marL="0" indent="457200" algn="ctr">
              <a:spcBef>
                <a:spcPts val="0"/>
              </a:spcBef>
              <a:buSzTx/>
              <a:buNone/>
              <a:defRPr sz="4400">
                <a:solidFill>
                  <a:srgbClr val="4D4D4D"/>
                </a:solidFill>
                <a:latin typeface="Lato Regular"/>
                <a:ea typeface="Lato Regular"/>
                <a:cs typeface="Lato Regular"/>
                <a:sym typeface="Lato Regular"/>
              </a:defRPr>
            </a:lvl3pPr>
            <a:lvl4pPr marL="0" indent="685800" algn="ctr">
              <a:spcBef>
                <a:spcPts val="0"/>
              </a:spcBef>
              <a:buSzTx/>
              <a:buNone/>
              <a:defRPr sz="4400">
                <a:solidFill>
                  <a:srgbClr val="4D4D4D"/>
                </a:solidFill>
                <a:latin typeface="Lato Regular"/>
                <a:ea typeface="Lato Regular"/>
                <a:cs typeface="Lato Regular"/>
                <a:sym typeface="Lato Regular"/>
              </a:defRPr>
            </a:lvl4pPr>
            <a:lvl5pPr marL="0" indent="914400" algn="ctr">
              <a:spcBef>
                <a:spcPts val="0"/>
              </a:spcBef>
              <a:buSzTx/>
              <a:buNone/>
              <a:defRPr sz="4400">
                <a:solidFill>
                  <a:srgbClr val="4D4D4D"/>
                </a:solidFill>
                <a:latin typeface="Lato Regular"/>
                <a:ea typeface="Lato Regular"/>
                <a:cs typeface="Lato Regular"/>
                <a:sym typeface="Lato Regular"/>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45" name="pasted-image.pdf"/>
          <p:cNvPicPr>
            <a:picLocks noChangeAspect="1"/>
          </p:cNvPicPr>
          <p:nvPr/>
        </p:nvPicPr>
        <p:blipFill>
          <a:blip r:embed="rId2" cstate="print"/>
          <a:stretch>
            <a:fillRect/>
          </a:stretch>
        </p:blipFill>
        <p:spPr>
          <a:xfrm>
            <a:off x="3810000" y="635000"/>
            <a:ext cx="2486582" cy="1587500"/>
          </a:xfrm>
          <a:prstGeom prst="rect">
            <a:avLst/>
          </a:prstGeom>
          <a:ln w="12700">
            <a:miter lim="400000"/>
          </a:ln>
        </p:spPr>
      </p:pic>
      <p:sp>
        <p:nvSpPr>
          <p:cNvPr id="46" name="Shape 46"/>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3552868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0" name="Shape 70"/>
          <p:cNvSpPr>
            <a:spLocks noGrp="1"/>
          </p:cNvSpPr>
          <p:nvPr>
            <p:ph type="pic" sz="half" idx="13"/>
          </p:nvPr>
        </p:nvSpPr>
        <p:spPr>
          <a:xfrm>
            <a:off x="9877425" y="3873500"/>
            <a:ext cx="7143750" cy="9207500"/>
          </a:xfrm>
          <a:prstGeom prst="rect">
            <a:avLst/>
          </a:prstGeom>
        </p:spPr>
        <p:txBody>
          <a:bodyPr lIns="91439" tIns="45719" rIns="91439" bIns="45719" anchor="t">
            <a:noAutofit/>
          </a:bodyPr>
          <a:lstStyle/>
          <a:p>
            <a:endParaRPr/>
          </a:p>
        </p:txBody>
      </p:sp>
      <p:sp>
        <p:nvSpPr>
          <p:cNvPr id="71" name="Shape 71"/>
          <p:cNvSpPr>
            <a:spLocks noGrp="1"/>
          </p:cNvSpPr>
          <p:nvPr>
            <p:ph type="title"/>
          </p:nvPr>
        </p:nvSpPr>
        <p:spPr>
          <a:xfrm>
            <a:off x="1266825" y="1587500"/>
            <a:ext cx="15754350" cy="2286000"/>
          </a:xfrm>
          <a:prstGeom prst="rect">
            <a:avLst/>
          </a:prstGeom>
        </p:spPr>
        <p:txBody>
          <a:bodyPr/>
          <a:lstStyle/>
          <a:p>
            <a:r>
              <a:t>Title Text</a:t>
            </a:r>
          </a:p>
        </p:txBody>
      </p:sp>
      <p:sp>
        <p:nvSpPr>
          <p:cNvPr id="72" name="Shape 72"/>
          <p:cNvSpPr>
            <a:spLocks noGrp="1"/>
          </p:cNvSpPr>
          <p:nvPr>
            <p:ph type="body" sz="half" idx="1"/>
          </p:nvPr>
        </p:nvSpPr>
        <p:spPr>
          <a:xfrm>
            <a:off x="1266825" y="3873500"/>
            <a:ext cx="7505700" cy="9207500"/>
          </a:xfrm>
          <a:prstGeom prst="rect">
            <a:avLst/>
          </a:prstGeom>
        </p:spPr>
        <p:txBody>
          <a:bodyPr/>
          <a:lstStyle>
            <a:lvl1pPr marL="558800" indent="-558800">
              <a:spcBef>
                <a:spcPts val="4500"/>
              </a:spcBef>
              <a:defRPr sz="4500">
                <a:solidFill>
                  <a:srgbClr val="4D4D4D"/>
                </a:solidFill>
                <a:latin typeface="Lato Regular"/>
                <a:ea typeface="Lato Regular"/>
                <a:cs typeface="Lato Regular"/>
                <a:sym typeface="Lato Regular"/>
              </a:defRPr>
            </a:lvl1pPr>
            <a:lvl2pPr marL="1117600" indent="-558800">
              <a:spcBef>
                <a:spcPts val="4500"/>
              </a:spcBef>
              <a:defRPr sz="4500">
                <a:solidFill>
                  <a:srgbClr val="4D4D4D"/>
                </a:solidFill>
                <a:latin typeface="Lato Regular"/>
                <a:ea typeface="Lato Regular"/>
                <a:cs typeface="Lato Regular"/>
                <a:sym typeface="Lato Regular"/>
              </a:defRPr>
            </a:lvl2pPr>
            <a:lvl3pPr marL="1676400" indent="-558800">
              <a:spcBef>
                <a:spcPts val="4500"/>
              </a:spcBef>
              <a:defRPr sz="4500">
                <a:solidFill>
                  <a:srgbClr val="4D4D4D"/>
                </a:solidFill>
                <a:latin typeface="Lato Regular"/>
                <a:ea typeface="Lato Regular"/>
                <a:cs typeface="Lato Regular"/>
                <a:sym typeface="Lato Regular"/>
              </a:defRPr>
            </a:lvl3pPr>
            <a:lvl4pPr marL="2235200" indent="-558800">
              <a:spcBef>
                <a:spcPts val="4500"/>
              </a:spcBef>
              <a:defRPr sz="4500">
                <a:solidFill>
                  <a:srgbClr val="4D4D4D"/>
                </a:solidFill>
                <a:latin typeface="Lato Regular"/>
                <a:ea typeface="Lato Regular"/>
                <a:cs typeface="Lato Regular"/>
                <a:sym typeface="Lato Regular"/>
              </a:defRPr>
            </a:lvl4pPr>
            <a:lvl5pPr marL="2794000" indent="-558800">
              <a:spcBef>
                <a:spcPts val="4500"/>
              </a:spcBef>
              <a:defRPr sz="4500">
                <a:solidFill>
                  <a:srgbClr val="4D4D4D"/>
                </a:solidFill>
                <a:latin typeface="Lato Regular"/>
                <a:ea typeface="Lato Regular"/>
                <a:cs typeface="Lato Regular"/>
                <a:sym typeface="Lato Regular"/>
              </a:defRPr>
            </a:lvl5pPr>
          </a:lstStyle>
          <a:p>
            <a:r>
              <a:t>Body Level One</a:t>
            </a:r>
          </a:p>
          <a:p>
            <a:pPr lvl="1"/>
            <a:r>
              <a:t>Body Level Two</a:t>
            </a:r>
          </a:p>
          <a:p>
            <a:pPr lvl="2"/>
            <a:r>
              <a:t>Body Level Three</a:t>
            </a:r>
          </a:p>
          <a:p>
            <a:pPr lvl="3"/>
            <a:r>
              <a:t>Body Level Four</a:t>
            </a:r>
          </a:p>
          <a:p>
            <a:pPr lvl="4"/>
            <a:r>
              <a:t>Body Level Five</a:t>
            </a:r>
          </a:p>
        </p:txBody>
      </p:sp>
      <p:pic>
        <p:nvPicPr>
          <p:cNvPr id="73" name="pasted-image.pdf"/>
          <p:cNvPicPr>
            <a:picLocks noChangeAspect="1"/>
          </p:cNvPicPr>
          <p:nvPr/>
        </p:nvPicPr>
        <p:blipFill>
          <a:blip r:embed="rId2" cstate="print"/>
          <a:stretch>
            <a:fillRect/>
          </a:stretch>
        </p:blipFill>
        <p:spPr>
          <a:xfrm>
            <a:off x="476250" y="635001"/>
            <a:ext cx="2486582" cy="1587501"/>
          </a:xfrm>
          <a:prstGeom prst="rect">
            <a:avLst/>
          </a:prstGeom>
          <a:ln w="12700">
            <a:miter lim="400000"/>
          </a:ln>
        </p:spPr>
      </p:pic>
      <p:sp>
        <p:nvSpPr>
          <p:cNvPr id="74" name="Shape 74"/>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98758997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1" name="Shape 81"/>
          <p:cNvSpPr>
            <a:spLocks noGrp="1"/>
          </p:cNvSpPr>
          <p:nvPr>
            <p:ph type="body" idx="1"/>
          </p:nvPr>
        </p:nvSpPr>
        <p:spPr>
          <a:xfrm>
            <a:off x="1266825" y="1778000"/>
            <a:ext cx="15754350" cy="10147300"/>
          </a:xfrm>
          <a:prstGeom prst="rect">
            <a:avLst/>
          </a:prstGeom>
        </p:spPr>
        <p:txBody>
          <a:bodyPr/>
          <a:lstStyle>
            <a:lvl1pPr>
              <a:defRPr>
                <a:solidFill>
                  <a:srgbClr val="4D4D4D"/>
                </a:solidFill>
                <a:latin typeface="Lato Regular"/>
                <a:ea typeface="Lato Regular"/>
                <a:cs typeface="Lato Regular"/>
                <a:sym typeface="Lato Regular"/>
              </a:defRPr>
            </a:lvl1pPr>
            <a:lvl2pPr>
              <a:defRPr>
                <a:solidFill>
                  <a:srgbClr val="4D4D4D"/>
                </a:solidFill>
                <a:latin typeface="Lato Regular"/>
                <a:ea typeface="Lato Regular"/>
                <a:cs typeface="Lato Regular"/>
                <a:sym typeface="Lato Regular"/>
              </a:defRPr>
            </a:lvl2pPr>
            <a:lvl3pPr>
              <a:defRPr>
                <a:solidFill>
                  <a:srgbClr val="4D4D4D"/>
                </a:solidFill>
                <a:latin typeface="Lato Regular"/>
                <a:ea typeface="Lato Regular"/>
                <a:cs typeface="Lato Regular"/>
                <a:sym typeface="Lato Regular"/>
              </a:defRPr>
            </a:lvl3pPr>
            <a:lvl4pPr>
              <a:defRPr>
                <a:solidFill>
                  <a:srgbClr val="4D4D4D"/>
                </a:solidFill>
                <a:latin typeface="Lato Regular"/>
                <a:ea typeface="Lato Regular"/>
                <a:cs typeface="Lato Regular"/>
                <a:sym typeface="Lato Regular"/>
              </a:defRPr>
            </a:lvl4pPr>
            <a:lvl5pPr>
              <a:defRPr>
                <a:solidFill>
                  <a:srgbClr val="4D4D4D"/>
                </a:solidFill>
                <a:latin typeface="Lato Regular"/>
                <a:ea typeface="Lato Regular"/>
                <a:cs typeface="Lato Regular"/>
                <a:sym typeface="Lato Regular"/>
              </a:defRPr>
            </a:lvl5pPr>
          </a:lstStyle>
          <a:p>
            <a:r>
              <a:t>Body Level One</a:t>
            </a:r>
          </a:p>
          <a:p>
            <a:pPr lvl="1"/>
            <a:r>
              <a:t>Body Level Two</a:t>
            </a:r>
          </a:p>
          <a:p>
            <a:pPr lvl="2"/>
            <a:r>
              <a:t>Body Level Three</a:t>
            </a:r>
          </a:p>
          <a:p>
            <a:pPr lvl="3"/>
            <a:r>
              <a:t>Body Level Four</a:t>
            </a:r>
          </a:p>
          <a:p>
            <a:pPr lvl="4"/>
            <a:r>
              <a:t>Body Level Five</a:t>
            </a:r>
          </a:p>
        </p:txBody>
      </p:sp>
      <p:sp>
        <p:nvSpPr>
          <p:cNvPr id="82" name="Shape 82"/>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1427446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89" name="Shape 89"/>
          <p:cNvSpPr>
            <a:spLocks noGrp="1"/>
          </p:cNvSpPr>
          <p:nvPr>
            <p:ph type="pic" sz="quarter" idx="13"/>
          </p:nvPr>
        </p:nvSpPr>
        <p:spPr>
          <a:xfrm>
            <a:off x="11820525" y="7048500"/>
            <a:ext cx="5553075" cy="5549900"/>
          </a:xfrm>
          <a:prstGeom prst="rect">
            <a:avLst/>
          </a:prstGeom>
        </p:spPr>
        <p:txBody>
          <a:bodyPr lIns="91439" tIns="45719" rIns="91439" bIns="45719" anchor="t">
            <a:noAutofit/>
          </a:bodyPr>
          <a:lstStyle/>
          <a:p>
            <a:endParaRPr/>
          </a:p>
        </p:txBody>
      </p:sp>
      <p:sp>
        <p:nvSpPr>
          <p:cNvPr id="90" name="Shape 90"/>
          <p:cNvSpPr>
            <a:spLocks noGrp="1"/>
          </p:cNvSpPr>
          <p:nvPr>
            <p:ph type="pic" sz="quarter" idx="14"/>
          </p:nvPr>
        </p:nvSpPr>
        <p:spPr>
          <a:xfrm>
            <a:off x="11820525" y="1130300"/>
            <a:ext cx="5553075" cy="5549900"/>
          </a:xfrm>
          <a:prstGeom prst="rect">
            <a:avLst/>
          </a:prstGeom>
        </p:spPr>
        <p:txBody>
          <a:bodyPr lIns="91439" tIns="45719" rIns="91439" bIns="45719" anchor="t">
            <a:noAutofit/>
          </a:bodyPr>
          <a:lstStyle/>
          <a:p>
            <a:endParaRPr/>
          </a:p>
        </p:txBody>
      </p:sp>
      <p:sp>
        <p:nvSpPr>
          <p:cNvPr id="91" name="Shape 91"/>
          <p:cNvSpPr>
            <a:spLocks noGrp="1"/>
          </p:cNvSpPr>
          <p:nvPr>
            <p:ph type="pic" idx="15"/>
          </p:nvPr>
        </p:nvSpPr>
        <p:spPr>
          <a:xfrm>
            <a:off x="904875" y="1130300"/>
            <a:ext cx="10629900" cy="11468100"/>
          </a:xfrm>
          <a:prstGeom prst="rect">
            <a:avLst/>
          </a:prstGeom>
        </p:spPr>
        <p:txBody>
          <a:bodyPr lIns="91439" tIns="45719" rIns="91439" bIns="45719" anchor="t">
            <a:noAutofit/>
          </a:bodyPr>
          <a:lstStyle/>
          <a:p>
            <a:endParaRPr/>
          </a:p>
        </p:txBody>
      </p:sp>
      <p:sp>
        <p:nvSpPr>
          <p:cNvPr id="92" name="Shape 92"/>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138643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99" name="Shape 99"/>
          <p:cNvSpPr>
            <a:spLocks noGrp="1"/>
          </p:cNvSpPr>
          <p:nvPr>
            <p:ph type="body" sz="quarter" idx="13"/>
          </p:nvPr>
        </p:nvSpPr>
        <p:spPr>
          <a:xfrm>
            <a:off x="1790700" y="8953500"/>
            <a:ext cx="14716125" cy="685800"/>
          </a:xfrm>
          <a:prstGeom prst="rect">
            <a:avLst/>
          </a:prstGeom>
        </p:spPr>
        <p:txBody>
          <a:bodyPr anchor="t">
            <a:spAutoFit/>
          </a:bodyPr>
          <a:lstStyle>
            <a:lvl1pPr marL="0" indent="0" algn="ctr">
              <a:spcBef>
                <a:spcPts val="0"/>
              </a:spcBef>
              <a:buSzTx/>
              <a:buNone/>
              <a:defRPr sz="3800">
                <a:solidFill>
                  <a:srgbClr val="4D4D4D"/>
                </a:solidFill>
                <a:latin typeface="Lato Regular"/>
                <a:ea typeface="Lato Regular"/>
                <a:cs typeface="Lato Regular"/>
                <a:sym typeface="Lato Regular"/>
              </a:defRPr>
            </a:lvl1pPr>
          </a:lstStyle>
          <a:p>
            <a:r>
              <a:t>–Johnny Appleseed</a:t>
            </a:r>
          </a:p>
        </p:txBody>
      </p:sp>
      <p:sp>
        <p:nvSpPr>
          <p:cNvPr id="100" name="Shape 100"/>
          <p:cNvSpPr>
            <a:spLocks noGrp="1"/>
          </p:cNvSpPr>
          <p:nvPr>
            <p:ph type="body" sz="quarter" idx="14"/>
          </p:nvPr>
        </p:nvSpPr>
        <p:spPr>
          <a:xfrm>
            <a:off x="1790700" y="6045200"/>
            <a:ext cx="14716125" cy="889000"/>
          </a:xfrm>
          <a:prstGeom prst="rect">
            <a:avLst/>
          </a:prstGeom>
        </p:spPr>
        <p:txBody>
          <a:bodyPr>
            <a:spAutoFit/>
          </a:bodyPr>
          <a:lstStyle>
            <a:lvl1pPr marL="0" indent="0" algn="ctr">
              <a:spcBef>
                <a:spcPts val="0"/>
              </a:spcBef>
              <a:buSzTx/>
              <a:buNone/>
              <a:defRPr i="1">
                <a:solidFill>
                  <a:srgbClr val="FF931E"/>
                </a:solidFill>
                <a:latin typeface="Lato Regular"/>
                <a:ea typeface="Lato Regular"/>
                <a:cs typeface="Lato Regular"/>
                <a:sym typeface="Lato Regular"/>
              </a:defRPr>
            </a:lvl1pPr>
          </a:lstStyle>
          <a:p>
            <a:r>
              <a:t>“Type a quote here.” </a:t>
            </a:r>
          </a:p>
        </p:txBody>
      </p:sp>
      <p:sp>
        <p:nvSpPr>
          <p:cNvPr id="101" name="Shape 101"/>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3170717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08" name="Shape 108"/>
          <p:cNvSpPr>
            <a:spLocks noGrp="1"/>
          </p:cNvSpPr>
          <p:nvPr>
            <p:ph type="pic" idx="13"/>
          </p:nvPr>
        </p:nvSpPr>
        <p:spPr>
          <a:xfrm>
            <a:off x="0" y="0"/>
            <a:ext cx="18288000" cy="13716000"/>
          </a:xfrm>
          <a:prstGeom prst="rect">
            <a:avLst/>
          </a:prstGeom>
        </p:spPr>
        <p:txBody>
          <a:bodyPr lIns="91439" tIns="45719" rIns="91439" bIns="45719" anchor="t">
            <a:noAutofit/>
          </a:bodyPr>
          <a:lstStyle/>
          <a:p>
            <a:endParaRPr/>
          </a:p>
        </p:txBody>
      </p:sp>
      <p:sp>
        <p:nvSpPr>
          <p:cNvPr id="109" name="Shape 109"/>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2952472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ftr" sz="quarter" idx="10"/>
          </p:nvPr>
        </p:nvSpPr>
        <p:spPr>
          <a:xfrm>
            <a:off x="2806701" y="12906377"/>
            <a:ext cx="12242800" cy="577850"/>
          </a:xfrm>
          <a:prstGeom prst="rect">
            <a:avLst/>
          </a:prstGeom>
          <a:ln/>
        </p:spPr>
        <p:txBody>
          <a:bodyPr/>
          <a:lstStyle>
            <a:lvl1pPr>
              <a:defRPr/>
            </a:lvl1pPr>
          </a:lstStyle>
          <a:p>
            <a:pPr>
              <a:defRPr/>
            </a:pPr>
            <a:endParaRPr lang="en-GB"/>
          </a:p>
          <a:p>
            <a:pPr>
              <a:defRPr/>
            </a:pPr>
            <a:endParaRPr lang="nl-NL"/>
          </a:p>
        </p:txBody>
      </p:sp>
    </p:spTree>
    <p:extLst>
      <p:ext uri="{BB962C8B-B14F-4D97-AF65-F5344CB8AC3E}">
        <p14:creationId xmlns:p14="http://schemas.microsoft.com/office/powerpoint/2010/main" val="4105485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0107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Rectangle 4"/>
          <p:cNvSpPr>
            <a:spLocks noGrp="1" noChangeArrowheads="1"/>
          </p:cNvSpPr>
          <p:nvPr>
            <p:ph type="ftr" sz="quarter" idx="10"/>
          </p:nvPr>
        </p:nvSpPr>
        <p:spPr>
          <a:xfrm>
            <a:off x="2806701" y="12906377"/>
            <a:ext cx="12242800" cy="577850"/>
          </a:xfrm>
          <a:prstGeom prst="rect">
            <a:avLst/>
          </a:prstGeom>
          <a:ln/>
        </p:spPr>
        <p:txBody>
          <a:bodyPr/>
          <a:lstStyle>
            <a:lvl1pPr>
              <a:defRPr/>
            </a:lvl1pPr>
          </a:lstStyle>
          <a:p>
            <a:pPr>
              <a:defRPr/>
            </a:pPr>
            <a:endParaRPr lang="en-GB"/>
          </a:p>
          <a:p>
            <a:pPr>
              <a:defRPr/>
            </a:pPr>
            <a:endParaRPr lang="nl-NL"/>
          </a:p>
        </p:txBody>
      </p:sp>
    </p:spTree>
    <p:extLst>
      <p:ext uri="{BB962C8B-B14F-4D97-AF65-F5344CB8AC3E}">
        <p14:creationId xmlns:p14="http://schemas.microsoft.com/office/powerpoint/2010/main" val="18702505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r>
              <a:t>Title Text</a:t>
            </a:r>
          </a:p>
        </p:txBody>
      </p:sp>
      <p:sp>
        <p:nvSpPr>
          <p:cNvPr id="54" name="Shape 54"/>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8688357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2" name="Shape 42"/>
          <p:cNvSpPr>
            <a:spLocks noGrp="1"/>
          </p:cNvSpPr>
          <p:nvPr>
            <p:ph type="pic" sz="half" idx="13"/>
          </p:nvPr>
        </p:nvSpPr>
        <p:spPr>
          <a:xfrm>
            <a:off x="9874485" y="1104900"/>
            <a:ext cx="7143751" cy="11506200"/>
          </a:xfrm>
          <a:prstGeom prst="rect">
            <a:avLst/>
          </a:prstGeom>
        </p:spPr>
        <p:txBody>
          <a:bodyPr lIns="91439" tIns="45719" rIns="91439" bIns="45719" anchor="t">
            <a:noAutofit/>
          </a:bodyPr>
          <a:lstStyle/>
          <a:p>
            <a:endParaRPr dirty="0"/>
          </a:p>
        </p:txBody>
      </p:sp>
      <p:sp>
        <p:nvSpPr>
          <p:cNvPr id="43" name="Shape 43"/>
          <p:cNvSpPr>
            <a:spLocks noGrp="1"/>
          </p:cNvSpPr>
          <p:nvPr>
            <p:ph type="title"/>
          </p:nvPr>
        </p:nvSpPr>
        <p:spPr>
          <a:xfrm>
            <a:off x="1238250" y="1104900"/>
            <a:ext cx="7667625" cy="5613400"/>
          </a:xfrm>
          <a:prstGeom prst="rect">
            <a:avLst/>
          </a:prstGeom>
        </p:spPr>
        <p:txBody>
          <a:bodyPr anchor="b"/>
          <a:lstStyle>
            <a:lvl1pPr>
              <a:defRPr sz="6300"/>
            </a:lvl1pPr>
          </a:lstStyle>
          <a:p>
            <a:r>
              <a:t>Title Text</a:t>
            </a:r>
          </a:p>
        </p:txBody>
      </p:sp>
      <p:sp>
        <p:nvSpPr>
          <p:cNvPr id="44" name="Shape 44"/>
          <p:cNvSpPr>
            <a:spLocks noGrp="1"/>
          </p:cNvSpPr>
          <p:nvPr>
            <p:ph type="body" sz="quarter" idx="1"/>
          </p:nvPr>
        </p:nvSpPr>
        <p:spPr>
          <a:xfrm>
            <a:off x="1238250" y="6845300"/>
            <a:ext cx="7667625" cy="5765800"/>
          </a:xfrm>
          <a:prstGeom prst="rect">
            <a:avLst/>
          </a:prstGeom>
        </p:spPr>
        <p:txBody>
          <a:bodyPr anchor="t"/>
          <a:lstStyle>
            <a:lvl1pPr marL="0" indent="0" algn="ctr">
              <a:spcBef>
                <a:spcPts val="0"/>
              </a:spcBef>
              <a:buSzTx/>
              <a:buNone/>
              <a:defRPr sz="3300">
                <a:solidFill>
                  <a:srgbClr val="4D4D4D"/>
                </a:solidFill>
                <a:latin typeface="Lato Regular"/>
                <a:ea typeface="Lato Regular"/>
                <a:cs typeface="Lato Regular"/>
                <a:sym typeface="Lato Regular"/>
              </a:defRPr>
            </a:lvl1pPr>
            <a:lvl2pPr marL="0" indent="171450" algn="ctr">
              <a:spcBef>
                <a:spcPts val="0"/>
              </a:spcBef>
              <a:buSzTx/>
              <a:buNone/>
              <a:defRPr sz="3300">
                <a:solidFill>
                  <a:srgbClr val="4D4D4D"/>
                </a:solidFill>
                <a:latin typeface="Lato Regular"/>
                <a:ea typeface="Lato Regular"/>
                <a:cs typeface="Lato Regular"/>
                <a:sym typeface="Lato Regular"/>
              </a:defRPr>
            </a:lvl2pPr>
            <a:lvl3pPr marL="0" indent="342900" algn="ctr">
              <a:spcBef>
                <a:spcPts val="0"/>
              </a:spcBef>
              <a:buSzTx/>
              <a:buNone/>
              <a:defRPr sz="3300">
                <a:solidFill>
                  <a:srgbClr val="4D4D4D"/>
                </a:solidFill>
                <a:latin typeface="Lato Regular"/>
                <a:ea typeface="Lato Regular"/>
                <a:cs typeface="Lato Regular"/>
                <a:sym typeface="Lato Regular"/>
              </a:defRPr>
            </a:lvl3pPr>
            <a:lvl4pPr marL="0" indent="514350" algn="ctr">
              <a:spcBef>
                <a:spcPts val="0"/>
              </a:spcBef>
              <a:buSzTx/>
              <a:buNone/>
              <a:defRPr sz="3300">
                <a:solidFill>
                  <a:srgbClr val="4D4D4D"/>
                </a:solidFill>
                <a:latin typeface="Lato Regular"/>
                <a:ea typeface="Lato Regular"/>
                <a:cs typeface="Lato Regular"/>
                <a:sym typeface="Lato Regular"/>
              </a:defRPr>
            </a:lvl4pPr>
            <a:lvl5pPr marL="0" indent="685800" algn="ctr">
              <a:spcBef>
                <a:spcPts val="0"/>
              </a:spcBef>
              <a:buSzTx/>
              <a:buNone/>
              <a:defRPr sz="3300">
                <a:solidFill>
                  <a:srgbClr val="4D4D4D"/>
                </a:solidFill>
                <a:latin typeface="Lato Regular"/>
                <a:ea typeface="Lato Regular"/>
                <a:cs typeface="Lato Regular"/>
                <a:sym typeface="Lato Regular"/>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45" name="pasted-image.pdf"/>
          <p:cNvPicPr>
            <a:picLocks noChangeAspect="1"/>
          </p:cNvPicPr>
          <p:nvPr/>
        </p:nvPicPr>
        <p:blipFill>
          <a:blip r:embed="rId2" cstate="screen"/>
          <a:stretch>
            <a:fillRect/>
          </a:stretch>
        </p:blipFill>
        <p:spPr>
          <a:xfrm>
            <a:off x="3810000" y="635000"/>
            <a:ext cx="2486582" cy="1587500"/>
          </a:xfrm>
          <a:prstGeom prst="rect">
            <a:avLst/>
          </a:prstGeom>
          <a:ln w="12700">
            <a:miter lim="400000"/>
          </a:ln>
        </p:spPr>
      </p:pic>
      <p:sp>
        <p:nvSpPr>
          <p:cNvPr id="46" name="Shape 46"/>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ual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1"/>
          </p:nvPr>
        </p:nvSpPr>
        <p:spPr>
          <a:xfrm>
            <a:off x="655135" y="2144958"/>
            <a:ext cx="8355959" cy="9900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4"/>
          </p:nvPr>
        </p:nvSpPr>
        <p:spPr>
          <a:xfrm>
            <a:off x="9138684" y="12712700"/>
            <a:ext cx="7049385" cy="873702"/>
          </a:xfrm>
          <a:prstGeom prst="rect">
            <a:avLst/>
          </a:prstGeom>
        </p:spPr>
        <p:txBody>
          <a:bodyPr/>
          <a:lstStyle/>
          <a:p>
            <a:endParaRPr lang="en-US" dirty="0"/>
          </a:p>
        </p:txBody>
      </p:sp>
      <p:sp>
        <p:nvSpPr>
          <p:cNvPr id="5" name="Slide Number Placeholder 4"/>
          <p:cNvSpPr>
            <a:spLocks noGrp="1"/>
          </p:cNvSpPr>
          <p:nvPr>
            <p:ph type="sldNum" sz="quarter" idx="15"/>
          </p:nvPr>
        </p:nvSpPr>
        <p:spPr>
          <a:xfrm>
            <a:off x="16188070" y="12712700"/>
            <a:ext cx="1444796" cy="873702"/>
          </a:xfrm>
          <a:prstGeom prst="rect">
            <a:avLst/>
          </a:prstGeom>
        </p:spPr>
        <p:txBody>
          <a:bodyPr/>
          <a:lstStyle/>
          <a:p>
            <a:fld id="{4ADA9DB8-2C2F-4CF9-B365-BF03F1E40EEA}" type="slidenum">
              <a:rPr lang="en-US" smtClean="0"/>
              <a:pPr/>
              <a:t>‹#›</a:t>
            </a:fld>
            <a:endParaRPr lang="en-US" dirty="0"/>
          </a:p>
        </p:txBody>
      </p:sp>
      <p:sp>
        <p:nvSpPr>
          <p:cNvPr id="7" name="Content Placeholder 6"/>
          <p:cNvSpPr>
            <a:spLocks noGrp="1"/>
          </p:cNvSpPr>
          <p:nvPr>
            <p:ph sz="quarter" idx="16"/>
          </p:nvPr>
        </p:nvSpPr>
        <p:spPr>
          <a:xfrm>
            <a:off x="9282112" y="2136774"/>
            <a:ext cx="8350753" cy="990818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80846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111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Layou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hape 42"/>
          <p:cNvSpPr>
            <a:spLocks noGrp="1"/>
          </p:cNvSpPr>
          <p:nvPr>
            <p:ph type="pic" sz="half" idx="13"/>
          </p:nvPr>
        </p:nvSpPr>
        <p:spPr>
          <a:xfrm>
            <a:off x="9877425" y="2093641"/>
            <a:ext cx="7755442" cy="9983917"/>
          </a:xfrm>
          <a:prstGeom prst="rect">
            <a:avLst/>
          </a:prstGeom>
        </p:spPr>
        <p:txBody>
          <a:bodyPr lIns="91439" tIns="45719" rIns="91439" bIns="45719" anchor="t">
            <a:noAutofit/>
          </a:bodyPr>
          <a:lstStyle/>
          <a:p>
            <a:endParaRPr dirty="0"/>
          </a:p>
        </p:txBody>
      </p:sp>
      <p:sp>
        <p:nvSpPr>
          <p:cNvPr id="8" name="Content Placeholder 7"/>
          <p:cNvSpPr>
            <a:spLocks noGrp="1"/>
          </p:cNvSpPr>
          <p:nvPr>
            <p:ph sz="quarter" idx="11"/>
          </p:nvPr>
        </p:nvSpPr>
        <p:spPr>
          <a:xfrm>
            <a:off x="655134" y="2102428"/>
            <a:ext cx="9222290" cy="99751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7538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Layou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hape 42"/>
          <p:cNvSpPr>
            <a:spLocks noGrp="1"/>
          </p:cNvSpPr>
          <p:nvPr>
            <p:ph type="pic" sz="half" idx="13"/>
          </p:nvPr>
        </p:nvSpPr>
        <p:spPr>
          <a:xfrm>
            <a:off x="9877425" y="2093641"/>
            <a:ext cx="7755442" cy="9983917"/>
          </a:xfrm>
          <a:prstGeom prst="rect">
            <a:avLst/>
          </a:prstGeom>
        </p:spPr>
        <p:txBody>
          <a:bodyPr lIns="91439" tIns="45719" rIns="91439" bIns="45719" anchor="t">
            <a:noAutofit/>
          </a:bodyPr>
          <a:lstStyle/>
          <a:p>
            <a:endParaRPr dirty="0"/>
          </a:p>
        </p:txBody>
      </p:sp>
      <p:sp>
        <p:nvSpPr>
          <p:cNvPr id="8" name="Content Placeholder 7"/>
          <p:cNvSpPr>
            <a:spLocks noGrp="1"/>
          </p:cNvSpPr>
          <p:nvPr>
            <p:ph sz="quarter" idx="11"/>
          </p:nvPr>
        </p:nvSpPr>
        <p:spPr>
          <a:xfrm>
            <a:off x="655134" y="2102428"/>
            <a:ext cx="9222290" cy="99751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7334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0" name="Shape 70"/>
          <p:cNvSpPr>
            <a:spLocks noGrp="1"/>
          </p:cNvSpPr>
          <p:nvPr>
            <p:ph type="pic" sz="half" idx="13"/>
          </p:nvPr>
        </p:nvSpPr>
        <p:spPr>
          <a:xfrm>
            <a:off x="9877425" y="3873500"/>
            <a:ext cx="7143750" cy="9207500"/>
          </a:xfrm>
          <a:prstGeom prst="rect">
            <a:avLst/>
          </a:prstGeom>
        </p:spPr>
        <p:txBody>
          <a:bodyPr lIns="91439" tIns="45719" rIns="91439" bIns="45719" anchor="t">
            <a:noAutofit/>
          </a:bodyPr>
          <a:lstStyle/>
          <a:p>
            <a:endParaRPr/>
          </a:p>
        </p:txBody>
      </p:sp>
      <p:sp>
        <p:nvSpPr>
          <p:cNvPr id="71" name="Shape 71"/>
          <p:cNvSpPr>
            <a:spLocks noGrp="1"/>
          </p:cNvSpPr>
          <p:nvPr>
            <p:ph type="title"/>
          </p:nvPr>
        </p:nvSpPr>
        <p:spPr>
          <a:xfrm>
            <a:off x="1266825" y="1587500"/>
            <a:ext cx="15754350" cy="2286000"/>
          </a:xfrm>
          <a:prstGeom prst="rect">
            <a:avLst/>
          </a:prstGeom>
        </p:spPr>
        <p:txBody>
          <a:bodyPr/>
          <a:lstStyle/>
          <a:p>
            <a:r>
              <a:t>Title Text</a:t>
            </a:r>
          </a:p>
        </p:txBody>
      </p:sp>
      <p:sp>
        <p:nvSpPr>
          <p:cNvPr id="72" name="Shape 72"/>
          <p:cNvSpPr>
            <a:spLocks noGrp="1"/>
          </p:cNvSpPr>
          <p:nvPr>
            <p:ph type="body" sz="half" idx="1"/>
          </p:nvPr>
        </p:nvSpPr>
        <p:spPr>
          <a:xfrm>
            <a:off x="1266825" y="3873500"/>
            <a:ext cx="7505700" cy="9207500"/>
          </a:xfrm>
          <a:prstGeom prst="rect">
            <a:avLst/>
          </a:prstGeom>
        </p:spPr>
        <p:txBody>
          <a:bodyPr/>
          <a:lstStyle>
            <a:lvl1pPr marL="419100" indent="-419100">
              <a:spcBef>
                <a:spcPts val="3375"/>
              </a:spcBef>
              <a:defRPr sz="3375">
                <a:solidFill>
                  <a:srgbClr val="4D4D4D"/>
                </a:solidFill>
                <a:latin typeface="Lato Regular"/>
                <a:ea typeface="Lato Regular"/>
                <a:cs typeface="Lato Regular"/>
                <a:sym typeface="Lato Regular"/>
              </a:defRPr>
            </a:lvl1pPr>
            <a:lvl2pPr marL="838200" indent="-419100">
              <a:spcBef>
                <a:spcPts val="3375"/>
              </a:spcBef>
              <a:defRPr sz="3375">
                <a:solidFill>
                  <a:srgbClr val="4D4D4D"/>
                </a:solidFill>
                <a:latin typeface="Lato Regular"/>
                <a:ea typeface="Lato Regular"/>
                <a:cs typeface="Lato Regular"/>
                <a:sym typeface="Lato Regular"/>
              </a:defRPr>
            </a:lvl2pPr>
            <a:lvl3pPr marL="1257300" indent="-419100">
              <a:spcBef>
                <a:spcPts val="3375"/>
              </a:spcBef>
              <a:defRPr sz="3375">
                <a:solidFill>
                  <a:srgbClr val="4D4D4D"/>
                </a:solidFill>
                <a:latin typeface="Lato Regular"/>
                <a:ea typeface="Lato Regular"/>
                <a:cs typeface="Lato Regular"/>
                <a:sym typeface="Lato Regular"/>
              </a:defRPr>
            </a:lvl3pPr>
            <a:lvl4pPr marL="1676400" indent="-419100">
              <a:spcBef>
                <a:spcPts val="3375"/>
              </a:spcBef>
              <a:defRPr sz="3375">
                <a:solidFill>
                  <a:srgbClr val="4D4D4D"/>
                </a:solidFill>
                <a:latin typeface="Lato Regular"/>
                <a:ea typeface="Lato Regular"/>
                <a:cs typeface="Lato Regular"/>
                <a:sym typeface="Lato Regular"/>
              </a:defRPr>
            </a:lvl4pPr>
            <a:lvl5pPr marL="2095500" indent="-419100">
              <a:spcBef>
                <a:spcPts val="3375"/>
              </a:spcBef>
              <a:defRPr sz="3375">
                <a:solidFill>
                  <a:srgbClr val="4D4D4D"/>
                </a:solidFill>
                <a:latin typeface="Lato Regular"/>
                <a:ea typeface="Lato Regular"/>
                <a:cs typeface="Lato Regular"/>
                <a:sym typeface="Lato Regular"/>
              </a:defRPr>
            </a:lvl5pPr>
          </a:lstStyle>
          <a:p>
            <a:r>
              <a:t>Body Level One</a:t>
            </a:r>
          </a:p>
          <a:p>
            <a:pPr lvl="1"/>
            <a:r>
              <a:t>Body Level Two</a:t>
            </a:r>
          </a:p>
          <a:p>
            <a:pPr lvl="2"/>
            <a:r>
              <a:t>Body Level Three</a:t>
            </a:r>
          </a:p>
          <a:p>
            <a:pPr lvl="3"/>
            <a:r>
              <a:t>Body Level Four</a:t>
            </a:r>
          </a:p>
          <a:p>
            <a:pPr lvl="4"/>
            <a:r>
              <a:t>Body Level Five</a:t>
            </a:r>
          </a:p>
        </p:txBody>
      </p:sp>
      <p:pic>
        <p:nvPicPr>
          <p:cNvPr id="73" name="pasted-image.pdf"/>
          <p:cNvPicPr>
            <a:picLocks noChangeAspect="1"/>
          </p:cNvPicPr>
          <p:nvPr/>
        </p:nvPicPr>
        <p:blipFill>
          <a:blip r:embed="rId2" cstate="screen"/>
          <a:stretch>
            <a:fillRect/>
          </a:stretch>
        </p:blipFill>
        <p:spPr>
          <a:xfrm>
            <a:off x="476250" y="635001"/>
            <a:ext cx="2486582" cy="1587501"/>
          </a:xfrm>
          <a:prstGeom prst="rect">
            <a:avLst/>
          </a:prstGeom>
          <a:ln w="12700">
            <a:miter lim="400000"/>
          </a:ln>
        </p:spPr>
      </p:pic>
      <p:sp>
        <p:nvSpPr>
          <p:cNvPr id="74" name="Shape 74"/>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1" name="Shape 81"/>
          <p:cNvSpPr>
            <a:spLocks noGrp="1"/>
          </p:cNvSpPr>
          <p:nvPr>
            <p:ph type="body" idx="1"/>
          </p:nvPr>
        </p:nvSpPr>
        <p:spPr>
          <a:xfrm>
            <a:off x="1266825" y="1778000"/>
            <a:ext cx="15754350" cy="10147300"/>
          </a:xfrm>
          <a:prstGeom prst="rect">
            <a:avLst/>
          </a:prstGeom>
        </p:spPr>
        <p:txBody>
          <a:bodyPr/>
          <a:lstStyle>
            <a:lvl1pPr>
              <a:defRPr>
                <a:solidFill>
                  <a:srgbClr val="4D4D4D"/>
                </a:solidFill>
                <a:latin typeface="Lato Regular"/>
                <a:ea typeface="Lato Regular"/>
                <a:cs typeface="Lato Regular"/>
                <a:sym typeface="Lato Regular"/>
              </a:defRPr>
            </a:lvl1pPr>
            <a:lvl2pPr>
              <a:defRPr>
                <a:solidFill>
                  <a:srgbClr val="4D4D4D"/>
                </a:solidFill>
                <a:latin typeface="Lato Regular"/>
                <a:ea typeface="Lato Regular"/>
                <a:cs typeface="Lato Regular"/>
                <a:sym typeface="Lato Regular"/>
              </a:defRPr>
            </a:lvl2pPr>
            <a:lvl3pPr>
              <a:defRPr>
                <a:solidFill>
                  <a:srgbClr val="4D4D4D"/>
                </a:solidFill>
                <a:latin typeface="Lato Regular"/>
                <a:ea typeface="Lato Regular"/>
                <a:cs typeface="Lato Regular"/>
                <a:sym typeface="Lato Regular"/>
              </a:defRPr>
            </a:lvl3pPr>
            <a:lvl4pPr>
              <a:defRPr>
                <a:solidFill>
                  <a:srgbClr val="4D4D4D"/>
                </a:solidFill>
                <a:latin typeface="Lato Regular"/>
                <a:ea typeface="Lato Regular"/>
                <a:cs typeface="Lato Regular"/>
                <a:sym typeface="Lato Regular"/>
              </a:defRPr>
            </a:lvl4pPr>
            <a:lvl5pPr>
              <a:defRPr>
                <a:solidFill>
                  <a:srgbClr val="4D4D4D"/>
                </a:solidFill>
                <a:latin typeface="Lato Regular"/>
                <a:ea typeface="Lato Regular"/>
                <a:cs typeface="Lato Regular"/>
                <a:sym typeface="Lato Regular"/>
              </a:defRPr>
            </a:lvl5pPr>
          </a:lstStyle>
          <a:p>
            <a:r>
              <a:t>Body Level One</a:t>
            </a:r>
          </a:p>
          <a:p>
            <a:pPr lvl="1"/>
            <a:r>
              <a:t>Body Level Two</a:t>
            </a:r>
          </a:p>
          <a:p>
            <a:pPr lvl="2"/>
            <a:r>
              <a:t>Body Level Three</a:t>
            </a:r>
          </a:p>
          <a:p>
            <a:pPr lvl="3"/>
            <a:r>
              <a:t>Body Level Four</a:t>
            </a:r>
          </a:p>
          <a:p>
            <a:pPr lvl="4"/>
            <a:r>
              <a:t>Body Level Five</a:t>
            </a:r>
          </a:p>
        </p:txBody>
      </p:sp>
      <p:sp>
        <p:nvSpPr>
          <p:cNvPr id="82" name="Shape 82"/>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89" name="Shape 89"/>
          <p:cNvSpPr>
            <a:spLocks noGrp="1"/>
          </p:cNvSpPr>
          <p:nvPr>
            <p:ph type="pic" sz="quarter" idx="13"/>
          </p:nvPr>
        </p:nvSpPr>
        <p:spPr>
          <a:xfrm>
            <a:off x="11820525" y="7048500"/>
            <a:ext cx="5553075" cy="5549900"/>
          </a:xfrm>
          <a:prstGeom prst="rect">
            <a:avLst/>
          </a:prstGeom>
        </p:spPr>
        <p:txBody>
          <a:bodyPr lIns="91439" tIns="45719" rIns="91439" bIns="45719" anchor="t">
            <a:noAutofit/>
          </a:bodyPr>
          <a:lstStyle/>
          <a:p>
            <a:endParaRPr/>
          </a:p>
        </p:txBody>
      </p:sp>
      <p:sp>
        <p:nvSpPr>
          <p:cNvPr id="90" name="Shape 90"/>
          <p:cNvSpPr>
            <a:spLocks noGrp="1"/>
          </p:cNvSpPr>
          <p:nvPr>
            <p:ph type="pic" sz="quarter" idx="14"/>
          </p:nvPr>
        </p:nvSpPr>
        <p:spPr>
          <a:xfrm>
            <a:off x="11820525" y="1130300"/>
            <a:ext cx="5553075" cy="5549900"/>
          </a:xfrm>
          <a:prstGeom prst="rect">
            <a:avLst/>
          </a:prstGeom>
        </p:spPr>
        <p:txBody>
          <a:bodyPr lIns="91439" tIns="45719" rIns="91439" bIns="45719" anchor="t">
            <a:noAutofit/>
          </a:bodyPr>
          <a:lstStyle/>
          <a:p>
            <a:endParaRPr/>
          </a:p>
        </p:txBody>
      </p:sp>
      <p:sp>
        <p:nvSpPr>
          <p:cNvPr id="91" name="Shape 91"/>
          <p:cNvSpPr>
            <a:spLocks noGrp="1"/>
          </p:cNvSpPr>
          <p:nvPr>
            <p:ph type="pic" idx="15"/>
          </p:nvPr>
        </p:nvSpPr>
        <p:spPr>
          <a:xfrm>
            <a:off x="904875" y="1130300"/>
            <a:ext cx="10629900" cy="11468100"/>
          </a:xfrm>
          <a:prstGeom prst="rect">
            <a:avLst/>
          </a:prstGeom>
        </p:spPr>
        <p:txBody>
          <a:bodyPr lIns="91439" tIns="45719" rIns="91439" bIns="45719" anchor="t">
            <a:noAutofit/>
          </a:bodyPr>
          <a:lstStyle/>
          <a:p>
            <a:endParaRPr/>
          </a:p>
        </p:txBody>
      </p:sp>
      <p:sp>
        <p:nvSpPr>
          <p:cNvPr id="92" name="Shape 92"/>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99" name="Shape 99"/>
          <p:cNvSpPr>
            <a:spLocks noGrp="1"/>
          </p:cNvSpPr>
          <p:nvPr>
            <p:ph type="body" sz="quarter" idx="13"/>
          </p:nvPr>
        </p:nvSpPr>
        <p:spPr>
          <a:xfrm>
            <a:off x="1790700" y="8953500"/>
            <a:ext cx="14716125" cy="530915"/>
          </a:xfrm>
          <a:prstGeom prst="rect">
            <a:avLst/>
          </a:prstGeom>
        </p:spPr>
        <p:txBody>
          <a:bodyPr anchor="t">
            <a:spAutoFit/>
          </a:bodyPr>
          <a:lstStyle>
            <a:lvl1pPr marL="0" indent="0" algn="ctr">
              <a:spcBef>
                <a:spcPts val="0"/>
              </a:spcBef>
              <a:buSzTx/>
              <a:buNone/>
              <a:defRPr sz="2850">
                <a:solidFill>
                  <a:srgbClr val="4D4D4D"/>
                </a:solidFill>
                <a:latin typeface="Lato Regular"/>
                <a:ea typeface="Lato Regular"/>
                <a:cs typeface="Lato Regular"/>
                <a:sym typeface="Lato Regular"/>
              </a:defRPr>
            </a:lvl1pPr>
          </a:lstStyle>
          <a:p>
            <a:r>
              <a:t>–Johnny Appleseed</a:t>
            </a:r>
          </a:p>
        </p:txBody>
      </p:sp>
      <p:sp>
        <p:nvSpPr>
          <p:cNvPr id="100" name="Shape 100"/>
          <p:cNvSpPr>
            <a:spLocks noGrp="1"/>
          </p:cNvSpPr>
          <p:nvPr>
            <p:ph type="body" sz="quarter" idx="14"/>
          </p:nvPr>
        </p:nvSpPr>
        <p:spPr>
          <a:xfrm>
            <a:off x="1790700" y="6045200"/>
            <a:ext cx="14716125" cy="692497"/>
          </a:xfrm>
          <a:prstGeom prst="rect">
            <a:avLst/>
          </a:prstGeom>
        </p:spPr>
        <p:txBody>
          <a:bodyPr>
            <a:spAutoFit/>
          </a:bodyPr>
          <a:lstStyle>
            <a:lvl1pPr marL="0" indent="0" algn="ctr">
              <a:spcBef>
                <a:spcPts val="0"/>
              </a:spcBef>
              <a:buSzTx/>
              <a:buNone/>
              <a:defRPr i="1">
                <a:solidFill>
                  <a:srgbClr val="FF931E"/>
                </a:solidFill>
                <a:latin typeface="Lato Regular"/>
                <a:ea typeface="Lato Regular"/>
                <a:cs typeface="Lato Regular"/>
                <a:sym typeface="Lato Regular"/>
              </a:defRPr>
            </a:lvl1pPr>
          </a:lstStyle>
          <a:p>
            <a:r>
              <a:t>“Type a quote here.” </a:t>
            </a:r>
          </a:p>
        </p:txBody>
      </p:sp>
      <p:sp>
        <p:nvSpPr>
          <p:cNvPr id="101" name="Shape 101"/>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08" name="Shape 108"/>
          <p:cNvSpPr>
            <a:spLocks noGrp="1"/>
          </p:cNvSpPr>
          <p:nvPr>
            <p:ph type="pic" idx="13"/>
          </p:nvPr>
        </p:nvSpPr>
        <p:spPr>
          <a:xfrm>
            <a:off x="0" y="0"/>
            <a:ext cx="18288000" cy="13716000"/>
          </a:xfrm>
          <a:prstGeom prst="rect">
            <a:avLst/>
          </a:prstGeom>
        </p:spPr>
        <p:txBody>
          <a:bodyPr lIns="91439" tIns="45719" rIns="91439" bIns="45719" anchor="t">
            <a:noAutofit/>
          </a:bodyPr>
          <a:lstStyle/>
          <a:p>
            <a:endParaRPr/>
          </a:p>
        </p:txBody>
      </p:sp>
      <p:sp>
        <p:nvSpPr>
          <p:cNvPr id="109" name="Shape 109"/>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0992" y="11898560"/>
            <a:ext cx="3557288" cy="1702365"/>
          </a:xfrm>
          <a:prstGeom prst="rect">
            <a:avLst/>
          </a:prstGeom>
        </p:spPr>
      </p:pic>
    </p:spTree>
    <p:extLst>
      <p:ext uri="{BB962C8B-B14F-4D97-AF65-F5344CB8AC3E}">
        <p14:creationId xmlns:p14="http://schemas.microsoft.com/office/powerpoint/2010/main" val="77913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5.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3.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55134" y="1"/>
            <a:ext cx="16977732" cy="177107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Title Text</a:t>
            </a:r>
          </a:p>
        </p:txBody>
      </p:sp>
      <p:sp>
        <p:nvSpPr>
          <p:cNvPr id="7" name="Footer Placeholder 5"/>
          <p:cNvSpPr txBox="1">
            <a:spLocks/>
          </p:cNvSpPr>
          <p:nvPr userDrawn="1"/>
        </p:nvSpPr>
        <p:spPr>
          <a:xfrm>
            <a:off x="655135" y="12757150"/>
            <a:ext cx="17489990" cy="730250"/>
          </a:xfrm>
          <a:prstGeom prst="rect">
            <a:avLst/>
          </a:prstGeom>
        </p:spPr>
        <p:txBody>
          <a:bodyPr vert="horz" lIns="68580" tIns="34290" rIns="68580" bIns="3429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chemeClr val="tx1">
                    <a:tint val="75000"/>
                  </a:schemeClr>
                </a:solidFill>
                <a:effectLst/>
                <a:uFillTx/>
                <a:latin typeface="Lato" charset="0"/>
                <a:ea typeface="Lato" charset="0"/>
                <a:cs typeface="Lato" charset="0"/>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algn="r"/>
            <a:r>
              <a:rPr lang="de-DE" sz="3000" b="0" i="0" baseline="0" dirty="0">
                <a:solidFill>
                  <a:schemeClr val="tx2"/>
                </a:solidFill>
                <a:latin typeface="Lato Medium" charset="0"/>
                <a:ea typeface="Lato Medium" charset="0"/>
                <a:cs typeface="Lato Medium" charset="0"/>
              </a:rPr>
              <a:t>Amsterdam Modeling Suite </a:t>
            </a:r>
            <a:r>
              <a:rPr lang="de-DE" sz="3000" b="0" i="0" baseline="0" dirty="0" err="1">
                <a:solidFill>
                  <a:schemeClr val="tx2"/>
                </a:solidFill>
                <a:latin typeface="Lato Medium" charset="0"/>
                <a:ea typeface="Lato Medium" charset="0"/>
                <a:cs typeface="Lato Medium" charset="0"/>
              </a:rPr>
              <a:t>seminar</a:t>
            </a:r>
            <a:r>
              <a:rPr lang="de-DE" sz="3000" b="0" i="0" baseline="0" dirty="0">
                <a:solidFill>
                  <a:schemeClr val="tx2"/>
                </a:solidFill>
                <a:latin typeface="Lato Medium" charset="0"/>
                <a:ea typeface="Lato Medium" charset="0"/>
                <a:cs typeface="Lato Medium" charset="0"/>
              </a:rPr>
              <a:t>, 19 </a:t>
            </a:r>
            <a:r>
              <a:rPr lang="de-DE" sz="3000" b="0" i="0" baseline="0" dirty="0" err="1">
                <a:solidFill>
                  <a:schemeClr val="tx2"/>
                </a:solidFill>
                <a:latin typeface="Lato Medium" charset="0"/>
                <a:ea typeface="Lato Medium" charset="0"/>
                <a:cs typeface="Lato Medium" charset="0"/>
              </a:rPr>
              <a:t>October</a:t>
            </a:r>
            <a:r>
              <a:rPr lang="de-DE" sz="3000" b="0" i="0" baseline="0" dirty="0">
                <a:solidFill>
                  <a:schemeClr val="tx2"/>
                </a:solidFill>
                <a:latin typeface="Lato Medium" charset="0"/>
                <a:ea typeface="Lato Medium" charset="0"/>
                <a:cs typeface="Lato Medium" charset="0"/>
              </a:rPr>
              <a:t> 2023, Seoul     </a:t>
            </a:r>
            <a:r>
              <a:rPr lang="de-DE" sz="3000" b="0" i="0" dirty="0">
                <a:solidFill>
                  <a:schemeClr val="tx2"/>
                </a:solidFill>
                <a:latin typeface="Lato Medium" charset="0"/>
                <a:ea typeface="Lato Medium" charset="0"/>
                <a:cs typeface="Lato Medium" charset="0"/>
              </a:rPr>
              <a:t>© SCM</a:t>
            </a:r>
            <a:r>
              <a:rPr lang="de-DE" sz="3000" b="0" i="0" baseline="0" dirty="0">
                <a:solidFill>
                  <a:schemeClr val="tx2"/>
                </a:solidFill>
                <a:latin typeface="Lato Medium" charset="0"/>
                <a:ea typeface="Lato Medium" charset="0"/>
                <a:cs typeface="Lato Medium" charset="0"/>
              </a:rPr>
              <a:t>        </a:t>
            </a:r>
            <a:fld id="{C7AD1CBD-BE06-FB4C-992F-7F384C259F72}" type="slidenum">
              <a:rPr lang="de-DE" sz="3000" b="0" i="0" baseline="0" smtClean="0">
                <a:solidFill>
                  <a:schemeClr val="tx2"/>
                </a:solidFill>
                <a:latin typeface="Lato Medium" charset="0"/>
                <a:ea typeface="Lato Medium" charset="0"/>
                <a:cs typeface="Lato Medium" charset="0"/>
              </a:rPr>
              <a:pPr algn="r"/>
              <a:t>‹#›</a:t>
            </a:fld>
            <a:endParaRPr lang="en-US" sz="3000" b="0" i="0" dirty="0">
              <a:solidFill>
                <a:schemeClr val="tx2"/>
              </a:solidFill>
              <a:latin typeface="Lato Medium" charset="0"/>
              <a:ea typeface="Lato Medium" charset="0"/>
              <a:cs typeface="Lato Medium" charset="0"/>
            </a:endParaRPr>
          </a:p>
        </p:txBody>
      </p:sp>
      <p:sp>
        <p:nvSpPr>
          <p:cNvPr id="10" name="Text Placeholder 9"/>
          <p:cNvSpPr>
            <a:spLocks noGrp="1"/>
          </p:cNvSpPr>
          <p:nvPr>
            <p:ph type="body" idx="1"/>
          </p:nvPr>
        </p:nvSpPr>
        <p:spPr>
          <a:xfrm>
            <a:off x="655134" y="2122216"/>
            <a:ext cx="16977732" cy="99147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userDrawn="1"/>
        </p:nvCxnSpPr>
        <p:spPr>
          <a:xfrm>
            <a:off x="0" y="12502427"/>
            <a:ext cx="18288000"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pic>
        <p:nvPicPr>
          <p:cNvPr id="3" name="Picture 2"/>
          <p:cNvPicPr>
            <a:picLocks noChangeAspect="1"/>
          </p:cNvPicPr>
          <p:nvPr userDrawn="1"/>
        </p:nvPicPr>
        <p:blipFill>
          <a:blip r:embed="rId18" cstate="screen">
            <a:extLst>
              <a:ext uri="{28A0092B-C50C-407E-A947-70E740481C1C}">
                <a14:useLocalDpi xmlns:a14="http://schemas.microsoft.com/office/drawing/2010/main" val="0"/>
              </a:ext>
            </a:extLst>
          </a:blip>
          <a:stretch>
            <a:fillRect/>
          </a:stretch>
        </p:blipFill>
        <p:spPr>
          <a:xfrm>
            <a:off x="142875" y="12642378"/>
            <a:ext cx="2914650" cy="981169"/>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52" r:id="rId3"/>
    <p:sldLayoutId id="2147483655" r:id="rId4"/>
    <p:sldLayoutId id="2147483656" r:id="rId5"/>
    <p:sldLayoutId id="2147483657" r:id="rId6"/>
    <p:sldLayoutId id="2147483658" r:id="rId7"/>
    <p:sldLayoutId id="2147483659" r:id="rId8"/>
    <p:sldLayoutId id="2147483671" r:id="rId9"/>
    <p:sldLayoutId id="2147483677" r:id="rId10"/>
    <p:sldLayoutId id="2147483678" r:id="rId11"/>
    <p:sldLayoutId id="2147483679" r:id="rId12"/>
    <p:sldLayoutId id="2147483680" r:id="rId13"/>
    <p:sldLayoutId id="2147483681" r:id="rId14"/>
    <p:sldLayoutId id="2147483682" r:id="rId15"/>
    <p:sldLayoutId id="2147483702" r:id="rId16"/>
  </p:sldLayoutIdLst>
  <p:txStyles>
    <p:titleStyle>
      <a:lvl1pPr marL="0" marR="0" indent="0" algn="ctr" defTabSz="619125" latinLnBrk="0">
        <a:lnSpc>
          <a:spcPct val="100000"/>
        </a:lnSpc>
        <a:spcBef>
          <a:spcPts val="0"/>
        </a:spcBef>
        <a:spcAft>
          <a:spcPts val="0"/>
        </a:spcAft>
        <a:buClrTx/>
        <a:buSzTx/>
        <a:buFontTx/>
        <a:buNone/>
        <a:tabLst/>
        <a:defRPr sz="8400" b="0" i="0" u="none" strike="noStrike" cap="none" spc="0" baseline="0">
          <a:ln>
            <a:noFill/>
          </a:ln>
          <a:solidFill>
            <a:schemeClr val="accent1"/>
          </a:solidFill>
          <a:uFillTx/>
          <a:latin typeface="Lato Black"/>
          <a:ea typeface="Lato Black"/>
          <a:cs typeface="Lato Black"/>
          <a:sym typeface="Lato Black"/>
        </a:defRPr>
      </a:lvl1pPr>
      <a:lvl2pPr marL="0" marR="0" indent="1714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2pPr>
      <a:lvl3pPr marL="0" marR="0" indent="3429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3pPr>
      <a:lvl4pPr marL="0" marR="0" indent="5143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4pPr>
      <a:lvl5pPr marL="0" marR="0" indent="6858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5pPr>
      <a:lvl6pPr marL="0" marR="0" indent="8572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6pPr>
      <a:lvl7pPr marL="0" marR="0" indent="10287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7pPr>
      <a:lvl8pPr marL="0" marR="0" indent="12001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8pPr>
      <a:lvl9pPr marL="0" marR="0" indent="13716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9pPr>
    </p:titleStyle>
    <p:bodyStyle>
      <a:lvl1pPr marL="476250" marR="0" indent="-476250" algn="l" defTabSz="619125" rtl="0" latinLnBrk="0">
        <a:lnSpc>
          <a:spcPct val="100000"/>
        </a:lnSpc>
        <a:spcBef>
          <a:spcPts val="900"/>
        </a:spcBef>
        <a:spcAft>
          <a:spcPts val="0"/>
        </a:spcAft>
        <a:buClrTx/>
        <a:buSzPct val="75000"/>
        <a:buFontTx/>
        <a:buChar char="•"/>
        <a:tabLst/>
        <a:defRPr sz="3900" b="0" i="0" u="none" strike="noStrike" cap="none" spc="0" baseline="0">
          <a:ln>
            <a:noFill/>
          </a:ln>
          <a:solidFill>
            <a:srgbClr val="000000"/>
          </a:solidFill>
          <a:uFillTx/>
          <a:latin typeface="Lato Medium" charset="0"/>
          <a:ea typeface="Lato Medium" charset="0"/>
          <a:cs typeface="Lato Medium" charset="0"/>
          <a:sym typeface="Helvetica Light"/>
        </a:defRPr>
      </a:lvl1pPr>
      <a:lvl2pPr marL="952500" marR="0" indent="-476250" algn="l" defTabSz="619125" rtl="0" latinLnBrk="0">
        <a:lnSpc>
          <a:spcPct val="100000"/>
        </a:lnSpc>
        <a:spcBef>
          <a:spcPts val="900"/>
        </a:spcBef>
        <a:spcAft>
          <a:spcPts val="0"/>
        </a:spcAft>
        <a:buClrTx/>
        <a:buSzPct val="75000"/>
        <a:buFont typeface="Courier New" charset="0"/>
        <a:buChar char="o"/>
        <a:tabLst/>
        <a:defRPr sz="3000" b="0" i="0" u="none" strike="noStrike" cap="none" spc="0" baseline="0">
          <a:ln>
            <a:noFill/>
          </a:ln>
          <a:solidFill>
            <a:schemeClr val="tx1">
              <a:lumMod val="95000"/>
              <a:lumOff val="5000"/>
            </a:schemeClr>
          </a:solidFill>
          <a:uFillTx/>
          <a:latin typeface="Lato Medium" charset="0"/>
          <a:ea typeface="Lato Medium" charset="0"/>
          <a:cs typeface="Lato Medium" charset="0"/>
          <a:sym typeface="Helvetica Light"/>
        </a:defRPr>
      </a:lvl2pPr>
      <a:lvl3pPr marL="1428750" marR="0" indent="-476250" algn="l" defTabSz="619125" rtl="0" latinLnBrk="0">
        <a:lnSpc>
          <a:spcPct val="100000"/>
        </a:lnSpc>
        <a:spcBef>
          <a:spcPts val="900"/>
        </a:spcBef>
        <a:spcAft>
          <a:spcPts val="0"/>
        </a:spcAft>
        <a:buClrTx/>
        <a:buSzPct val="75000"/>
        <a:buFont typeface="Wingdings" charset="2"/>
        <a:buChar char="§"/>
        <a:tabLst/>
        <a:defRPr sz="3000" b="0" i="0" u="none" strike="noStrike" cap="none" spc="0" baseline="0">
          <a:ln>
            <a:noFill/>
          </a:ln>
          <a:solidFill>
            <a:schemeClr val="accent1"/>
          </a:solidFill>
          <a:uFillTx/>
          <a:latin typeface="Lato Medium" charset="0"/>
          <a:ea typeface="Lato Medium" charset="0"/>
          <a:cs typeface="Lato Medium" charset="0"/>
          <a:sym typeface="Helvetica Light"/>
        </a:defRPr>
      </a:lvl3pPr>
      <a:lvl4pPr marL="1905000" marR="0" indent="-476250" algn="l" defTabSz="619125" rtl="0" latinLnBrk="0">
        <a:lnSpc>
          <a:spcPct val="100000"/>
        </a:lnSpc>
        <a:spcBef>
          <a:spcPts val="900"/>
        </a:spcBef>
        <a:spcAft>
          <a:spcPts val="0"/>
        </a:spcAft>
        <a:buClrTx/>
        <a:buSzPct val="75000"/>
        <a:buFont typeface="Wingdings" charset="2"/>
        <a:buChar char="Ø"/>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4pPr>
      <a:lvl5pPr marL="2381250" marR="0" indent="-476250" algn="l" defTabSz="619125" rtl="0" latinLnBrk="0">
        <a:lnSpc>
          <a:spcPct val="100000"/>
        </a:lnSpc>
        <a:spcBef>
          <a:spcPts val="900"/>
        </a:spcBef>
        <a:spcAft>
          <a:spcPts val="0"/>
        </a:spcAft>
        <a:buClrTx/>
        <a:buSzPct val="75000"/>
        <a:buFont typeface="Wingdings" charset="2"/>
        <a:buChar char="ü"/>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5pPr>
      <a:lvl6pPr marL="28575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6pPr>
      <a:lvl7pPr marL="33337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7pPr>
      <a:lvl8pPr marL="38100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8pPr>
      <a:lvl9pPr marL="42862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17145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34290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51435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68580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85725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02870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20015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37160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bwMode="auto">
        <a:xfrm>
          <a:off x="0" y="0"/>
          <a:ext cx="0" cy="0"/>
          <a:chOff x="0" y="0"/>
          <a:chExt cx="0" cy="0"/>
        </a:xfrm>
      </p:grpSpPr>
      <p:sp>
        <p:nvSpPr>
          <p:cNvPr id="2" name="Title Placeholder 1"/>
          <p:cNvSpPr txBox="1">
            <a:spLocks noGrp="1"/>
          </p:cNvSpPr>
          <p:nvPr>
            <p:ph type="title" idx="3"/>
          </p:nvPr>
        </p:nvSpPr>
        <p:spPr bwMode="auto">
          <a:xfrm>
            <a:off x="913776" y="31454"/>
            <a:ext cx="16459080" cy="2296757"/>
          </a:xfrm>
          <a:prstGeom prst="rect">
            <a:avLst/>
          </a:prstGeom>
          <a:noFill/>
          <a:ln>
            <a:noFill/>
          </a:ln>
          <a:effectLst/>
        </p:spPr>
        <p:txBody>
          <a:bodyPr anchor="ctr"/>
          <a:lstStyle/>
          <a:p>
            <a:pPr>
              <a:defRPr/>
            </a:pPr>
            <a:endParaRPr dirty="0"/>
          </a:p>
        </p:txBody>
      </p:sp>
      <p:sp>
        <p:nvSpPr>
          <p:cNvPr id="3" name="Text Placeholder 2"/>
          <p:cNvSpPr txBox="1">
            <a:spLocks noGrp="1"/>
          </p:cNvSpPr>
          <p:nvPr>
            <p:ph type="body" idx="4"/>
          </p:nvPr>
        </p:nvSpPr>
        <p:spPr bwMode="auto">
          <a:xfrm>
            <a:off x="913776" y="2425626"/>
            <a:ext cx="16459080" cy="10342667"/>
          </a:xfrm>
          <a:prstGeom prst="rect">
            <a:avLst/>
          </a:prstGeom>
          <a:noFill/>
          <a:ln>
            <a:noFill/>
          </a:ln>
          <a:effectLst/>
        </p:spPr>
        <p:txBody>
          <a:bodyPr anchor="t">
            <a:normAutofit/>
          </a:bodyPr>
          <a:lstStyle/>
          <a:p>
            <a:pPr>
              <a:defRPr/>
            </a:pPr>
            <a:endParaRPr dirty="0"/>
          </a:p>
        </p:txBody>
      </p:sp>
      <p:cxnSp>
        <p:nvCxnSpPr>
          <p:cNvPr id="5" name="Straight Connector 4">
            <a:extLst>
              <a:ext uri="{FF2B5EF4-FFF2-40B4-BE49-F238E27FC236}">
                <a16:creationId xmlns:a16="http://schemas.microsoft.com/office/drawing/2014/main" id="{66EBB214-25A5-0076-ADB5-0E538D1597FE}"/>
              </a:ext>
            </a:extLst>
          </p:cNvPr>
          <p:cNvCxnSpPr/>
          <p:nvPr userDrawn="1"/>
        </p:nvCxnSpPr>
        <p:spPr>
          <a:xfrm>
            <a:off x="0" y="12502427"/>
            <a:ext cx="18288000"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pic>
        <p:nvPicPr>
          <p:cNvPr id="6" name="Picture 5" descr="A picture containing drawing&#10;&#10;Description automatically generated">
            <a:extLst>
              <a:ext uri="{FF2B5EF4-FFF2-40B4-BE49-F238E27FC236}">
                <a16:creationId xmlns:a16="http://schemas.microsoft.com/office/drawing/2014/main" id="{80CE6671-0E19-51D2-0FAC-1047FAF689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039" y="12698818"/>
            <a:ext cx="2768202" cy="931973"/>
          </a:xfrm>
          <a:prstGeom prst="rect">
            <a:avLst/>
          </a:prstGeom>
        </p:spPr>
      </p:pic>
      <p:sp>
        <p:nvSpPr>
          <p:cNvPr id="7" name="Footer Placeholder 5">
            <a:extLst>
              <a:ext uri="{FF2B5EF4-FFF2-40B4-BE49-F238E27FC236}">
                <a16:creationId xmlns:a16="http://schemas.microsoft.com/office/drawing/2014/main" id="{0064E8C8-5D7D-8764-DF74-E08C457C1600}"/>
              </a:ext>
            </a:extLst>
          </p:cNvPr>
          <p:cNvSpPr txBox="1">
            <a:spLocks/>
          </p:cNvSpPr>
          <p:nvPr userDrawn="1"/>
        </p:nvSpPr>
        <p:spPr>
          <a:xfrm>
            <a:off x="655135" y="12757150"/>
            <a:ext cx="17489990" cy="730250"/>
          </a:xfrm>
          <a:prstGeom prst="rect">
            <a:avLst/>
          </a:prstGeom>
        </p:spPr>
        <p:txBody>
          <a:bodyPr vert="horz" lIns="68580" tIns="34290" rIns="68580" bIns="3429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chemeClr val="tx1">
                    <a:tint val="75000"/>
                  </a:schemeClr>
                </a:solidFill>
                <a:effectLst/>
                <a:uFillTx/>
                <a:latin typeface="Lato" charset="0"/>
                <a:ea typeface="Lato" charset="0"/>
                <a:cs typeface="Lato" charset="0"/>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algn="r"/>
            <a:r>
              <a:rPr lang="de-DE" sz="3000" b="0" i="0" baseline="0" dirty="0">
                <a:solidFill>
                  <a:schemeClr val="tx2"/>
                </a:solidFill>
                <a:latin typeface="Lato Medium" charset="0"/>
                <a:ea typeface="Lato Medium" charset="0"/>
                <a:cs typeface="Lato Medium" charset="0"/>
              </a:rPr>
              <a:t>Amsterdam Modeling Suite </a:t>
            </a:r>
            <a:r>
              <a:rPr lang="de-DE" sz="3000" b="0" i="0" baseline="0" dirty="0" err="1">
                <a:solidFill>
                  <a:schemeClr val="tx2"/>
                </a:solidFill>
                <a:latin typeface="Lato Medium" charset="0"/>
                <a:ea typeface="Lato Medium" charset="0"/>
                <a:cs typeface="Lato Medium" charset="0"/>
              </a:rPr>
              <a:t>seminar</a:t>
            </a:r>
            <a:r>
              <a:rPr lang="de-DE" sz="3000" b="0" i="0" baseline="0" dirty="0">
                <a:solidFill>
                  <a:schemeClr val="tx2"/>
                </a:solidFill>
                <a:latin typeface="Lato Medium" charset="0"/>
                <a:ea typeface="Lato Medium" charset="0"/>
                <a:cs typeface="Lato Medium" charset="0"/>
              </a:rPr>
              <a:t>, 19 </a:t>
            </a:r>
            <a:r>
              <a:rPr lang="de-DE" sz="3000" b="0" i="0" baseline="0" dirty="0" err="1">
                <a:solidFill>
                  <a:schemeClr val="tx2"/>
                </a:solidFill>
                <a:latin typeface="Lato Medium" charset="0"/>
                <a:ea typeface="Lato Medium" charset="0"/>
                <a:cs typeface="Lato Medium" charset="0"/>
              </a:rPr>
              <a:t>October</a:t>
            </a:r>
            <a:r>
              <a:rPr lang="de-DE" sz="3000" b="0" i="0" baseline="0" dirty="0">
                <a:solidFill>
                  <a:schemeClr val="tx2"/>
                </a:solidFill>
                <a:latin typeface="Lato Medium" charset="0"/>
                <a:ea typeface="Lato Medium" charset="0"/>
                <a:cs typeface="Lato Medium" charset="0"/>
              </a:rPr>
              <a:t> 2023, Seoul     </a:t>
            </a:r>
            <a:r>
              <a:rPr lang="de-DE" sz="3000" b="0" i="0" dirty="0">
                <a:solidFill>
                  <a:schemeClr val="tx2"/>
                </a:solidFill>
                <a:latin typeface="Lato Medium" charset="0"/>
                <a:ea typeface="Lato Medium" charset="0"/>
                <a:cs typeface="Lato Medium" charset="0"/>
              </a:rPr>
              <a:t>© SCM</a:t>
            </a:r>
            <a:r>
              <a:rPr lang="de-DE" sz="3000" b="0" i="0" baseline="0" dirty="0">
                <a:solidFill>
                  <a:schemeClr val="tx2"/>
                </a:solidFill>
                <a:latin typeface="Lato Medium" charset="0"/>
                <a:ea typeface="Lato Medium" charset="0"/>
                <a:cs typeface="Lato Medium" charset="0"/>
              </a:rPr>
              <a:t>        </a:t>
            </a:r>
            <a:fld id="{C7AD1CBD-BE06-FB4C-992F-7F384C259F72}" type="slidenum">
              <a:rPr lang="de-DE" sz="3000" b="0" i="0" baseline="0" smtClean="0">
                <a:solidFill>
                  <a:schemeClr val="tx2"/>
                </a:solidFill>
                <a:latin typeface="Lato Medium" charset="0"/>
                <a:ea typeface="Lato Medium" charset="0"/>
                <a:cs typeface="Lato Medium" charset="0"/>
              </a:rPr>
              <a:pPr algn="r"/>
              <a:t>‹#›</a:t>
            </a:fld>
            <a:endParaRPr lang="en-US" sz="3000" b="0" i="0" dirty="0">
              <a:solidFill>
                <a:schemeClr val="tx2"/>
              </a:solidFill>
              <a:latin typeface="Lato Medium" charset="0"/>
              <a:ea typeface="Lato Medium" charset="0"/>
              <a:cs typeface="Lato Medium" charset="0"/>
            </a:endParaRPr>
          </a:p>
        </p:txBody>
      </p:sp>
    </p:spTree>
    <p:extLst>
      <p:ext uri="{BB962C8B-B14F-4D97-AF65-F5344CB8AC3E}">
        <p14:creationId xmlns:p14="http://schemas.microsoft.com/office/powerpoint/2010/main" val="4074915876"/>
      </p:ext>
    </p:extLst>
  </p:cSld>
  <p:clrMap bg1="lt1" tx1="dk1" bg2="lt2" tx2="dk2" accent1="accent1" accent2="accent2" accent3="accent3" accent4="accent4" accent5="accent5" accent6="accent6" hlink="hlink" folHlink="folHlink"/>
  <p:sldLayoutIdLst>
    <p:sldLayoutId id="2147483684" r:id="rId1"/>
  </p:sldLayoutIdLst>
  <p:txStyles>
    <p:titleStyle>
      <a:lvl1pPr>
        <a:defRPr sz="6600">
          <a:solidFill>
            <a:schemeClr val="accent6"/>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a:defRPr sz="3200">
          <a:latin typeface="Lato Medium" panose="020F0502020204030203" pitchFamily="34" charset="0"/>
          <a:ea typeface="Lato Medium" panose="020F0502020204030203" pitchFamily="34" charset="0"/>
          <a:cs typeface="Lato Medium" panose="020F0502020204030203" pitchFamily="34" charset="0"/>
        </a:defRPr>
      </a:lvl1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55134" y="1"/>
            <a:ext cx="16977732" cy="177107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Title Text</a:t>
            </a:r>
          </a:p>
        </p:txBody>
      </p:sp>
      <p:sp>
        <p:nvSpPr>
          <p:cNvPr id="7" name="Footer Placeholder 5"/>
          <p:cNvSpPr txBox="1">
            <a:spLocks/>
          </p:cNvSpPr>
          <p:nvPr userDrawn="1"/>
        </p:nvSpPr>
        <p:spPr>
          <a:xfrm>
            <a:off x="655135" y="12757150"/>
            <a:ext cx="16977732" cy="730250"/>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chemeClr val="tx1">
                    <a:tint val="75000"/>
                  </a:schemeClr>
                </a:solidFill>
                <a:effectLst/>
                <a:uFillTx/>
                <a:latin typeface="Lato" charset="0"/>
                <a:ea typeface="Lato" charset="0"/>
                <a:cs typeface="Lato" charset="0"/>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algn="r"/>
            <a:r>
              <a:rPr lang="de-DE" sz="2800" dirty="0">
                <a:latin typeface="Lato Medium" pitchFamily="34" charset="0"/>
                <a:ea typeface="Lato Medium" pitchFamily="34" charset="0"/>
                <a:cs typeface="Lato Medium" pitchFamily="34" charset="0"/>
              </a:rPr>
              <a:t>EU collaborations: multi-scale catalysis, parametrization of fast methods © SCM</a:t>
            </a:r>
            <a:r>
              <a:rPr lang="de-DE" sz="2800" baseline="0" dirty="0">
                <a:latin typeface="Lato Medium" pitchFamily="34" charset="0"/>
                <a:ea typeface="Lato Medium" pitchFamily="34" charset="0"/>
                <a:cs typeface="Lato Medium" pitchFamily="34" charset="0"/>
              </a:rPr>
              <a:t>    </a:t>
            </a:r>
            <a:fld id="{C7AD1CBD-BE06-FB4C-992F-7F384C259F72}" type="slidenum">
              <a:rPr lang="de-DE" sz="2800" baseline="0" smtClean="0">
                <a:latin typeface="Lato Medium" pitchFamily="34" charset="0"/>
                <a:ea typeface="Lato Medium" pitchFamily="34" charset="0"/>
                <a:cs typeface="Lato Medium" pitchFamily="34" charset="0"/>
              </a:rPr>
              <a:pPr algn="r"/>
              <a:t>‹#›</a:t>
            </a:fld>
            <a:endParaRPr lang="en-US" sz="2800" dirty="0">
              <a:latin typeface="Lato Medium" pitchFamily="34" charset="0"/>
              <a:ea typeface="Lato Medium" pitchFamily="34" charset="0"/>
              <a:cs typeface="Lato Medium" pitchFamily="34" charset="0"/>
            </a:endParaRPr>
          </a:p>
        </p:txBody>
      </p:sp>
      <p:sp>
        <p:nvSpPr>
          <p:cNvPr id="10" name="Text Placeholder 9"/>
          <p:cNvSpPr>
            <a:spLocks noGrp="1"/>
          </p:cNvSpPr>
          <p:nvPr>
            <p:ph type="body" idx="1"/>
          </p:nvPr>
        </p:nvSpPr>
        <p:spPr>
          <a:xfrm>
            <a:off x="655134" y="2122216"/>
            <a:ext cx="16977732" cy="99147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userDrawn="1"/>
        </p:nvCxnSpPr>
        <p:spPr>
          <a:xfrm>
            <a:off x="0" y="12502427"/>
            <a:ext cx="18288000"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pic>
        <p:nvPicPr>
          <p:cNvPr id="6" name="Picture 5" descr="A picture containing drawing&#10;&#10;Description automatically generated">
            <a:extLst>
              <a:ext uri="{FF2B5EF4-FFF2-40B4-BE49-F238E27FC236}">
                <a16:creationId xmlns:a16="http://schemas.microsoft.com/office/drawing/2014/main" id="{7121B2F4-18E0-FF4F-BDBE-B7422CFF6FD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15039" y="12698818"/>
            <a:ext cx="2768202" cy="931973"/>
          </a:xfrm>
          <a:prstGeom prst="rect">
            <a:avLst/>
          </a:prstGeom>
        </p:spPr>
      </p:pic>
    </p:spTree>
    <p:extLst>
      <p:ext uri="{BB962C8B-B14F-4D97-AF65-F5344CB8AC3E}">
        <p14:creationId xmlns:p14="http://schemas.microsoft.com/office/powerpoint/2010/main" val="179380701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transition spd="med"/>
  <p:txStyles>
    <p:title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p:titleStyle>
    <p:body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rgbClr val="FF941E"/>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rgbClr val="000000"/>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hyperlink" Target="http://www.scm.com/Korea23" TargetMode="External"/><Relationship Id="rId5" Type="http://schemas.openxmlformats.org/officeDocument/2006/relationships/image" Target="../media/image8.jpeg"/><Relationship Id="rId10" Type="http://schemas.openxmlformats.org/officeDocument/2006/relationships/hyperlink" Target="mailto:goumans@scm.com" TargetMode="External"/><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hyperlink" Target="http://www.scm.com/doc/Tutorials/Scripting/automating_workflows.html" TargetMode="Externa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1.xml"/><Relationship Id="rId5" Type="http://schemas.openxmlformats.org/officeDocument/2006/relationships/hyperlink" Target="http://dx.doi.org/10.1126/science.1243200" TargetMode="Externa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hyperlink" Target="https://www.scm.com/doc/Tutorials/Advanced/BAND_PEDA.html" TargetMode="External"/><Relationship Id="rId3" Type="http://schemas.openxmlformats.org/officeDocument/2006/relationships/image" Target="../media/image40.jpeg"/><Relationship Id="rId7" Type="http://schemas.openxmlformats.org/officeDocument/2006/relationships/image" Target="../media/image42.jpeg"/><Relationship Id="rId2" Type="http://schemas.openxmlformats.org/officeDocument/2006/relationships/hyperlink" Target="https://www.scm.com/doc/Tutorials/ElectronicStructureModelHamiltonians/WorkFunctionVacuumAndInterface.html#band-work-function" TargetMode="External"/><Relationship Id="rId1" Type="http://schemas.openxmlformats.org/officeDocument/2006/relationships/slideLayout" Target="../slideLayouts/slideLayout11.xml"/><Relationship Id="rId6" Type="http://schemas.openxmlformats.org/officeDocument/2006/relationships/hyperlink" Target="http://dx.doi.org/10.1039/C4CP00966E" TargetMode="External"/><Relationship Id="rId11" Type="http://schemas.openxmlformats.org/officeDocument/2006/relationships/hyperlink" Target="https://doi.org/10.1021/jacs.8b08038" TargetMode="External"/><Relationship Id="rId5" Type="http://schemas.openxmlformats.org/officeDocument/2006/relationships/hyperlink" Target="https://www.scm.com/applications/materials-science/closing-band-gap-2d-semiconductor-electric-field/" TargetMode="External"/><Relationship Id="rId10" Type="http://schemas.openxmlformats.org/officeDocument/2006/relationships/hyperlink" Target="https://www.scm.com/doc/Tutorials/Advanced/BAND_Bands_and_COOP.html" TargetMode="External"/><Relationship Id="rId4" Type="http://schemas.openxmlformats.org/officeDocument/2006/relationships/image" Target="../media/image41.jpeg"/><Relationship Id="rId9" Type="http://schemas.openxmlformats.org/officeDocument/2006/relationships/hyperlink" Target="https://doi.org/10.1002/wcms.1401"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scm.com/doc.2023/params/examples/xtb_lif/xtb_lif.html" TargetMode="External"/><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png"/><Relationship Id="rId2" Type="http://schemas.openxmlformats.org/officeDocument/2006/relationships/hyperlink" Target="https://www.scm.com/doc/Tutorials/Advanced/ReaxFF_batteries_voltage_profiles.html" TargetMode="External"/><Relationship Id="rId1" Type="http://schemas.openxmlformats.org/officeDocument/2006/relationships/slideLayout" Target="../slideLayouts/slideLayout2.xml"/><Relationship Id="rId6" Type="http://schemas.openxmlformats.org/officeDocument/2006/relationships/hyperlink" Target="https://www.scm.com/highlights/modeling-li-metal-plating-at-the-graphene-surface/"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hyperlink" Target="http://dx.doi.org/10.1038/npjcompumats.2015.11" TargetMode="Externa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hyperlink" Target="https://www.scm.com/news/reaxff-analyze-surface-reactions/" TargetMode="External"/><Relationship Id="rId3" Type="http://schemas.openxmlformats.org/officeDocument/2006/relationships/image" Target="../media/image49.jpeg"/><Relationship Id="rId7" Type="http://schemas.openxmlformats.org/officeDocument/2006/relationships/hyperlink" Target="https://www.scm.com/doc/Tutorials/ReaxFF/Burning_methane.html" TargetMode="External"/><Relationship Id="rId12" Type="http://schemas.openxmlformats.org/officeDocument/2006/relationships/hyperlink" Target="https://www.scm.com/doc/Tutorials/MolecularDynamicsAndMonteCarlo/ElectronTransferAliphaticChain.htmlhttps:/www.youtube.com/watch?v=QywDl9BylEo"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hyperlink" Target="https://www.scm.com/doc/Tutorials/MolecularDynamicsAndMonteCarlo/CVHD.html" TargetMode="External"/><Relationship Id="rId11" Type="http://schemas.openxmlformats.org/officeDocument/2006/relationships/hyperlink" Target="https://www.scm.com/doc/ReaxFF/Properties.html" TargetMode="External"/><Relationship Id="rId5" Type="http://schemas.openxmlformats.org/officeDocument/2006/relationships/hyperlink" Target="https://www.scm.com/doc/Tutorials/MolecularDynamicsAndMonteCarlo/MoleculeGunSimulationCVD.html" TargetMode="External"/><Relationship Id="rId10" Type="http://schemas.openxmlformats.org/officeDocument/2006/relationships/hyperlink" Target="https://www.scm.com/doc/Tutorials/Advanced/ReaxFF_polymers_bond_boost.html" TargetMode="External"/><Relationship Id="rId4" Type="http://schemas.openxmlformats.org/officeDocument/2006/relationships/hyperlink" Target="https://www.scm.com/doc/Tutorials/MolecularDynamicsAndMonteCarlo/GCMCLiSBattery.html" TargetMode="External"/><Relationship Id="rId9" Type="http://schemas.openxmlformats.org/officeDocument/2006/relationships/hyperlink" Target="https://www.scm.com/doc/params/general.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6.png"/><Relationship Id="rId1" Type="http://schemas.openxmlformats.org/officeDocument/2006/relationships/slideLayout" Target="../slideLayouts/slideLayout13.xml"/><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2" Type="http://schemas.openxmlformats.org/officeDocument/2006/relationships/hyperlink" Target="http://www.scm.com/Korea23"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7.xml"/><Relationship Id="rId4"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46.png"/><Relationship Id="rId5" Type="http://schemas.openxmlformats.org/officeDocument/2006/relationships/hyperlink" Target="http://dx.doi.org/10.1038/npjcompumats.2015.11" TargetMode="Externa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30.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s://www.scm.com/doc.2023/glompo/index.html" TargetMode="External"/><Relationship Id="rId7" Type="http://schemas.openxmlformats.org/officeDocument/2006/relationships/image" Target="../media/image70.png"/><Relationship Id="rId2" Type="http://schemas.openxmlformats.org/officeDocument/2006/relationships/hyperlink" Target="https://www.scm.com/doc/Tutorials/Parametrization/index.html" TargetMode="External"/><Relationship Id="rId1" Type="http://schemas.openxmlformats.org/officeDocument/2006/relationships/slideLayout" Target="../slideLayouts/slideLayout32.xml"/><Relationship Id="rId6" Type="http://schemas.openxmlformats.org/officeDocument/2006/relationships/image" Target="../media/image69.png"/><Relationship Id="rId5" Type="http://schemas.openxmlformats.org/officeDocument/2006/relationships/hyperlink" Target="https://doi.org/10.1186/s13321-022-00581-z" TargetMode="External"/><Relationship Id="rId4" Type="http://schemas.openxmlformats.org/officeDocument/2006/relationships/hyperlink" Target="dx.doi.org/10.1021/acs.jcim.1c00333" TargetMode="External"/><Relationship Id="rId9" Type="http://schemas.openxmlformats.org/officeDocument/2006/relationships/image" Target="../media/image72.sv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youtu.be/Icv7kWUaoTI" TargetMode="Externa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scm.com/doc/params/examples/xtb_lif/xtb_lif.html" TargetMode="External"/><Relationship Id="rId1" Type="http://schemas.openxmlformats.org/officeDocument/2006/relationships/slideLayout" Target="../slideLayouts/slideLayout33.xml"/><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hyperlink" Target="https://pubs.acs.org/doi/10.1021/acs.jpcc.2c02412" TargetMode="External"/><Relationship Id="rId2" Type="http://schemas.openxmlformats.org/officeDocument/2006/relationships/image" Target="../media/image89.pn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www.scm.com/doc/Scripting/Python_Stack/Python_Stack.html#install-and-run-jupyter-lab-jupyter-notebooks" TargetMode="External"/><Relationship Id="rId1" Type="http://schemas.openxmlformats.org/officeDocument/2006/relationships/slideLayout" Target="../slideLayouts/slideLayout3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hyperlink" Target="https://www.scm.com/adf-modeling-suite/wizard/organic-electronics/modeling-phosphorescent-lifetimes-of-oled-emitters/" TargetMode="External"/><Relationship Id="rId7"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hyperlink" Target="http://dx.doi.org/10.1021/jp410576a" TargetMode="External"/><Relationship Id="rId5" Type="http://schemas.openxmlformats.org/officeDocument/2006/relationships/hyperlink" Target="https://patentscope.wipo.int/search/en/detail.jsf?docId=US223550831" TargetMode="External"/><Relationship Id="rId4" Type="http://schemas.openxmlformats.org/officeDocument/2006/relationships/hyperlink" Target="https://onlinelibrary.wiley.com/doi/abs/10.1002/adma.201002254"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scm.com/doc/Tutorials/OpticalPropertiesElectronicExcitations/Vibrational_progression_OLED.html"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8" Type="http://schemas.openxmlformats.org/officeDocument/2006/relationships/hyperlink" Target="https://patentscope.wipo.int/search/en/detail.jsf?docId=US133782272" TargetMode="External"/><Relationship Id="rId3" Type="http://schemas.openxmlformats.org/officeDocument/2006/relationships/image" Target="../media/image100.jpg"/><Relationship Id="rId7" Type="http://schemas.openxmlformats.org/officeDocument/2006/relationships/hyperlink" Target="https://patentscope.wipo.int/search/en/detail.jsf?docId=US217780312"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hyperlink" Target="http://dx.doi.org/10.1021/jacs.6b12124" TargetMode="External"/><Relationship Id="rId11" Type="http://schemas.openxmlformats.org/officeDocument/2006/relationships/image" Target="../media/image101.png"/><Relationship Id="rId5" Type="http://schemas.openxmlformats.org/officeDocument/2006/relationships/hyperlink" Target="http://dx.doi.org/10.1016/j.dyepig.2017.04.001" TargetMode="External"/><Relationship Id="rId10" Type="http://schemas.openxmlformats.org/officeDocument/2006/relationships/hyperlink" Target="https://doi.org/10.1016/j.orgel.2019.105595" TargetMode="External"/><Relationship Id="rId4" Type="http://schemas.openxmlformats.org/officeDocument/2006/relationships/hyperlink" Target="https://www.scm.com/doc/Tutorials/Advanced/ADF_optimizing_TADF_emission.html" TargetMode="External"/><Relationship Id="rId9" Type="http://schemas.openxmlformats.org/officeDocument/2006/relationships/hyperlink" Target="https://doi.org/10.3390/nano9121735"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44.xml.rels><?xml version="1.0" encoding="UTF-8" standalone="yes"?>
<Relationships xmlns="http://schemas.openxmlformats.org/package/2006/relationships"><Relationship Id="rId3" Type="http://schemas.openxmlformats.org/officeDocument/2006/relationships/hyperlink" Target="https://aip.scitation.org/doi/10.1063/1.1615476"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04.jpg"/><Relationship Id="rId5" Type="http://schemas.openxmlformats.org/officeDocument/2006/relationships/hyperlink" Target="https://aip.scitation.org/doi/pdf/10.1063/1.2727480" TargetMode="External"/><Relationship Id="rId4" Type="http://schemas.openxmlformats.org/officeDocument/2006/relationships/hyperlink" Target="https://www.scm.com/adf-modeling-suite/wizard/organic-electronics/electron-and-hole-mobilities-in-organic-electronics/"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scm.com/highlights/fast-and-accurate-ionization-potentials-and-electron-affinities-with-qsgw/" TargetMode="External"/><Relationship Id="rId7" Type="http://schemas.openxmlformats.org/officeDocument/2006/relationships/hyperlink" Target="https://www.scm.com/highlights/large-scale-self-consistent-gw-bethe-salpeter-equation-calculations-in-adf/"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hyperlink" Target="https://dx.doi.org/10.1021/acs.jctc.2c00531" TargetMode="External"/><Relationship Id="rId5" Type="http://schemas.openxmlformats.org/officeDocument/2006/relationships/hyperlink" Target="https://doi.org/10.3389/fchem.2021.736591" TargetMode="External"/><Relationship Id="rId4" Type="http://schemas.openxmlformats.org/officeDocument/2006/relationships/image" Target="../media/image105.png"/></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hyperlink" Target="https://www.youtube.com/watch?v=9-qcR-WmwBg" TargetMode="Externa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7.png"/><Relationship Id="rId4" Type="http://schemas.openxmlformats.org/officeDocument/2006/relationships/notesSlide" Target="../notesSlides/notesSlide19.xml"/></Relationships>
</file>

<file path=ppt/slides/_rels/slide48.xml.rels><?xml version="1.0" encoding="UTF-8" standalone="yes"?>
<Relationships xmlns="http://schemas.openxmlformats.org/package/2006/relationships"><Relationship Id="rId3" Type="http://schemas.openxmlformats.org/officeDocument/2006/relationships/hyperlink" Target="https://www.scm.com/doc/AMS/Utilities/OLEDWorkflows.html"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109.png"/><Relationship Id="rId5" Type="http://schemas.openxmlformats.org/officeDocument/2006/relationships/hyperlink" Target="https://downloads.scm.com/distr/OLEDTools_videos/deposition_mCP_1080p.mp4" TargetMode="External"/><Relationship Id="rId4" Type="http://schemas.openxmlformats.org/officeDocument/2006/relationships/image" Target="../media/image108.png"/></Relationships>
</file>

<file path=ppt/slides/_rels/slide4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111.tiff"/></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hyperlink" Target="https://www.scm.com/news/webinar-6-multiscale-optimisation-of-oled-materials-and-device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s://www.scm.com/doc/Tutorials/OpticalPropertiesElectronicExcitations/BSE.html#adf-bse" TargetMode="Externa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5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8" Type="http://schemas.openxmlformats.org/officeDocument/2006/relationships/hyperlink" Target="../../../Volumes/FEDOR64/SCM/Videos/ereaxff.mp4" TargetMode="External"/><Relationship Id="rId13" Type="http://schemas.openxmlformats.org/officeDocument/2006/relationships/image" Target="../media/image119.jpeg"/><Relationship Id="rId3" Type="http://schemas.openxmlformats.org/officeDocument/2006/relationships/hyperlink" Target="https://www.scm.com/news/tutorial-li-ion-diffusion-coefficients-reaxff/" TargetMode="External"/><Relationship Id="rId7" Type="http://schemas.openxmlformats.org/officeDocument/2006/relationships/hyperlink" Target="https://www.scm.com/news/accurate-ionization-potentials-and-electron-affinities-with-qsgw-video-tip-of-the-week/" TargetMode="External"/><Relationship Id="rId12" Type="http://schemas.openxmlformats.org/officeDocument/2006/relationships/image" Target="../media/image118.jpe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hyperlink" Target="https://www.scm.com/highlights/automated-assessment-of-redox-potentials-for-dyes/" TargetMode="External"/><Relationship Id="rId11" Type="http://schemas.openxmlformats.org/officeDocument/2006/relationships/hyperlink" Target="https://www.scm.com/highlights/biomimetic-anolyte-for-aqueous-redox-flow-batteries/" TargetMode="External"/><Relationship Id="rId5" Type="http://schemas.openxmlformats.org/officeDocument/2006/relationships/hyperlink" Target="https://www.scm.com/doc/Tutorials/ElectronicTransport/index.html" TargetMode="External"/><Relationship Id="rId10" Type="http://schemas.openxmlformats.org/officeDocument/2006/relationships/hyperlink" Target="https://www.scm.com/doc/Tutorials/MolecularDynamicsAndMonteCarlo/GCMCLiSBattery.html" TargetMode="External"/><Relationship Id="rId4" Type="http://schemas.openxmlformats.org/officeDocument/2006/relationships/hyperlink" Target="https://www.scm.com/doc/Tutorials/MolecularDynamicsAndMonteCarlo/APPLEnP.html" TargetMode="External"/><Relationship Id="rId9" Type="http://schemas.openxmlformats.org/officeDocument/2006/relationships/hyperlink" Target="https://www.scm.com/highlights/screening-industrial-polymers-for-lithium-ion-batteries-electrode-materials/" TargetMode="External"/><Relationship Id="rId14" Type="http://schemas.openxmlformats.org/officeDocument/2006/relationships/image" Target="../media/image120.png"/></Relationships>
</file>

<file path=ppt/slides/_rels/slide55.xml.rels><?xml version="1.0" encoding="UTF-8" standalone="yes"?>
<Relationships xmlns="http://schemas.openxmlformats.org/package/2006/relationships"><Relationship Id="rId3" Type="http://schemas.openxmlformats.org/officeDocument/2006/relationships/hyperlink" Target="https://www.nature.com/articles/s41560-018-0196-y" TargetMode="External"/><Relationship Id="rId2" Type="http://schemas.openxmlformats.org/officeDocument/2006/relationships/hyperlink" Target="https://doi.org/10.1038/s41560-018-0167-3" TargetMode="Externa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56.xml.rels><?xml version="1.0" encoding="UTF-8" standalone="yes"?>
<Relationships xmlns="http://schemas.openxmlformats.org/package/2006/relationships"><Relationship Id="rId3" Type="http://schemas.openxmlformats.org/officeDocument/2006/relationships/hyperlink" Target="https://www.scm.com/doc/plams/examples/OxidationPotential.html" TargetMode="External"/><Relationship Id="rId2" Type="http://schemas.openxmlformats.org/officeDocument/2006/relationships/hyperlink" Target="https://doi.org/10.1039/D1CP04218A" TargetMode="Externa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gif"/></Relationships>
</file>

<file path=ppt/slides/_rels/slide57.xml.rels><?xml version="1.0" encoding="UTF-8" standalone="yes"?>
<Relationships xmlns="http://schemas.openxmlformats.org/package/2006/relationships"><Relationship Id="rId3" Type="http://schemas.openxmlformats.org/officeDocument/2006/relationships/hyperlink" Target="https://doi.org/10.1007/s11581-019-03007-3"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58.xml.rels><?xml version="1.0" encoding="UTF-8" standalone="yes"?>
<Relationships xmlns="http://schemas.openxmlformats.org/package/2006/relationships"><Relationship Id="rId3" Type="http://schemas.openxmlformats.org/officeDocument/2006/relationships/hyperlink" Target="https://www.scm.com/doc/Tutorials/MolecularDynamicsAndMonteCarlo/GCMCLiSBattery.html" TargetMode="External"/><Relationship Id="rId7" Type="http://schemas.openxmlformats.org/officeDocument/2006/relationships/image" Target="../media/image126.jpeg"/><Relationship Id="rId2" Type="http://schemas.openxmlformats.org/officeDocument/2006/relationships/hyperlink" Target="http://dx.doi.org/10.1039/C4CP04532G" TargetMode="External"/><Relationship Id="rId1" Type="http://schemas.openxmlformats.org/officeDocument/2006/relationships/slideLayout" Target="../slideLayouts/slideLayout14.xml"/><Relationship Id="rId6" Type="http://schemas.openxmlformats.org/officeDocument/2006/relationships/hyperlink" Target="https://www.scm.com/wp-content/uploads/Videos/Battery-Discharge.mp4" TargetMode="External"/><Relationship Id="rId5" Type="http://schemas.openxmlformats.org/officeDocument/2006/relationships/image" Target="../media/image125.png"/><Relationship Id="rId4" Type="http://schemas.openxmlformats.org/officeDocument/2006/relationships/hyperlink" Target="https://www.scm.com/doc/Tutorials/Advanced/ReaxFF_batteries_diffusion_coefficients.html"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hyperlink" Target="http://dx.doi.org/10.1149/2.005408jes" TargetMode="Externa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hyperlink" Target="http://dx.doi.org/10.1021/acs.jpcc.9b10535" TargetMode="External"/><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129.jpeg"/><Relationship Id="rId4" Type="http://schemas.openxmlformats.org/officeDocument/2006/relationships/image" Target="../media/image128.jpeg"/></Relationships>
</file>

<file path=ppt/slides/_rels/slide6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31.jpeg"/><Relationship Id="rId5" Type="http://schemas.openxmlformats.org/officeDocument/2006/relationships/hyperlink" Target="../../../Volumes/FEDOR64/SCM/Videos/ereaxff.mp4" TargetMode="External"/><Relationship Id="rId4" Type="http://schemas.openxmlformats.org/officeDocument/2006/relationships/hyperlink" Target="https://www.scm.com/wp-content/uploads/Videos/ereaxff.mp4"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scm.com/wp-content/uploads/Videos/ams8e-12222.mp4"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63.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slideLayout" Target="../slideLayouts/slideLayout15.xml"/><Relationship Id="rId7" Type="http://schemas.openxmlformats.org/officeDocument/2006/relationships/image" Target="../media/image13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3.png"/><Relationship Id="rId5" Type="http://schemas.openxmlformats.org/officeDocument/2006/relationships/image" Target="../media/image117.png"/><Relationship Id="rId4" Type="http://schemas.openxmlformats.org/officeDocument/2006/relationships/image" Target="../media/image132.png"/></Relationships>
</file>

<file path=ppt/slides/_rels/slide6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3.xml"/><Relationship Id="rId4" Type="http://schemas.openxmlformats.org/officeDocument/2006/relationships/hyperlink" Target="https://pubs.acs.org/doi/10.1021/acs.chemrev.8b00763"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38.gif"/><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140.jpeg"/><Relationship Id="rId5" Type="http://schemas.openxmlformats.org/officeDocument/2006/relationships/image" Target="../media/image139.gif"/><Relationship Id="rId4" Type="http://schemas.openxmlformats.org/officeDocument/2006/relationships/hyperlink" Target="https://doi.org/10.1039/D0CP01352H"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slideLayout" Target="../slideLayouts/slideLayout15.xml"/><Relationship Id="rId7" Type="http://schemas.openxmlformats.org/officeDocument/2006/relationships/image" Target="../media/image14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5.png"/><Relationship Id="rId5" Type="http://schemas.openxmlformats.org/officeDocument/2006/relationships/image" Target="../media/image117.png"/><Relationship Id="rId4" Type="http://schemas.openxmlformats.org/officeDocument/2006/relationships/hyperlink" Target="https://www.scm.com/doc/Tutorials/StructureAndReactivity/NEB.html#ionic-diffusion-in-a-solid"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hyperlink" Target="https://www.scm.com/doc/Tutorials/MolecularDynamicsAndMonteCarlo/ChemTrayzer2.html" TargetMode="External"/><Relationship Id="rId7" Type="http://schemas.openxmlformats.org/officeDocument/2006/relationships/image" Target="../media/image146.png"/><Relationship Id="rId2" Type="http://schemas.openxmlformats.org/officeDocument/2006/relationships/hyperlink" Target="https://www.scm.com/about-us/eu-projects/autochemo/" TargetMode="External"/><Relationship Id="rId1" Type="http://schemas.openxmlformats.org/officeDocument/2006/relationships/slideLayout" Target="../slideLayouts/slideLayout12.xml"/><Relationship Id="rId6" Type="http://schemas.openxmlformats.org/officeDocument/2006/relationships/image" Target="../media/image145.jpeg"/><Relationship Id="rId5" Type="http://schemas.openxmlformats.org/officeDocument/2006/relationships/hyperlink" Target="https://jcheminf.biomedcentral.com/articles/10.1186/s13321-022-00581-z" TargetMode="External"/><Relationship Id="rId4" Type="http://schemas.openxmlformats.org/officeDocument/2006/relationships/hyperlink" Target="https://www.scm.com/doc/params/index.html" TargetMode="External"/><Relationship Id="rId9" Type="http://schemas.openxmlformats.org/officeDocument/2006/relationships/image" Target="../media/image148.tiff"/></Relationships>
</file>

<file path=ppt/slides/_rels/slide69.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hyperlink" Target="https://www.scm.com/about-us/eu-projects/reaxpro-multiscalereactormodeling/" TargetMode="External"/><Relationship Id="rId7" Type="http://schemas.openxmlformats.org/officeDocument/2006/relationships/hyperlink" Target="https://www.scm.com/doc/AMS/Tasks/PES_Exploration.html"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www.scm.com/doc/AMS/Tasks/PES_Exploration.html"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54.png"/><Relationship Id="rId5" Type="http://schemas.openxmlformats.org/officeDocument/2006/relationships/image" Target="../media/image144.png"/><Relationship Id="rId4" Type="http://schemas.openxmlformats.org/officeDocument/2006/relationships/image" Target="../media/image153.png"/></Relationships>
</file>

<file path=ppt/slides/_rels/slide71.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5.gif"/><Relationship Id="rId7" Type="http://schemas.openxmlformats.org/officeDocument/2006/relationships/image" Target="../media/image158.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157.jpeg"/><Relationship Id="rId5" Type="http://schemas.openxmlformats.org/officeDocument/2006/relationships/image" Target="../media/image156.png"/><Relationship Id="rId4" Type="http://schemas.openxmlformats.org/officeDocument/2006/relationships/hyperlink" Target="https://www.scm.com/about-us/eu-projects/autoreactpro/" TargetMode="External"/><Relationship Id="rId9" Type="http://schemas.openxmlformats.org/officeDocument/2006/relationships/image" Target="../media/image160.png"/></Relationships>
</file>

<file path=ppt/slides/_rels/slide7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143.png"/><Relationship Id="rId4" Type="http://schemas.openxmlformats.org/officeDocument/2006/relationships/image" Target="../media/image162.png"/></Relationships>
</file>

<file path=ppt/slides/_rels/slide73.xml.rels><?xml version="1.0" encoding="UTF-8" standalone="yes"?>
<Relationships xmlns="http://schemas.openxmlformats.org/package/2006/relationships"><Relationship Id="rId3" Type="http://schemas.openxmlformats.org/officeDocument/2006/relationships/hyperlink" Target="https://www.scm.com/doc/Tutorials/WorkflowsAndAutomation/ReactionNetwork.html"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63.png"/></Relationships>
</file>

<file path=ppt/slides/_rels/slide74.xml.rels><?xml version="1.0" encoding="UTF-8" standalone="yes"?>
<Relationships xmlns="http://schemas.openxmlformats.org/package/2006/relationships"><Relationship Id="rId8" Type="http://schemas.openxmlformats.org/officeDocument/2006/relationships/hyperlink" Target="https://www.scm.com/doc/Tutorials/StructureAndReactivity/PESExpHydrohalogenation.html#ams-pesexp-hydrohalogenation" TargetMode="External"/><Relationship Id="rId3" Type="http://schemas.openxmlformats.org/officeDocument/2006/relationships/image" Target="../media/image164.png"/><Relationship Id="rId7" Type="http://schemas.openxmlformats.org/officeDocument/2006/relationships/image" Target="../media/image166.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hyperlink" Target="https://www.scm.com/doc/Tutorials/WorkflowsAndAutomation/ReactionNetwork.html" TargetMode="External"/><Relationship Id="rId5" Type="http://schemas.openxmlformats.org/officeDocument/2006/relationships/image" Target="../media/image165.png"/><Relationship Id="rId10" Type="http://schemas.openxmlformats.org/officeDocument/2006/relationships/hyperlink" Target="https://www.scm.com/doc/AMS/Tasks/Molecular_Dynamics.html#nanoreactor" TargetMode="External"/><Relationship Id="rId4" Type="http://schemas.openxmlformats.org/officeDocument/2006/relationships/hyperlink" Target="https://www.scm.com/doc/Tutorials/StructureAndReactivity/NEB.html" TargetMode="External"/><Relationship Id="rId9" Type="http://schemas.openxmlformats.org/officeDocument/2006/relationships/image" Target="../media/image167.png"/></Relationships>
</file>

<file path=ppt/slides/_rels/slide7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9.png"/><Relationship Id="rId4" Type="http://schemas.openxmlformats.org/officeDocument/2006/relationships/image" Target="../media/image170.png"/></Relationships>
</file>

<file path=ppt/slides/_rels/slide7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5.xml"/><Relationship Id="rId4" Type="http://schemas.openxmlformats.org/officeDocument/2006/relationships/image" Target="../media/image169.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6.png"/></Relationships>
</file>

<file path=ppt/slides/_rels/slide8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72.png"/><Relationship Id="rId1" Type="http://schemas.openxmlformats.org/officeDocument/2006/relationships/slideLayout" Target="../slideLayouts/slideLayout15.xml"/><Relationship Id="rId4" Type="http://schemas.openxmlformats.org/officeDocument/2006/relationships/image" Target="../media/image171.png"/></Relationships>
</file>

<file path=ppt/slides/_rels/slide8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69.png"/><Relationship Id="rId1" Type="http://schemas.openxmlformats.org/officeDocument/2006/relationships/slideLayout" Target="../slideLayouts/slideLayout15.xml"/><Relationship Id="rId4" Type="http://schemas.openxmlformats.org/officeDocument/2006/relationships/image" Target="../media/image171.png"/></Relationships>
</file>

<file path=ppt/slides/_rels/slide8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69.png"/><Relationship Id="rId1" Type="http://schemas.openxmlformats.org/officeDocument/2006/relationships/slideLayout" Target="../slideLayouts/slideLayout15.xml"/><Relationship Id="rId4" Type="http://schemas.openxmlformats.org/officeDocument/2006/relationships/image" Target="../media/image171.png"/></Relationships>
</file>

<file path=ppt/slides/_rels/slide8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69.png"/><Relationship Id="rId1" Type="http://schemas.openxmlformats.org/officeDocument/2006/relationships/slideLayout" Target="../slideLayouts/slideLayout15.xml"/><Relationship Id="rId4" Type="http://schemas.openxmlformats.org/officeDocument/2006/relationships/image" Target="../media/image171.png"/></Relationships>
</file>

<file path=ppt/slides/_rels/slide8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69.png"/><Relationship Id="rId1" Type="http://schemas.openxmlformats.org/officeDocument/2006/relationships/slideLayout" Target="../slideLayouts/slideLayout15.xml"/><Relationship Id="rId4" Type="http://schemas.openxmlformats.org/officeDocument/2006/relationships/image" Target="../media/image171.png"/></Relationships>
</file>

<file path=ppt/slides/_rels/slide8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69.png"/><Relationship Id="rId1" Type="http://schemas.openxmlformats.org/officeDocument/2006/relationships/slideLayout" Target="../slideLayouts/slideLayout15.xml"/><Relationship Id="rId4" Type="http://schemas.openxmlformats.org/officeDocument/2006/relationships/image" Target="../media/image171.png"/></Relationships>
</file>

<file path=ppt/slides/_rels/slide86.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slideLayout" Target="../slideLayouts/slideLayout15.xml"/><Relationship Id="rId7" Type="http://schemas.openxmlformats.org/officeDocument/2006/relationships/image" Target="../media/image179.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78.png"/><Relationship Id="rId5" Type="http://schemas.openxmlformats.org/officeDocument/2006/relationships/image" Target="../media/image169.png"/><Relationship Id="rId4" Type="http://schemas.openxmlformats.org/officeDocument/2006/relationships/image" Target="../media/image171.png"/></Relationships>
</file>

<file path=ppt/slides/_rels/slide87.xml.rels><?xml version="1.0" encoding="UTF-8" standalone="yes"?>
<Relationships xmlns="http://schemas.openxmlformats.org/package/2006/relationships"><Relationship Id="rId2" Type="http://schemas.openxmlformats.org/officeDocument/2006/relationships/hyperlink" Target="https://www.scm.com/product/params" TargetMode="Externa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mailto:support@scm.com" TargetMode="External"/><Relationship Id="rId7"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84.png"/><Relationship Id="rId5" Type="http://schemas.openxmlformats.org/officeDocument/2006/relationships/image" Target="../media/image126.jpeg"/><Relationship Id="rId4" Type="http://schemas.openxmlformats.org/officeDocument/2006/relationships/hyperlink" Target="mailto:goumans@scm.com" TargetMode="External"/><Relationship Id="rId9" Type="http://schemas.openxmlformats.org/officeDocument/2006/relationships/image" Target="../media/image8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descr="Image result for penn state university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DED41C53-B111-1B42-8612-5B4A4B9B6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123" y="2680771"/>
            <a:ext cx="2996399" cy="4989479"/>
          </a:xfrm>
          <a:prstGeom prst="rect">
            <a:avLst/>
          </a:prstGeom>
        </p:spPr>
      </p:pic>
      <p:pic>
        <p:nvPicPr>
          <p:cNvPr id="9" name="Picture 8">
            <a:extLst>
              <a:ext uri="{FF2B5EF4-FFF2-40B4-BE49-F238E27FC236}">
                <a16:creationId xmlns:a16="http://schemas.microsoft.com/office/drawing/2014/main" id="{02A11DA6-25DA-414E-BF54-75861AEF93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94" b="5766"/>
          <a:stretch/>
        </p:blipFill>
        <p:spPr>
          <a:xfrm>
            <a:off x="12146630" y="3137882"/>
            <a:ext cx="6141370" cy="4358537"/>
          </a:xfrm>
          <a:prstGeom prst="rect">
            <a:avLst/>
          </a:prstGeom>
        </p:spPr>
      </p:pic>
      <p:pic>
        <p:nvPicPr>
          <p:cNvPr id="10" name="Picture 9">
            <a:extLst>
              <a:ext uri="{FF2B5EF4-FFF2-40B4-BE49-F238E27FC236}">
                <a16:creationId xmlns:a16="http://schemas.microsoft.com/office/drawing/2014/main" id="{E7F8D6FF-0523-415F-BDD0-9EFC7A1A96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219"/>
          <a:stretch/>
        </p:blipFill>
        <p:spPr>
          <a:xfrm>
            <a:off x="3862645" y="3321571"/>
            <a:ext cx="8092727" cy="3670300"/>
          </a:xfrm>
          <a:prstGeom prst="rect">
            <a:avLst/>
          </a:prstGeom>
        </p:spPr>
      </p:pic>
      <p:pic>
        <p:nvPicPr>
          <p:cNvPr id="1028" name="Picture 4">
            <a:extLst>
              <a:ext uri="{FF2B5EF4-FFF2-40B4-BE49-F238E27FC236}">
                <a16:creationId xmlns:a16="http://schemas.microsoft.com/office/drawing/2014/main" id="{57691BAD-9006-4478-3512-3E424E97DA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79386" y="891278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4C9B13D-22E4-EBCA-AA0E-365BB95F5E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74772" y="891278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AA5B12E-53F5-1E67-6F0F-D4ADE6028F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616" y="891278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440D5C2-5397-22DE-FC22-310B4B5E8D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4001" y="8912782"/>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3">
            <a:extLst>
              <a:ext uri="{FF2B5EF4-FFF2-40B4-BE49-F238E27FC236}">
                <a16:creationId xmlns:a16="http://schemas.microsoft.com/office/drawing/2014/main" id="{ED135CCC-5E68-95EB-C4D1-05A46FA60900}"/>
              </a:ext>
            </a:extLst>
          </p:cNvPr>
          <p:cNvSpPr txBox="1">
            <a:spLocks/>
          </p:cNvSpPr>
          <p:nvPr/>
        </p:nvSpPr>
        <p:spPr>
          <a:xfrm>
            <a:off x="4285396" y="12021465"/>
            <a:ext cx="13142795" cy="1503631"/>
          </a:xfrm>
          <a:prstGeom prst="rect">
            <a:avLst/>
          </a:prstGeom>
        </p:spPr>
        <p:txBody>
          <a:bodyPr vert="horz" lIns="91440" tIns="45720" rIns="91440" bIns="45720" rtlCol="0">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rgbClr val="FF941E"/>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rgbClr val="000000"/>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defTabSz="1371566" eaLnBrk="0" fontAlgn="base" hangingPunct="1">
              <a:lnSpc>
                <a:spcPct val="110000"/>
              </a:lnSpc>
              <a:spcBef>
                <a:spcPct val="0"/>
              </a:spcBef>
              <a:spcAft>
                <a:spcPct val="0"/>
              </a:spcAft>
              <a:buNone/>
              <a:defRPr/>
            </a:pPr>
            <a:r>
              <a:rPr lang="en-GB" sz="3600" dirty="0">
                <a:latin typeface="Lato Medium" pitchFamily="34" charset="0"/>
                <a:ea typeface="Lato Medium" pitchFamily="34" charset="0"/>
                <a:cs typeface="Lato Medium" pitchFamily="34" charset="0"/>
              </a:rPr>
              <a:t>Fedor Goumans, Chief Customer Officer, </a:t>
            </a:r>
            <a:r>
              <a:rPr lang="en-GB" sz="3600" dirty="0">
                <a:latin typeface="Lato Medium" pitchFamily="34" charset="0"/>
                <a:ea typeface="Lato Medium" pitchFamily="34" charset="0"/>
                <a:cs typeface="Lato Medium" pitchFamily="34" charset="0"/>
                <a:hlinkClick r:id="rId10"/>
              </a:rPr>
              <a:t>goumans@scm.com</a:t>
            </a:r>
            <a:endParaRPr lang="en-GB" sz="3600" dirty="0">
              <a:latin typeface="Lato Medium" pitchFamily="34" charset="0"/>
              <a:ea typeface="Lato Medium" pitchFamily="34" charset="0"/>
              <a:cs typeface="Lato Medium" pitchFamily="34" charset="0"/>
            </a:endParaRPr>
          </a:p>
          <a:p>
            <a:pPr>
              <a:buNone/>
            </a:pPr>
            <a:r>
              <a:rPr lang="en-US" sz="2800" dirty="0">
                <a:latin typeface="Lato Medium" pitchFamily="34" charset="0"/>
                <a:ea typeface="Lato Medium" pitchFamily="34" charset="0"/>
                <a:cs typeface="Lato Medium" pitchFamily="34" charset="0"/>
              </a:rPr>
              <a:t>Seminar / workshop with T&amp;J, Seoul, 19 October 2023    </a:t>
            </a:r>
            <a:r>
              <a:rPr lang="en-US" sz="2800" dirty="0">
                <a:latin typeface="Lato Medium" pitchFamily="34" charset="0"/>
                <a:ea typeface="Lato Medium" pitchFamily="34" charset="0"/>
                <a:cs typeface="Lato Medium" pitchFamily="34" charset="0"/>
                <a:hlinkClick r:id="rId11"/>
              </a:rPr>
              <a:t>www.scm.com/Korea23</a:t>
            </a:r>
            <a:r>
              <a:rPr lang="en-US" sz="2800" dirty="0">
                <a:latin typeface="Lato Medium" pitchFamily="34" charset="0"/>
                <a:ea typeface="Lato Medium" pitchFamily="34" charset="0"/>
                <a:cs typeface="Lato Medium" pitchFamily="34" charset="0"/>
              </a:rPr>
              <a:t> </a:t>
            </a:r>
          </a:p>
          <a:p>
            <a:pPr marL="0" indent="0" algn="ctr" defTabSz="1371566" eaLnBrk="0" fontAlgn="base" hangingPunct="1">
              <a:lnSpc>
                <a:spcPct val="110000"/>
              </a:lnSpc>
              <a:spcBef>
                <a:spcPct val="0"/>
              </a:spcBef>
              <a:spcAft>
                <a:spcPct val="0"/>
              </a:spcAft>
              <a:buNone/>
              <a:defRPr/>
            </a:pPr>
            <a:endParaRPr lang="en-GB" sz="3600" dirty="0">
              <a:latin typeface="Lato Medium" pitchFamily="34" charset="0"/>
              <a:ea typeface="Lato Medium" pitchFamily="34" charset="0"/>
              <a:cs typeface="Lato Medium" pitchFamily="34" charset="0"/>
            </a:endParaRPr>
          </a:p>
        </p:txBody>
      </p:sp>
      <p:sp>
        <p:nvSpPr>
          <p:cNvPr id="5" name="Title 2">
            <a:extLst>
              <a:ext uri="{FF2B5EF4-FFF2-40B4-BE49-F238E27FC236}">
                <a16:creationId xmlns:a16="http://schemas.microsoft.com/office/drawing/2014/main" id="{610842C3-D9FD-EE1F-4975-890A61BC6084}"/>
              </a:ext>
            </a:extLst>
          </p:cNvPr>
          <p:cNvSpPr txBox="1">
            <a:spLocks/>
          </p:cNvSpPr>
          <p:nvPr/>
        </p:nvSpPr>
        <p:spPr>
          <a:xfrm>
            <a:off x="0" y="7937"/>
            <a:ext cx="18288000" cy="330672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Autofit/>
          </a:bodyPr>
          <a:lstStyle>
            <a:lvl1pPr marL="0" marR="0" indent="0" algn="ctr" defTabSz="619125" latinLnBrk="0">
              <a:lnSpc>
                <a:spcPct val="100000"/>
              </a:lnSpc>
              <a:spcBef>
                <a:spcPts val="0"/>
              </a:spcBef>
              <a:spcAft>
                <a:spcPts val="0"/>
              </a:spcAft>
              <a:buClrTx/>
              <a:buSzTx/>
              <a:buFontTx/>
              <a:buNone/>
              <a:tabLst/>
              <a:defRPr sz="8400" b="0" i="0" u="none" strike="noStrike" cap="none" spc="0" baseline="0">
                <a:ln>
                  <a:noFill/>
                </a:ln>
                <a:solidFill>
                  <a:schemeClr val="accent1"/>
                </a:solidFill>
                <a:uFillTx/>
                <a:latin typeface="Lato Black"/>
                <a:ea typeface="Lato Black"/>
                <a:cs typeface="Lato Black"/>
                <a:sym typeface="Lato Black"/>
              </a:defRPr>
            </a:lvl1pPr>
            <a:lvl2pPr marL="0" marR="0" indent="1714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2pPr>
            <a:lvl3pPr marL="0" marR="0" indent="3429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3pPr>
            <a:lvl4pPr marL="0" marR="0" indent="5143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4pPr>
            <a:lvl5pPr marL="0" marR="0" indent="6858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5pPr>
            <a:lvl6pPr marL="0" marR="0" indent="8572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6pPr>
            <a:lvl7pPr marL="0" marR="0" indent="10287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7pPr>
            <a:lvl8pPr marL="0" marR="0" indent="12001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8pPr>
            <a:lvl9pPr marL="0" marR="0" indent="13716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9pPr>
          </a:lstStyle>
          <a:p>
            <a:pPr hangingPunct="1"/>
            <a:r>
              <a:rPr lang="en-GB" sz="6000" dirty="0">
                <a:solidFill>
                  <a:srgbClr val="FF941E"/>
                </a:solidFill>
              </a:rPr>
              <a:t>Amsterdam </a:t>
            </a:r>
            <a:r>
              <a:rPr lang="en-GB" sz="6000" dirty="0" err="1">
                <a:solidFill>
                  <a:srgbClr val="FF941E"/>
                </a:solidFill>
              </a:rPr>
              <a:t>Modeling</a:t>
            </a:r>
            <a:r>
              <a:rPr lang="en-GB" sz="6000" dirty="0">
                <a:solidFill>
                  <a:srgbClr val="FF941E"/>
                </a:solidFill>
              </a:rPr>
              <a:t> Suite</a:t>
            </a:r>
            <a:br>
              <a:rPr lang="en-GB" sz="6000" dirty="0">
                <a:solidFill>
                  <a:srgbClr val="FF941E"/>
                </a:solidFill>
              </a:rPr>
            </a:br>
            <a:r>
              <a:rPr lang="en-GB" sz="4000" dirty="0">
                <a:solidFill>
                  <a:srgbClr val="FF941E"/>
                </a:solidFill>
              </a:rPr>
              <a:t>Accelerating Chemistry &amp; Materials Research</a:t>
            </a:r>
            <a:br>
              <a:rPr lang="en-GB" sz="5400" dirty="0">
                <a:solidFill>
                  <a:schemeClr val="tx1"/>
                </a:solidFill>
              </a:rPr>
            </a:br>
            <a:endParaRPr lang="en-US" sz="5400" dirty="0"/>
          </a:p>
        </p:txBody>
      </p:sp>
    </p:spTree>
    <p:extLst>
      <p:ext uri="{BB962C8B-B14F-4D97-AF65-F5344CB8AC3E}">
        <p14:creationId xmlns:p14="http://schemas.microsoft.com/office/powerpoint/2010/main" val="270121703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txBox="1">
            <a:spLocks noChangeArrowheads="1"/>
          </p:cNvSpPr>
          <p:nvPr/>
        </p:nvSpPr>
        <p:spPr>
          <a:xfrm>
            <a:off x="0" y="85725"/>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PLAMS: python scripting</a:t>
            </a:r>
          </a:p>
        </p:txBody>
      </p:sp>
      <p:pic>
        <p:nvPicPr>
          <p:cNvPr id="5" name="Picture 4">
            <a:extLst>
              <a:ext uri="{FF2B5EF4-FFF2-40B4-BE49-F238E27FC236}">
                <a16:creationId xmlns:a16="http://schemas.microsoft.com/office/drawing/2014/main" id="{E6B29708-45E1-7F40-876D-0E8A81BC41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943" y="2019607"/>
            <a:ext cx="6770188" cy="9101556"/>
          </a:xfrm>
          <a:prstGeom prst="rect">
            <a:avLst/>
          </a:prstGeom>
        </p:spPr>
      </p:pic>
      <p:pic>
        <p:nvPicPr>
          <p:cNvPr id="3" name="Picture 2">
            <a:extLst>
              <a:ext uri="{FF2B5EF4-FFF2-40B4-BE49-F238E27FC236}">
                <a16:creationId xmlns:a16="http://schemas.microsoft.com/office/drawing/2014/main" id="{953940D1-9F85-E785-82BA-AE95CB4D4925}"/>
              </a:ext>
            </a:extLst>
          </p:cNvPr>
          <p:cNvPicPr>
            <a:picLocks noChangeAspect="1"/>
          </p:cNvPicPr>
          <p:nvPr/>
        </p:nvPicPr>
        <p:blipFill>
          <a:blip r:embed="rId4"/>
          <a:stretch>
            <a:fillRect/>
          </a:stretch>
        </p:blipFill>
        <p:spPr>
          <a:xfrm>
            <a:off x="7575841" y="2019607"/>
            <a:ext cx="7169518" cy="8725348"/>
          </a:xfrm>
          <a:prstGeom prst="rect">
            <a:avLst/>
          </a:prstGeom>
        </p:spPr>
      </p:pic>
      <p:sp>
        <p:nvSpPr>
          <p:cNvPr id="9" name="Rectangle 8"/>
          <p:cNvSpPr/>
          <p:nvPr/>
        </p:nvSpPr>
        <p:spPr>
          <a:xfrm>
            <a:off x="10278891" y="9631456"/>
            <a:ext cx="8019486" cy="2554545"/>
          </a:xfrm>
          <a:prstGeom prst="rect">
            <a:avLst/>
          </a:prstGeom>
        </p:spPr>
        <p:txBody>
          <a:bodyPr wrap="square">
            <a:spAutoFit/>
          </a:bodyPr>
          <a:lstStyle/>
          <a:p>
            <a:pPr algn="l"/>
            <a:r>
              <a:rPr lang="en-US" sz="4000" dirty="0">
                <a:solidFill>
                  <a:srgbClr val="4C4E4B"/>
                </a:solidFill>
                <a:latin typeface="Lato Medium" pitchFamily="34" charset="0"/>
                <a:ea typeface="Lato Medium" pitchFamily="34" charset="0"/>
                <a:cs typeface="Lato Medium" pitchFamily="34" charset="0"/>
              </a:rPr>
              <a:t>Links all modules + various tools</a:t>
            </a:r>
          </a:p>
          <a:p>
            <a:pPr algn="l"/>
            <a:r>
              <a:rPr lang="en-US" sz="4000" dirty="0">
                <a:solidFill>
                  <a:srgbClr val="4C4E4B"/>
                </a:solidFill>
                <a:latin typeface="Lato Medium" pitchFamily="34" charset="0"/>
                <a:ea typeface="Lato Medium" pitchFamily="34" charset="0"/>
                <a:cs typeface="Lato Medium" pitchFamily="34" charset="0"/>
              </a:rPr>
              <a:t>→ workflows &amp; </a:t>
            </a:r>
            <a:r>
              <a:rPr lang="en-US" sz="4000" dirty="0">
                <a:solidFill>
                  <a:srgbClr val="4C4E4B"/>
                </a:solidFill>
                <a:latin typeface="Lato Medium" pitchFamily="34" charset="0"/>
                <a:ea typeface="Lato Medium" pitchFamily="34" charset="0"/>
                <a:cs typeface="Lato Medium" pitchFamily="34" charset="0"/>
                <a:hlinkClick r:id="rId5"/>
              </a:rPr>
              <a:t>screening</a:t>
            </a:r>
            <a:endParaRPr lang="en-US" sz="4000" dirty="0">
              <a:solidFill>
                <a:srgbClr val="4C4E4B"/>
              </a:solidFill>
              <a:latin typeface="Lato Medium" pitchFamily="34" charset="0"/>
              <a:ea typeface="Lato Medium" pitchFamily="34" charset="0"/>
              <a:cs typeface="Lato Medium" pitchFamily="34" charset="0"/>
            </a:endParaRPr>
          </a:p>
          <a:p>
            <a:pPr algn="l"/>
            <a:r>
              <a:rPr lang="en-US" sz="4000" dirty="0">
                <a:solidFill>
                  <a:srgbClr val="4C4E4B"/>
                </a:solidFill>
                <a:latin typeface="Lato Medium" pitchFamily="34" charset="0"/>
                <a:ea typeface="Lato Medium" pitchFamily="34" charset="0"/>
                <a:cs typeface="Lato Medium" pitchFamily="34" charset="0"/>
              </a:rPr>
              <a:t>→ (custom) post-processing</a:t>
            </a:r>
          </a:p>
          <a:p>
            <a:pPr algn="l"/>
            <a:r>
              <a:rPr lang="en-US" sz="4000" dirty="0">
                <a:solidFill>
                  <a:srgbClr val="4C4E4B"/>
                </a:solidFill>
                <a:latin typeface="Lato Medium" pitchFamily="34" charset="0"/>
                <a:ea typeface="Lato Medium" pitchFamily="34" charset="0"/>
                <a:cs typeface="Lato Medium" pitchFamily="34" charset="0"/>
              </a:rPr>
              <a:t>→ rapid prototyping</a:t>
            </a:r>
            <a:endParaRPr lang="en-US" sz="4000" dirty="0">
              <a:latin typeface="Lato Medium" pitchFamily="34" charset="0"/>
              <a:ea typeface="Lato Medium" pitchFamily="34" charset="0"/>
              <a:cs typeface="Lato Medium" pitchFamily="34" charset="0"/>
            </a:endParaRPr>
          </a:p>
        </p:txBody>
      </p:sp>
      <p:pic>
        <p:nvPicPr>
          <p:cNvPr id="1026" name="Picture 2">
            <a:extLst>
              <a:ext uri="{FF2B5EF4-FFF2-40B4-BE49-F238E27FC236}">
                <a16:creationId xmlns:a16="http://schemas.microsoft.com/office/drawing/2014/main" id="{2847538F-AD1A-BF52-EC9F-5206BD3BB0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32455" y="1731587"/>
            <a:ext cx="1882875" cy="2173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758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8288000" cy="1983059"/>
          </a:xfrm>
        </p:spPr>
        <p:txBody>
          <a:bodyPr>
            <a:normAutofit/>
          </a:bodyPr>
          <a:lstStyle/>
          <a:p>
            <a:r>
              <a:rPr lang="en-US" dirty="0"/>
              <a:t>ADF: Molecular DFT</a:t>
            </a:r>
          </a:p>
        </p:txBody>
      </p:sp>
      <p:pic>
        <p:nvPicPr>
          <p:cNvPr id="21" name="Picture 2" descr="File:OLED EarlyProduct.JPG"/>
          <p:cNvPicPr>
            <a:picLocks noChangeAspect="1" noChangeArrowheads="1"/>
          </p:cNvPicPr>
          <p:nvPr/>
        </p:nvPicPr>
        <p:blipFill>
          <a:blip r:embed="rId2" cstate="print"/>
          <a:srcRect/>
          <a:stretch>
            <a:fillRect/>
          </a:stretch>
        </p:blipFill>
        <p:spPr bwMode="auto">
          <a:xfrm>
            <a:off x="5018097" y="2883145"/>
            <a:ext cx="3893513" cy="2741683"/>
          </a:xfrm>
          <a:prstGeom prst="rect">
            <a:avLst/>
          </a:prstGeom>
          <a:noFill/>
        </p:spPr>
      </p:pic>
      <p:sp>
        <p:nvSpPr>
          <p:cNvPr id="15" name="Content Placeholder 3"/>
          <p:cNvSpPr>
            <a:spLocks noGrp="1"/>
          </p:cNvSpPr>
          <p:nvPr>
            <p:ph sz="quarter" idx="4294967295"/>
          </p:nvPr>
        </p:nvSpPr>
        <p:spPr>
          <a:xfrm>
            <a:off x="9983204" y="2252837"/>
            <a:ext cx="8304796" cy="9205737"/>
          </a:xfrm>
          <a:prstGeom prst="rect">
            <a:avLst/>
          </a:prstGeom>
        </p:spPr>
        <p:txBody>
          <a:bodyPr>
            <a:normAutofit fontScale="92500" lnSpcReduction="20000"/>
          </a:bodyPr>
          <a:lstStyle/>
          <a:p>
            <a:pPr marL="0" indent="0">
              <a:buNone/>
            </a:pPr>
            <a:r>
              <a:rPr lang="en-US" sz="4875" u="sng" dirty="0"/>
              <a:t>Strong &amp; unique points</a:t>
            </a:r>
          </a:p>
          <a:p>
            <a:endParaRPr lang="en-US" u="sng" dirty="0"/>
          </a:p>
          <a:p>
            <a:pPr defTabSz="1371600" eaLnBrk="0" fontAlgn="base">
              <a:spcBef>
                <a:spcPct val="0"/>
              </a:spcBef>
              <a:spcAft>
                <a:spcPct val="0"/>
              </a:spcAft>
              <a:defRPr/>
            </a:pPr>
            <a:r>
              <a:rPr lang="en-US" sz="4050" dirty="0"/>
              <a:t>All-electron </a:t>
            </a:r>
            <a:r>
              <a:rPr lang="en-US" sz="4050" dirty="0" err="1"/>
              <a:t>Slaters</a:t>
            </a:r>
            <a:r>
              <a:rPr lang="en-US" sz="4050" dirty="0"/>
              <a:t>, H-</a:t>
            </a:r>
            <a:r>
              <a:rPr lang="en-US" sz="4050" dirty="0" err="1"/>
              <a:t>Og</a:t>
            </a:r>
            <a:endParaRPr lang="en-US" sz="4050" dirty="0"/>
          </a:p>
          <a:p>
            <a:pPr defTabSz="1371600" eaLnBrk="0" fontAlgn="base">
              <a:spcBef>
                <a:spcPct val="0"/>
              </a:spcBef>
              <a:spcAft>
                <a:spcPct val="0"/>
              </a:spcAft>
              <a:defRPr/>
            </a:pPr>
            <a:endParaRPr lang="en-US" sz="4050" dirty="0"/>
          </a:p>
          <a:p>
            <a:pPr defTabSz="1371600" eaLnBrk="0" fontAlgn="base">
              <a:spcBef>
                <a:spcPct val="0"/>
              </a:spcBef>
              <a:spcAft>
                <a:spcPct val="0"/>
              </a:spcAft>
              <a:defRPr/>
            </a:pPr>
            <a:r>
              <a:rPr lang="en-US" sz="4050" dirty="0"/>
              <a:t>Relativity: ZORA (SR, </a:t>
            </a:r>
            <a:r>
              <a:rPr lang="en-US" sz="4050" b="1" dirty="0"/>
              <a:t>SOC</a:t>
            </a:r>
            <a:r>
              <a:rPr lang="en-US" sz="4050" dirty="0"/>
              <a:t>)</a:t>
            </a:r>
          </a:p>
          <a:p>
            <a:pPr defTabSz="1371600" eaLnBrk="0" fontAlgn="base">
              <a:spcBef>
                <a:spcPct val="0"/>
              </a:spcBef>
              <a:spcAft>
                <a:spcPct val="0"/>
              </a:spcAft>
              <a:defRPr/>
            </a:pPr>
            <a:endParaRPr lang="en-US" sz="4050" dirty="0"/>
          </a:p>
          <a:p>
            <a:pPr defTabSz="1371600" eaLnBrk="0" fontAlgn="base">
              <a:spcBef>
                <a:spcPct val="0"/>
              </a:spcBef>
              <a:spcAft>
                <a:spcPct val="0"/>
              </a:spcAft>
              <a:defRPr/>
            </a:pPr>
            <a:r>
              <a:rPr lang="en-US" sz="4050" dirty="0"/>
              <a:t>Spectroscopy</a:t>
            </a:r>
          </a:p>
          <a:p>
            <a:pPr lvl="1"/>
            <a:r>
              <a:rPr lang="en-US" dirty="0"/>
              <a:t>EPR, NMR, IR (VCD), UVVIS, XAS</a:t>
            </a:r>
          </a:p>
          <a:p>
            <a:pPr lvl="1"/>
            <a:r>
              <a:rPr lang="en-US" dirty="0" err="1"/>
              <a:t>qsGW+BSE</a:t>
            </a:r>
            <a:endParaRPr lang="en-US" dirty="0"/>
          </a:p>
          <a:p>
            <a:pPr lvl="1"/>
            <a:r>
              <a:rPr lang="en-US" dirty="0"/>
              <a:t>Phosphorescence</a:t>
            </a:r>
          </a:p>
          <a:p>
            <a:pPr lvl="1"/>
            <a:endParaRPr lang="en-US" dirty="0"/>
          </a:p>
          <a:p>
            <a:r>
              <a:rPr lang="en-US" dirty="0"/>
              <a:t>Bonding analysis: </a:t>
            </a:r>
          </a:p>
          <a:p>
            <a:pPr lvl="1"/>
            <a:r>
              <a:rPr lang="en-US" dirty="0"/>
              <a:t>Fragment-based approach</a:t>
            </a:r>
          </a:p>
          <a:p>
            <a:pPr lvl="1"/>
            <a:r>
              <a:rPr lang="en-US" dirty="0"/>
              <a:t>ETS-NOCV, QTAIM, MO diagrams, NCI, ....</a:t>
            </a:r>
          </a:p>
          <a:p>
            <a:pPr lvl="1"/>
            <a:r>
              <a:rPr lang="en-US" dirty="0"/>
              <a:t>Transfer integrals (charge mobility)</a:t>
            </a:r>
            <a:endParaRPr lang="en-US" sz="4050" dirty="0"/>
          </a:p>
          <a:p>
            <a:pPr lvl="1"/>
            <a:endParaRPr lang="en-US" dirty="0"/>
          </a:p>
          <a:p>
            <a:r>
              <a:rPr lang="en-US" dirty="0"/>
              <a:t>Environments</a:t>
            </a:r>
          </a:p>
          <a:p>
            <a:pPr lvl="1"/>
            <a:r>
              <a:rPr lang="en-US" dirty="0"/>
              <a:t>Subsystem DFT (FDE), DIM/QM, QM/MM, QM/FQ, 3D-RISM, COSMO, SM12</a:t>
            </a:r>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14" y="2460136"/>
            <a:ext cx="4330869" cy="3587702"/>
          </a:xfrm>
          <a:prstGeom prst="rect">
            <a:avLst/>
          </a:prstGeom>
        </p:spPr>
      </p:pic>
      <p:pic>
        <p:nvPicPr>
          <p:cNvPr id="12" name="Picture 4" descr="13C NMR shielding tensor and LUMO of model dirhodium carbene complex">
            <a:extLst>
              <a:ext uri="{FF2B5EF4-FFF2-40B4-BE49-F238E27FC236}">
                <a16:creationId xmlns:a16="http://schemas.microsoft.com/office/drawing/2014/main" id="{9E5E0406-1BD9-C342-972D-8DBDEAB16714}"/>
              </a:ext>
            </a:extLst>
          </p:cNvPr>
          <p:cNvPicPr>
            <a:picLocks noChangeAspect="1" noChangeArrowheads="1"/>
          </p:cNvPicPr>
          <p:nvPr/>
        </p:nvPicPr>
        <p:blipFill>
          <a:blip r:embed="rId4" cstate="print"/>
          <a:srcRect/>
          <a:stretch>
            <a:fillRect/>
          </a:stretch>
        </p:blipFill>
        <p:spPr bwMode="auto">
          <a:xfrm>
            <a:off x="1021838" y="7450050"/>
            <a:ext cx="6213315" cy="3382805"/>
          </a:xfrm>
          <a:prstGeom prst="rect">
            <a:avLst/>
          </a:prstGeom>
          <a:noFill/>
        </p:spPr>
      </p:pic>
      <p:sp>
        <p:nvSpPr>
          <p:cNvPr id="13" name="TextBox 1">
            <a:extLst>
              <a:ext uri="{FF2B5EF4-FFF2-40B4-BE49-F238E27FC236}">
                <a16:creationId xmlns:a16="http://schemas.microsoft.com/office/drawing/2014/main" id="{5AAABB9A-9818-9D4A-9CFF-BE43A44E14CC}"/>
              </a:ext>
            </a:extLst>
          </p:cNvPr>
          <p:cNvSpPr txBox="1"/>
          <p:nvPr/>
        </p:nvSpPr>
        <p:spPr>
          <a:xfrm>
            <a:off x="606814" y="10996696"/>
            <a:ext cx="8304796" cy="1062819"/>
          </a:xfrm>
          <a:prstGeom prst="rect">
            <a:avLst/>
          </a:prstGeom>
          <a:noFill/>
        </p:spPr>
        <p:txBody>
          <a:bodyPr wrap="square" lIns="199102" tIns="99550" rIns="199102" bIns="99550" rtlCol="0">
            <a:spAutoFit/>
          </a:bodyPr>
          <a:lstStyle/>
          <a:p>
            <a:pPr algn="just"/>
            <a:r>
              <a:rPr lang="en-US" sz="2800" dirty="0">
                <a:solidFill>
                  <a:srgbClr val="707070"/>
                </a:solidFill>
                <a:latin typeface="Lato" panose="020F0502020204030203" pitchFamily="34" charset="0"/>
                <a:ea typeface="Lato" panose="020F0502020204030203" pitchFamily="34" charset="0"/>
                <a:cs typeface="Lato" panose="020F0502020204030203" pitchFamily="34" charset="0"/>
              </a:rPr>
              <a:t>NMR calculations locate </a:t>
            </a:r>
            <a:r>
              <a:rPr lang="en-US" sz="2800" baseline="30000" dirty="0">
                <a:solidFill>
                  <a:srgbClr val="707070"/>
                </a:solidFill>
                <a:latin typeface="Lato" panose="020F0502020204030203" pitchFamily="34" charset="0"/>
                <a:ea typeface="Lato" panose="020F0502020204030203" pitchFamily="34" charset="0"/>
                <a:cs typeface="Lato" panose="020F0502020204030203" pitchFamily="34" charset="0"/>
              </a:rPr>
              <a:t>13</a:t>
            </a:r>
            <a:r>
              <a:rPr lang="en-US" sz="2800" dirty="0">
                <a:solidFill>
                  <a:srgbClr val="707070"/>
                </a:solidFill>
                <a:latin typeface="Lato" panose="020F0502020204030203" pitchFamily="34" charset="0"/>
                <a:ea typeface="Lato" panose="020F0502020204030203" pitchFamily="34" charset="0"/>
                <a:cs typeface="Lato" panose="020F0502020204030203" pitchFamily="34" charset="0"/>
              </a:rPr>
              <a:t>C di-Rh carbene </a:t>
            </a:r>
          </a:p>
          <a:p>
            <a:pPr algn="just"/>
            <a:r>
              <a:rPr lang="en-US" sz="2800" dirty="0">
                <a:solidFill>
                  <a:srgbClr val="707070"/>
                </a:solidFill>
                <a:latin typeface="Lato" panose="020F0502020204030203" pitchFamily="34" charset="0"/>
                <a:ea typeface="Lato" panose="020F0502020204030203" pitchFamily="34" charset="0"/>
                <a:cs typeface="Lato" panose="020F0502020204030203" pitchFamily="34" charset="0"/>
              </a:rPr>
              <a:t>catalyst intermediate, </a:t>
            </a:r>
            <a:r>
              <a:rPr lang="en-US" sz="2800" dirty="0">
                <a:latin typeface="Lato" panose="020F0502020204030203" pitchFamily="34" charset="0"/>
                <a:ea typeface="Lato" panose="020F0502020204030203" pitchFamily="34" charset="0"/>
                <a:cs typeface="Lato" panose="020F0502020204030203" pitchFamily="34" charset="0"/>
                <a:hlinkClick r:id="rId5"/>
              </a:rPr>
              <a:t>Science, </a:t>
            </a:r>
            <a:r>
              <a:rPr lang="en-US" sz="2800" b="1" dirty="0">
                <a:latin typeface="Lato" panose="020F0502020204030203" pitchFamily="34" charset="0"/>
                <a:ea typeface="Lato" panose="020F0502020204030203" pitchFamily="34" charset="0"/>
                <a:cs typeface="Lato" panose="020F0502020204030203" pitchFamily="34" charset="0"/>
                <a:hlinkClick r:id="rId5"/>
              </a:rPr>
              <a:t>342</a:t>
            </a:r>
            <a:r>
              <a:rPr lang="en-US" sz="2800" dirty="0">
                <a:latin typeface="Lato" panose="020F0502020204030203" pitchFamily="34" charset="0"/>
                <a:ea typeface="Lato" panose="020F0502020204030203" pitchFamily="34" charset="0"/>
                <a:cs typeface="Lato" panose="020F0502020204030203" pitchFamily="34" charset="0"/>
                <a:hlinkClick r:id="rId5"/>
              </a:rPr>
              <a:t>, 351 (2013)</a:t>
            </a:r>
            <a:endParaRPr lang="en-GB" sz="28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071018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0" y="-1"/>
            <a:ext cx="18288000" cy="1685925"/>
          </a:xfrm>
        </p:spPr>
        <p:txBody>
          <a:bodyPr>
            <a:normAutofit/>
          </a:bodyPr>
          <a:lstStyle/>
          <a:p>
            <a:pPr eaLnBrk="1" hangingPunct="1"/>
            <a:r>
              <a:rPr lang="en-US" sz="8000" dirty="0">
                <a:solidFill>
                  <a:srgbClr val="FF941E"/>
                </a:solidFill>
              </a:rPr>
              <a:t>Periodic DFT: BAND </a:t>
            </a:r>
            <a:r>
              <a:rPr lang="en-US" sz="8000" dirty="0" err="1">
                <a:solidFill>
                  <a:srgbClr val="FF941E"/>
                </a:solidFill>
              </a:rPr>
              <a:t>vs</a:t>
            </a:r>
            <a:r>
              <a:rPr lang="en-US" sz="8000" dirty="0">
                <a:solidFill>
                  <a:srgbClr val="FF941E"/>
                </a:solidFill>
              </a:rPr>
              <a:t> Plane Waves</a:t>
            </a:r>
            <a:endParaRPr lang="en-US" sz="8000" dirty="0">
              <a:solidFill>
                <a:schemeClr val="accent2"/>
              </a:solidFill>
            </a:endParaRPr>
          </a:p>
        </p:txBody>
      </p:sp>
      <p:sp>
        <p:nvSpPr>
          <p:cNvPr id="84995" name="Content Placeholder 2"/>
          <p:cNvSpPr>
            <a:spLocks noGrp="1"/>
          </p:cNvSpPr>
          <p:nvPr>
            <p:ph idx="1"/>
          </p:nvPr>
        </p:nvSpPr>
        <p:spPr>
          <a:xfrm>
            <a:off x="735807" y="1798320"/>
            <a:ext cx="13565312" cy="10454640"/>
          </a:xfrm>
        </p:spPr>
        <p:txBody>
          <a:bodyPr>
            <a:normAutofit fontScale="92500" lnSpcReduction="10000"/>
          </a:bodyPr>
          <a:lstStyle/>
          <a:p>
            <a:pPr eaLnBrk="1" hangingPunct="1"/>
            <a:r>
              <a:rPr lang="en-US" dirty="0"/>
              <a:t>Atom centered basis functions, STO or NAO</a:t>
            </a:r>
          </a:p>
          <a:p>
            <a:pPr lvl="1" eaLnBrk="1" hangingPunct="1"/>
            <a:r>
              <a:rPr lang="en-US" sz="3300" dirty="0"/>
              <a:t>Compare cluster with periodic</a:t>
            </a:r>
          </a:p>
          <a:p>
            <a:pPr lvl="1" eaLnBrk="1" hangingPunct="1"/>
            <a:r>
              <a:rPr lang="en-US" sz="3300" dirty="0"/>
              <a:t>No </a:t>
            </a:r>
            <a:r>
              <a:rPr lang="en-US" sz="3300" dirty="0" err="1"/>
              <a:t>pseudopotentials</a:t>
            </a:r>
            <a:r>
              <a:rPr lang="en-US" sz="3300" dirty="0"/>
              <a:t>, all elements</a:t>
            </a:r>
          </a:p>
          <a:p>
            <a:pPr lvl="1" eaLnBrk="1" hangingPunct="1"/>
            <a:r>
              <a:rPr lang="en-US" sz="3300" dirty="0"/>
              <a:t>Core spectroscopy (core holes)</a:t>
            </a:r>
          </a:p>
          <a:p>
            <a:pPr lvl="1" eaLnBrk="1" hangingPunct="1"/>
            <a:r>
              <a:rPr lang="en-US" sz="3300" dirty="0"/>
              <a:t>Dielectric function, refractive index, susceptibility</a:t>
            </a:r>
          </a:p>
          <a:p>
            <a:pPr lvl="1" eaLnBrk="1" hangingPunct="1"/>
            <a:r>
              <a:rPr lang="en-US" sz="3300" dirty="0"/>
              <a:t>Easy orbital </a:t>
            </a:r>
            <a:r>
              <a:rPr lang="en-US" sz="3300" b="1" dirty="0"/>
              <a:t>analysis: </a:t>
            </a:r>
            <a:r>
              <a:rPr lang="en-US" sz="3300" dirty="0" err="1"/>
              <a:t>pDOS</a:t>
            </a:r>
            <a:r>
              <a:rPr lang="en-US" sz="3300" dirty="0"/>
              <a:t>, COOP, EDA</a:t>
            </a:r>
          </a:p>
          <a:p>
            <a:pPr lvl="1" eaLnBrk="1" hangingPunct="1"/>
            <a:r>
              <a:rPr lang="en-US" sz="3300" dirty="0"/>
              <a:t>xc: r2SCAN, MN15-L, HSE06, GLLB-</a:t>
            </a:r>
            <a:r>
              <a:rPr lang="en-US" sz="3300" dirty="0" err="1"/>
              <a:t>sc</a:t>
            </a:r>
            <a:r>
              <a:rPr lang="en-US" sz="3300" dirty="0"/>
              <a:t>, D3(BJ</a:t>
            </a:r>
            <a:r>
              <a:rPr lang="is-IS" sz="3300" dirty="0"/>
              <a:t>), D4, DFT-1/2</a:t>
            </a:r>
          </a:p>
          <a:p>
            <a:pPr lvl="1" eaLnBrk="1" hangingPunct="1"/>
            <a:r>
              <a:rPr lang="is-IS" sz="3300" dirty="0"/>
              <a:t>Self-consistent NEGF: </a:t>
            </a:r>
            <a:r>
              <a:rPr lang="en-US" sz="3300" dirty="0"/>
              <a:t>G</a:t>
            </a:r>
            <a:r>
              <a:rPr lang="is-IS" sz="3300" dirty="0"/>
              <a:t>ate &amp; bias potential, spin transport</a:t>
            </a:r>
            <a:endParaRPr lang="en-US" sz="3300" dirty="0"/>
          </a:p>
          <a:p>
            <a:pPr lvl="1"/>
            <a:endParaRPr lang="en-US" sz="3600" dirty="0"/>
          </a:p>
          <a:p>
            <a:r>
              <a:rPr lang="en-US" dirty="0"/>
              <a:t>True 2D surfaces, 1D polymers</a:t>
            </a:r>
          </a:p>
          <a:p>
            <a:pPr lvl="1"/>
            <a:r>
              <a:rPr lang="en-US" sz="3225" dirty="0"/>
              <a:t>Catalysts: polarization, solvation</a:t>
            </a:r>
          </a:p>
          <a:p>
            <a:pPr lvl="1"/>
            <a:r>
              <a:rPr lang="en-US" sz="3225" dirty="0"/>
              <a:t>2D electronics (homogeneous E field) </a:t>
            </a:r>
          </a:p>
          <a:p>
            <a:pPr lvl="1"/>
            <a:r>
              <a:rPr lang="en-US" sz="3225" dirty="0"/>
              <a:t>Easy access to </a:t>
            </a:r>
            <a:r>
              <a:rPr lang="en-US" sz="3225" b="1" dirty="0">
                <a:hlinkClick r:id="rId2"/>
              </a:rPr>
              <a:t>Work function </a:t>
            </a:r>
            <a:endParaRPr lang="en-US" sz="3225" b="1" dirty="0"/>
          </a:p>
          <a:p>
            <a:pPr lvl="1"/>
            <a:r>
              <a:rPr lang="en-US" sz="3225" dirty="0"/>
              <a:t>QM/MM and QM/QM’ for 2D</a:t>
            </a:r>
          </a:p>
          <a:p>
            <a:pPr lvl="1" eaLnBrk="1" hangingPunct="1"/>
            <a:endParaRPr lang="en-US" sz="3300" dirty="0"/>
          </a:p>
          <a:p>
            <a:r>
              <a:rPr lang="en-US" dirty="0"/>
              <a:t>Integrated Graphical Interface: </a:t>
            </a:r>
          </a:p>
          <a:p>
            <a:pPr lvl="1"/>
            <a:r>
              <a:rPr lang="en-US" dirty="0"/>
              <a:t>Easy set up &amp; analysis</a:t>
            </a:r>
          </a:p>
          <a:p>
            <a:pPr lvl="1"/>
            <a:r>
              <a:rPr lang="en-US" dirty="0"/>
              <a:t>Switch: ADF, BAND &amp; </a:t>
            </a:r>
            <a:r>
              <a:rPr lang="en-US" dirty="0">
                <a:solidFill>
                  <a:srgbClr val="FF941E"/>
                </a:solidFill>
              </a:rPr>
              <a:t>Quantum Espresso, VASP</a:t>
            </a:r>
            <a:endParaRPr lang="en-US" sz="4200" dirty="0"/>
          </a:p>
          <a:p>
            <a:pPr eaLnBrk="1" hangingPunct="1">
              <a:buNone/>
            </a:pPr>
            <a:endParaRPr lang="en-US" sz="3600" dirty="0"/>
          </a:p>
        </p:txBody>
      </p:sp>
      <p:pic>
        <p:nvPicPr>
          <p:cNvPr id="11" name="Picture 10">
            <a:extLst>
              <a:ext uri="{FF2B5EF4-FFF2-40B4-BE49-F238E27FC236}">
                <a16:creationId xmlns:a16="http://schemas.microsoft.com/office/drawing/2014/main" id="{F09A4617-99F2-0349-96FC-D57CB84301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8948" y="1624552"/>
            <a:ext cx="3640874" cy="3119015"/>
          </a:xfrm>
          <a:prstGeom prst="rect">
            <a:avLst/>
          </a:prstGeom>
        </p:spPr>
      </p:pic>
      <p:pic>
        <p:nvPicPr>
          <p:cNvPr id="15" name="Picture 14">
            <a:extLst>
              <a:ext uri="{FF2B5EF4-FFF2-40B4-BE49-F238E27FC236}">
                <a16:creationId xmlns:a16="http://schemas.microsoft.com/office/drawing/2014/main" id="{5E7F6A3A-1596-3647-B247-454D395311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430"/>
          <a:stretch/>
        </p:blipFill>
        <p:spPr>
          <a:xfrm>
            <a:off x="9476920" y="9427590"/>
            <a:ext cx="5096569" cy="2937766"/>
          </a:xfrm>
          <a:prstGeom prst="rect">
            <a:avLst/>
          </a:prstGeom>
        </p:spPr>
      </p:pic>
      <p:sp>
        <p:nvSpPr>
          <p:cNvPr id="18" name="Rectangle 17">
            <a:extLst>
              <a:ext uri="{FF2B5EF4-FFF2-40B4-BE49-F238E27FC236}">
                <a16:creationId xmlns:a16="http://schemas.microsoft.com/office/drawing/2014/main" id="{7979EEE4-DB6B-574D-8A71-A98716C28968}"/>
              </a:ext>
            </a:extLst>
          </p:cNvPr>
          <p:cNvSpPr/>
          <p:nvPr/>
        </p:nvSpPr>
        <p:spPr>
          <a:xfrm>
            <a:off x="14422671" y="10295000"/>
            <a:ext cx="3865329" cy="1569660"/>
          </a:xfrm>
          <a:prstGeom prst="rect">
            <a:avLst/>
          </a:prstGeom>
        </p:spPr>
        <p:txBody>
          <a:bodyPr wrap="square">
            <a:spAutoFit/>
          </a:bodyPr>
          <a:lstStyle/>
          <a:p>
            <a:r>
              <a:rPr lang="en-US" sz="2400" b="1" dirty="0">
                <a:latin typeface="Lato Medium" panose="020F0502020204030203" pitchFamily="34" charset="0"/>
                <a:ea typeface="Lato Medium" panose="020F0502020204030203" pitchFamily="34" charset="0"/>
                <a:cs typeface="Lato Medium" panose="020F0502020204030203" pitchFamily="34" charset="0"/>
              </a:rPr>
              <a:t>Polarizing 2D semiconductor (</a:t>
            </a:r>
            <a:r>
              <a:rPr lang="en-US" sz="2400" b="1" dirty="0">
                <a:latin typeface="Lato Medium" panose="020F0502020204030203" pitchFamily="34" charset="0"/>
                <a:ea typeface="Lato Medium" panose="020F0502020204030203" pitchFamily="34" charset="0"/>
                <a:cs typeface="Lato Medium" panose="020F0502020204030203" pitchFamily="34" charset="0"/>
                <a:hlinkClick r:id="rId5"/>
              </a:rPr>
              <a:t>tutorial</a:t>
            </a:r>
            <a:r>
              <a:rPr lang="en-US" sz="2400" b="1" dirty="0">
                <a:latin typeface="Lato Medium" panose="020F0502020204030203" pitchFamily="34" charset="0"/>
                <a:ea typeface="Lato Medium" panose="020F0502020204030203" pitchFamily="34" charset="0"/>
                <a:cs typeface="Lato Medium" panose="020F0502020204030203" pitchFamily="34" charset="0"/>
              </a:rPr>
              <a:t>)</a:t>
            </a:r>
          </a:p>
          <a:p>
            <a:r>
              <a:rPr lang="en-US" sz="2400" dirty="0">
                <a:latin typeface="Lato Medium" panose="020F0502020204030203" pitchFamily="34" charset="0"/>
                <a:ea typeface="Lato Medium" panose="020F0502020204030203" pitchFamily="34" charset="0"/>
                <a:cs typeface="Lato Medium" panose="020F0502020204030203" pitchFamily="34" charset="0"/>
              </a:rPr>
              <a:t>N. </a:t>
            </a:r>
            <a:r>
              <a:rPr lang="en-US" sz="2400" dirty="0" err="1">
                <a:latin typeface="Lato Medium" panose="020F0502020204030203" pitchFamily="34" charset="0"/>
                <a:ea typeface="Lato Medium" panose="020F0502020204030203" pitchFamily="34" charset="0"/>
                <a:cs typeface="Lato Medium" panose="020F0502020204030203" pitchFamily="34" charset="0"/>
              </a:rPr>
              <a:t>Zibouche</a:t>
            </a:r>
            <a:r>
              <a:rPr lang="en-US" sz="2400" dirty="0">
                <a:latin typeface="Lato Medium" panose="020F0502020204030203" pitchFamily="34" charset="0"/>
                <a:ea typeface="Lato Medium" panose="020F0502020204030203" pitchFamily="34" charset="0"/>
                <a:cs typeface="Lato Medium" panose="020F0502020204030203" pitchFamily="34" charset="0"/>
              </a:rPr>
              <a:t> et al. </a:t>
            </a:r>
          </a:p>
          <a:p>
            <a:r>
              <a:rPr lang="en-US" sz="2400" dirty="0">
                <a:latin typeface="Lato Medium" panose="020F0502020204030203" pitchFamily="34" charset="0"/>
                <a:ea typeface="Lato Medium" panose="020F0502020204030203" pitchFamily="34" charset="0"/>
                <a:cs typeface="Lato Medium" panose="020F0502020204030203" pitchFamily="34" charset="0"/>
                <a:hlinkClick r:id="rId6"/>
              </a:rPr>
              <a:t>PCCP (2014)</a:t>
            </a:r>
            <a:endParaRPr lang="en-US" sz="2400" dirty="0">
              <a:latin typeface="Lato Medium" panose="020F0502020204030203" pitchFamily="34" charset="0"/>
              <a:ea typeface="Lato Medium" panose="020F0502020204030203" pitchFamily="34" charset="0"/>
              <a:cs typeface="Lato Medium" panose="020F0502020204030203" pitchFamily="34" charset="0"/>
            </a:endParaRPr>
          </a:p>
        </p:txBody>
      </p:sp>
      <p:pic>
        <p:nvPicPr>
          <p:cNvPr id="17" name="Picture 16">
            <a:extLst>
              <a:ext uri="{FF2B5EF4-FFF2-40B4-BE49-F238E27FC236}">
                <a16:creationId xmlns:a16="http://schemas.microsoft.com/office/drawing/2014/main" id="{22482F51-2F66-844D-9434-149D6B27E2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2988" y="6479414"/>
            <a:ext cx="5530068" cy="2695908"/>
          </a:xfrm>
          <a:prstGeom prst="rect">
            <a:avLst/>
          </a:prstGeom>
        </p:spPr>
      </p:pic>
      <p:sp>
        <p:nvSpPr>
          <p:cNvPr id="4" name="Rectangle 3"/>
          <p:cNvSpPr/>
          <p:nvPr/>
        </p:nvSpPr>
        <p:spPr>
          <a:xfrm>
            <a:off x="13672470" y="2214564"/>
            <a:ext cx="4386930" cy="1938992"/>
          </a:xfrm>
          <a:prstGeom prst="rect">
            <a:avLst/>
          </a:prstGeom>
        </p:spPr>
        <p:txBody>
          <a:bodyPr wrap="square">
            <a:spAutoFit/>
          </a:bodyPr>
          <a:lstStyle/>
          <a:p>
            <a:r>
              <a:rPr lang="en-US" sz="2400" b="1" dirty="0">
                <a:latin typeface="Lato Medium" panose="020F0502020204030203" pitchFamily="34" charset="0"/>
                <a:ea typeface="Lato Medium" panose="020F0502020204030203" pitchFamily="34" charset="0"/>
                <a:cs typeface="Lato Medium" panose="020F0502020204030203" pitchFamily="34" charset="0"/>
              </a:rPr>
              <a:t>periodic energy decomposition analysis (</a:t>
            </a:r>
            <a:r>
              <a:rPr lang="en-US" sz="2400" b="1" dirty="0">
                <a:latin typeface="Lato Medium" panose="020F0502020204030203" pitchFamily="34" charset="0"/>
                <a:ea typeface="Lato Medium" panose="020F0502020204030203" pitchFamily="34" charset="0"/>
                <a:cs typeface="Lato Medium" panose="020F0502020204030203" pitchFamily="34" charset="0"/>
                <a:hlinkClick r:id="rId8"/>
              </a:rPr>
              <a:t>tutorial</a:t>
            </a:r>
            <a:r>
              <a:rPr lang="en-US" sz="2400" b="1" dirty="0">
                <a:latin typeface="Lato Medium" panose="020F0502020204030203" pitchFamily="34" charset="0"/>
                <a:ea typeface="Lato Medium" panose="020F0502020204030203" pitchFamily="34" charset="0"/>
                <a:cs typeface="Lato Medium" panose="020F0502020204030203" pitchFamily="34" charset="0"/>
              </a:rPr>
              <a:t>)</a:t>
            </a:r>
          </a:p>
          <a:p>
            <a:r>
              <a:rPr lang="en-US" sz="2400" dirty="0">
                <a:latin typeface="Lato Medium" panose="020F0502020204030203" pitchFamily="34" charset="0"/>
                <a:ea typeface="Lato Medium" panose="020F0502020204030203" pitchFamily="34" charset="0"/>
                <a:cs typeface="Lato Medium" panose="020F0502020204030203" pitchFamily="34" charset="0"/>
              </a:rPr>
              <a:t>L. </a:t>
            </a:r>
            <a:r>
              <a:rPr lang="en-US" sz="2400" dirty="0" err="1">
                <a:latin typeface="Lato Medium" panose="020F0502020204030203" pitchFamily="34" charset="0"/>
                <a:ea typeface="Lato Medium" panose="020F0502020204030203" pitchFamily="34" charset="0"/>
                <a:cs typeface="Lato Medium" panose="020F0502020204030203" pitchFamily="34" charset="0"/>
              </a:rPr>
              <a:t>Pecher</a:t>
            </a:r>
            <a:r>
              <a:rPr lang="en-US" sz="2400" dirty="0">
                <a:latin typeface="Lato Medium" panose="020F0502020204030203" pitchFamily="34" charset="0"/>
                <a:ea typeface="Lato Medium" panose="020F0502020204030203" pitchFamily="34" charset="0"/>
                <a:cs typeface="Lato Medium" panose="020F0502020204030203" pitchFamily="34" charset="0"/>
              </a:rPr>
              <a:t> and R. Tonner </a:t>
            </a:r>
          </a:p>
          <a:p>
            <a:r>
              <a:rPr lang="en-US" sz="2400" dirty="0">
                <a:latin typeface="Lato Medium" panose="020F0502020204030203" pitchFamily="34" charset="0"/>
                <a:ea typeface="Lato Medium" panose="020F0502020204030203" pitchFamily="34" charset="0"/>
                <a:cs typeface="Lato Medium" panose="020F0502020204030203" pitchFamily="34" charset="0"/>
                <a:hlinkClick r:id="rId9"/>
              </a:rPr>
              <a:t>WIREs CMS, (2018)</a:t>
            </a:r>
            <a:endParaRPr lang="en-US" sz="2400" dirty="0">
              <a:latin typeface="Lato Medium" panose="020F0502020204030203" pitchFamily="34" charset="0"/>
              <a:ea typeface="Lato Medium" panose="020F0502020204030203" pitchFamily="34" charset="0"/>
              <a:cs typeface="Lato Medium" panose="020F0502020204030203" pitchFamily="34" charset="0"/>
            </a:endParaRPr>
          </a:p>
          <a:p>
            <a:endParaRPr lang="en-US" sz="2400" dirty="0">
              <a:latin typeface="Lato Medium" panose="020F0502020204030203" pitchFamily="34" charset="0"/>
              <a:ea typeface="Lato Medium" panose="020F0502020204030203" pitchFamily="34" charset="0"/>
              <a:cs typeface="Lato Medium" panose="020F0502020204030203" pitchFamily="34" charset="0"/>
            </a:endParaRPr>
          </a:p>
        </p:txBody>
      </p:sp>
      <p:sp>
        <p:nvSpPr>
          <p:cNvPr id="21" name="Rectangle 20">
            <a:extLst>
              <a:ext uri="{FF2B5EF4-FFF2-40B4-BE49-F238E27FC236}">
                <a16:creationId xmlns:a16="http://schemas.microsoft.com/office/drawing/2014/main" id="{0A56A0E1-9DFB-5846-8373-DCF85E43EA9F}"/>
              </a:ext>
            </a:extLst>
          </p:cNvPr>
          <p:cNvSpPr/>
          <p:nvPr/>
        </p:nvSpPr>
        <p:spPr>
          <a:xfrm>
            <a:off x="14843056" y="6858000"/>
            <a:ext cx="3444944" cy="1938992"/>
          </a:xfrm>
          <a:prstGeom prst="rect">
            <a:avLst/>
          </a:prstGeom>
        </p:spPr>
        <p:txBody>
          <a:bodyPr wrap="square">
            <a:spAutoFit/>
          </a:bodyPr>
          <a:lstStyle/>
          <a:p>
            <a:r>
              <a:rPr lang="en-US" sz="2400" b="1" dirty="0">
                <a:latin typeface="Lato Medium" panose="020F0502020204030203" pitchFamily="34" charset="0"/>
                <a:ea typeface="Lato Medium" panose="020F0502020204030203" pitchFamily="34" charset="0"/>
                <a:cs typeface="Lato Medium" panose="020F0502020204030203" pitchFamily="34" charset="0"/>
              </a:rPr>
              <a:t>COOP in perovskites</a:t>
            </a:r>
          </a:p>
          <a:p>
            <a:r>
              <a:rPr lang="en-US" sz="2400" b="1" dirty="0">
                <a:latin typeface="Lato Medium" panose="020F0502020204030203" pitchFamily="34" charset="0"/>
                <a:ea typeface="Lato Medium" panose="020F0502020204030203" pitchFamily="34" charset="0"/>
                <a:cs typeface="Lato Medium" panose="020F0502020204030203" pitchFamily="34" charset="0"/>
              </a:rPr>
              <a:t>(</a:t>
            </a:r>
            <a:r>
              <a:rPr lang="en-US" sz="2400" b="1" dirty="0">
                <a:latin typeface="Lato Medium" panose="020F0502020204030203" pitchFamily="34" charset="0"/>
                <a:ea typeface="Lato Medium" panose="020F0502020204030203" pitchFamily="34" charset="0"/>
                <a:cs typeface="Lato Medium" panose="020F0502020204030203" pitchFamily="34" charset="0"/>
                <a:hlinkClick r:id="rId10"/>
              </a:rPr>
              <a:t>tutorial</a:t>
            </a:r>
            <a:r>
              <a:rPr lang="en-US" sz="2400" b="1" dirty="0">
                <a:latin typeface="Lato Medium" panose="020F0502020204030203" pitchFamily="34" charset="0"/>
                <a:ea typeface="Lato Medium" panose="020F0502020204030203" pitchFamily="34" charset="0"/>
                <a:cs typeface="Lato Medium" panose="020F0502020204030203" pitchFamily="34" charset="0"/>
              </a:rPr>
              <a:t>)</a:t>
            </a:r>
          </a:p>
          <a:p>
            <a:r>
              <a:rPr lang="en-US" sz="2400" dirty="0" err="1">
                <a:latin typeface="Lato Medium" panose="020F0502020204030203" pitchFamily="34" charset="0"/>
                <a:ea typeface="Lato Medium" panose="020F0502020204030203" pitchFamily="34" charset="0"/>
                <a:cs typeface="Lato Medium" panose="020F0502020204030203" pitchFamily="34" charset="0"/>
              </a:rPr>
              <a:t>Goesten</a:t>
            </a:r>
            <a:r>
              <a:rPr lang="en-US" sz="2400" dirty="0">
                <a:latin typeface="Lato Medium" panose="020F0502020204030203" pitchFamily="34" charset="0"/>
                <a:ea typeface="Lato Medium" panose="020F0502020204030203" pitchFamily="34" charset="0"/>
                <a:cs typeface="Lato Medium" panose="020F0502020204030203" pitchFamily="34" charset="0"/>
              </a:rPr>
              <a:t> &amp; Hoffmann </a:t>
            </a:r>
          </a:p>
          <a:p>
            <a:r>
              <a:rPr lang="en-US" sz="2400" dirty="0">
                <a:latin typeface="Lato Medium" panose="020F0502020204030203" pitchFamily="34" charset="0"/>
                <a:ea typeface="Lato Medium" panose="020F0502020204030203" pitchFamily="34" charset="0"/>
                <a:cs typeface="Lato Medium" panose="020F0502020204030203" pitchFamily="34" charset="0"/>
                <a:hlinkClick r:id="rId11"/>
              </a:rPr>
              <a:t>JACS (2018)</a:t>
            </a:r>
            <a:endParaRPr lang="en-US" sz="2400" dirty="0">
              <a:latin typeface="Lato Medium" panose="020F0502020204030203" pitchFamily="34" charset="0"/>
              <a:ea typeface="Lato Medium" panose="020F0502020204030203" pitchFamily="34" charset="0"/>
              <a:cs typeface="Lato Medium" panose="020F0502020204030203" pitchFamily="34" charset="0"/>
            </a:endParaRPr>
          </a:p>
          <a:p>
            <a:endParaRPr lang="en-US" sz="2400" dirty="0">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2102991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AEC782-0EDF-474A-BC5B-4AC27ED53E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78100"/>
            <a:ext cx="9623710" cy="9232900"/>
          </a:xfrm>
          <a:prstGeom prst="rect">
            <a:avLst/>
          </a:prstGeom>
        </p:spPr>
      </p:pic>
      <p:sp>
        <p:nvSpPr>
          <p:cNvPr id="4" name="Title 3"/>
          <p:cNvSpPr>
            <a:spLocks noGrp="1"/>
          </p:cNvSpPr>
          <p:nvPr>
            <p:ph type="title"/>
          </p:nvPr>
        </p:nvSpPr>
        <p:spPr>
          <a:xfrm>
            <a:off x="0" y="-1"/>
            <a:ext cx="18288000" cy="1983059"/>
          </a:xfrm>
        </p:spPr>
        <p:txBody>
          <a:bodyPr>
            <a:normAutofit/>
          </a:bodyPr>
          <a:lstStyle/>
          <a:p>
            <a:r>
              <a:rPr lang="en-US" sz="6600" dirty="0"/>
              <a:t>DFTB: ‘</a:t>
            </a:r>
            <a:r>
              <a:rPr lang="en-US" sz="6600" u="sng" dirty="0"/>
              <a:t>fast DFT</a:t>
            </a:r>
            <a:r>
              <a:rPr lang="en-US" sz="6600" dirty="0"/>
              <a:t>’ for molecules &amp; periodic</a:t>
            </a:r>
          </a:p>
        </p:txBody>
      </p:sp>
      <p:sp>
        <p:nvSpPr>
          <p:cNvPr id="15" name="Content Placeholder 3"/>
          <p:cNvSpPr>
            <a:spLocks noGrp="1"/>
          </p:cNvSpPr>
          <p:nvPr>
            <p:ph sz="quarter" idx="4294967295"/>
          </p:nvPr>
        </p:nvSpPr>
        <p:spPr>
          <a:xfrm>
            <a:off x="9623710" y="1742417"/>
            <a:ext cx="8488865" cy="10904266"/>
          </a:xfrm>
          <a:prstGeom prst="rect">
            <a:avLst/>
          </a:prstGeom>
        </p:spPr>
        <p:txBody>
          <a:bodyPr>
            <a:normAutofit/>
          </a:bodyPr>
          <a:lstStyle/>
          <a:p>
            <a:pPr marL="0" indent="0">
              <a:buNone/>
            </a:pPr>
            <a:r>
              <a:rPr lang="en-US" sz="4000" u="sng" dirty="0"/>
              <a:t>Approximated DFT</a:t>
            </a:r>
          </a:p>
          <a:p>
            <a:pPr defTabSz="1371600" eaLnBrk="0" fontAlgn="base">
              <a:spcBef>
                <a:spcPct val="0"/>
              </a:spcBef>
              <a:spcAft>
                <a:spcPct val="0"/>
              </a:spcAft>
              <a:defRPr/>
            </a:pPr>
            <a:r>
              <a:rPr lang="en-US" sz="4000" dirty="0"/>
              <a:t>Nearest neighbor &amp; minimal basis</a:t>
            </a:r>
          </a:p>
          <a:p>
            <a:pPr defTabSz="1371600" eaLnBrk="0" fontAlgn="base">
              <a:spcBef>
                <a:spcPct val="0"/>
              </a:spcBef>
              <a:spcAft>
                <a:spcPct val="0"/>
              </a:spcAft>
              <a:defRPr/>
            </a:pPr>
            <a:r>
              <a:rPr lang="en-US" sz="4000" dirty="0"/>
              <a:t>Tabulated </a:t>
            </a:r>
            <a:r>
              <a:rPr lang="en-US" sz="4000" dirty="0" err="1"/>
              <a:t>elec</a:t>
            </a:r>
            <a:r>
              <a:rPr lang="en-US" sz="4000" dirty="0"/>
              <a:t> &amp; rep. parameters:</a:t>
            </a:r>
          </a:p>
          <a:p>
            <a:pPr lvl="1" defTabSz="1371600" eaLnBrk="0" fontAlgn="base">
              <a:spcBef>
                <a:spcPct val="0"/>
              </a:spcBef>
              <a:spcAft>
                <a:spcPct val="0"/>
              </a:spcAft>
              <a:defRPr/>
            </a:pPr>
            <a:r>
              <a:rPr lang="en-US" sz="4000" dirty="0" err="1"/>
              <a:t>Grimme</a:t>
            </a:r>
            <a:r>
              <a:rPr lang="en-US" sz="4000" dirty="0"/>
              <a:t> GFN-</a:t>
            </a:r>
            <a:r>
              <a:rPr lang="en-US" sz="4000" dirty="0" err="1"/>
              <a:t>xTB</a:t>
            </a:r>
            <a:r>
              <a:rPr lang="en-US" sz="4000" dirty="0"/>
              <a:t> (Z = 1-86)</a:t>
            </a:r>
          </a:p>
          <a:p>
            <a:pPr lvl="1" defTabSz="1371600" eaLnBrk="0" fontAlgn="base">
              <a:spcBef>
                <a:spcPct val="0"/>
              </a:spcBef>
              <a:spcAft>
                <a:spcPct val="0"/>
              </a:spcAft>
              <a:defRPr/>
            </a:pPr>
            <a:r>
              <a:rPr lang="en-US" sz="4000" dirty="0" err="1"/>
              <a:t>QuasiNaNo</a:t>
            </a:r>
            <a:r>
              <a:rPr lang="en-US" sz="4000" dirty="0"/>
              <a:t> &amp; </a:t>
            </a:r>
            <a:r>
              <a:rPr lang="en-US" sz="4000" dirty="0" err="1"/>
              <a:t>DFTB.org</a:t>
            </a:r>
            <a:endParaRPr lang="en-US" sz="4000" dirty="0"/>
          </a:p>
          <a:p>
            <a:pPr defTabSz="1371600" eaLnBrk="0" fontAlgn="base">
              <a:spcBef>
                <a:spcPct val="0"/>
              </a:spcBef>
              <a:spcAft>
                <a:spcPct val="0"/>
              </a:spcAft>
              <a:defRPr/>
            </a:pPr>
            <a:endParaRPr lang="en-US" sz="4000" dirty="0"/>
          </a:p>
          <a:p>
            <a:pPr marL="0" indent="0">
              <a:buNone/>
            </a:pPr>
            <a:r>
              <a:rPr lang="en-US" sz="4000" u="sng" dirty="0"/>
              <a:t>Capabilities &amp; Features</a:t>
            </a:r>
          </a:p>
          <a:p>
            <a:pPr defTabSz="1371600" eaLnBrk="0" fontAlgn="base">
              <a:spcBef>
                <a:spcPct val="0"/>
              </a:spcBef>
              <a:spcAft>
                <a:spcPct val="0"/>
              </a:spcAft>
              <a:defRPr/>
            </a:pPr>
            <a:r>
              <a:rPr lang="en-US" sz="4000" dirty="0"/>
              <a:t>UV/VIS (fast!)</a:t>
            </a:r>
          </a:p>
          <a:p>
            <a:pPr defTabSz="1371600" eaLnBrk="0" fontAlgn="base">
              <a:spcBef>
                <a:spcPct val="0"/>
              </a:spcBef>
              <a:spcAft>
                <a:spcPct val="0"/>
              </a:spcAft>
              <a:defRPr/>
            </a:pPr>
            <a:r>
              <a:rPr lang="en-US" sz="4000" dirty="0"/>
              <a:t>MOs, band structures, DOS</a:t>
            </a:r>
          </a:p>
          <a:p>
            <a:pPr marL="0" indent="0" defTabSz="1371600" eaLnBrk="0" fontAlgn="base">
              <a:spcBef>
                <a:spcPct val="0"/>
              </a:spcBef>
              <a:spcAft>
                <a:spcPct val="0"/>
              </a:spcAft>
              <a:buNone/>
              <a:defRPr/>
            </a:pPr>
            <a:endParaRPr lang="en-US" sz="4000" u="sng" dirty="0"/>
          </a:p>
          <a:p>
            <a:pPr marL="0" indent="0" defTabSz="1371600" eaLnBrk="0" fontAlgn="base">
              <a:spcBef>
                <a:spcPct val="0"/>
              </a:spcBef>
              <a:spcAft>
                <a:spcPct val="0"/>
              </a:spcAft>
              <a:buNone/>
              <a:defRPr/>
            </a:pPr>
            <a:r>
              <a:rPr lang="en-US" sz="4000" u="sng" dirty="0"/>
              <a:t>Through AMS</a:t>
            </a:r>
          </a:p>
          <a:p>
            <a:pPr defTabSz="1371600" eaLnBrk="0" fontAlgn="base">
              <a:spcBef>
                <a:spcPct val="0"/>
              </a:spcBef>
              <a:spcAft>
                <a:spcPct val="0"/>
              </a:spcAft>
              <a:defRPr/>
            </a:pPr>
            <a:r>
              <a:rPr lang="en-US" sz="4000" dirty="0"/>
              <a:t>Geometries, frequencies, phonons</a:t>
            </a:r>
          </a:p>
          <a:p>
            <a:pPr defTabSz="1371600" eaLnBrk="0" fontAlgn="base">
              <a:spcBef>
                <a:spcPct val="0"/>
              </a:spcBef>
              <a:spcAft>
                <a:spcPct val="0"/>
              </a:spcAft>
              <a:defRPr/>
            </a:pPr>
            <a:r>
              <a:rPr lang="en-US" sz="4000" dirty="0"/>
              <a:t>Stress tensors (optimize under p)</a:t>
            </a:r>
          </a:p>
          <a:p>
            <a:pPr defTabSz="1371600" eaLnBrk="0" fontAlgn="base">
              <a:spcBef>
                <a:spcPct val="0"/>
              </a:spcBef>
              <a:spcAft>
                <a:spcPct val="0"/>
              </a:spcAft>
              <a:defRPr/>
            </a:pPr>
            <a:r>
              <a:rPr lang="en-US" sz="4000" dirty="0"/>
              <a:t>Advanced MD, PES scans</a:t>
            </a:r>
          </a:p>
          <a:p>
            <a:pPr defTabSz="1371600" eaLnBrk="0" fontAlgn="base">
              <a:spcBef>
                <a:spcPct val="0"/>
              </a:spcBef>
              <a:spcAft>
                <a:spcPct val="0"/>
              </a:spcAft>
              <a:defRPr/>
            </a:pPr>
            <a:r>
              <a:rPr lang="en-US" sz="4000" dirty="0"/>
              <a:t>GCMC, molecule gun</a:t>
            </a:r>
          </a:p>
          <a:p>
            <a:pPr defTabSz="1371600" eaLnBrk="0" fontAlgn="base">
              <a:spcBef>
                <a:spcPct val="0"/>
              </a:spcBef>
              <a:spcAft>
                <a:spcPct val="0"/>
              </a:spcAft>
              <a:defRPr/>
            </a:pPr>
            <a:r>
              <a:rPr lang="en-US" sz="4000" dirty="0"/>
              <a:t>Multi-layer, QM/MM, QM/QM’</a:t>
            </a:r>
          </a:p>
          <a:p>
            <a:pPr defTabSz="1371600" eaLnBrk="0" fontAlgn="base">
              <a:spcBef>
                <a:spcPct val="0"/>
              </a:spcBef>
              <a:spcAft>
                <a:spcPct val="0"/>
              </a:spcAft>
              <a:defRPr/>
            </a:pPr>
            <a:r>
              <a:rPr lang="en-US" sz="4000" dirty="0">
                <a:hlinkClick r:id="rId3"/>
              </a:rPr>
              <a:t>Reparametrize </a:t>
            </a:r>
            <a:r>
              <a:rPr lang="en-US" sz="4000" dirty="0" err="1">
                <a:hlinkClick r:id="rId3"/>
              </a:rPr>
              <a:t>xTB</a:t>
            </a:r>
            <a:endParaRPr lang="en-US" sz="4000" dirty="0"/>
          </a:p>
        </p:txBody>
      </p:sp>
    </p:spTree>
    <p:extLst>
      <p:ext uri="{BB962C8B-B14F-4D97-AF65-F5344CB8AC3E}">
        <p14:creationId xmlns:p14="http://schemas.microsoft.com/office/powerpoint/2010/main" val="2157758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ReaxFF – reactive molecular dynamics</a:t>
            </a:r>
          </a:p>
        </p:txBody>
      </p:sp>
      <p:sp>
        <p:nvSpPr>
          <p:cNvPr id="19" name="TextBox 18"/>
          <p:cNvSpPr txBox="1">
            <a:spLocks noChangeArrowheads="1"/>
          </p:cNvSpPr>
          <p:nvPr/>
        </p:nvSpPr>
        <p:spPr bwMode="auto">
          <a:xfrm>
            <a:off x="458680" y="11118371"/>
            <a:ext cx="9136018" cy="1077218"/>
          </a:xfrm>
          <a:prstGeom prst="rect">
            <a:avLst/>
          </a:prstGeom>
          <a:noFill/>
          <a:ln w="9525">
            <a:noFill/>
            <a:miter lim="800000"/>
            <a:headEnd/>
            <a:tailEnd/>
          </a:ln>
        </p:spPr>
        <p:txBody>
          <a:bodyPr wrap="square">
            <a:spAutoFit/>
          </a:bodyPr>
          <a:lstStyle/>
          <a:p>
            <a:r>
              <a:rPr lang="en-US" sz="3200" dirty="0">
                <a:latin typeface="Lato" panose="020F0502020204030203" pitchFamily="34" charset="0"/>
                <a:ea typeface="Lato" panose="020F0502020204030203" pitchFamily="34" charset="0"/>
                <a:cs typeface="Lato" panose="020F0502020204030203" pitchFamily="34" charset="0"/>
              </a:rPr>
              <a:t>Li battery discharge:  J. </a:t>
            </a:r>
            <a:r>
              <a:rPr lang="en-US" sz="3200" dirty="0" err="1">
                <a:latin typeface="Lato" panose="020F0502020204030203" pitchFamily="34" charset="0"/>
                <a:ea typeface="Lato" panose="020F0502020204030203" pitchFamily="34" charset="0"/>
                <a:cs typeface="Lato" panose="020F0502020204030203" pitchFamily="34" charset="0"/>
              </a:rPr>
              <a:t>Electrochem</a:t>
            </a:r>
            <a:r>
              <a:rPr lang="en-US" sz="3200" dirty="0">
                <a:latin typeface="Lato" panose="020F0502020204030203" pitchFamily="34" charset="0"/>
                <a:ea typeface="Lato" panose="020F0502020204030203" pitchFamily="34" charset="0"/>
                <a:cs typeface="Lato" panose="020F0502020204030203" pitchFamily="34" charset="0"/>
              </a:rPr>
              <a:t>. Soc.</a:t>
            </a:r>
            <a:r>
              <a:rPr lang="en-US" sz="3200" dirty="0">
                <a:solidFill>
                  <a:schemeClr val="tx1"/>
                </a:solidFill>
                <a:latin typeface="Lato" panose="020F0502020204030203" pitchFamily="34" charset="0"/>
                <a:ea typeface="Lato" panose="020F0502020204030203" pitchFamily="34" charset="0"/>
                <a:cs typeface="Lato" panose="020F0502020204030203" pitchFamily="34" charset="0"/>
              </a:rPr>
              <a:t> </a:t>
            </a:r>
            <a:r>
              <a:rPr lang="en-US" sz="3200" b="1" dirty="0">
                <a:solidFill>
                  <a:schemeClr val="tx1"/>
                </a:solidFill>
                <a:latin typeface="Lato" panose="020F0502020204030203" pitchFamily="34" charset="0"/>
                <a:ea typeface="Lato" panose="020F0502020204030203" pitchFamily="34" charset="0"/>
                <a:cs typeface="Lato" panose="020F0502020204030203" pitchFamily="34" charset="0"/>
              </a:rPr>
              <a:t>161</a:t>
            </a:r>
            <a:r>
              <a:rPr lang="en-US" sz="3200" dirty="0">
                <a:solidFill>
                  <a:schemeClr val="tx1"/>
                </a:solidFill>
                <a:latin typeface="Lato" panose="020F0502020204030203" pitchFamily="34" charset="0"/>
                <a:ea typeface="Lato" panose="020F0502020204030203" pitchFamily="34" charset="0"/>
                <a:cs typeface="Lato" panose="020F0502020204030203" pitchFamily="34" charset="0"/>
              </a:rPr>
              <a:t>, E3009 (2014); PCCP, </a:t>
            </a:r>
            <a:r>
              <a:rPr lang="en-US" sz="3200" b="1" dirty="0">
                <a:solidFill>
                  <a:schemeClr val="tx1"/>
                </a:solidFill>
                <a:latin typeface="Lato" panose="020F0502020204030203" pitchFamily="34" charset="0"/>
                <a:ea typeface="Lato" panose="020F0502020204030203" pitchFamily="34" charset="0"/>
                <a:cs typeface="Lato" panose="020F0502020204030203" pitchFamily="34" charset="0"/>
              </a:rPr>
              <a:t>17</a:t>
            </a:r>
            <a:r>
              <a:rPr lang="en-US" sz="3200" dirty="0">
                <a:solidFill>
                  <a:schemeClr val="tx1"/>
                </a:solidFill>
                <a:latin typeface="Lato" panose="020F0502020204030203" pitchFamily="34" charset="0"/>
                <a:ea typeface="Lato" panose="020F0502020204030203" pitchFamily="34" charset="0"/>
                <a:cs typeface="Lato" panose="020F0502020204030203" pitchFamily="34" charset="0"/>
              </a:rPr>
              <a:t>, 3383 (2015), </a:t>
            </a:r>
            <a:r>
              <a:rPr lang="en-US" sz="3200" dirty="0">
                <a:solidFill>
                  <a:schemeClr val="tx1"/>
                </a:solidFill>
                <a:latin typeface="Lato" panose="020F0502020204030203" pitchFamily="34" charset="0"/>
                <a:ea typeface="Lato" panose="020F0502020204030203" pitchFamily="34" charset="0"/>
                <a:cs typeface="Lato" panose="020F0502020204030203" pitchFamily="34" charset="0"/>
                <a:hlinkClick r:id="rId2"/>
              </a:rPr>
              <a:t>tutorial</a:t>
            </a:r>
            <a:endParaRPr lang="en-US" sz="32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14" name="Picture 13">
            <a:extLst>
              <a:ext uri="{FF2B5EF4-FFF2-40B4-BE49-F238E27FC236}">
                <a16:creationId xmlns:a16="http://schemas.microsoft.com/office/drawing/2014/main" id="{B14BE63B-6F49-5A46-A4BA-59F8328A0F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608" y="8126242"/>
            <a:ext cx="8669041" cy="2800767"/>
          </a:xfrm>
          <a:prstGeom prst="rect">
            <a:avLst/>
          </a:prstGeom>
        </p:spPr>
      </p:pic>
      <p:sp>
        <p:nvSpPr>
          <p:cNvPr id="3" name="Text Box 3">
            <a:extLst>
              <a:ext uri="{FF2B5EF4-FFF2-40B4-BE49-F238E27FC236}">
                <a16:creationId xmlns:a16="http://schemas.microsoft.com/office/drawing/2014/main" id="{AD3012D6-DB91-1EDF-6C77-E3783A87F3E6}"/>
              </a:ext>
            </a:extLst>
          </p:cNvPr>
          <p:cNvSpPr txBox="1">
            <a:spLocks noChangeArrowheads="1"/>
          </p:cNvSpPr>
          <p:nvPr/>
        </p:nvSpPr>
        <p:spPr bwMode="auto">
          <a:xfrm>
            <a:off x="733608" y="1892273"/>
            <a:ext cx="10560034" cy="2739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514350" indent="-514350" algn="l">
              <a:buFont typeface="Arial" charset="0"/>
              <a:buChar char="•"/>
            </a:pPr>
            <a:r>
              <a:rPr lang="en-GB" altLang="en-US" sz="3600" dirty="0">
                <a:latin typeface="Lato Medium" pitchFamily="34" charset="0"/>
                <a:ea typeface="Lato Medium" pitchFamily="34" charset="0"/>
                <a:cs typeface="Lato Medium" pitchFamily="34" charset="0"/>
              </a:rPr>
              <a:t>No discontinuities in energy or forces</a:t>
            </a:r>
          </a:p>
          <a:p>
            <a:pPr marL="514350" indent="-514350" algn="l">
              <a:buFont typeface="Arial" charset="0"/>
              <a:buChar char="•"/>
            </a:pPr>
            <a:endParaRPr lang="en-GB" altLang="en-US" sz="3600" dirty="0">
              <a:latin typeface="Lato Medium" pitchFamily="34" charset="0"/>
              <a:ea typeface="Lato Medium" pitchFamily="34" charset="0"/>
              <a:cs typeface="Lato Medium" pitchFamily="34" charset="0"/>
            </a:endParaRPr>
          </a:p>
          <a:p>
            <a:pPr marL="514350" indent="-514350" algn="l">
              <a:buFont typeface="Arial" charset="0"/>
              <a:buChar char="•"/>
            </a:pPr>
            <a:r>
              <a:rPr lang="en-GB" altLang="en-US" sz="3600" dirty="0">
                <a:latin typeface="Lato Medium" pitchFamily="34" charset="0"/>
                <a:ea typeface="Lato Medium" pitchFamily="34" charset="0"/>
                <a:cs typeface="Lato Medium" pitchFamily="34" charset="0"/>
              </a:rPr>
              <a:t>No pre-defined reaction sites or types</a:t>
            </a:r>
          </a:p>
          <a:p>
            <a:pPr marL="1257300" lvl="1" indent="-514350" algn="l">
              <a:buFont typeface="Arial" charset="0"/>
              <a:buChar char="•"/>
            </a:pPr>
            <a:r>
              <a:rPr lang="en-GB" altLang="en-US" sz="3200" dirty="0">
                <a:solidFill>
                  <a:srgbClr val="FF941E"/>
                </a:solidFill>
                <a:latin typeface="Lato Medium" pitchFamily="34" charset="0"/>
                <a:ea typeface="Lato Medium" pitchFamily="34" charset="0"/>
                <a:cs typeface="Lato Medium" pitchFamily="34" charset="0"/>
              </a:rPr>
              <a:t>Dynamic bond orders, charge equilibration</a:t>
            </a:r>
          </a:p>
          <a:p>
            <a:pPr marL="1257300" lvl="1" indent="-514350" algn="l">
              <a:buFont typeface="Arial" charset="0"/>
              <a:buChar char="•"/>
            </a:pPr>
            <a:r>
              <a:rPr lang="en-GB" altLang="en-US" sz="3200" dirty="0">
                <a:solidFill>
                  <a:srgbClr val="FF941E"/>
                </a:solidFill>
                <a:latin typeface="Lato Medium" pitchFamily="34" charset="0"/>
                <a:ea typeface="Lato Medium" pitchFamily="34" charset="0"/>
                <a:cs typeface="Lato Medium" pitchFamily="34" charset="0"/>
              </a:rPr>
              <a:t>Only 1 atom type per element</a:t>
            </a:r>
          </a:p>
        </p:txBody>
      </p:sp>
      <p:pic>
        <p:nvPicPr>
          <p:cNvPr id="4" name="Picture 3">
            <a:extLst>
              <a:ext uri="{FF2B5EF4-FFF2-40B4-BE49-F238E27FC236}">
                <a16:creationId xmlns:a16="http://schemas.microsoft.com/office/drawing/2014/main" id="{ACB18C9F-18D7-6049-C515-0B8D9AD66A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800" y="5653420"/>
            <a:ext cx="10547651" cy="1314373"/>
          </a:xfrm>
          <a:prstGeom prst="rect">
            <a:avLst/>
          </a:prstGeom>
        </p:spPr>
      </p:pic>
      <p:pic>
        <p:nvPicPr>
          <p:cNvPr id="6" name="Picture 5">
            <a:extLst>
              <a:ext uri="{FF2B5EF4-FFF2-40B4-BE49-F238E27FC236}">
                <a16:creationId xmlns:a16="http://schemas.microsoft.com/office/drawing/2014/main" id="{7DD9A71D-AD93-3FEF-007C-3076C6375252}"/>
              </a:ext>
            </a:extLst>
          </p:cNvPr>
          <p:cNvPicPr>
            <a:picLocks noChangeAspect="1"/>
          </p:cNvPicPr>
          <p:nvPr/>
        </p:nvPicPr>
        <p:blipFill>
          <a:blip r:embed="rId5" cstate="print"/>
          <a:stretch>
            <a:fillRect/>
          </a:stretch>
        </p:blipFill>
        <p:spPr>
          <a:xfrm>
            <a:off x="11457180" y="1627360"/>
            <a:ext cx="6305736" cy="3763736"/>
          </a:xfrm>
          <a:prstGeom prst="rect">
            <a:avLst/>
          </a:prstGeom>
        </p:spPr>
      </p:pic>
      <p:sp>
        <p:nvSpPr>
          <p:cNvPr id="12" name="Rectangle 11">
            <a:extLst>
              <a:ext uri="{FF2B5EF4-FFF2-40B4-BE49-F238E27FC236}">
                <a16:creationId xmlns:a16="http://schemas.microsoft.com/office/drawing/2014/main" id="{C83CBDC5-0FF4-7ECC-4E56-FBF02345DB8E}"/>
              </a:ext>
            </a:extLst>
          </p:cNvPr>
          <p:cNvSpPr/>
          <p:nvPr/>
        </p:nvSpPr>
        <p:spPr>
          <a:xfrm>
            <a:off x="846667" y="11686106"/>
            <a:ext cx="15612533" cy="584775"/>
          </a:xfrm>
          <a:prstGeom prst="rect">
            <a:avLst/>
          </a:prstGeom>
        </p:spPr>
        <p:txBody>
          <a:bodyPr wrap="square">
            <a:spAutoFit/>
          </a:bodyPr>
          <a:lstStyle/>
          <a:p>
            <a:r>
              <a:rPr lang="fr-FR" sz="3200" dirty="0"/>
              <a:t>)</a:t>
            </a:r>
            <a:endParaRPr lang="en-US" sz="3200" dirty="0">
              <a:latin typeface="Lato Medium" charset="0"/>
              <a:ea typeface="Lato Medium" charset="0"/>
              <a:cs typeface="Lato Medium" charset="0"/>
            </a:endParaRPr>
          </a:p>
        </p:txBody>
      </p:sp>
      <p:sp>
        <p:nvSpPr>
          <p:cNvPr id="13" name="Rectangle 12">
            <a:extLst>
              <a:ext uri="{FF2B5EF4-FFF2-40B4-BE49-F238E27FC236}">
                <a16:creationId xmlns:a16="http://schemas.microsoft.com/office/drawing/2014/main" id="{1E947950-027D-6372-680F-5107FB16F59D}"/>
              </a:ext>
            </a:extLst>
          </p:cNvPr>
          <p:cNvSpPr/>
          <p:nvPr/>
        </p:nvSpPr>
        <p:spPr>
          <a:xfrm>
            <a:off x="11075011" y="10984254"/>
            <a:ext cx="7070073" cy="1815882"/>
          </a:xfrm>
          <a:prstGeom prst="rect">
            <a:avLst/>
          </a:prstGeom>
        </p:spPr>
        <p:txBody>
          <a:bodyPr wrap="square">
            <a:spAutoFit/>
          </a:bodyPr>
          <a:lstStyle/>
          <a:p>
            <a:pPr algn="l"/>
            <a:r>
              <a:rPr lang="nl-NL" sz="2800" dirty="0">
                <a:solidFill>
                  <a:srgbClr val="4C4E4B"/>
                </a:solidFill>
                <a:latin typeface="Lato Medium" panose="020F0502020204030203" pitchFamily="34" charset="0"/>
                <a:ea typeface="Lato Medium" panose="020F0502020204030203" pitchFamily="34" charset="0"/>
                <a:cs typeface="Lato Medium" panose="020F0502020204030203" pitchFamily="34" charset="0"/>
                <a:hlinkClick r:id="rId6"/>
              </a:rPr>
              <a:t>eReaxFF to study </a:t>
            </a:r>
            <a:r>
              <a:rPr lang="nl-NL" sz="2800" dirty="0" err="1">
                <a:solidFill>
                  <a:srgbClr val="4C4E4B"/>
                </a:solidFill>
                <a:latin typeface="Lato Medium" panose="020F0502020204030203" pitchFamily="34" charset="0"/>
                <a:ea typeface="Lato Medium" panose="020F0502020204030203" pitchFamily="34" charset="0"/>
                <a:cs typeface="Lato Medium" panose="020F0502020204030203" pitchFamily="34" charset="0"/>
                <a:hlinkClick r:id="rId6"/>
              </a:rPr>
              <a:t>electron</a:t>
            </a:r>
            <a:r>
              <a:rPr lang="nl-NL" sz="2800" dirty="0">
                <a:solidFill>
                  <a:srgbClr val="4C4E4B"/>
                </a:solidFill>
                <a:latin typeface="Lato Medium" panose="020F0502020204030203" pitchFamily="34" charset="0"/>
                <a:ea typeface="Lato Medium" panose="020F0502020204030203" pitchFamily="34" charset="0"/>
                <a:cs typeface="Lato Medium" panose="020F0502020204030203" pitchFamily="34" charset="0"/>
                <a:hlinkClick r:id="rId6"/>
              </a:rPr>
              <a:t> </a:t>
            </a:r>
            <a:r>
              <a:rPr lang="nl-NL" sz="2800" dirty="0" err="1">
                <a:solidFill>
                  <a:srgbClr val="4C4E4B"/>
                </a:solidFill>
                <a:latin typeface="Lato Medium" panose="020F0502020204030203" pitchFamily="34" charset="0"/>
                <a:ea typeface="Lato Medium" panose="020F0502020204030203" pitchFamily="34" charset="0"/>
                <a:cs typeface="Lato Medium" panose="020F0502020204030203" pitchFamily="34" charset="0"/>
                <a:hlinkClick r:id="rId6"/>
              </a:rPr>
              <a:t>mobility</a:t>
            </a:r>
            <a:r>
              <a:rPr lang="nl-NL" sz="2800" dirty="0">
                <a:solidFill>
                  <a:srgbClr val="4C4E4B"/>
                </a:solidFill>
                <a:latin typeface="Lato Medium" panose="020F0502020204030203" pitchFamily="34" charset="0"/>
                <a:ea typeface="Lato Medium" panose="020F0502020204030203" pitchFamily="34" charset="0"/>
                <a:cs typeface="Lato Medium" panose="020F0502020204030203" pitchFamily="34" charset="0"/>
                <a:hlinkClick r:id="rId6"/>
              </a:rPr>
              <a:t> &amp; Li ion reduction</a:t>
            </a:r>
            <a:r>
              <a:rPr lang="nl-NL" sz="2800" dirty="0">
                <a:solidFill>
                  <a:srgbClr val="4C4E4B"/>
                </a:solidFill>
                <a:latin typeface="Lato Medium" panose="020F0502020204030203" pitchFamily="34" charset="0"/>
                <a:ea typeface="Lato Medium" panose="020F0502020204030203" pitchFamily="34" charset="0"/>
                <a:cs typeface="Lato Medium" panose="020F0502020204030203" pitchFamily="34" charset="0"/>
              </a:rPr>
              <a:t>, explicit </a:t>
            </a:r>
            <a:r>
              <a:rPr lang="nl-NL" sz="2800" dirty="0" err="1">
                <a:solidFill>
                  <a:srgbClr val="4C4E4B"/>
                </a:solidFill>
                <a:latin typeface="Lato Medium" panose="020F0502020204030203" pitchFamily="34" charset="0"/>
                <a:ea typeface="Lato Medium" panose="020F0502020204030203" pitchFamily="34" charset="0"/>
                <a:cs typeface="Lato Medium" panose="020F0502020204030203" pitchFamily="34" charset="0"/>
              </a:rPr>
              <a:t>electrons</a:t>
            </a:r>
            <a:r>
              <a:rPr lang="nl-NL" sz="2800" dirty="0">
                <a:solidFill>
                  <a:srgbClr val="4C4E4B"/>
                </a:solidFill>
                <a:latin typeface="Lato Medium" panose="020F0502020204030203" pitchFamily="34" charset="0"/>
                <a:ea typeface="Lato Medium" panose="020F0502020204030203" pitchFamily="34" charset="0"/>
                <a:cs typeface="Lato Medium" panose="020F0502020204030203" pitchFamily="34" charset="0"/>
              </a:rPr>
              <a:t> &amp; </a:t>
            </a:r>
            <a:r>
              <a:rPr lang="nl-NL" sz="2800" dirty="0" err="1">
                <a:solidFill>
                  <a:srgbClr val="4C4E4B"/>
                </a:solidFill>
                <a:latin typeface="Lato Medium" panose="020F0502020204030203" pitchFamily="34" charset="0"/>
                <a:ea typeface="Lato Medium" panose="020F0502020204030203" pitchFamily="34" charset="0"/>
                <a:cs typeface="Lato Medium" panose="020F0502020204030203" pitchFamily="34" charset="0"/>
              </a:rPr>
              <a:t>electric</a:t>
            </a:r>
            <a:r>
              <a:rPr lang="nl-NL" sz="2800" dirty="0">
                <a:solidFill>
                  <a:srgbClr val="4C4E4B"/>
                </a:solidFill>
                <a:latin typeface="Lato Medium" panose="020F0502020204030203" pitchFamily="34" charset="0"/>
                <a:ea typeface="Lato Medium" panose="020F0502020204030203" pitchFamily="34" charset="0"/>
                <a:cs typeface="Lato Medium" panose="020F0502020204030203" pitchFamily="34" charset="0"/>
              </a:rPr>
              <a:t> field, </a:t>
            </a:r>
            <a:r>
              <a:rPr lang="fr-FR" sz="2800" i="1" dirty="0">
                <a:latin typeface="Lato Medium" panose="020F0502020204030203" pitchFamily="34" charset="0"/>
                <a:ea typeface="Lato Medium" panose="020F0502020204030203" pitchFamily="34" charset="0"/>
                <a:cs typeface="Lato Medium" panose="020F0502020204030203" pitchFamily="34" charset="0"/>
              </a:rPr>
              <a:t>J. </a:t>
            </a:r>
            <a:r>
              <a:rPr lang="fr-FR" sz="2800" i="1" dirty="0" err="1">
                <a:latin typeface="Lato Medium" panose="020F0502020204030203" pitchFamily="34" charset="0"/>
                <a:ea typeface="Lato Medium" panose="020F0502020204030203" pitchFamily="34" charset="0"/>
                <a:cs typeface="Lato Medium" panose="020F0502020204030203" pitchFamily="34" charset="0"/>
              </a:rPr>
              <a:t>Electrochem</a:t>
            </a:r>
            <a:r>
              <a:rPr lang="fr-FR" sz="2800" i="1" dirty="0">
                <a:latin typeface="Lato Medium" panose="020F0502020204030203" pitchFamily="34" charset="0"/>
                <a:ea typeface="Lato Medium" panose="020F0502020204030203" pitchFamily="34" charset="0"/>
                <a:cs typeface="Lato Medium" panose="020F0502020204030203" pitchFamily="34" charset="0"/>
              </a:rPr>
              <a:t>. Soc. </a:t>
            </a:r>
            <a:r>
              <a:rPr lang="fr-FR" sz="2800" b="1" dirty="0">
                <a:latin typeface="Lato Medium" panose="020F0502020204030203" pitchFamily="34" charset="0"/>
                <a:ea typeface="Lato Medium" panose="020F0502020204030203" pitchFamily="34" charset="0"/>
                <a:cs typeface="Lato Medium" panose="020F0502020204030203" pitchFamily="34" charset="0"/>
              </a:rPr>
              <a:t>169 ,</a:t>
            </a:r>
            <a:r>
              <a:rPr lang="fr-FR" sz="2800" dirty="0">
                <a:latin typeface="Lato Medium" panose="020F0502020204030203" pitchFamily="34" charset="0"/>
                <a:ea typeface="Lato Medium" panose="020F0502020204030203" pitchFamily="34" charset="0"/>
                <a:cs typeface="Lato Medium" panose="020F0502020204030203" pitchFamily="34" charset="0"/>
              </a:rPr>
              <a:t>110540 (2022)</a:t>
            </a:r>
            <a:endParaRPr lang="nl-NL" sz="2800" dirty="0">
              <a:solidFill>
                <a:srgbClr val="4C4E4B"/>
              </a:solidFill>
              <a:latin typeface="Lato Medium" panose="020F0502020204030203" pitchFamily="34" charset="0"/>
              <a:ea typeface="Lato Medium" panose="020F0502020204030203" pitchFamily="34" charset="0"/>
              <a:cs typeface="Lato Medium" panose="020F0502020204030203" pitchFamily="34" charset="0"/>
            </a:endParaRPr>
          </a:p>
          <a:p>
            <a:pPr algn="l"/>
            <a:endParaRPr lang="en-US" sz="2800" dirty="0">
              <a:latin typeface="Lato Medium" panose="020F0502020204030203" pitchFamily="34" charset="0"/>
              <a:ea typeface="Lato Medium" panose="020F0502020204030203" pitchFamily="34" charset="0"/>
              <a:cs typeface="Lato Medium" panose="020F0502020204030203" pitchFamily="34" charset="0"/>
            </a:endParaRPr>
          </a:p>
        </p:txBody>
      </p:sp>
      <p:grpSp>
        <p:nvGrpSpPr>
          <p:cNvPr id="15" name="Group 14">
            <a:extLst>
              <a:ext uri="{FF2B5EF4-FFF2-40B4-BE49-F238E27FC236}">
                <a16:creationId xmlns:a16="http://schemas.microsoft.com/office/drawing/2014/main" id="{184E3E85-7AEE-3DDF-DDBF-6D9184635BA3}"/>
              </a:ext>
            </a:extLst>
          </p:cNvPr>
          <p:cNvGrpSpPr/>
          <p:nvPr/>
        </p:nvGrpSpPr>
        <p:grpSpPr>
          <a:xfrm>
            <a:off x="8515461" y="7260428"/>
            <a:ext cx="9250431" cy="3666581"/>
            <a:chOff x="846667" y="4249545"/>
            <a:chExt cx="13952192" cy="5293082"/>
          </a:xfrm>
        </p:grpSpPr>
        <p:pic>
          <p:nvPicPr>
            <p:cNvPr id="16" name="Picture 2">
              <a:extLst>
                <a:ext uri="{FF2B5EF4-FFF2-40B4-BE49-F238E27FC236}">
                  <a16:creationId xmlns:a16="http://schemas.microsoft.com/office/drawing/2014/main" id="{156C52CB-0D52-89C8-CDA6-E917A803A883}"/>
                </a:ext>
              </a:extLst>
            </p:cNvPr>
            <p:cNvPicPr>
              <a:picLocks noChangeAspect="1" noChangeArrowheads="1"/>
            </p:cNvPicPr>
            <p:nvPr/>
          </p:nvPicPr>
          <p:blipFill rotWithShape="1">
            <a:blip r:embed="rId7" cstate="print"/>
            <a:srcRect l="27316"/>
            <a:stretch/>
          </p:blipFill>
          <p:spPr bwMode="auto">
            <a:xfrm>
              <a:off x="4772691" y="5249486"/>
              <a:ext cx="10026168" cy="4293141"/>
            </a:xfrm>
            <a:prstGeom prst="rect">
              <a:avLst/>
            </a:prstGeom>
            <a:noFill/>
            <a:ln w="9525">
              <a:noFill/>
              <a:miter lim="800000"/>
              <a:headEnd/>
              <a:tailEnd/>
            </a:ln>
          </p:spPr>
        </p:pic>
        <p:sp>
          <p:nvSpPr>
            <p:cNvPr id="17" name="Rectangle 16">
              <a:extLst>
                <a:ext uri="{FF2B5EF4-FFF2-40B4-BE49-F238E27FC236}">
                  <a16:creationId xmlns:a16="http://schemas.microsoft.com/office/drawing/2014/main" id="{B1450011-CF6A-5D4A-F816-1B37009A7D5F}"/>
                </a:ext>
              </a:extLst>
            </p:cNvPr>
            <p:cNvSpPr/>
            <p:nvPr/>
          </p:nvSpPr>
          <p:spPr>
            <a:xfrm>
              <a:off x="5618141" y="4442110"/>
              <a:ext cx="9061391" cy="1732797"/>
            </a:xfrm>
            <a:prstGeom prst="rect">
              <a:avLst/>
            </a:prstGeom>
          </p:spPr>
          <p:txBody>
            <a:bodyPr wrap="square">
              <a:spAutoFit/>
            </a:bodyPr>
            <a:lstStyle/>
            <a:p>
              <a:pPr algn="l"/>
              <a:r>
                <a:rPr lang="nl-NL" sz="2800" dirty="0">
                  <a:solidFill>
                    <a:srgbClr val="4C4E4B"/>
                  </a:solidFill>
                  <a:latin typeface="Lato Medium" charset="0"/>
                  <a:ea typeface="Lato Medium" charset="0"/>
                  <a:cs typeface="Lato Medium" charset="0"/>
                </a:rPr>
                <a:t>300K                400K                500K</a:t>
              </a:r>
            </a:p>
            <a:p>
              <a:pPr algn="l"/>
              <a:endParaRPr lang="en-US" sz="4400" dirty="0">
                <a:latin typeface="Lato Medium" charset="0"/>
                <a:ea typeface="Lato Medium" charset="0"/>
                <a:cs typeface="Lato Medium" charset="0"/>
              </a:endParaRPr>
            </a:p>
          </p:txBody>
        </p:sp>
        <p:sp>
          <p:nvSpPr>
            <p:cNvPr id="21" name="Rectangle 20">
              <a:extLst>
                <a:ext uri="{FF2B5EF4-FFF2-40B4-BE49-F238E27FC236}">
                  <a16:creationId xmlns:a16="http://schemas.microsoft.com/office/drawing/2014/main" id="{0A2630B1-0A85-EA90-9B28-BEC1277217EF}"/>
                </a:ext>
              </a:extLst>
            </p:cNvPr>
            <p:cNvSpPr/>
            <p:nvPr/>
          </p:nvSpPr>
          <p:spPr>
            <a:xfrm>
              <a:off x="846667" y="4249545"/>
              <a:ext cx="9061391" cy="993831"/>
            </a:xfrm>
            <a:prstGeom prst="rect">
              <a:avLst/>
            </a:prstGeom>
          </p:spPr>
          <p:txBody>
            <a:bodyPr wrap="square">
              <a:spAutoFit/>
            </a:bodyPr>
            <a:lstStyle/>
            <a:p>
              <a:pPr algn="l"/>
              <a:r>
                <a:rPr lang="nl-NL" sz="4400" dirty="0">
                  <a:solidFill>
                    <a:srgbClr val="4C4E4B"/>
                  </a:solidFill>
                  <a:latin typeface="Lato Medium" charset="0"/>
                  <a:ea typeface="Lato Medium" charset="0"/>
                  <a:cs typeface="Lato Medium" charset="0"/>
                </a:rPr>
                <a:t>  </a:t>
              </a:r>
              <a:endParaRPr lang="en-US" sz="4400" dirty="0">
                <a:latin typeface="Lato Medium" charset="0"/>
                <a:ea typeface="Lato Medium" charset="0"/>
                <a:cs typeface="Lato Medium" charset="0"/>
              </a:endParaRPr>
            </a:p>
          </p:txBody>
        </p:sp>
      </p:grpSp>
    </p:spTree>
    <p:extLst>
      <p:ext uri="{BB962C8B-B14F-4D97-AF65-F5344CB8AC3E}">
        <p14:creationId xmlns:p14="http://schemas.microsoft.com/office/powerpoint/2010/main" val="305735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964407" y="1866901"/>
            <a:ext cx="10179844" cy="3208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514350" indent="-514350" algn="l">
              <a:buFont typeface="Arial" charset="0"/>
              <a:buChar char="•"/>
            </a:pPr>
            <a:r>
              <a:rPr lang="en-GB" altLang="en-US" sz="4050" dirty="0">
                <a:latin typeface="Lato Medium" pitchFamily="34" charset="0"/>
                <a:ea typeface="Lato Medium" pitchFamily="34" charset="0"/>
                <a:cs typeface="Lato Medium" pitchFamily="34" charset="0"/>
              </a:rPr>
              <a:t>No discontinuities in energy or forces</a:t>
            </a:r>
          </a:p>
          <a:p>
            <a:pPr marL="514350" indent="-514350" algn="l">
              <a:buFont typeface="Arial" charset="0"/>
              <a:buChar char="•"/>
            </a:pPr>
            <a:endParaRPr lang="en-GB" altLang="en-US" sz="4050" dirty="0">
              <a:latin typeface="Lato Medium" pitchFamily="34" charset="0"/>
              <a:ea typeface="Lato Medium" pitchFamily="34" charset="0"/>
              <a:cs typeface="Lato Medium" pitchFamily="34" charset="0"/>
            </a:endParaRPr>
          </a:p>
          <a:p>
            <a:pPr marL="514350" indent="-514350" algn="l">
              <a:buFont typeface="Arial" charset="0"/>
              <a:buChar char="•"/>
            </a:pPr>
            <a:r>
              <a:rPr lang="en-GB" altLang="en-US" sz="4050" dirty="0">
                <a:latin typeface="Lato Medium" pitchFamily="34" charset="0"/>
                <a:ea typeface="Lato Medium" pitchFamily="34" charset="0"/>
                <a:cs typeface="Lato Medium" pitchFamily="34" charset="0"/>
              </a:rPr>
              <a:t>No pre-defined reaction sites or types</a:t>
            </a:r>
          </a:p>
          <a:p>
            <a:pPr marL="514350" indent="-514350" algn="l">
              <a:buFont typeface="Arial" charset="0"/>
              <a:buChar char="•"/>
            </a:pPr>
            <a:endParaRPr lang="en-GB" altLang="en-US" sz="4050" dirty="0">
              <a:latin typeface="Lato Medium" pitchFamily="34" charset="0"/>
              <a:ea typeface="Lato Medium" pitchFamily="34" charset="0"/>
              <a:cs typeface="Lato Medium" pitchFamily="34" charset="0"/>
            </a:endParaRPr>
          </a:p>
          <a:p>
            <a:pPr marL="514350" indent="-514350" algn="l">
              <a:buFont typeface="Arial" charset="0"/>
              <a:buChar char="•"/>
            </a:pPr>
            <a:r>
              <a:rPr lang="en-GB" altLang="en-US" sz="4050" dirty="0">
                <a:latin typeface="Lato Medium" pitchFamily="34" charset="0"/>
                <a:ea typeface="Lato Medium" pitchFamily="34" charset="0"/>
                <a:cs typeface="Lato Medium" pitchFamily="34" charset="0"/>
              </a:rPr>
              <a:t>Only 1 atom type per element</a:t>
            </a:r>
          </a:p>
        </p:txBody>
      </p:sp>
      <p:sp>
        <p:nvSpPr>
          <p:cNvPr id="44035" name="Rectangle 4"/>
          <p:cNvSpPr>
            <a:spLocks noChangeArrowheads="1"/>
          </p:cNvSpPr>
          <p:nvPr/>
        </p:nvSpPr>
        <p:spPr bwMode="auto">
          <a:xfrm>
            <a:off x="3084224" y="-1593058"/>
            <a:ext cx="184731"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3000"/>
          </a:p>
        </p:txBody>
      </p:sp>
      <p:sp>
        <p:nvSpPr>
          <p:cNvPr id="5" name="Rectangle 2"/>
          <p:cNvSpPr txBox="1">
            <a:spLocks noChangeArrowheads="1"/>
          </p:cNvSpPr>
          <p:nvPr/>
        </p:nvSpPr>
        <p:spPr>
          <a:xfrm>
            <a:off x="0" y="114300"/>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General </a:t>
            </a:r>
            <a:r>
              <a:rPr lang="en-US" sz="7575" dirty="0" err="1"/>
              <a:t>ReaxFF</a:t>
            </a:r>
            <a:r>
              <a:rPr lang="en-US" sz="7575" dirty="0"/>
              <a:t> rules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07" y="5601366"/>
            <a:ext cx="11866793" cy="147875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626" y="7399097"/>
            <a:ext cx="13325751" cy="3719345"/>
          </a:xfrm>
          <a:prstGeom prst="rect">
            <a:avLst/>
          </a:prstGeom>
        </p:spPr>
      </p:pic>
      <p:sp>
        <p:nvSpPr>
          <p:cNvPr id="7" name="TextBox 6">
            <a:extLst>
              <a:ext uri="{FF2B5EF4-FFF2-40B4-BE49-F238E27FC236}">
                <a16:creationId xmlns:a16="http://schemas.microsoft.com/office/drawing/2014/main" id="{E0553453-04F9-46C6-91FD-54DB2B76A41B}"/>
              </a:ext>
            </a:extLst>
          </p:cNvPr>
          <p:cNvSpPr txBox="1"/>
          <p:nvPr/>
        </p:nvSpPr>
        <p:spPr>
          <a:xfrm>
            <a:off x="1049467" y="11618317"/>
            <a:ext cx="9849911"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2000" dirty="0">
                <a:latin typeface="Lato" panose="020F0502020204030203" pitchFamily="34" charset="0"/>
                <a:ea typeface="Lato" panose="020F0502020204030203" pitchFamily="34" charset="0"/>
                <a:cs typeface="Lato" panose="020F0502020204030203" pitchFamily="34" charset="0"/>
              </a:rPr>
              <a:t>Review NPJ Comp. Materials (2016): </a:t>
            </a:r>
            <a:endParaRPr lang="en-GB" sz="2000" dirty="0">
              <a:solidFill>
                <a:srgbClr val="FF8213"/>
              </a:solidFill>
              <a:latin typeface="Lato" panose="020F0502020204030203" pitchFamily="34" charset="0"/>
              <a:ea typeface="Lato" panose="020F0502020204030203" pitchFamily="34" charset="0"/>
              <a:cs typeface="Lato" panose="020F0502020204030203" pitchFamily="34" charset="0"/>
              <a:hlinkClick r:id="rId5"/>
            </a:endParaRPr>
          </a:p>
          <a:p>
            <a:pPr algn="l"/>
            <a:r>
              <a:rPr lang="en-GB" sz="2000" b="0" i="0" u="none" strike="noStrike" dirty="0">
                <a:solidFill>
                  <a:srgbClr val="FF8213"/>
                </a:solidFill>
                <a:effectLst/>
                <a:latin typeface="Lato" panose="020F0502020204030203" pitchFamily="34" charset="0"/>
                <a:ea typeface="Lato" panose="020F0502020204030203" pitchFamily="34" charset="0"/>
                <a:cs typeface="Lato" panose="020F0502020204030203" pitchFamily="34" charset="0"/>
                <a:hlinkClick r:id="rId5"/>
              </a:rPr>
              <a:t>The </a:t>
            </a:r>
            <a:r>
              <a:rPr lang="en-GB" sz="2000" b="0" i="0" u="none" strike="noStrike" dirty="0" err="1">
                <a:solidFill>
                  <a:srgbClr val="FF8213"/>
                </a:solidFill>
                <a:effectLst/>
                <a:latin typeface="Lato" panose="020F0502020204030203" pitchFamily="34" charset="0"/>
                <a:ea typeface="Lato" panose="020F0502020204030203" pitchFamily="34" charset="0"/>
                <a:cs typeface="Lato" panose="020F0502020204030203" pitchFamily="34" charset="0"/>
                <a:hlinkClick r:id="rId5"/>
              </a:rPr>
              <a:t>ReaxFF</a:t>
            </a:r>
            <a:r>
              <a:rPr lang="en-GB" sz="2000" b="0" i="0" u="none" strike="noStrike" dirty="0">
                <a:solidFill>
                  <a:srgbClr val="FF8213"/>
                </a:solidFill>
                <a:effectLst/>
                <a:latin typeface="Lato" panose="020F0502020204030203" pitchFamily="34" charset="0"/>
                <a:ea typeface="Lato" panose="020F0502020204030203" pitchFamily="34" charset="0"/>
                <a:cs typeface="Lato" panose="020F0502020204030203" pitchFamily="34" charset="0"/>
                <a:hlinkClick r:id="rId5"/>
              </a:rPr>
              <a:t> reactive force field: development, applications and future directions</a:t>
            </a:r>
            <a:endParaRPr lang="x-none" sz="2000" dirty="0">
              <a:latin typeface="Lato" panose="020F0502020204030203" pitchFamily="34" charset="0"/>
              <a:ea typeface="Lato" panose="020F0502020204030203" pitchFamily="34" charset="0"/>
              <a:cs typeface="Lato" panose="020F0502020204030203" pitchFamily="34" charset="0"/>
            </a:endParaRPr>
          </a:p>
        </p:txBody>
      </p:sp>
      <p:pic>
        <p:nvPicPr>
          <p:cNvPr id="8" name="Picture 7">
            <a:extLst>
              <a:ext uri="{FF2B5EF4-FFF2-40B4-BE49-F238E27FC236}">
                <a16:creationId xmlns:a16="http://schemas.microsoft.com/office/drawing/2014/main" id="{2331F900-2929-485B-8A22-72D334B20756}"/>
              </a:ext>
            </a:extLst>
          </p:cNvPr>
          <p:cNvPicPr>
            <a:picLocks noChangeAspect="1"/>
          </p:cNvPicPr>
          <p:nvPr/>
        </p:nvPicPr>
        <p:blipFill>
          <a:blip r:embed="rId6" cstate="print"/>
          <a:stretch>
            <a:fillRect/>
          </a:stretch>
        </p:blipFill>
        <p:spPr>
          <a:xfrm>
            <a:off x="11684553" y="1760576"/>
            <a:ext cx="6305736" cy="3763736"/>
          </a:xfrm>
          <a:prstGeom prst="rect">
            <a:avLst/>
          </a:prstGeom>
        </p:spPr>
      </p:pic>
    </p:spTree>
    <p:extLst>
      <p:ext uri="{BB962C8B-B14F-4D97-AF65-F5344CB8AC3E}">
        <p14:creationId xmlns:p14="http://schemas.microsoft.com/office/powerpoint/2010/main" val="23715962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E1BC9D-90AD-6F48-90BD-6D74F7A937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2" y="1896003"/>
            <a:ext cx="18288000" cy="10572750"/>
          </a:xfrm>
          <a:prstGeom prst="rect">
            <a:avLst/>
          </a:prstGeom>
        </p:spPr>
      </p:pic>
      <p:sp>
        <p:nvSpPr>
          <p:cNvPr id="42" name="Rectangle 2"/>
          <p:cNvSpPr txBox="1">
            <a:spLocks noChangeArrowheads="1"/>
          </p:cNvSpPr>
          <p:nvPr/>
        </p:nvSpPr>
        <p:spPr>
          <a:xfrm>
            <a:off x="0" y="0"/>
            <a:ext cx="17959388"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srgbClr val="FF931E"/>
                </a:solidFill>
                <a:effectLst/>
                <a:uLnTx/>
                <a:uFillTx/>
                <a:latin typeface="Lato Black"/>
                <a:ea typeface="Lato Black"/>
                <a:cs typeface="Lato Black"/>
                <a:sym typeface="Lato Black"/>
              </a:rPr>
              <a:t>Reactive MD  tools Amsterdam Modeling Suite</a:t>
            </a:r>
          </a:p>
        </p:txBody>
      </p:sp>
      <p:sp>
        <p:nvSpPr>
          <p:cNvPr id="9" name="Rectangle 8"/>
          <p:cNvSpPr/>
          <p:nvPr/>
        </p:nvSpPr>
        <p:spPr>
          <a:xfrm>
            <a:off x="15572552" y="11049942"/>
            <a:ext cx="2716431" cy="1015663"/>
          </a:xfrm>
          <a:prstGeom prst="rect">
            <a:avLst/>
          </a:prstGeom>
          <a:solidFill>
            <a:srgbClr val="FF941E"/>
          </a:solidFill>
        </p:spPr>
        <p:txBody>
          <a:bodyPr wrap="square">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000000"/>
                </a:solidFill>
                <a:effectLst/>
                <a:uLnTx/>
                <a:uFillTx/>
                <a:latin typeface="Lato Medium" pitchFamily="34" charset="0"/>
                <a:ea typeface="Lato Medium" pitchFamily="34" charset="0"/>
                <a:cs typeface="Lato Medium" pitchFamily="34" charset="0"/>
                <a:sym typeface="Helvetica Light"/>
                <a:hlinkClick r:id="rId4"/>
              </a:rPr>
              <a:t>GCMC</a:t>
            </a:r>
            <a:r>
              <a:rPr kumimoji="0" lang="en-US" sz="3000" b="0" i="0" u="none" strike="noStrike" kern="0" cap="none" spc="0" normalizeH="0" baseline="0" noProof="0" dirty="0">
                <a:ln>
                  <a:noFill/>
                </a:ln>
                <a:solidFill>
                  <a:srgbClr val="000000"/>
                </a:solidFill>
                <a:effectLst/>
                <a:uLnTx/>
                <a:uFillTx/>
                <a:latin typeface="Lato Medium" pitchFamily="34" charset="0"/>
                <a:ea typeface="Lato Medium" pitchFamily="34" charset="0"/>
                <a:cs typeface="Lato Medium" pitchFamily="34" charset="0"/>
                <a:sym typeface="Helvetica Light"/>
              </a:rPr>
              <a:t>: speed up </a:t>
            </a:r>
            <a:r>
              <a:rPr kumimoji="0" lang="en-US" sz="3000" b="0" i="0" u="none" strike="noStrike" kern="0" cap="none" spc="0" normalizeH="0" baseline="0" noProof="0" dirty="0" err="1">
                <a:ln>
                  <a:noFill/>
                </a:ln>
                <a:solidFill>
                  <a:srgbClr val="000000"/>
                </a:solidFill>
                <a:effectLst/>
                <a:uLnTx/>
                <a:uFillTx/>
                <a:latin typeface="Lato Medium" pitchFamily="34" charset="0"/>
                <a:ea typeface="Lato Medium" pitchFamily="34" charset="0"/>
                <a:cs typeface="Lato Medium" pitchFamily="34" charset="0"/>
                <a:sym typeface="Helvetica Light"/>
              </a:rPr>
              <a:t>thermo</a:t>
            </a:r>
            <a:endParaRPr kumimoji="0" lang="en-US" sz="3000" b="1" i="0" u="none" strike="noStrike" kern="0" cap="none" spc="0" normalizeH="0" baseline="0" noProof="0" dirty="0">
              <a:ln>
                <a:noFill/>
              </a:ln>
              <a:solidFill>
                <a:srgbClr val="000000"/>
              </a:solidFill>
              <a:effectLst/>
              <a:uLnTx/>
              <a:uFillTx/>
              <a:latin typeface="Lato Medium" pitchFamily="34" charset="0"/>
              <a:ea typeface="Lato Medium" pitchFamily="34" charset="0"/>
              <a:cs typeface="Lato Medium" pitchFamily="34" charset="0"/>
              <a:sym typeface="Helvetica Light"/>
            </a:endParaRPr>
          </a:p>
        </p:txBody>
      </p:sp>
      <p:sp>
        <p:nvSpPr>
          <p:cNvPr id="10" name="Rectangle 9"/>
          <p:cNvSpPr/>
          <p:nvPr/>
        </p:nvSpPr>
        <p:spPr>
          <a:xfrm>
            <a:off x="478257" y="6247822"/>
            <a:ext cx="4234255" cy="1008723"/>
          </a:xfrm>
          <a:prstGeom prst="rect">
            <a:avLst/>
          </a:prstGeom>
          <a:solidFill>
            <a:srgbClr val="FF941E"/>
          </a:solidFill>
        </p:spPr>
        <p:txBody>
          <a:bodyPr wrap="square">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000" b="0" i="0" u="none" strike="noStrike" kern="0" cap="none" spc="0" normalizeH="0" baseline="0" noProof="0" dirty="0" err="1">
                <a:ln>
                  <a:noFill/>
                </a:ln>
                <a:solidFill>
                  <a:srgbClr val="000000"/>
                </a:solidFill>
                <a:effectLst/>
                <a:highlight>
                  <a:srgbClr val="FF941E"/>
                </a:highlight>
                <a:uLnTx/>
                <a:uFillTx/>
                <a:latin typeface="Lato Medium" pitchFamily="34" charset="0"/>
                <a:ea typeface="Lato Medium" pitchFamily="34" charset="0"/>
                <a:cs typeface="Lato Medium" pitchFamily="34" charset="0"/>
                <a:sym typeface="Helvetica Light"/>
                <a:hlinkClick r:id="rId5"/>
              </a:rPr>
              <a:t>fbMC</a:t>
            </a:r>
            <a:r>
              <a:rPr kumimoji="0" lang="en-US" sz="3000" b="0" i="0" u="none" strike="noStrike" kern="0" cap="none" spc="0" normalizeH="0" baseline="0" noProof="0" dirty="0">
                <a:ln>
                  <a:noFill/>
                </a:ln>
                <a:solidFill>
                  <a:srgbClr val="000000"/>
                </a:solidFill>
                <a:effectLst/>
                <a:highlight>
                  <a:srgbClr val="FF941E"/>
                </a:highlight>
                <a:uLnTx/>
                <a:uFillTx/>
                <a:latin typeface="Lato Medium" pitchFamily="34" charset="0"/>
                <a:ea typeface="Lato Medium" pitchFamily="34" charset="0"/>
                <a:cs typeface="Lato Medium" pitchFamily="34" charset="0"/>
                <a:sym typeface="Helvetica Light"/>
              </a:rPr>
              <a:t>, </a:t>
            </a:r>
            <a:r>
              <a:rPr kumimoji="0" lang="en-US" sz="3000" b="0" i="0" u="none" strike="noStrike" kern="0" cap="none" spc="0" normalizeH="0" baseline="0" noProof="0" dirty="0">
                <a:ln>
                  <a:noFill/>
                </a:ln>
                <a:solidFill>
                  <a:srgbClr val="000000"/>
                </a:solidFill>
                <a:effectLst/>
                <a:highlight>
                  <a:srgbClr val="FF941E"/>
                </a:highlight>
                <a:uLnTx/>
                <a:uFillTx/>
                <a:latin typeface="Lato Medium" pitchFamily="34" charset="0"/>
                <a:ea typeface="Lato Medium" pitchFamily="34" charset="0"/>
                <a:cs typeface="Lato Medium" pitchFamily="34" charset="0"/>
                <a:sym typeface="Helvetica Light"/>
                <a:hlinkClick r:id="rId6"/>
              </a:rPr>
              <a:t>CVHD</a:t>
            </a:r>
            <a:r>
              <a:rPr kumimoji="0" lang="en-US" sz="3000" b="0" i="0" u="none" strike="noStrike" kern="0" cap="none" spc="0" normalizeH="0" baseline="0" noProof="0" dirty="0">
                <a:ln>
                  <a:noFill/>
                </a:ln>
                <a:solidFill>
                  <a:srgbClr val="000000"/>
                </a:solidFill>
                <a:effectLst/>
                <a:highlight>
                  <a:srgbClr val="FF941E"/>
                </a:highlight>
                <a:uLnTx/>
                <a:uFillTx/>
                <a:latin typeface="Lato Medium" pitchFamily="34" charset="0"/>
                <a:ea typeface="Lato Medium" pitchFamily="34" charset="0"/>
                <a:cs typeface="Lato Medium" pitchFamily="34" charset="0"/>
                <a:sym typeface="Helvetica Light"/>
              </a:rPr>
              <a:t>, PRD: speed up kinetics</a:t>
            </a:r>
          </a:p>
        </p:txBody>
      </p:sp>
      <p:sp>
        <p:nvSpPr>
          <p:cNvPr id="11" name="Rectangle 10"/>
          <p:cNvSpPr/>
          <p:nvPr/>
        </p:nvSpPr>
        <p:spPr>
          <a:xfrm>
            <a:off x="275056" y="1388171"/>
            <a:ext cx="7903743" cy="1015663"/>
          </a:xfrm>
          <a:prstGeom prst="rect">
            <a:avLst/>
          </a:prstGeom>
          <a:solidFill>
            <a:srgbClr val="FF941E"/>
          </a:solidFill>
        </p:spPr>
        <p:txBody>
          <a:bodyPr wrap="square">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000" b="0" i="0" u="none" strike="noStrike" kern="0" cap="none" spc="0" normalizeH="0" baseline="0" noProof="0" dirty="0" err="1">
                <a:ln>
                  <a:noFill/>
                </a:ln>
                <a:solidFill>
                  <a:srgbClr val="000000"/>
                </a:solidFill>
                <a:effectLst/>
                <a:highlight>
                  <a:srgbClr val="FF941E"/>
                </a:highlight>
                <a:uLnTx/>
                <a:uFillTx/>
                <a:latin typeface="Lato Medium" pitchFamily="34" charset="0"/>
                <a:ea typeface="Lato Medium" pitchFamily="34" charset="0"/>
                <a:cs typeface="Lato Medium" pitchFamily="34" charset="0"/>
                <a:sym typeface="Helvetica Light"/>
              </a:rPr>
              <a:t>ChemTraYzer</a:t>
            </a:r>
            <a:r>
              <a:rPr kumimoji="0" lang="en-US" sz="3000" b="0" i="0" u="none" strike="noStrike" kern="0" cap="none" spc="0" normalizeH="0" baseline="0" noProof="0" dirty="0">
                <a:ln>
                  <a:noFill/>
                </a:ln>
                <a:solidFill>
                  <a:srgbClr val="000000"/>
                </a:solidFill>
                <a:effectLst/>
                <a:highlight>
                  <a:srgbClr val="FF941E"/>
                </a:highlight>
                <a:uLnTx/>
                <a:uFillTx/>
                <a:latin typeface="Lato Medium" pitchFamily="34" charset="0"/>
                <a:ea typeface="Lato Medium" pitchFamily="34" charset="0"/>
                <a:cs typeface="Lato Medium" pitchFamily="34" charset="0"/>
                <a:sym typeface="Helvetica Light"/>
              </a:rPr>
              <a:t>: </a:t>
            </a:r>
            <a:r>
              <a:rPr kumimoji="0" lang="en-US" sz="3000" b="0" i="0" u="none" strike="noStrike" kern="0" cap="none" spc="0" normalizeH="0" baseline="0" noProof="0" dirty="0">
                <a:ln>
                  <a:noFill/>
                </a:ln>
                <a:solidFill>
                  <a:srgbClr val="000000"/>
                </a:solidFill>
                <a:effectLst/>
                <a:highlight>
                  <a:srgbClr val="FF941E"/>
                </a:highlight>
                <a:uLnTx/>
                <a:uFillTx/>
                <a:latin typeface="Lato Medium" pitchFamily="34" charset="0"/>
                <a:ea typeface="Lato Medium" pitchFamily="34" charset="0"/>
                <a:cs typeface="Lato Medium" pitchFamily="34" charset="0"/>
                <a:sym typeface="Helvetica Light"/>
                <a:hlinkClick r:id="rId7"/>
              </a:rPr>
              <a:t>Automated rates &amp; pathways</a:t>
            </a:r>
            <a:endParaRPr kumimoji="0" lang="en-US" sz="3000" b="0" i="0" u="none" strike="noStrike" kern="0" cap="none" spc="0" normalizeH="0" baseline="0" noProof="0" dirty="0">
              <a:ln>
                <a:noFill/>
              </a:ln>
              <a:solidFill>
                <a:srgbClr val="000000"/>
              </a:solidFill>
              <a:effectLst/>
              <a:highlight>
                <a:srgbClr val="FF941E"/>
              </a:highlight>
              <a:uLnTx/>
              <a:uFillTx/>
              <a:latin typeface="Lato Medium" pitchFamily="34" charset="0"/>
              <a:ea typeface="Lato Medium" pitchFamily="34" charset="0"/>
              <a:cs typeface="Lato Medium" pitchFamily="34" charset="0"/>
              <a:sym typeface="Helvetica Light"/>
            </a:endParaRP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000000"/>
                </a:solidFill>
                <a:effectLst/>
                <a:highlight>
                  <a:srgbClr val="FF941E"/>
                </a:highlight>
                <a:uLnTx/>
                <a:uFillTx/>
                <a:latin typeface="Lato Medium" pitchFamily="34" charset="0"/>
                <a:ea typeface="Lato Medium" pitchFamily="34" charset="0"/>
                <a:cs typeface="Lato Medium" pitchFamily="34" charset="0"/>
                <a:sym typeface="Helvetica Light"/>
              </a:rPr>
              <a:t>New: </a:t>
            </a:r>
            <a:r>
              <a:rPr kumimoji="0" lang="en-US" sz="3000" b="0" i="0" u="none" strike="noStrike" kern="0" cap="none" spc="0" normalizeH="0" baseline="0" noProof="0" dirty="0">
                <a:ln>
                  <a:noFill/>
                </a:ln>
                <a:solidFill>
                  <a:srgbClr val="000000"/>
                </a:solidFill>
                <a:effectLst/>
                <a:highlight>
                  <a:srgbClr val="FF941E"/>
                </a:highlight>
                <a:uLnTx/>
                <a:uFillTx/>
                <a:latin typeface="Lato Medium" pitchFamily="34" charset="0"/>
                <a:ea typeface="Lato Medium" pitchFamily="34" charset="0"/>
                <a:cs typeface="Lato Medium" pitchFamily="34" charset="0"/>
                <a:sym typeface="Helvetica Light"/>
                <a:hlinkClick r:id="rId8"/>
              </a:rPr>
              <a:t>Analyze surface reactions</a:t>
            </a:r>
            <a:endParaRPr kumimoji="0" lang="en-US" sz="3000" b="0" i="0" u="none" strike="noStrike" kern="0" cap="none" spc="0" normalizeH="0" baseline="0" noProof="0" dirty="0">
              <a:ln>
                <a:noFill/>
              </a:ln>
              <a:solidFill>
                <a:srgbClr val="000000"/>
              </a:solidFill>
              <a:effectLst/>
              <a:highlight>
                <a:srgbClr val="FF941E"/>
              </a:highlight>
              <a:uLnTx/>
              <a:uFillTx/>
              <a:latin typeface="Lato Medium" pitchFamily="34" charset="0"/>
              <a:ea typeface="Lato Medium" pitchFamily="34" charset="0"/>
              <a:cs typeface="Lato Medium" pitchFamily="34" charset="0"/>
              <a:sym typeface="Helvetica Light"/>
            </a:endParaRPr>
          </a:p>
        </p:txBody>
      </p:sp>
      <p:sp>
        <p:nvSpPr>
          <p:cNvPr id="14" name="Rectangle 13"/>
          <p:cNvSpPr/>
          <p:nvPr/>
        </p:nvSpPr>
        <p:spPr>
          <a:xfrm>
            <a:off x="12910868" y="1440071"/>
            <a:ext cx="5048520" cy="1015663"/>
          </a:xfrm>
          <a:prstGeom prst="rect">
            <a:avLst/>
          </a:prstGeom>
          <a:solidFill>
            <a:srgbClr val="FF941E"/>
          </a:solidFill>
        </p:spPr>
        <p:txBody>
          <a:bodyPr wrap="square">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000000"/>
                </a:solidFill>
                <a:effectLst/>
                <a:highlight>
                  <a:srgbClr val="FF941E"/>
                </a:highlight>
                <a:uLnTx/>
                <a:uFillTx/>
                <a:latin typeface="Lato Medium" pitchFamily="34" charset="0"/>
                <a:ea typeface="Lato Medium" pitchFamily="34" charset="0"/>
                <a:cs typeface="Lato Medium" pitchFamily="34" charset="0"/>
                <a:sym typeface="Helvetica Light"/>
                <a:hlinkClick r:id="rId6"/>
              </a:rPr>
              <a:t>Molecule gun: </a:t>
            </a:r>
            <a:r>
              <a:rPr kumimoji="0" lang="en-US" sz="3000" b="0" i="0" u="none" strike="noStrike" kern="0" cap="none" spc="0" normalizeH="0" baseline="0" noProof="0" dirty="0">
                <a:ln>
                  <a:noFill/>
                </a:ln>
                <a:solidFill>
                  <a:srgbClr val="000000"/>
                </a:solidFill>
                <a:effectLst/>
                <a:highlight>
                  <a:srgbClr val="FF941E"/>
                </a:highlight>
                <a:uLnTx/>
                <a:uFillTx/>
                <a:latin typeface="Lato Medium" pitchFamily="34" charset="0"/>
                <a:ea typeface="Lato Medium" pitchFamily="34" charset="0"/>
                <a:cs typeface="Lato Medium" pitchFamily="34" charset="0"/>
                <a:sym typeface="Helvetica Light"/>
              </a:rPr>
              <a:t>depositing molecules on surfaces</a:t>
            </a:r>
            <a:endParaRPr kumimoji="0" lang="en-US" sz="3000" b="1" i="0" u="none" strike="noStrike" kern="0" cap="none" spc="0" normalizeH="0" baseline="0" noProof="0" dirty="0">
              <a:ln>
                <a:noFill/>
              </a:ln>
              <a:solidFill>
                <a:srgbClr val="000000"/>
              </a:solidFill>
              <a:effectLst/>
              <a:highlight>
                <a:srgbClr val="FF941E"/>
              </a:highlight>
              <a:uLnTx/>
              <a:uFillTx/>
              <a:latin typeface="Lato Medium" pitchFamily="34" charset="0"/>
              <a:ea typeface="Lato Medium" pitchFamily="34" charset="0"/>
              <a:cs typeface="Lato Medium" pitchFamily="34" charset="0"/>
              <a:sym typeface="Helvetica Light"/>
            </a:endParaRPr>
          </a:p>
        </p:txBody>
      </p:sp>
      <p:sp>
        <p:nvSpPr>
          <p:cNvPr id="12" name="Rectangle 11"/>
          <p:cNvSpPr/>
          <p:nvPr/>
        </p:nvSpPr>
        <p:spPr>
          <a:xfrm>
            <a:off x="9629490" y="6744079"/>
            <a:ext cx="3697569" cy="1477328"/>
          </a:xfrm>
          <a:prstGeom prst="rect">
            <a:avLst/>
          </a:prstGeom>
          <a:solidFill>
            <a:srgbClr val="FF941E"/>
          </a:solidFill>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000000"/>
                </a:solidFill>
                <a:effectLst/>
                <a:uLnTx/>
                <a:uFillTx/>
                <a:latin typeface="Lato Medium" pitchFamily="34" charset="0"/>
                <a:ea typeface="Lato Medium" pitchFamily="34" charset="0"/>
                <a:cs typeface="Lato Medium" pitchFamily="34" charset="0"/>
                <a:sym typeface="Helvetica Light"/>
                <a:hlinkClick r:id="rId9"/>
              </a:rPr>
              <a:t>ParAMS</a:t>
            </a:r>
            <a:r>
              <a:rPr kumimoji="0" lang="en-US" sz="3000" b="0" i="0" u="none" strike="noStrike" kern="0" cap="none" spc="0" normalizeH="0" baseline="0" noProof="0" dirty="0">
                <a:ln>
                  <a:noFill/>
                </a:ln>
                <a:solidFill>
                  <a:srgbClr val="000000"/>
                </a:solidFill>
                <a:effectLst/>
                <a:uLnTx/>
                <a:uFillTx/>
                <a:latin typeface="Lato Medium" pitchFamily="34" charset="0"/>
                <a:ea typeface="Lato Medium" pitchFamily="34" charset="0"/>
                <a:cs typeface="Lato Medium" pitchFamily="34" charset="0"/>
                <a:sym typeface="Helvetica Light"/>
              </a:rPr>
              <a:t>  - easy ReaxFF &amp; DFTB (re)parameterization</a:t>
            </a:r>
            <a:endParaRPr kumimoji="0" lang="en-US" sz="3000" b="1" i="0" u="none" strike="noStrike" kern="0" cap="none" spc="0" normalizeH="0" baseline="0" noProof="0" dirty="0">
              <a:ln>
                <a:noFill/>
              </a:ln>
              <a:solidFill>
                <a:srgbClr val="000000"/>
              </a:solidFill>
              <a:effectLst/>
              <a:uLnTx/>
              <a:uFillTx/>
              <a:latin typeface="Lato Medium" pitchFamily="34" charset="0"/>
              <a:ea typeface="Lato Medium" pitchFamily="34" charset="0"/>
              <a:cs typeface="Lato Medium" pitchFamily="34" charset="0"/>
              <a:sym typeface="Helvetica Light"/>
            </a:endParaRPr>
          </a:p>
        </p:txBody>
      </p:sp>
      <p:sp>
        <p:nvSpPr>
          <p:cNvPr id="8" name="Rechthoek 7">
            <a:extLst>
              <a:ext uri="{FF2B5EF4-FFF2-40B4-BE49-F238E27FC236}">
                <a16:creationId xmlns:a16="http://schemas.microsoft.com/office/drawing/2014/main" id="{B37286BA-7B38-4B21-9C21-68D99BEDB5F9}"/>
              </a:ext>
            </a:extLst>
          </p:cNvPr>
          <p:cNvSpPr/>
          <p:nvPr/>
        </p:nvSpPr>
        <p:spPr>
          <a:xfrm>
            <a:off x="6352406" y="11269398"/>
            <a:ext cx="2707793" cy="1015663"/>
          </a:xfrm>
          <a:prstGeom prst="rect">
            <a:avLst/>
          </a:prstGeom>
          <a:solidFill>
            <a:srgbClr val="FF941E"/>
          </a:solidFill>
        </p:spPr>
        <p:txBody>
          <a:bodyPr wrap="none">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000000"/>
                </a:solidFill>
                <a:effectLst/>
                <a:uLnTx/>
                <a:uFillTx/>
                <a:latin typeface="Lato Medium"/>
                <a:ea typeface="+mn-ea"/>
                <a:cs typeface="+mn-cs"/>
                <a:sym typeface="Helvetica Light"/>
                <a:hlinkClick r:id="rId10"/>
              </a:rPr>
              <a:t>bond boost</a:t>
            </a:r>
            <a:r>
              <a:rPr kumimoji="0" lang="en-US" sz="3000" b="0" i="0" u="none" strike="noStrike" kern="0" cap="none" spc="0" normalizeH="0" baseline="0" noProof="0" dirty="0">
                <a:ln>
                  <a:noFill/>
                </a:ln>
                <a:solidFill>
                  <a:srgbClr val="000000"/>
                </a:solidFill>
                <a:effectLst/>
                <a:uLnTx/>
                <a:uFillTx/>
                <a:latin typeface="Lato Medium"/>
                <a:ea typeface="+mn-ea"/>
                <a:cs typeface="+mn-cs"/>
                <a:sym typeface="Helvetica Light"/>
              </a:rPr>
              <a:t>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000000"/>
                </a:solidFill>
                <a:effectLst/>
                <a:uLnTx/>
                <a:uFillTx/>
                <a:latin typeface="Lato Medium"/>
                <a:ea typeface="+mn-ea"/>
                <a:cs typeface="+mn-cs"/>
                <a:sym typeface="Helvetica Light"/>
              </a:rPr>
              <a:t>build polymers</a:t>
            </a:r>
          </a:p>
        </p:txBody>
      </p:sp>
      <p:sp>
        <p:nvSpPr>
          <p:cNvPr id="16" name="Rectangle 15"/>
          <p:cNvSpPr/>
          <p:nvPr/>
        </p:nvSpPr>
        <p:spPr>
          <a:xfrm>
            <a:off x="8787153" y="1440071"/>
            <a:ext cx="3200401" cy="1015663"/>
          </a:xfrm>
          <a:prstGeom prst="rect">
            <a:avLst/>
          </a:prstGeom>
          <a:solidFill>
            <a:srgbClr val="FF941E"/>
          </a:solidFill>
        </p:spPr>
        <p:txBody>
          <a:bodyPr wrap="square">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000000"/>
                </a:solidFill>
                <a:effectLst/>
                <a:highlight>
                  <a:srgbClr val="FF941E"/>
                </a:highlight>
                <a:uLnTx/>
                <a:uFillTx/>
                <a:latin typeface="Lato Medium" pitchFamily="34" charset="0"/>
                <a:ea typeface="Lato Medium" pitchFamily="34" charset="0"/>
                <a:cs typeface="Lato Medium" pitchFamily="34" charset="0"/>
                <a:sym typeface="Helvetica Light"/>
                <a:hlinkClick r:id="rId11"/>
              </a:rPr>
              <a:t>T-NEMD, local T:</a:t>
            </a:r>
            <a:endParaRPr kumimoji="0" lang="en-US" sz="3000" b="0" i="0" u="none" strike="noStrike" kern="0" cap="none" spc="0" normalizeH="0" baseline="0" noProof="0" dirty="0">
              <a:ln>
                <a:noFill/>
              </a:ln>
              <a:solidFill>
                <a:srgbClr val="000000"/>
              </a:solidFill>
              <a:effectLst/>
              <a:highlight>
                <a:srgbClr val="FF941E"/>
              </a:highlight>
              <a:uLnTx/>
              <a:uFillTx/>
              <a:latin typeface="Lato Medium" pitchFamily="34" charset="0"/>
              <a:ea typeface="Lato Medium" pitchFamily="34" charset="0"/>
              <a:cs typeface="Lato Medium" pitchFamily="34" charset="0"/>
              <a:sym typeface="Helvetica Light"/>
            </a:endParaRP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000000"/>
                </a:solidFill>
                <a:effectLst/>
                <a:highlight>
                  <a:srgbClr val="FF941E"/>
                </a:highlight>
                <a:uLnTx/>
                <a:uFillTx/>
                <a:latin typeface="Lato Medium" pitchFamily="34" charset="0"/>
                <a:ea typeface="Lato Medium" pitchFamily="34" charset="0"/>
                <a:cs typeface="Lato Medium" pitchFamily="34" charset="0"/>
                <a:sym typeface="Helvetica Light"/>
              </a:rPr>
              <a:t>heat transport</a:t>
            </a:r>
            <a:endParaRPr kumimoji="0" lang="en-US" sz="3000" b="1" i="0" u="none" strike="noStrike" kern="0" cap="none" spc="0" normalizeH="0" baseline="0" noProof="0" dirty="0">
              <a:ln>
                <a:noFill/>
              </a:ln>
              <a:solidFill>
                <a:srgbClr val="000000"/>
              </a:solidFill>
              <a:effectLst/>
              <a:highlight>
                <a:srgbClr val="FF941E"/>
              </a:highlight>
              <a:uLnTx/>
              <a:uFillTx/>
              <a:latin typeface="Lato Medium" pitchFamily="34" charset="0"/>
              <a:ea typeface="Lato Medium" pitchFamily="34" charset="0"/>
              <a:cs typeface="Lato Medium" pitchFamily="34" charset="0"/>
              <a:sym typeface="Helvetica Light"/>
            </a:endParaRPr>
          </a:p>
        </p:txBody>
      </p:sp>
      <p:sp>
        <p:nvSpPr>
          <p:cNvPr id="28" name="Rectangle 27">
            <a:extLst>
              <a:ext uri="{FF2B5EF4-FFF2-40B4-BE49-F238E27FC236}">
                <a16:creationId xmlns:a16="http://schemas.microsoft.com/office/drawing/2014/main" id="{FC3DD6E3-4F6C-404C-9A9A-E074A1258508}"/>
              </a:ext>
            </a:extLst>
          </p:cNvPr>
          <p:cNvSpPr/>
          <p:nvPr/>
        </p:nvSpPr>
        <p:spPr>
          <a:xfrm>
            <a:off x="16008682" y="5855049"/>
            <a:ext cx="2209930" cy="1200329"/>
          </a:xfrm>
          <a:prstGeom prst="rect">
            <a:avLst/>
          </a:prstGeom>
          <a:solidFill>
            <a:srgbClr val="FF941E"/>
          </a:solidFill>
        </p:spPr>
        <p:txBody>
          <a:bodyPr wrap="square">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nl-NL" sz="3600" b="0" i="0" u="none" strike="noStrike" kern="0" cap="none" spc="0" normalizeH="0" baseline="0" noProof="0" dirty="0">
                <a:ln>
                  <a:noFill/>
                </a:ln>
                <a:solidFill>
                  <a:srgbClr val="4C4E4B"/>
                </a:solidFill>
                <a:effectLst/>
                <a:uLnTx/>
                <a:uFillTx/>
                <a:latin typeface="Lato Medium" charset="0"/>
                <a:ea typeface="Lato Medium" charset="0"/>
                <a:cs typeface="Lato Medium" charset="0"/>
                <a:sym typeface="Helvetica Light"/>
                <a:hlinkClick r:id="rId12"/>
              </a:rPr>
              <a:t>eReaxFF</a:t>
            </a:r>
            <a:r>
              <a:rPr kumimoji="0" lang="nl-NL" sz="3600" b="0" i="0" u="none" strike="noStrike" kern="0" cap="none" spc="0" normalizeH="0" baseline="0" noProof="0" dirty="0">
                <a:ln>
                  <a:noFill/>
                </a:ln>
                <a:solidFill>
                  <a:srgbClr val="4C4E4B"/>
                </a:solidFill>
                <a:effectLst/>
                <a:uLnTx/>
                <a:uFillTx/>
                <a:latin typeface="Lato Medium" charset="0"/>
                <a:ea typeface="Lato Medium" charset="0"/>
                <a:cs typeface="Lato Medium" charset="0"/>
                <a:sym typeface="Helvetica Light"/>
              </a:rPr>
              <a:t>: </a:t>
            </a:r>
            <a:r>
              <a:rPr kumimoji="0" lang="nl-NL" sz="3600" b="0" i="0" u="none" strike="noStrike" kern="0" cap="none" spc="0" normalizeH="0" baseline="0" noProof="0" dirty="0" err="1">
                <a:ln>
                  <a:noFill/>
                </a:ln>
                <a:solidFill>
                  <a:srgbClr val="4C4E4B"/>
                </a:solidFill>
                <a:effectLst/>
                <a:uLnTx/>
                <a:uFillTx/>
                <a:latin typeface="Lato Medium" charset="0"/>
                <a:ea typeface="Lato Medium" charset="0"/>
                <a:cs typeface="Lato Medium" charset="0"/>
                <a:sym typeface="Helvetica Light"/>
              </a:rPr>
              <a:t>include</a:t>
            </a:r>
            <a:r>
              <a:rPr kumimoji="0" lang="nl-NL" sz="3600" b="0" i="0" u="none" strike="noStrike" kern="0" cap="none" spc="0" normalizeH="0" baseline="0" noProof="0" dirty="0">
                <a:ln>
                  <a:noFill/>
                </a:ln>
                <a:solidFill>
                  <a:srgbClr val="4C4E4B"/>
                </a:solidFill>
                <a:effectLst/>
                <a:uLnTx/>
                <a:uFillTx/>
                <a:latin typeface="Lato Medium" charset="0"/>
                <a:ea typeface="Lato Medium" charset="0"/>
                <a:cs typeface="Lato Medium" charset="0"/>
                <a:sym typeface="Helvetica Light"/>
              </a:rPr>
              <a:t> e-</a:t>
            </a:r>
            <a:endParaRPr kumimoji="0" lang="en-US" sz="3600" b="0" i="0"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endParaRPr>
          </a:p>
        </p:txBody>
      </p:sp>
    </p:spTree>
    <p:extLst>
      <p:ext uri="{BB962C8B-B14F-4D97-AF65-F5344CB8AC3E}">
        <p14:creationId xmlns:p14="http://schemas.microsoft.com/office/powerpoint/2010/main" val="3018688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13" name="Automatically install popular ML Backends…"/>
          <p:cNvSpPr txBox="1">
            <a:spLocks noGrp="1"/>
          </p:cNvSpPr>
          <p:nvPr>
            <p:ph type="body" idx="1"/>
          </p:nvPr>
        </p:nvSpPr>
        <p:spPr bwMode="auto">
          <a:xfrm>
            <a:off x="808569" y="2279306"/>
            <a:ext cx="16977732" cy="9914786"/>
          </a:xfrm>
          <a:prstGeom prst="rect">
            <a:avLst/>
          </a:prstGeom>
        </p:spPr>
        <p:txBody>
          <a:bodyPr>
            <a:normAutofit/>
          </a:bodyPr>
          <a:lstStyle/>
          <a:p>
            <a:pPr marL="509367" indent="-509367" defTabSz="2251076">
              <a:spcBef>
                <a:spcPts val="0"/>
              </a:spcBef>
              <a:defRPr sz="2750"/>
            </a:pPr>
            <a:r>
              <a:rPr sz="3600" dirty="0"/>
              <a:t>Automatically install popular ML Backends</a:t>
            </a:r>
          </a:p>
          <a:p>
            <a:pPr marL="1018735" lvl="1" indent="-509367" defTabSz="2251076">
              <a:spcBef>
                <a:spcPts val="600"/>
              </a:spcBef>
              <a:defRPr sz="2750"/>
            </a:pPr>
            <a:r>
              <a:rPr sz="3600" dirty="0"/>
              <a:t>Pre-parametrized</a:t>
            </a:r>
          </a:p>
          <a:p>
            <a:pPr marL="1708846" lvl="1" indent="-854423" defTabSz="2251076">
              <a:spcBef>
                <a:spcPts val="600"/>
              </a:spcBef>
              <a:buSzPct val="100000"/>
              <a:buAutoNum type="romanLcParenR"/>
              <a:defRPr sz="2750"/>
            </a:pPr>
            <a:r>
              <a:rPr sz="3600" dirty="0"/>
              <a:t>ANI-1x and 2x (H, C, N, O, F, S, Cl)</a:t>
            </a:r>
          </a:p>
          <a:p>
            <a:pPr marL="1708846" lvl="1" indent="-854423" defTabSz="2251076">
              <a:spcBef>
                <a:spcPts val="600"/>
              </a:spcBef>
              <a:buSzPct val="100000"/>
              <a:buAutoNum type="romanLcParenR"/>
              <a:defRPr sz="2750"/>
            </a:pPr>
            <a:r>
              <a:rPr sz="3600" dirty="0"/>
              <a:t>M3GNet (“Universal”)</a:t>
            </a:r>
          </a:p>
          <a:p>
            <a:pPr marL="1018735" lvl="1" indent="-509367" defTabSz="2251076">
              <a:spcBef>
                <a:spcPts val="600"/>
              </a:spcBef>
              <a:defRPr sz="2750"/>
            </a:pPr>
            <a:r>
              <a:rPr sz="3600" dirty="0"/>
              <a:t>Backends</a:t>
            </a:r>
            <a:r>
              <a:rPr lang="en-US" sz="3600" dirty="0"/>
              <a:t>, via ASE</a:t>
            </a:r>
            <a:endParaRPr sz="3600" dirty="0"/>
          </a:p>
          <a:p>
            <a:pPr marL="1708846" lvl="1" indent="-854423" defTabSz="2251076">
              <a:spcBef>
                <a:spcPts val="600"/>
              </a:spcBef>
              <a:buSzPct val="100000"/>
              <a:buAutoNum type="romanLcParenR" startAt="3"/>
              <a:defRPr sz="2750"/>
            </a:pPr>
            <a:r>
              <a:rPr sz="3600" dirty="0"/>
              <a:t>N</a:t>
            </a:r>
            <a:r>
              <a:rPr lang="en-GB" sz="3600" dirty="0"/>
              <a:t>E</a:t>
            </a:r>
            <a:r>
              <a:rPr sz="3600" dirty="0" err="1"/>
              <a:t>qu</a:t>
            </a:r>
            <a:r>
              <a:rPr lang="en-GB" sz="3600" dirty="0"/>
              <a:t>IP, FLARE (on-the-fly)</a:t>
            </a:r>
            <a:endParaRPr sz="3600" dirty="0"/>
          </a:p>
          <a:p>
            <a:pPr marL="1708846" lvl="1" indent="-854423" defTabSz="2251076">
              <a:spcBef>
                <a:spcPts val="600"/>
              </a:spcBef>
              <a:buSzPct val="100000"/>
              <a:buAutoNum type="romanLcParenR" startAt="3"/>
              <a:defRPr sz="2750"/>
            </a:pPr>
            <a:r>
              <a:rPr sz="3600" dirty="0" err="1"/>
              <a:t>sGDML</a:t>
            </a:r>
            <a:endParaRPr sz="3600" dirty="0"/>
          </a:p>
          <a:p>
            <a:pPr marL="1708846" lvl="1" indent="-854423" defTabSz="2251076">
              <a:spcBef>
                <a:spcPts val="600"/>
              </a:spcBef>
              <a:buSzPct val="100000"/>
              <a:buAutoNum type="romanLcParenR" startAt="3"/>
              <a:defRPr sz="2750"/>
            </a:pPr>
            <a:r>
              <a:rPr sz="3600" dirty="0" err="1"/>
              <a:t>SchNet</a:t>
            </a:r>
            <a:endParaRPr lang="en-US" sz="3600" dirty="0"/>
          </a:p>
          <a:p>
            <a:pPr marL="1708846" lvl="1" indent="-854423" defTabSz="2251076">
              <a:spcBef>
                <a:spcPts val="600"/>
              </a:spcBef>
              <a:buSzPct val="100000"/>
              <a:buAutoNum type="romanLcParenR" startAt="3"/>
              <a:defRPr sz="2750"/>
            </a:pPr>
            <a:r>
              <a:rPr lang="en-GB" sz="3600" dirty="0" err="1"/>
              <a:t>CHGNet</a:t>
            </a:r>
            <a:endParaRPr sz="3600" dirty="0"/>
          </a:p>
          <a:p>
            <a:pPr marL="509367" indent="-509367" defTabSz="2251076">
              <a:spcBef>
                <a:spcPts val="2391"/>
              </a:spcBef>
              <a:defRPr sz="2750"/>
            </a:pPr>
            <a:r>
              <a:rPr lang="en-GB" sz="3600" dirty="0"/>
              <a:t>Use </a:t>
            </a:r>
            <a:r>
              <a:rPr sz="3600" dirty="0"/>
              <a:t>MLP with all the tasks in the AMS driver</a:t>
            </a:r>
            <a:endParaRPr lang="en-GB" sz="3600" dirty="0"/>
          </a:p>
          <a:p>
            <a:pPr marL="1018735" lvl="1" indent="-509367" defTabSz="2251076">
              <a:spcBef>
                <a:spcPts val="2391"/>
              </a:spcBef>
              <a:defRPr sz="2750"/>
            </a:pPr>
            <a:r>
              <a:rPr lang="en-GB" sz="3600" dirty="0"/>
              <a:t>PES scans, reaction discovery, conformers, IR, </a:t>
            </a:r>
            <a:br>
              <a:rPr lang="en-GB" sz="3600" dirty="0"/>
            </a:br>
            <a:r>
              <a:rPr lang="en-GB" sz="3600" dirty="0"/>
              <a:t>phonons, MD, MC etc.</a:t>
            </a:r>
          </a:p>
          <a:p>
            <a:pPr marL="1018735" lvl="1" indent="-509367" defTabSz="2251076">
              <a:spcBef>
                <a:spcPts val="2391"/>
              </a:spcBef>
              <a:defRPr sz="2750"/>
            </a:pPr>
            <a:r>
              <a:rPr lang="en-GB" sz="3600" dirty="0"/>
              <a:t>Hybrid (multi-layer): combine with other methods</a:t>
            </a:r>
            <a:endParaRPr sz="3600" dirty="0"/>
          </a:p>
          <a:p>
            <a:pPr marL="509367" indent="-509367" defTabSz="2251076">
              <a:spcBef>
                <a:spcPts val="2391"/>
              </a:spcBef>
              <a:defRPr sz="2750"/>
            </a:pPr>
            <a:r>
              <a:rPr sz="3600" dirty="0"/>
              <a:t>CUDA-enabled </a:t>
            </a:r>
            <a:r>
              <a:rPr sz="3600" dirty="0" err="1"/>
              <a:t>PyTorch</a:t>
            </a:r>
            <a:r>
              <a:rPr sz="3600" dirty="0"/>
              <a:t> and </a:t>
            </a:r>
            <a:r>
              <a:rPr sz="3600" dirty="0" err="1"/>
              <a:t>Tensorflow</a:t>
            </a:r>
            <a:endParaRPr sz="3600" dirty="0"/>
          </a:p>
        </p:txBody>
      </p:sp>
      <p:sp>
        <p:nvSpPr>
          <p:cNvPr id="314" name="Machine Learning Potentials"/>
          <p:cNvSpPr txBox="1">
            <a:spLocks noGrp="1"/>
          </p:cNvSpPr>
          <p:nvPr>
            <p:ph type="title"/>
          </p:nvPr>
        </p:nvSpPr>
        <p:spPr bwMode="auto">
          <a:prstGeom prst="rect">
            <a:avLst/>
          </a:prstGeom>
        </p:spPr>
        <p:txBody>
          <a:bodyPr>
            <a:normAutofit/>
          </a:bodyPr>
          <a:lstStyle/>
          <a:p>
            <a:pPr>
              <a:defRPr/>
            </a:pPr>
            <a:r>
              <a:rPr sz="8000" dirty="0"/>
              <a:t>Machine Learning Potentials</a:t>
            </a:r>
          </a:p>
        </p:txBody>
      </p:sp>
      <p:pic>
        <p:nvPicPr>
          <p:cNvPr id="317" name="amspackages_gui1.png" descr="amspackages_gui1.png"/>
          <p:cNvPicPr>
            <a:picLocks noChangeAspect="1"/>
          </p:cNvPicPr>
          <p:nvPr/>
        </p:nvPicPr>
        <p:blipFill>
          <a:blip r:embed="rId3"/>
          <a:stretch/>
        </p:blipFill>
        <p:spPr bwMode="auto">
          <a:xfrm>
            <a:off x="11525722" y="1805511"/>
            <a:ext cx="6762278" cy="3416732"/>
          </a:xfrm>
          <a:prstGeom prst="rect">
            <a:avLst/>
          </a:prstGeom>
          <a:ln w="12700">
            <a:miter lim="400000"/>
          </a:ln>
        </p:spPr>
      </p:pic>
      <p:sp>
        <p:nvSpPr>
          <p:cNvPr id="318" name="i) O. Isayev et al. Chem. Sci., 2017, 8, 3192–3203…"/>
          <p:cNvSpPr txBox="1"/>
          <p:nvPr/>
        </p:nvSpPr>
        <p:spPr bwMode="auto">
          <a:xfrm>
            <a:off x="12031008" y="11007316"/>
            <a:ext cx="6256992" cy="1375378"/>
          </a:xfrm>
          <a:prstGeom prst="rect">
            <a:avLst/>
          </a:prstGeom>
          <a:ln w="12700">
            <a:miter lim="400000"/>
          </a:ln>
        </p:spPr>
        <p:txBody>
          <a:bodyPr wrap="square" lIns="71438" tIns="71438" rIns="71438" bIns="71438" anchor="ctr">
            <a:spAutoFit/>
          </a:bodyPr>
          <a:lstStyle/>
          <a:p>
            <a:pPr algn="l" defTabSz="642960">
              <a:defRPr sz="1400" i="1">
                <a:solidFill>
                  <a:schemeClr val="accent4">
                    <a:hueOff val="-1306536"/>
                    <a:satOff val="-22407"/>
                    <a:lumOff val="-8954"/>
                  </a:schemeClr>
                </a:solidFill>
                <a:latin typeface="Lato Regular"/>
                <a:ea typeface="Lato Regular"/>
                <a:cs typeface="Lato Regular"/>
              </a:defRPr>
            </a:pPr>
            <a:r>
              <a:rPr sz="1600" dirty="0" err="1">
                <a:solidFill>
                  <a:schemeClr val="tx1"/>
                </a:solidFill>
              </a:rPr>
              <a:t>i</a:t>
            </a:r>
            <a:r>
              <a:rPr sz="1600" dirty="0">
                <a:solidFill>
                  <a:schemeClr val="tx1"/>
                </a:solidFill>
              </a:rPr>
              <a:t>) O. Isayev et al. Chem. Sci., 2017, 8, 3192–3203</a:t>
            </a:r>
          </a:p>
          <a:p>
            <a:pPr algn="l" defTabSz="642960">
              <a:defRPr sz="1400" i="1">
                <a:solidFill>
                  <a:schemeClr val="accent4">
                    <a:hueOff val="-1306536"/>
                    <a:satOff val="-22407"/>
                    <a:lumOff val="-8954"/>
                  </a:schemeClr>
                </a:solidFill>
                <a:latin typeface="Lato Regular"/>
                <a:ea typeface="Lato Regular"/>
                <a:cs typeface="Lato Regular"/>
              </a:defRPr>
            </a:pPr>
            <a:r>
              <a:rPr sz="1600" dirty="0">
                <a:solidFill>
                  <a:schemeClr val="tx1"/>
                </a:solidFill>
              </a:rPr>
              <a:t>ii) </a:t>
            </a:r>
            <a:r>
              <a:rPr lang="nl-NL" sz="1600" dirty="0">
                <a:solidFill>
                  <a:schemeClr val="tx1"/>
                </a:solidFill>
              </a:rPr>
              <a:t>C. Chen, S.P. Ong., N</a:t>
            </a:r>
            <a:r>
              <a:rPr sz="1600" dirty="0" err="1">
                <a:solidFill>
                  <a:schemeClr val="tx1"/>
                </a:solidFill>
              </a:rPr>
              <a:t>ature</a:t>
            </a:r>
            <a:r>
              <a:rPr sz="1600" dirty="0">
                <a:solidFill>
                  <a:schemeClr val="tx1"/>
                </a:solidFill>
              </a:rPr>
              <a:t> </a:t>
            </a:r>
            <a:r>
              <a:rPr lang="en-US" sz="1600" dirty="0">
                <a:solidFill>
                  <a:schemeClr val="tx1"/>
                </a:solidFill>
              </a:rPr>
              <a:t>Comp. Sci. </a:t>
            </a:r>
            <a:r>
              <a:rPr sz="1600" dirty="0">
                <a:solidFill>
                  <a:schemeClr val="tx1"/>
                </a:solidFill>
              </a:rPr>
              <a:t>2, 718–728 (2022)</a:t>
            </a:r>
          </a:p>
          <a:p>
            <a:pPr algn="l" defTabSz="642960">
              <a:defRPr sz="1400" i="1">
                <a:solidFill>
                  <a:schemeClr val="accent4">
                    <a:hueOff val="-1306536"/>
                    <a:satOff val="-22407"/>
                    <a:lumOff val="-8954"/>
                  </a:schemeClr>
                </a:solidFill>
                <a:latin typeface="Lato Regular"/>
                <a:ea typeface="Lato Regular"/>
                <a:cs typeface="Lato Regular"/>
              </a:defRPr>
            </a:pPr>
            <a:r>
              <a:rPr sz="1600" dirty="0">
                <a:solidFill>
                  <a:schemeClr val="tx1"/>
                </a:solidFill>
              </a:rPr>
              <a:t>iii) S</a:t>
            </a:r>
            <a:r>
              <a:rPr lang="en-US" sz="1600" dirty="0">
                <a:solidFill>
                  <a:schemeClr val="tx1"/>
                </a:solidFill>
              </a:rPr>
              <a:t>.</a:t>
            </a:r>
            <a:r>
              <a:rPr sz="1600" dirty="0">
                <a:solidFill>
                  <a:schemeClr val="tx1"/>
                </a:solidFill>
              </a:rPr>
              <a:t> </a:t>
            </a:r>
            <a:r>
              <a:rPr sz="1600" dirty="0" err="1">
                <a:solidFill>
                  <a:schemeClr val="tx1"/>
                </a:solidFill>
              </a:rPr>
              <a:t>Batzner</a:t>
            </a:r>
            <a:r>
              <a:rPr sz="1600" dirty="0">
                <a:solidFill>
                  <a:schemeClr val="tx1"/>
                </a:solidFill>
              </a:rPr>
              <a:t> et al. Nature Comm</a:t>
            </a:r>
            <a:r>
              <a:rPr lang="en-US" sz="1600" dirty="0">
                <a:solidFill>
                  <a:schemeClr val="tx1"/>
                </a:solidFill>
              </a:rPr>
              <a:t>. </a:t>
            </a:r>
            <a:r>
              <a:rPr sz="1600" dirty="0">
                <a:solidFill>
                  <a:schemeClr val="tx1"/>
                </a:solidFill>
              </a:rPr>
              <a:t>13: 2453 (2022)</a:t>
            </a:r>
            <a:br>
              <a:rPr sz="1600" dirty="0">
                <a:solidFill>
                  <a:schemeClr val="tx1"/>
                </a:solidFill>
              </a:rPr>
            </a:br>
            <a:r>
              <a:rPr sz="1600" dirty="0">
                <a:solidFill>
                  <a:schemeClr val="tx1"/>
                </a:solidFill>
              </a:rPr>
              <a:t>iv) S. </a:t>
            </a:r>
            <a:r>
              <a:rPr sz="1600" dirty="0" err="1">
                <a:solidFill>
                  <a:schemeClr val="tx1"/>
                </a:solidFill>
              </a:rPr>
              <a:t>Chmiela</a:t>
            </a:r>
            <a:r>
              <a:rPr sz="1600" dirty="0">
                <a:solidFill>
                  <a:schemeClr val="tx1"/>
                </a:solidFill>
              </a:rPr>
              <a:t> et al. Comp. Phys. </a:t>
            </a:r>
            <a:r>
              <a:rPr sz="1600" dirty="0" err="1">
                <a:solidFill>
                  <a:schemeClr val="tx1"/>
                </a:solidFill>
              </a:rPr>
              <a:t>Commun</a:t>
            </a:r>
            <a:r>
              <a:rPr sz="1600" dirty="0">
                <a:solidFill>
                  <a:schemeClr val="tx1"/>
                </a:solidFill>
              </a:rPr>
              <a:t>. 240 (2019) 38-45</a:t>
            </a:r>
          </a:p>
          <a:p>
            <a:pPr algn="l" defTabSz="642960">
              <a:defRPr sz="1400" i="1">
                <a:solidFill>
                  <a:schemeClr val="accent4">
                    <a:hueOff val="-1306536"/>
                    <a:satOff val="-22407"/>
                    <a:lumOff val="-8954"/>
                  </a:schemeClr>
                </a:solidFill>
                <a:latin typeface="Lato Regular"/>
                <a:ea typeface="Lato Regular"/>
                <a:cs typeface="Lato Regular"/>
              </a:defRPr>
            </a:pPr>
            <a:r>
              <a:rPr sz="1600" dirty="0">
                <a:solidFill>
                  <a:schemeClr val="tx1"/>
                </a:solidFill>
              </a:rPr>
              <a:t>v) K. T. </a:t>
            </a:r>
            <a:r>
              <a:rPr sz="1600" dirty="0" err="1">
                <a:solidFill>
                  <a:schemeClr val="tx1"/>
                </a:solidFill>
              </a:rPr>
              <a:t>Schütt</a:t>
            </a:r>
            <a:r>
              <a:rPr sz="1600" dirty="0">
                <a:solidFill>
                  <a:schemeClr val="tx1"/>
                </a:solidFill>
              </a:rPr>
              <a:t> et al., J. Chem. Theory </a:t>
            </a:r>
            <a:r>
              <a:rPr sz="1600" dirty="0" err="1">
                <a:solidFill>
                  <a:schemeClr val="tx1"/>
                </a:solidFill>
              </a:rPr>
              <a:t>Comput</a:t>
            </a:r>
            <a:r>
              <a:rPr sz="1600" dirty="0">
                <a:solidFill>
                  <a:schemeClr val="tx1"/>
                </a:solidFill>
              </a:rPr>
              <a:t>. 15 (2019) 448-455</a:t>
            </a:r>
          </a:p>
        </p:txBody>
      </p:sp>
      <p:pic>
        <p:nvPicPr>
          <p:cNvPr id="319" name="Screenshot 2023-06-14 at 12.08.33.png" descr="Screenshot 2023-06-14 at 12.08.33.png"/>
          <p:cNvPicPr>
            <a:picLocks noChangeAspect="1"/>
          </p:cNvPicPr>
          <p:nvPr/>
        </p:nvPicPr>
        <p:blipFill>
          <a:blip r:embed="rId4"/>
          <a:stretch/>
        </p:blipFill>
        <p:spPr bwMode="auto">
          <a:xfrm>
            <a:off x="10746337" y="3860036"/>
            <a:ext cx="5941464" cy="3515604"/>
          </a:xfrm>
          <a:prstGeom prst="rect">
            <a:avLst/>
          </a:prstGeom>
          <a:ln w="12700">
            <a:miter lim="400000"/>
          </a:ln>
        </p:spPr>
      </p:pic>
      <p:pic>
        <p:nvPicPr>
          <p:cNvPr id="2" name="Screenshot 2023-07-25 at 11.38.58.png" descr="Screenshot 2023-07-25 at 11.38.58.png">
            <a:extLst>
              <a:ext uri="{FF2B5EF4-FFF2-40B4-BE49-F238E27FC236}">
                <a16:creationId xmlns:a16="http://schemas.microsoft.com/office/drawing/2014/main" id="{435DB689-00AA-32E2-AD83-794B34CEA914}"/>
              </a:ext>
            </a:extLst>
          </p:cNvPr>
          <p:cNvPicPr>
            <a:picLocks noChangeAspect="1"/>
          </p:cNvPicPr>
          <p:nvPr/>
        </p:nvPicPr>
        <p:blipFill>
          <a:blip r:embed="rId5"/>
          <a:stretch>
            <a:fillRect/>
          </a:stretch>
        </p:blipFill>
        <p:spPr>
          <a:xfrm>
            <a:off x="12017361" y="6481016"/>
            <a:ext cx="6270639" cy="2859602"/>
          </a:xfrm>
          <a:prstGeom prst="rect">
            <a:avLst/>
          </a:prstGeom>
          <a:ln w="12700">
            <a:miter lim="400000"/>
          </a:ln>
        </p:spPr>
      </p:pic>
    </p:spTree>
    <p:extLst>
      <p:ext uri="{BB962C8B-B14F-4D97-AF65-F5344CB8AC3E}">
        <p14:creationId xmlns:p14="http://schemas.microsoft.com/office/powerpoint/2010/main" val="160385518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163" y="1171505"/>
            <a:ext cx="18602325" cy="653256"/>
          </a:xfrm>
          <a:prstGeom prst="rect">
            <a:avLst/>
          </a:prstGeom>
        </p:spPr>
        <p:txBody>
          <a:bodyPr wrap="square">
            <a:spAutoFit/>
          </a:bodyPr>
          <a:lstStyle/>
          <a:p>
            <a:pPr algn="ctr" eaLnBrk="1" hangingPunct="1">
              <a:lnSpc>
                <a:spcPct val="90000"/>
              </a:lnSpc>
              <a:buFontTx/>
              <a:buNone/>
            </a:pPr>
            <a:r>
              <a:rPr lang="en-US" altLang="en-US" sz="4050" b="1" dirty="0">
                <a:latin typeface="Lato Medium" pitchFamily="34" charset="0"/>
                <a:ea typeface="Lato Medium" pitchFamily="34" charset="0"/>
                <a:cs typeface="Lato Medium" pitchFamily="34" charset="0"/>
              </a:rPr>
              <a:t>Quantum Chemistry &amp; QSPR for quick property predictions</a:t>
            </a:r>
          </a:p>
        </p:txBody>
      </p:sp>
      <p:sp>
        <p:nvSpPr>
          <p:cNvPr id="6" name="Title 3"/>
          <p:cNvSpPr txBox="1">
            <a:spLocks/>
          </p:cNvSpPr>
          <p:nvPr/>
        </p:nvSpPr>
        <p:spPr>
          <a:xfrm>
            <a:off x="655133" y="285750"/>
            <a:ext cx="16977732" cy="1328306"/>
          </a:xfrm>
          <a:prstGeom prst="rect">
            <a:avLst/>
          </a:prstGeom>
        </p:spPr>
        <p:txBody>
          <a:bodyPr>
            <a:normAutofit fontScale="67500" lnSpcReduction="2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COSMO-RS/SAC: thermodynamic properties of fluids</a:t>
            </a:r>
          </a:p>
        </p:txBody>
      </p:sp>
      <p:pic>
        <p:nvPicPr>
          <p:cNvPr id="7" name="Picture 14" descr="t4_part_ex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995991"/>
            <a:ext cx="8605493" cy="511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SO2 solubility in Ionic Liquids"/>
          <p:cNvPicPr>
            <a:picLocks noChangeAspect="1" noChangeArrowheads="1"/>
          </p:cNvPicPr>
          <p:nvPr/>
        </p:nvPicPr>
        <p:blipFill>
          <a:blip r:embed="rId3" cstate="print">
            <a:extLst>
              <a:ext uri="{28A0092B-C50C-407E-A947-70E740481C1C}">
                <a14:useLocalDpi xmlns:a14="http://schemas.microsoft.com/office/drawing/2010/main" val="0"/>
              </a:ext>
            </a:extLst>
          </a:blip>
          <a:srcRect r="42514"/>
          <a:stretch>
            <a:fillRect/>
          </a:stretch>
        </p:blipFill>
        <p:spPr bwMode="auto">
          <a:xfrm>
            <a:off x="10438263" y="7133982"/>
            <a:ext cx="7194602" cy="525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CC7C1E3-52BF-A142-8F1A-16E4EAB3E987}"/>
              </a:ext>
            </a:extLst>
          </p:cNvPr>
          <p:cNvSpPr/>
          <p:nvPr/>
        </p:nvSpPr>
        <p:spPr>
          <a:xfrm>
            <a:off x="200222" y="2206743"/>
            <a:ext cx="15369978" cy="1089529"/>
          </a:xfrm>
          <a:prstGeom prst="rect">
            <a:avLst/>
          </a:prstGeom>
        </p:spPr>
        <p:txBody>
          <a:bodyPr wrap="square">
            <a:spAutoFit/>
          </a:bodyPr>
          <a:lstStyle/>
          <a:p>
            <a:pPr marL="342900" lvl="1" indent="0" algn="l" hangingPunct="1">
              <a:lnSpc>
                <a:spcPct val="90000"/>
              </a:lnSpc>
            </a:pPr>
            <a:r>
              <a:rPr lang="en-US" altLang="en-US" sz="3600" b="1" dirty="0" err="1">
                <a:latin typeface="Lato Medium" pitchFamily="34" charset="0"/>
                <a:ea typeface="Lato Medium" pitchFamily="34" charset="0"/>
                <a:cs typeface="Lato Medium" pitchFamily="34" charset="0"/>
              </a:rPr>
              <a:t>COntinuum</a:t>
            </a:r>
            <a:r>
              <a:rPr lang="en-US" altLang="en-US" sz="3600" b="1" dirty="0">
                <a:latin typeface="Lato Medium" pitchFamily="34" charset="0"/>
                <a:ea typeface="Lato Medium" pitchFamily="34" charset="0"/>
                <a:cs typeface="Lato Medium" pitchFamily="34" charset="0"/>
              </a:rPr>
              <a:t> Solvation </a:t>
            </a:r>
            <a:r>
              <a:rPr lang="en-US" altLang="en-US" sz="3600" b="1" dirty="0" err="1">
                <a:latin typeface="Lato Medium" pitchFamily="34" charset="0"/>
                <a:ea typeface="Lato Medium" pitchFamily="34" charset="0"/>
                <a:cs typeface="Lato Medium" pitchFamily="34" charset="0"/>
              </a:rPr>
              <a:t>MOdel</a:t>
            </a:r>
            <a:r>
              <a:rPr lang="en-US" altLang="en-US" sz="3600" b="1" dirty="0">
                <a:latin typeface="Lato Medium" pitchFamily="34" charset="0"/>
                <a:ea typeface="Lato Medium" pitchFamily="34" charset="0"/>
                <a:cs typeface="Lato Medium" pitchFamily="34" charset="0"/>
              </a:rPr>
              <a:t> + RS (</a:t>
            </a:r>
            <a:r>
              <a:rPr lang="en-US" altLang="en-US" sz="3600" b="1" dirty="0" err="1">
                <a:latin typeface="Lato Medium" pitchFamily="34" charset="0"/>
                <a:ea typeface="Lato Medium" pitchFamily="34" charset="0"/>
                <a:cs typeface="Lato Medium" pitchFamily="34" charset="0"/>
              </a:rPr>
              <a:t>Klamt</a:t>
            </a:r>
            <a:r>
              <a:rPr lang="en-US" altLang="en-US" sz="3600" b="1" dirty="0">
                <a:latin typeface="Lato Medium" pitchFamily="34" charset="0"/>
                <a:ea typeface="Lato Medium" pitchFamily="34" charset="0"/>
                <a:cs typeface="Lato Medium" pitchFamily="34" charset="0"/>
              </a:rPr>
              <a:t>), SAC (Sandler)</a:t>
            </a:r>
          </a:p>
          <a:p>
            <a:pPr marL="342900" lvl="1" indent="0" algn="l" hangingPunct="1">
              <a:lnSpc>
                <a:spcPct val="90000"/>
              </a:lnSpc>
            </a:pPr>
            <a:r>
              <a:rPr lang="en-US" altLang="en-US" sz="3600" b="1" dirty="0">
                <a:latin typeface="Lato Medium" pitchFamily="34" charset="0"/>
                <a:ea typeface="Lato Medium" pitchFamily="34" charset="0"/>
                <a:cs typeface="Lato Medium" pitchFamily="34" charset="0"/>
              </a:rPr>
              <a:t>chemical potential =&gt; activity coefficients =&gt; instantaneous properties</a:t>
            </a:r>
          </a:p>
        </p:txBody>
      </p:sp>
      <p:pic>
        <p:nvPicPr>
          <p:cNvPr id="9" name="Picture 6" descr="Screen Shot 2014-09-18 at 15.16.14.png">
            <a:extLst>
              <a:ext uri="{FF2B5EF4-FFF2-40B4-BE49-F238E27FC236}">
                <a16:creationId xmlns:a16="http://schemas.microsoft.com/office/drawing/2014/main" id="{FBB3A925-AFBF-E642-95AA-68000B309BC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93452" y="3784600"/>
            <a:ext cx="8119117" cy="307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FD40FED-E8B4-7E41-92F4-A85723FF6FFD}"/>
              </a:ext>
            </a:extLst>
          </p:cNvPr>
          <p:cNvSpPr/>
          <p:nvPr/>
        </p:nvSpPr>
        <p:spPr>
          <a:xfrm>
            <a:off x="538509" y="3784600"/>
            <a:ext cx="9144000" cy="3416320"/>
          </a:xfrm>
          <a:prstGeom prst="rect">
            <a:avLst/>
          </a:prstGeom>
        </p:spPr>
        <p:txBody>
          <a:bodyPr>
            <a:spAutoFit/>
          </a:bodyPr>
          <a:lstStyle/>
          <a:p>
            <a:pPr marL="571500" indent="-571500" algn="l" hangingPunct="1">
              <a:buFont typeface="Arial" panose="020B0604020202020204" pitchFamily="34" charset="0"/>
              <a:buChar char="•"/>
            </a:pPr>
            <a:r>
              <a:rPr lang="en-US" sz="3600" dirty="0">
                <a:latin typeface="Lato Medium" panose="020F0502020204030203" pitchFamily="34" charset="0"/>
                <a:ea typeface="Lato Medium" panose="020F0502020204030203" pitchFamily="34" charset="0"/>
                <a:cs typeface="Lato Medium" panose="020F0502020204030203" pitchFamily="34" charset="0"/>
              </a:rPr>
              <a:t>Solvation &amp; excess energies, </a:t>
            </a:r>
            <a:r>
              <a:rPr lang="en-US" sz="3600" dirty="0" err="1">
                <a:latin typeface="Lato Medium" panose="020F0502020204030203" pitchFamily="34" charset="0"/>
                <a:ea typeface="Lato Medium" panose="020F0502020204030203" pitchFamily="34" charset="0"/>
                <a:cs typeface="Lato Medium" panose="020F0502020204030203" pitchFamily="34" charset="0"/>
              </a:rPr>
              <a:t>pKa</a:t>
            </a:r>
            <a:endParaRPr lang="en-US" sz="3600" dirty="0">
              <a:latin typeface="Lato Medium" panose="020F0502020204030203" pitchFamily="34" charset="0"/>
              <a:ea typeface="Lato Medium" panose="020F0502020204030203" pitchFamily="34" charset="0"/>
              <a:cs typeface="Lato Medium" panose="020F0502020204030203" pitchFamily="34" charset="0"/>
            </a:endParaRPr>
          </a:p>
          <a:p>
            <a:pPr marL="571500" indent="-571500" algn="l" hangingPunct="1">
              <a:buFont typeface="Arial" panose="020B0604020202020204" pitchFamily="34" charset="0"/>
              <a:buChar char="•"/>
            </a:pPr>
            <a:r>
              <a:rPr lang="en-US" sz="3600" dirty="0">
                <a:latin typeface="Lato Medium" panose="020F0502020204030203" pitchFamily="34" charset="0"/>
                <a:ea typeface="Lato Medium" panose="020F0502020204030203" pitchFamily="34" charset="0"/>
                <a:cs typeface="Lato Medium" panose="020F0502020204030203" pitchFamily="34" charset="0"/>
              </a:rPr>
              <a:t>Solubilities, LLE, VLE, boiling points</a:t>
            </a:r>
          </a:p>
          <a:p>
            <a:pPr marL="571500" indent="-571500" algn="l" hangingPunct="1">
              <a:buFont typeface="Arial" panose="020B0604020202020204" pitchFamily="34" charset="0"/>
              <a:buChar char="•"/>
            </a:pPr>
            <a:r>
              <a:rPr lang="en-US" sz="3600" dirty="0">
                <a:latin typeface="Lato Medium" panose="020F0502020204030203" pitchFamily="34" charset="0"/>
                <a:ea typeface="Lato Medium" panose="020F0502020204030203" pitchFamily="34" charset="0"/>
                <a:cs typeface="Lato Medium" panose="020F0502020204030203" pitchFamily="34" charset="0"/>
              </a:rPr>
              <a:t>Optimize mixtures: solubility, LLE</a:t>
            </a:r>
          </a:p>
          <a:p>
            <a:pPr marL="571500" indent="-571500" algn="l" hangingPunct="1">
              <a:buFont typeface="Arial" panose="020B0604020202020204" pitchFamily="34" charset="0"/>
              <a:buChar char="•"/>
            </a:pPr>
            <a:r>
              <a:rPr lang="en-US" sz="3600" dirty="0">
                <a:latin typeface="Lato Medium" panose="020F0502020204030203" pitchFamily="34" charset="0"/>
                <a:ea typeface="Lato Medium" panose="020F0502020204030203" pitchFamily="34" charset="0"/>
                <a:cs typeface="Lato Medium" panose="020F0502020204030203" pitchFamily="34" charset="0"/>
              </a:rPr>
              <a:t>Polymers: Flory-Huggins X</a:t>
            </a:r>
          </a:p>
          <a:p>
            <a:pPr marL="571500" indent="-571500" algn="l" hangingPunct="1">
              <a:buFont typeface="Arial" panose="020B0604020202020204" pitchFamily="34" charset="0"/>
              <a:buChar char="•"/>
            </a:pPr>
            <a:endParaRPr lang="en-US" sz="3600" dirty="0">
              <a:latin typeface="Lato Medium" panose="020F0502020204030203" pitchFamily="34" charset="0"/>
              <a:ea typeface="Lato Medium" panose="020F0502020204030203" pitchFamily="34" charset="0"/>
              <a:cs typeface="Lato Medium" panose="020F0502020204030203" pitchFamily="34" charset="0"/>
            </a:endParaRPr>
          </a:p>
          <a:p>
            <a:pPr marL="571500" indent="-571500" algn="l" hangingPunct="1">
              <a:buFont typeface="Arial" panose="020B0604020202020204" pitchFamily="34" charset="0"/>
              <a:buChar char="•"/>
            </a:pPr>
            <a:endParaRPr lang="en-US" sz="3600" dirty="0">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3635819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DBDF0B5-BAC8-3538-6AEB-3CD1737F7791}"/>
              </a:ext>
            </a:extLst>
          </p:cNvPr>
          <p:cNvSpPr txBox="1">
            <a:spLocks/>
          </p:cNvSpPr>
          <p:nvPr/>
        </p:nvSpPr>
        <p:spPr>
          <a:xfrm>
            <a:off x="0" y="563525"/>
            <a:ext cx="18288000" cy="338150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Autofit/>
          </a:bodyPr>
          <a:lstStyle>
            <a:lvl1pPr marL="0" marR="0" indent="0" algn="ctr" defTabSz="619125" latinLnBrk="0">
              <a:lnSpc>
                <a:spcPct val="100000"/>
              </a:lnSpc>
              <a:spcBef>
                <a:spcPts val="0"/>
              </a:spcBef>
              <a:spcAft>
                <a:spcPts val="0"/>
              </a:spcAft>
              <a:buClrTx/>
              <a:buSzTx/>
              <a:buFontTx/>
              <a:buNone/>
              <a:tabLst/>
              <a:defRPr sz="8400" b="0" i="0" u="none" strike="noStrike" cap="none" spc="0" baseline="0">
                <a:ln>
                  <a:noFill/>
                </a:ln>
                <a:solidFill>
                  <a:schemeClr val="accent1"/>
                </a:solidFill>
                <a:uFillTx/>
                <a:latin typeface="Lato Black"/>
                <a:ea typeface="Lato Black"/>
                <a:cs typeface="Lato Black"/>
                <a:sym typeface="Lato Black"/>
              </a:defRPr>
            </a:lvl1pPr>
            <a:lvl2pPr marL="0" marR="0" indent="1714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2pPr>
            <a:lvl3pPr marL="0" marR="0" indent="3429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3pPr>
            <a:lvl4pPr marL="0" marR="0" indent="5143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4pPr>
            <a:lvl5pPr marL="0" marR="0" indent="6858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5pPr>
            <a:lvl6pPr marL="0" marR="0" indent="8572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6pPr>
            <a:lvl7pPr marL="0" marR="0" indent="10287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7pPr>
            <a:lvl8pPr marL="0" marR="0" indent="12001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8pPr>
            <a:lvl9pPr marL="0" marR="0" indent="13716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9pPr>
          </a:lstStyle>
          <a:p>
            <a:pPr hangingPunct="1"/>
            <a:br>
              <a:rPr lang="en-GB" sz="8000" b="1" dirty="0">
                <a:latin typeface="Lato Medium" pitchFamily="34" charset="0"/>
                <a:ea typeface="Lato Medium" pitchFamily="34" charset="0"/>
                <a:cs typeface="Lato Medium" pitchFamily="34" charset="0"/>
              </a:rPr>
            </a:br>
            <a:r>
              <a:rPr lang="en-GB" sz="8000" b="1" dirty="0">
                <a:latin typeface="Lato Medium" pitchFamily="34" charset="0"/>
                <a:ea typeface="Lato Medium" pitchFamily="34" charset="0"/>
                <a:cs typeface="Lato Medium" pitchFamily="34" charset="0"/>
              </a:rPr>
              <a:t>Parametrizing fast methods with </a:t>
            </a:r>
            <a:r>
              <a:rPr lang="en-GB" sz="8000" b="1" dirty="0" err="1">
                <a:latin typeface="Lato Medium" pitchFamily="34" charset="0"/>
                <a:ea typeface="Lato Medium" pitchFamily="34" charset="0"/>
                <a:cs typeface="Lato Medium" pitchFamily="34" charset="0"/>
              </a:rPr>
              <a:t>ParAMS</a:t>
            </a:r>
            <a:r>
              <a:rPr lang="en-GB" sz="8000" b="1" dirty="0">
                <a:latin typeface="Lato Medium" pitchFamily="34" charset="0"/>
                <a:ea typeface="Lato Medium" pitchFamily="34" charset="0"/>
                <a:cs typeface="Lato Medium" pitchFamily="34" charset="0"/>
              </a:rPr>
              <a:t> </a:t>
            </a:r>
            <a:br>
              <a:rPr lang="en-GB" sz="8000" b="1" dirty="0">
                <a:latin typeface="Lato Medium" pitchFamily="34" charset="0"/>
                <a:ea typeface="Lato Medium" pitchFamily="34" charset="0"/>
                <a:cs typeface="Lato Medium" pitchFamily="34" charset="0"/>
              </a:rPr>
            </a:br>
            <a:r>
              <a:rPr lang="en-GB" sz="8000" b="1" dirty="0">
                <a:latin typeface="Lato Medium" pitchFamily="34" charset="0"/>
                <a:ea typeface="Lato Medium" pitchFamily="34" charset="0"/>
                <a:cs typeface="Lato Medium" pitchFamily="34" charset="0"/>
              </a:rPr>
              <a:t>DFTB, </a:t>
            </a:r>
            <a:r>
              <a:rPr lang="en-GB" sz="8000" b="1" dirty="0" err="1">
                <a:latin typeface="Lato Medium" pitchFamily="34" charset="0"/>
                <a:ea typeface="Lato Medium" pitchFamily="34" charset="0"/>
                <a:cs typeface="Lato Medium" pitchFamily="34" charset="0"/>
              </a:rPr>
              <a:t>ReaxFF</a:t>
            </a:r>
            <a:r>
              <a:rPr lang="en-GB" sz="8000" b="1" dirty="0">
                <a:latin typeface="Lato Medium" pitchFamily="34" charset="0"/>
                <a:ea typeface="Lato Medium" pitchFamily="34" charset="0"/>
                <a:cs typeface="Lato Medium" pitchFamily="34" charset="0"/>
              </a:rPr>
              <a:t> (ML)</a:t>
            </a:r>
            <a:br>
              <a:rPr lang="en-US" sz="8000" b="1" dirty="0">
                <a:solidFill>
                  <a:srgbClr val="FF941E"/>
                </a:solidFill>
                <a:latin typeface="Lato Medium" pitchFamily="34" charset="0"/>
                <a:ea typeface="Lato Medium" pitchFamily="34" charset="0"/>
                <a:cs typeface="Lato Medium" pitchFamily="34" charset="0"/>
              </a:rPr>
            </a:br>
            <a:endParaRPr lang="en-US" sz="8000" b="1" dirty="0">
              <a:latin typeface="Lato Medium" pitchFamily="34" charset="0"/>
              <a:ea typeface="Lato Medium" pitchFamily="34" charset="0"/>
              <a:cs typeface="Lato Medium" pitchFamily="34" charset="0"/>
            </a:endParaRPr>
          </a:p>
        </p:txBody>
      </p:sp>
      <p:pic>
        <p:nvPicPr>
          <p:cNvPr id="10" name="Picture 9">
            <a:extLst>
              <a:ext uri="{FF2B5EF4-FFF2-40B4-BE49-F238E27FC236}">
                <a16:creationId xmlns:a16="http://schemas.microsoft.com/office/drawing/2014/main" id="{8352CE19-2AE7-0CCE-7B4E-33A3F95E9E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297988" y="4750765"/>
            <a:ext cx="5466635" cy="5418471"/>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11" name="Picture 4">
            <a:extLst>
              <a:ext uri="{FF2B5EF4-FFF2-40B4-BE49-F238E27FC236}">
                <a16:creationId xmlns:a16="http://schemas.microsoft.com/office/drawing/2014/main" id="{D8AEA0E7-3FE2-5F2F-4C5A-8B925FC3FE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4581" y="4750765"/>
            <a:ext cx="10192399" cy="5723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455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Program</a:t>
            </a:r>
          </a:p>
        </p:txBody>
      </p:sp>
      <p:sp>
        <p:nvSpPr>
          <p:cNvPr id="4" name="Rectangle 1">
            <a:extLst>
              <a:ext uri="{FF2B5EF4-FFF2-40B4-BE49-F238E27FC236}">
                <a16:creationId xmlns:a16="http://schemas.microsoft.com/office/drawing/2014/main" id="{67EE56CB-2648-446C-98CA-3A8CE5048AD9}"/>
              </a:ext>
            </a:extLst>
          </p:cNvPr>
          <p:cNvSpPr>
            <a:spLocks noGrp="1" noChangeArrowheads="1"/>
          </p:cNvSpPr>
          <p:nvPr>
            <p:ph sz="quarter" idx="11"/>
          </p:nvPr>
        </p:nvSpPr>
        <p:spPr bwMode="auto">
          <a:xfrm>
            <a:off x="523116" y="1479605"/>
            <a:ext cx="17513092" cy="10756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NL" sz="3600" b="0" i="0" u="none" strike="noStrike" cap="none" normalizeH="0" baseline="0" dirty="0">
                <a:ln>
                  <a:noFill/>
                </a:ln>
                <a:solidFill>
                  <a:schemeClr val="tx1"/>
                </a:solidFill>
                <a:effectLst/>
                <a:latin typeface="Lato"/>
              </a:rPr>
              <a:t> </a:t>
            </a:r>
          </a:p>
          <a:p>
            <a:pPr defTabSz="914400" eaLnBrk="0" fontAlgn="base" hangingPunct="0">
              <a:spcBef>
                <a:spcPct val="0"/>
              </a:spcBef>
              <a:spcAft>
                <a:spcPct val="0"/>
              </a:spcAft>
              <a:buSzTx/>
            </a:pPr>
            <a:r>
              <a:rPr kumimoji="0" lang="en-US" altLang="en-NL" sz="3600" b="0" i="0" u="none" strike="noStrike" cap="none" normalizeH="0" baseline="0" dirty="0">
                <a:ln>
                  <a:noFill/>
                </a:ln>
                <a:solidFill>
                  <a:schemeClr val="tx1"/>
                </a:solidFill>
                <a:effectLst/>
                <a:latin typeface="Lato"/>
              </a:rPr>
              <a:t>Motivation, history, background SCM &amp; intro Amsterdam Modeling Suite</a:t>
            </a:r>
          </a:p>
          <a:p>
            <a:pPr defTabSz="914400" eaLnBrk="0" fontAlgn="base" hangingPunct="0">
              <a:spcBef>
                <a:spcPct val="0"/>
              </a:spcBef>
              <a:spcAft>
                <a:spcPct val="0"/>
              </a:spcAft>
              <a:buSzTx/>
            </a:pPr>
            <a:endParaRPr lang="en-US" altLang="en-NL" sz="3600" dirty="0">
              <a:solidFill>
                <a:schemeClr val="tx1"/>
              </a:solidFill>
              <a:latin typeface="Lato"/>
            </a:endParaRPr>
          </a:p>
          <a:p>
            <a:pPr defTabSz="914400" eaLnBrk="0" fontAlgn="base" hangingPunct="0">
              <a:spcBef>
                <a:spcPct val="0"/>
              </a:spcBef>
              <a:spcAft>
                <a:spcPct val="0"/>
              </a:spcAft>
              <a:buSzTx/>
            </a:pPr>
            <a:r>
              <a:rPr kumimoji="0" lang="en-GB" altLang="en-NL" sz="3600" b="0" i="0" u="none" strike="noStrike" cap="none" normalizeH="0" baseline="0" dirty="0">
                <a:ln>
                  <a:noFill/>
                </a:ln>
                <a:solidFill>
                  <a:schemeClr val="tx1"/>
                </a:solidFill>
                <a:effectLst/>
                <a:latin typeface="Lato"/>
              </a:rPr>
              <a:t>Parametrization of </a:t>
            </a:r>
            <a:r>
              <a:rPr kumimoji="0" lang="en-GB" altLang="en-NL" sz="3600" b="0" i="0" u="none" strike="noStrike" cap="none" normalizeH="0" baseline="0" dirty="0" err="1">
                <a:ln>
                  <a:noFill/>
                </a:ln>
                <a:solidFill>
                  <a:schemeClr val="tx1"/>
                </a:solidFill>
                <a:effectLst/>
                <a:latin typeface="Lato"/>
              </a:rPr>
              <a:t>ReaxFF</a:t>
            </a:r>
            <a:r>
              <a:rPr kumimoji="0" lang="en-GB" altLang="en-NL" sz="3600" b="0" i="0" u="none" strike="noStrike" cap="none" normalizeH="0" baseline="0" dirty="0">
                <a:ln>
                  <a:noFill/>
                </a:ln>
                <a:solidFill>
                  <a:schemeClr val="tx1"/>
                </a:solidFill>
                <a:effectLst/>
                <a:latin typeface="Lato"/>
              </a:rPr>
              <a:t> and DFTB with </a:t>
            </a:r>
            <a:r>
              <a:rPr kumimoji="0" lang="en-GB" altLang="en-NL" sz="3600" b="0" i="0" u="none" strike="noStrike" cap="none" normalizeH="0" baseline="0" dirty="0" err="1">
                <a:ln>
                  <a:noFill/>
                </a:ln>
                <a:solidFill>
                  <a:schemeClr val="tx1"/>
                </a:solidFill>
                <a:effectLst/>
                <a:latin typeface="Lato"/>
              </a:rPr>
              <a:t>ParAMS</a:t>
            </a:r>
            <a:endParaRPr kumimoji="0" lang="en-GB" altLang="en-NL" sz="3600" b="0" i="0" u="none" strike="noStrike" cap="none" normalizeH="0" baseline="0" dirty="0">
              <a:ln>
                <a:noFill/>
              </a:ln>
              <a:solidFill>
                <a:schemeClr val="tx1"/>
              </a:solidFill>
              <a:effectLst/>
              <a:latin typeface="Lato"/>
            </a:endParaRPr>
          </a:p>
          <a:p>
            <a:pPr defTabSz="914400" eaLnBrk="0" fontAlgn="base" hangingPunct="0">
              <a:spcBef>
                <a:spcPct val="0"/>
              </a:spcBef>
              <a:spcAft>
                <a:spcPct val="0"/>
              </a:spcAft>
              <a:buSzTx/>
            </a:pPr>
            <a:endParaRPr kumimoji="0" lang="en-GB" altLang="en-NL" sz="3600" b="0" i="0" u="none" strike="noStrike" cap="none" normalizeH="0" baseline="0" dirty="0">
              <a:ln>
                <a:noFill/>
              </a:ln>
              <a:solidFill>
                <a:schemeClr val="tx1"/>
              </a:solidFill>
              <a:effectLst/>
              <a:latin typeface="Lato"/>
            </a:endParaRPr>
          </a:p>
          <a:p>
            <a:pPr defTabSz="914400" eaLnBrk="0" fontAlgn="base" hangingPunct="0">
              <a:spcBef>
                <a:spcPct val="0"/>
              </a:spcBef>
              <a:spcAft>
                <a:spcPct val="0"/>
              </a:spcAft>
              <a:buSzTx/>
            </a:pPr>
            <a:r>
              <a:rPr kumimoji="0" lang="en-GB" altLang="en-NL" sz="3600" b="0" i="0" u="none" strike="noStrike" cap="none" normalizeH="0" baseline="0" dirty="0" err="1">
                <a:ln>
                  <a:noFill/>
                </a:ln>
                <a:solidFill>
                  <a:schemeClr val="tx1"/>
                </a:solidFill>
                <a:effectLst/>
                <a:latin typeface="Lato"/>
              </a:rPr>
              <a:t>Modeling</a:t>
            </a:r>
            <a:r>
              <a:rPr kumimoji="0" lang="en-GB" altLang="en-NL" sz="3600" b="0" i="0" u="none" strike="noStrike" cap="none" normalizeH="0" baseline="0" dirty="0">
                <a:ln>
                  <a:noFill/>
                </a:ln>
                <a:solidFill>
                  <a:schemeClr val="tx1"/>
                </a:solidFill>
                <a:effectLst/>
                <a:latin typeface="Lato"/>
              </a:rPr>
              <a:t> OLED materials</a:t>
            </a:r>
          </a:p>
          <a:p>
            <a:pPr lvl="1" defTabSz="914400" eaLnBrk="0" fontAlgn="base" hangingPunct="0">
              <a:spcBef>
                <a:spcPct val="0"/>
              </a:spcBef>
              <a:spcAft>
                <a:spcPct val="0"/>
              </a:spcAft>
              <a:buSzTx/>
            </a:pPr>
            <a:r>
              <a:rPr lang="en-GB" altLang="en-NL" sz="2700" dirty="0">
                <a:solidFill>
                  <a:schemeClr val="tx1"/>
                </a:solidFill>
                <a:latin typeface="Lato"/>
              </a:rPr>
              <a:t>a</a:t>
            </a:r>
            <a:r>
              <a:rPr kumimoji="0" lang="en-GB" altLang="en-NL" sz="2700" b="0" i="0" u="none" strike="noStrike" cap="none" normalizeH="0" baseline="0" dirty="0">
                <a:ln>
                  <a:noFill/>
                </a:ln>
                <a:solidFill>
                  <a:schemeClr val="tx1"/>
                </a:solidFill>
                <a:effectLst/>
                <a:latin typeface="Lato"/>
              </a:rPr>
              <a:t>ccurate ionization potentials, electron affinities, and UV/VIS with GW+BSE</a:t>
            </a:r>
          </a:p>
          <a:p>
            <a:pPr lvl="1" defTabSz="914400" eaLnBrk="0" fontAlgn="base" hangingPunct="0">
              <a:spcBef>
                <a:spcPct val="0"/>
              </a:spcBef>
              <a:spcAft>
                <a:spcPct val="0"/>
              </a:spcAft>
              <a:buSzTx/>
            </a:pPr>
            <a:r>
              <a:rPr lang="en-GB" altLang="en-NL" sz="2700" dirty="0">
                <a:solidFill>
                  <a:schemeClr val="tx1"/>
                </a:solidFill>
                <a:latin typeface="Lato"/>
              </a:rPr>
              <a:t>multiscale device-level </a:t>
            </a:r>
            <a:r>
              <a:rPr lang="en-GB" altLang="en-NL" sz="2700" dirty="0" err="1">
                <a:solidFill>
                  <a:schemeClr val="tx1"/>
                </a:solidFill>
                <a:latin typeface="Lato"/>
              </a:rPr>
              <a:t>modeling</a:t>
            </a:r>
            <a:endParaRPr kumimoji="0" lang="en-GB" altLang="en-NL" sz="2700" b="0" i="0" u="none" strike="noStrike" cap="none" normalizeH="0" baseline="0" dirty="0">
              <a:ln>
                <a:noFill/>
              </a:ln>
              <a:solidFill>
                <a:schemeClr val="tx1"/>
              </a:solidFill>
              <a:effectLst/>
              <a:latin typeface="Lato"/>
            </a:endParaRPr>
          </a:p>
          <a:p>
            <a:pPr lvl="1" defTabSz="914400" eaLnBrk="0" fontAlgn="base" hangingPunct="0">
              <a:spcBef>
                <a:spcPct val="0"/>
              </a:spcBef>
              <a:spcAft>
                <a:spcPct val="0"/>
              </a:spcAft>
              <a:buSzTx/>
            </a:pPr>
            <a:endParaRPr kumimoji="0" lang="en-GB" altLang="en-NL" sz="2700" b="0" i="0" u="none" strike="noStrike" cap="none" normalizeH="0" baseline="0" dirty="0">
              <a:ln>
                <a:noFill/>
              </a:ln>
              <a:solidFill>
                <a:schemeClr val="tx1"/>
              </a:solidFill>
              <a:effectLst/>
              <a:latin typeface="Lato"/>
            </a:endParaRPr>
          </a:p>
          <a:p>
            <a:pPr defTabSz="914400" eaLnBrk="0" fontAlgn="base" hangingPunct="0">
              <a:spcBef>
                <a:spcPct val="0"/>
              </a:spcBef>
              <a:spcAft>
                <a:spcPct val="0"/>
              </a:spcAft>
              <a:buSzTx/>
            </a:pPr>
            <a:r>
              <a:rPr kumimoji="0" lang="en-GB" altLang="en-NL" sz="3600" b="0" i="0" u="none" strike="noStrike" cap="none" normalizeH="0" baseline="0" dirty="0" err="1">
                <a:ln>
                  <a:noFill/>
                </a:ln>
                <a:solidFill>
                  <a:schemeClr val="tx1"/>
                </a:solidFill>
                <a:effectLst/>
                <a:latin typeface="Lato"/>
              </a:rPr>
              <a:t>Modeling</a:t>
            </a:r>
            <a:r>
              <a:rPr kumimoji="0" lang="en-GB" altLang="en-NL" sz="3600" b="0" i="0" u="none" strike="noStrike" cap="none" normalizeH="0" baseline="0" dirty="0">
                <a:ln>
                  <a:noFill/>
                </a:ln>
                <a:solidFill>
                  <a:schemeClr val="tx1"/>
                </a:solidFill>
                <a:effectLst/>
                <a:latin typeface="Lato"/>
              </a:rPr>
              <a:t> battery materials</a:t>
            </a:r>
          </a:p>
          <a:p>
            <a:pPr lvl="1" defTabSz="914400" eaLnBrk="0" fontAlgn="base" hangingPunct="0">
              <a:spcBef>
                <a:spcPct val="0"/>
              </a:spcBef>
              <a:spcAft>
                <a:spcPct val="0"/>
              </a:spcAft>
              <a:buSzTx/>
            </a:pPr>
            <a:r>
              <a:rPr kumimoji="0" lang="en-GB" altLang="en-NL" sz="2700" b="0" i="0" u="none" strike="noStrike" cap="none" normalizeH="0" baseline="0" dirty="0">
                <a:ln>
                  <a:noFill/>
                </a:ln>
                <a:solidFill>
                  <a:schemeClr val="tx1"/>
                </a:solidFill>
                <a:effectLst/>
                <a:latin typeface="Lato"/>
              </a:rPr>
              <a:t>Redox potentials with DFTB, ADF &amp; COSMO-RS</a:t>
            </a:r>
          </a:p>
          <a:p>
            <a:pPr lvl="1" defTabSz="914400" eaLnBrk="0" fontAlgn="base" hangingPunct="0">
              <a:spcBef>
                <a:spcPct val="0"/>
              </a:spcBef>
              <a:spcAft>
                <a:spcPct val="0"/>
              </a:spcAft>
              <a:buSzTx/>
            </a:pPr>
            <a:r>
              <a:rPr lang="en-GB" altLang="en-NL" sz="2700" dirty="0">
                <a:solidFill>
                  <a:schemeClr val="tx1"/>
                </a:solidFill>
                <a:latin typeface="Lato"/>
              </a:rPr>
              <a:t>D</a:t>
            </a:r>
            <a:r>
              <a:rPr kumimoji="0" lang="en-GB" altLang="en-NL" sz="2700" b="0" i="0" u="none" strike="noStrike" cap="none" normalizeH="0" baseline="0" dirty="0">
                <a:ln>
                  <a:noFill/>
                </a:ln>
                <a:solidFill>
                  <a:schemeClr val="tx1"/>
                </a:solidFill>
                <a:effectLst/>
                <a:latin typeface="Lato"/>
              </a:rPr>
              <a:t>iffusion barriers with the new M3GNet universal ML potential</a:t>
            </a:r>
          </a:p>
          <a:p>
            <a:pPr lvl="1" defTabSz="914400" eaLnBrk="0" fontAlgn="base" hangingPunct="0">
              <a:spcBef>
                <a:spcPct val="0"/>
              </a:spcBef>
              <a:spcAft>
                <a:spcPct val="0"/>
              </a:spcAft>
              <a:buSzTx/>
            </a:pPr>
            <a:endParaRPr kumimoji="0" lang="en-GB" altLang="en-NL" sz="2700" b="0" i="0" u="none" strike="noStrike" cap="none" normalizeH="0" baseline="0" dirty="0">
              <a:ln>
                <a:noFill/>
              </a:ln>
              <a:solidFill>
                <a:schemeClr val="tx1"/>
              </a:solidFill>
              <a:effectLst/>
              <a:latin typeface="Lato"/>
            </a:endParaRPr>
          </a:p>
          <a:p>
            <a:pPr defTabSz="914400" eaLnBrk="0" fontAlgn="base" hangingPunct="0">
              <a:spcBef>
                <a:spcPct val="0"/>
              </a:spcBef>
              <a:spcAft>
                <a:spcPct val="0"/>
              </a:spcAft>
              <a:buSzTx/>
            </a:pPr>
            <a:r>
              <a:rPr kumimoji="0" lang="en-GB" altLang="en-NL" sz="3600" b="0" i="0" u="none" strike="noStrike" cap="none" normalizeH="0" baseline="0" dirty="0">
                <a:ln>
                  <a:noFill/>
                </a:ln>
                <a:solidFill>
                  <a:schemeClr val="tx1"/>
                </a:solidFill>
                <a:effectLst/>
                <a:latin typeface="Lato"/>
              </a:rPr>
              <a:t>Reaction discovery tools</a:t>
            </a:r>
          </a:p>
          <a:p>
            <a:pPr defTabSz="914400" eaLnBrk="0" fontAlgn="base" hangingPunct="0">
              <a:spcBef>
                <a:spcPct val="0"/>
              </a:spcBef>
              <a:spcAft>
                <a:spcPct val="0"/>
              </a:spcAft>
              <a:buSzTx/>
            </a:pPr>
            <a:endParaRPr kumimoji="0" lang="en-GB" altLang="en-NL" sz="3600" b="0" i="0" u="none" strike="noStrike" cap="none" normalizeH="0" baseline="0" dirty="0">
              <a:ln>
                <a:noFill/>
              </a:ln>
              <a:solidFill>
                <a:schemeClr val="tx1"/>
              </a:solidFill>
              <a:effectLst/>
              <a:latin typeface="Lato"/>
            </a:endParaRPr>
          </a:p>
          <a:p>
            <a:pPr defTabSz="914400" eaLnBrk="0" fontAlgn="base" hangingPunct="0">
              <a:spcBef>
                <a:spcPct val="0"/>
              </a:spcBef>
              <a:spcAft>
                <a:spcPct val="0"/>
              </a:spcAft>
              <a:buSzTx/>
            </a:pPr>
            <a:r>
              <a:rPr kumimoji="0" lang="en-GB" altLang="en-NL" sz="3600" b="0" i="0" u="none" strike="noStrike" cap="none" normalizeH="0" baseline="0" dirty="0">
                <a:ln>
                  <a:noFill/>
                </a:ln>
                <a:solidFill>
                  <a:schemeClr val="tx1"/>
                </a:solidFill>
                <a:effectLst/>
                <a:latin typeface="Lato"/>
              </a:rPr>
              <a:t>Other new and upcoming developments in AMS </a:t>
            </a:r>
          </a:p>
          <a:p>
            <a:pPr lvl="1" defTabSz="914400" eaLnBrk="0" fontAlgn="base" hangingPunct="0">
              <a:spcBef>
                <a:spcPct val="0"/>
              </a:spcBef>
              <a:spcAft>
                <a:spcPct val="0"/>
              </a:spcAft>
              <a:buSzTx/>
            </a:pPr>
            <a:r>
              <a:rPr lang="en-GB" altLang="en-NL" sz="2700" dirty="0">
                <a:solidFill>
                  <a:schemeClr val="tx1"/>
                </a:solidFill>
                <a:latin typeface="Lato"/>
              </a:rPr>
              <a:t>Active learning (on-the-fly ML potentials)</a:t>
            </a:r>
            <a:endParaRPr lang="en-US" altLang="en-NL" sz="3600" dirty="0">
              <a:solidFill>
                <a:schemeClr val="tx1"/>
              </a:solidFill>
              <a:latin typeface="Lato"/>
            </a:endParaRPr>
          </a:p>
          <a:p>
            <a:pPr marL="0" indent="0" defTabSz="914400" eaLnBrk="0" fontAlgn="base" hangingPunct="0">
              <a:spcBef>
                <a:spcPct val="0"/>
              </a:spcBef>
              <a:spcAft>
                <a:spcPct val="0"/>
              </a:spcAft>
              <a:buSzTx/>
              <a:buNone/>
            </a:pPr>
            <a:endParaRPr lang="en-US" altLang="en-NL" sz="3600" dirty="0">
              <a:solidFill>
                <a:schemeClr val="tx1"/>
              </a:solidFill>
              <a:latin typeface="Lato"/>
            </a:endParaRPr>
          </a:p>
          <a:p>
            <a:pPr defTabSz="914400" eaLnBrk="0" fontAlgn="base" hangingPunct="0">
              <a:spcBef>
                <a:spcPct val="0"/>
              </a:spcBef>
              <a:spcAft>
                <a:spcPct val="0"/>
              </a:spcAft>
              <a:buSzTx/>
            </a:pPr>
            <a:r>
              <a:rPr kumimoji="0" lang="en-US" altLang="en-NL" sz="3600" b="0" i="0" u="none" strike="noStrike" cap="none" normalizeH="0" baseline="0" dirty="0">
                <a:ln>
                  <a:noFill/>
                </a:ln>
                <a:solidFill>
                  <a:schemeClr val="tx1"/>
                </a:solidFill>
                <a:effectLst/>
                <a:latin typeface="Lato"/>
              </a:rPr>
              <a:t>Files, slides, available to download from: </a:t>
            </a:r>
            <a:r>
              <a:rPr kumimoji="0" lang="en-US" altLang="en-NL" sz="3600" b="0" i="0" u="none" strike="noStrike" cap="none" normalizeH="0" baseline="0" dirty="0">
                <a:ln>
                  <a:noFill/>
                </a:ln>
                <a:solidFill>
                  <a:schemeClr val="tx1"/>
                </a:solidFill>
                <a:effectLst/>
                <a:latin typeface="Lato"/>
                <a:hlinkClick r:id="rId2"/>
              </a:rPr>
              <a:t>www.scm.com/K</a:t>
            </a:r>
            <a:r>
              <a:rPr lang="en-US" altLang="en-NL" sz="3600" dirty="0">
                <a:solidFill>
                  <a:schemeClr val="tx1"/>
                </a:solidFill>
                <a:latin typeface="Lato"/>
                <a:hlinkClick r:id="rId2"/>
              </a:rPr>
              <a:t>orea23</a:t>
            </a:r>
            <a:endParaRPr kumimoji="0" lang="en-US" altLang="en-NL" sz="3600" b="0" i="0" u="none" strike="noStrike" cap="none" normalizeH="0" baseline="0" dirty="0">
              <a:ln>
                <a:noFill/>
              </a:ln>
              <a:solidFill>
                <a:schemeClr val="tx1"/>
              </a:solidFill>
              <a:effectLst/>
              <a:latin typeface="Lato"/>
            </a:endParaRPr>
          </a:p>
          <a:p>
            <a:pPr marL="0" indent="0" defTabSz="914400" eaLnBrk="0" fontAlgn="base" hangingPunct="0">
              <a:spcBef>
                <a:spcPct val="0"/>
              </a:spcBef>
              <a:spcAft>
                <a:spcPct val="0"/>
              </a:spcAft>
              <a:buSzTx/>
              <a:buNone/>
            </a:pPr>
            <a:endParaRPr lang="en-US" altLang="en-NL" sz="3600" dirty="0">
              <a:solidFill>
                <a:schemeClr val="tx1"/>
              </a:solidFill>
              <a:latin typeface="Lato"/>
            </a:endParaRPr>
          </a:p>
          <a:p>
            <a:pPr defTabSz="914400" eaLnBrk="0" fontAlgn="base" hangingPunct="0">
              <a:spcBef>
                <a:spcPct val="0"/>
              </a:spcBef>
              <a:spcAft>
                <a:spcPct val="0"/>
              </a:spcAft>
              <a:buSzTx/>
            </a:pPr>
            <a:endParaRPr kumimoji="0" lang="en-US" altLang="en-NL" sz="3600" b="0" i="0" u="none" strike="noStrike" cap="none" normalizeH="0" baseline="0" dirty="0">
              <a:ln>
                <a:noFill/>
              </a:ln>
              <a:solidFill>
                <a:schemeClr val="tx1"/>
              </a:solidFill>
              <a:effectLst/>
              <a:latin typeface="Lato"/>
            </a:endParaRPr>
          </a:p>
        </p:txBody>
      </p:sp>
    </p:spTree>
    <p:extLst>
      <p:ext uri="{BB962C8B-B14F-4D97-AF65-F5344CB8AC3E}">
        <p14:creationId xmlns:p14="http://schemas.microsoft.com/office/powerpoint/2010/main" val="1605847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txBox="1">
            <a:spLocks noGrp="1"/>
          </p:cNvSpPr>
          <p:nvPr>
            <p:ph type="title"/>
          </p:nvPr>
        </p:nvSpPr>
        <p:spPr bwMode="auto">
          <a:xfrm>
            <a:off x="913774" y="530763"/>
            <a:ext cx="16459081" cy="722398"/>
          </a:xfrm>
          <a:prstGeom prst="rect">
            <a:avLst/>
          </a:prstGeom>
          <a:noFill/>
          <a:ln>
            <a:noFill/>
          </a:ln>
          <a:effectLst/>
        </p:spPr>
        <p:txBody>
          <a:bodyPr anchor="ctr"/>
          <a:lstStyle/>
          <a:p>
            <a:pPr algn="l">
              <a:defRPr/>
            </a:pPr>
            <a:r>
              <a:rPr sz="6600" dirty="0" err="1"/>
              <a:t>ReaxFF</a:t>
            </a:r>
            <a:r>
              <a:rPr sz="6600" dirty="0"/>
              <a:t> and DFTB problems</a:t>
            </a:r>
          </a:p>
        </p:txBody>
      </p:sp>
      <p:sp>
        <p:nvSpPr>
          <p:cNvPr id="3" name="Text Placeholder 2"/>
          <p:cNvSpPr txBox="1">
            <a:spLocks noGrp="1"/>
          </p:cNvSpPr>
          <p:nvPr>
            <p:ph type="body"/>
          </p:nvPr>
        </p:nvSpPr>
        <p:spPr bwMode="auto">
          <a:xfrm>
            <a:off x="913775" y="1929800"/>
            <a:ext cx="16459081" cy="7756322"/>
          </a:xfrm>
          <a:prstGeom prst="rect">
            <a:avLst/>
          </a:prstGeom>
          <a:noFill/>
          <a:ln>
            <a:noFill/>
          </a:ln>
          <a:effectLst/>
        </p:spPr>
        <p:txBody>
          <a:bodyPr anchor="t">
            <a:normAutofit/>
          </a:bodyPr>
          <a:lstStyle/>
          <a:p>
            <a:pPr indent="587860">
              <a:spcAft>
                <a:spcPts val="2736"/>
              </a:spcAft>
              <a:buClr>
                <a:srgbClr val="FF9900"/>
              </a:buClr>
              <a:buSzPct val="75000"/>
              <a:buFont typeface="Liberation Mono"/>
              <a:buChar char="►"/>
              <a:defRPr/>
            </a:pPr>
            <a:r>
              <a:rPr lang="en-US" sz="3200" dirty="0" err="1">
                <a:latin typeface="Lato Medium" panose="020F0502020204030203" pitchFamily="34" charset="0"/>
                <a:ea typeface="Lato Medium" panose="020F0502020204030203" pitchFamily="34" charset="0"/>
                <a:cs typeface="Lato Medium" panose="020F0502020204030203" pitchFamily="34" charset="0"/>
              </a:rPr>
              <a:t>ReaxFF</a:t>
            </a:r>
            <a:r>
              <a:rPr lang="en-US" sz="3200" dirty="0">
                <a:latin typeface="Lato Medium" panose="020F0502020204030203" pitchFamily="34" charset="0"/>
                <a:ea typeface="Lato Medium" panose="020F0502020204030203" pitchFamily="34" charset="0"/>
                <a:cs typeface="Lato Medium" panose="020F0502020204030203" pitchFamily="34" charset="0"/>
              </a:rPr>
              <a:t> force field may not exist for your application</a:t>
            </a:r>
          </a:p>
          <a:p>
            <a:pPr indent="587860">
              <a:spcAft>
                <a:spcPts val="2736"/>
              </a:spcAft>
              <a:buClr>
                <a:srgbClr val="FF9900"/>
              </a:buClr>
              <a:buSzPct val="75000"/>
              <a:buFont typeface="Liberation Mono"/>
              <a:buChar char="►"/>
              <a:defRPr/>
            </a:pPr>
            <a:r>
              <a:rPr lang="en-GB" sz="3200" dirty="0">
                <a:latin typeface="Lato Medium" panose="020F0502020204030203" pitchFamily="34" charset="0"/>
                <a:ea typeface="Lato Medium" panose="020F0502020204030203" pitchFamily="34" charset="0"/>
                <a:cs typeface="Lato Medium" panose="020F0502020204030203" pitchFamily="34" charset="0"/>
              </a:rPr>
              <a:t>N</a:t>
            </a:r>
            <a:r>
              <a:rPr sz="3200" dirty="0" err="1">
                <a:latin typeface="Lato Medium" panose="020F0502020204030203" pitchFamily="34" charset="0"/>
                <a:ea typeface="Lato Medium" panose="020F0502020204030203" pitchFamily="34" charset="0"/>
                <a:cs typeface="Lato Medium" panose="020F0502020204030203" pitchFamily="34" charset="0"/>
              </a:rPr>
              <a:t>ot</a:t>
            </a:r>
            <a:r>
              <a:rPr sz="3200" dirty="0">
                <a:latin typeface="Lato Medium" panose="020F0502020204030203" pitchFamily="34" charset="0"/>
                <a:ea typeface="Lato Medium" panose="020F0502020204030203" pitchFamily="34" charset="0"/>
                <a:cs typeface="Lato Medium" panose="020F0502020204030203" pitchFamily="34" charset="0"/>
              </a:rPr>
              <a:t> always accurate enough for “unseen” structures or molecules</a:t>
            </a:r>
          </a:p>
          <a:p>
            <a:pPr lvl="1" indent="587860">
              <a:spcAft>
                <a:spcPts val="2736"/>
              </a:spcAft>
              <a:buClr>
                <a:srgbClr val="FF9900"/>
              </a:buClr>
              <a:buSzPct val="45000"/>
              <a:buFont typeface="Liberation Mono"/>
              <a:buChar char="►"/>
              <a:defRPr/>
            </a:pPr>
            <a:r>
              <a:rPr sz="3200" u="none" dirty="0">
                <a:latin typeface="Lato Medium" panose="020F0502020204030203" pitchFamily="34" charset="0"/>
                <a:ea typeface="Lato Medium" panose="020F0502020204030203" pitchFamily="34" charset="0"/>
                <a:cs typeface="Lato Medium" panose="020F0502020204030203" pitchFamily="34" charset="0"/>
              </a:rPr>
              <a:t>Example AMS industry customer: lithium bis(</a:t>
            </a:r>
            <a:r>
              <a:rPr sz="3200" u="none" dirty="0" err="1">
                <a:latin typeface="Lato Medium" panose="020F0502020204030203" pitchFamily="34" charset="0"/>
                <a:ea typeface="Lato Medium" panose="020F0502020204030203" pitchFamily="34" charset="0"/>
                <a:cs typeface="Lato Medium" panose="020F0502020204030203" pitchFamily="34" charset="0"/>
              </a:rPr>
              <a:t>fluorosulfonyl</a:t>
            </a:r>
            <a:r>
              <a:rPr sz="3200" u="none" dirty="0">
                <a:latin typeface="Lato Medium" panose="020F0502020204030203" pitchFamily="34" charset="0"/>
                <a:ea typeface="Lato Medium" panose="020F0502020204030203" pitchFamily="34" charset="0"/>
                <a:cs typeface="Lato Medium" panose="020F0502020204030203" pitchFamily="34" charset="0"/>
              </a:rPr>
              <a:t>)imide in organic solvent</a:t>
            </a:r>
            <a:endParaRPr sz="3200" dirty="0">
              <a:latin typeface="Lato Medium" panose="020F0502020204030203" pitchFamily="34" charset="0"/>
              <a:ea typeface="Lato Medium" panose="020F0502020204030203" pitchFamily="34" charset="0"/>
              <a:cs typeface="Lato Medium" panose="020F0502020204030203" pitchFamily="34" charset="0"/>
            </a:endParaRPr>
          </a:p>
          <a:p>
            <a:pPr lvl="1" indent="587860">
              <a:spcAft>
                <a:spcPts val="2736"/>
              </a:spcAft>
              <a:buClr>
                <a:srgbClr val="FF9900"/>
              </a:buClr>
              <a:buSzPct val="45000"/>
              <a:buFont typeface="Liberation Mono"/>
              <a:buChar char="►"/>
              <a:defRPr/>
            </a:pPr>
            <a:r>
              <a:rPr sz="3200" u="none" dirty="0">
                <a:latin typeface="Lato Medium" panose="020F0502020204030203" pitchFamily="34" charset="0"/>
                <a:ea typeface="Lato Medium" panose="020F0502020204030203" pitchFamily="34" charset="0"/>
                <a:cs typeface="Lato Medium" panose="020F0502020204030203" pitchFamily="34" charset="0"/>
              </a:rPr>
              <a:t>Published </a:t>
            </a:r>
            <a:r>
              <a:rPr sz="3200" u="none" dirty="0" err="1">
                <a:latin typeface="Lato Medium" panose="020F0502020204030203" pitchFamily="34" charset="0"/>
                <a:ea typeface="Lato Medium" panose="020F0502020204030203" pitchFamily="34" charset="0"/>
                <a:cs typeface="Lato Medium" panose="020F0502020204030203" pitchFamily="34" charset="0"/>
              </a:rPr>
              <a:t>ReaxFF</a:t>
            </a:r>
            <a:r>
              <a:rPr sz="3200" u="none" dirty="0">
                <a:latin typeface="Lato Medium" panose="020F0502020204030203" pitchFamily="34" charset="0"/>
                <a:ea typeface="Lato Medium" panose="020F0502020204030203" pitchFamily="34" charset="0"/>
                <a:cs typeface="Lato Medium" panose="020F0502020204030203" pitchFamily="34" charset="0"/>
              </a:rPr>
              <a:t> force field predicts that a fluorine atom dissociates from the anion</a:t>
            </a:r>
            <a:endParaRPr lang="en-US" sz="3200" u="none" dirty="0">
              <a:latin typeface="Lato Medium" panose="020F0502020204030203" pitchFamily="34" charset="0"/>
              <a:ea typeface="Lato Medium" panose="020F0502020204030203" pitchFamily="34" charset="0"/>
              <a:cs typeface="Lato Medium" panose="020F0502020204030203" pitchFamily="34" charset="0"/>
            </a:endParaRPr>
          </a:p>
          <a:p>
            <a:pPr lvl="1" indent="587860">
              <a:spcAft>
                <a:spcPts val="2736"/>
              </a:spcAft>
              <a:buClr>
                <a:srgbClr val="FF9900"/>
              </a:buClr>
              <a:buSzPct val="45000"/>
              <a:buFont typeface="Liberation Mono"/>
              <a:buChar char="►"/>
              <a:defRPr/>
            </a:pPr>
            <a:r>
              <a:rPr lang="en-GB" sz="3200" dirty="0">
                <a:latin typeface="Lato Medium" panose="020F0502020204030203" pitchFamily="34" charset="0"/>
                <a:ea typeface="Lato Medium" panose="020F0502020204030203" pitchFamily="34" charset="0"/>
                <a:cs typeface="Lato Medium" panose="020F0502020204030203" pitchFamily="34" charset="0"/>
              </a:rPr>
              <a:t>Fix: 3.5h </a:t>
            </a:r>
            <a:endParaRPr sz="3200" dirty="0">
              <a:latin typeface="Lato Medium" panose="020F0502020204030203" pitchFamily="34" charset="0"/>
              <a:ea typeface="Lato Medium" panose="020F0502020204030203" pitchFamily="34" charset="0"/>
              <a:cs typeface="Lato Medium" panose="020F0502020204030203" pitchFamily="34" charset="0"/>
            </a:endParaRPr>
          </a:p>
        </p:txBody>
      </p:sp>
      <p:pic>
        <p:nvPicPr>
          <p:cNvPr id="4" name="Picture 3"/>
          <p:cNvPicPr/>
          <p:nvPr/>
        </p:nvPicPr>
        <p:blipFill>
          <a:blip r:embed="rId2">
            <a:alphaModFix/>
            <a:lum/>
          </a:blip>
          <a:stretch/>
        </p:blipFill>
        <p:spPr bwMode="auto">
          <a:xfrm>
            <a:off x="1058124" y="7611192"/>
            <a:ext cx="6342222" cy="4626361"/>
          </a:xfrm>
          <a:prstGeom prst="rect">
            <a:avLst/>
          </a:prstGeom>
          <a:ln>
            <a:noFill/>
          </a:ln>
          <a:effectLst/>
        </p:spPr>
      </p:pic>
      <p:pic>
        <p:nvPicPr>
          <p:cNvPr id="5" name="Picture 4"/>
          <p:cNvPicPr/>
          <p:nvPr/>
        </p:nvPicPr>
        <p:blipFill>
          <a:blip r:embed="rId3">
            <a:alphaModFix/>
            <a:lum/>
          </a:blip>
          <a:stretch/>
        </p:blipFill>
        <p:spPr bwMode="auto">
          <a:xfrm>
            <a:off x="10146903" y="7726149"/>
            <a:ext cx="5904603" cy="4389262"/>
          </a:xfrm>
          <a:prstGeom prst="rect">
            <a:avLst/>
          </a:prstGeom>
          <a:ln>
            <a:noFill/>
          </a:ln>
          <a:effectLst/>
        </p:spPr>
      </p:pic>
      <p:sp>
        <p:nvSpPr>
          <p:cNvPr id="6" name="Straight Connector 5"/>
          <p:cNvSpPr>
            <a:spLocks noGrp="1"/>
          </p:cNvSpPr>
          <p:nvPr/>
        </p:nvSpPr>
        <p:spPr bwMode="auto">
          <a:xfrm>
            <a:off x="7984277" y="9765326"/>
            <a:ext cx="1641401" cy="0"/>
          </a:xfrm>
          <a:prstGeom prst="line">
            <a:avLst/>
          </a:prstGeom>
          <a:ln w="12599">
            <a:solidFill>
              <a:srgbClr val="000000"/>
            </a:solidFill>
            <a:tailEnd type="triangle"/>
          </a:ln>
          <a:effectLst/>
        </p:spPr>
        <p:txBody>
          <a:bodyPr wrap="none" lIns="174393" tIns="92748" rIns="174393" bIns="92748" anchor="ctr"/>
          <a:lstStyle/>
          <a:p>
            <a:pPr marL="0" marR="0" lvl="0" indent="0" algn="ctr" defTabSz="1659179" rtl="0" eaLnBrk="1" fontAlgn="auto" latinLnBrk="0" hangingPunct="1">
              <a:lnSpc>
                <a:spcPct val="100000"/>
              </a:lnSpc>
              <a:spcBef>
                <a:spcPts val="0"/>
              </a:spcBef>
              <a:spcAft>
                <a:spcPts val="0"/>
              </a:spcAft>
              <a:buClrTx/>
              <a:buSzTx/>
              <a:buFontTx/>
              <a:buNone/>
              <a:tabLst/>
              <a:defRPr/>
            </a:pPr>
            <a:endParaRPr kumimoji="0" sz="3266" b="0" i="0" u="none" strike="noStrike" kern="0" cap="none" spc="0" normalizeH="0" baseline="0" noProof="0">
              <a:ln>
                <a:noFill/>
              </a:ln>
              <a:solidFill>
                <a:sysClr val="windowText" lastClr="000000"/>
              </a:solidFill>
              <a:effectLst/>
              <a:uLnTx/>
              <a:uFillTx/>
              <a:latin typeface="Arial"/>
              <a:sym typeface="Helvetica Light"/>
            </a:endParaRPr>
          </a:p>
        </p:txBody>
      </p:sp>
      <p:graphicFrame>
        <p:nvGraphicFramePr>
          <p:cNvPr id="7" name="Chart 6">
            <a:extLst>
              <a:ext uri="{FF2B5EF4-FFF2-40B4-BE49-F238E27FC236}">
                <a16:creationId xmlns:a16="http://schemas.microsoft.com/office/drawing/2014/main" id="{DC729AFE-DBEA-C6EF-4A78-75CC1255C1CA}"/>
              </a:ext>
            </a:extLst>
          </p:cNvPr>
          <p:cNvGraphicFramePr>
            <a:graphicFrameLocks/>
          </p:cNvGraphicFramePr>
          <p:nvPr>
            <p:extLst>
              <p:ext uri="{D42A27DB-BD31-4B8C-83A1-F6EECF244321}">
                <p14:modId xmlns:p14="http://schemas.microsoft.com/office/powerpoint/2010/main" val="3075882833"/>
              </p:ext>
            </p:extLst>
          </p:nvPr>
        </p:nvGraphicFramePr>
        <p:xfrm>
          <a:off x="3595255" y="5174718"/>
          <a:ext cx="11637039" cy="204251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964407" y="1866901"/>
            <a:ext cx="10179844" cy="3208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514350" marR="0" lvl="0" indent="-514350" algn="l" defTabSz="825500" rtl="0" eaLnBrk="1" fontAlgn="auto" latinLnBrk="0" hangingPunct="0">
              <a:lnSpc>
                <a:spcPct val="100000"/>
              </a:lnSpc>
              <a:spcBef>
                <a:spcPts val="0"/>
              </a:spcBef>
              <a:spcAft>
                <a:spcPts val="0"/>
              </a:spcAft>
              <a:buClrTx/>
              <a:buSzTx/>
              <a:buFont typeface="Arial" charset="0"/>
              <a:buChar char="•"/>
              <a:tabLst/>
              <a:defRPr/>
            </a:pPr>
            <a:r>
              <a:rPr kumimoji="0" lang="en-GB" altLang="en-US" sz="4050" b="0" i="0" u="none" strike="noStrike" kern="0" cap="none" spc="0" normalizeH="0" baseline="0" noProof="0" dirty="0">
                <a:ln>
                  <a:noFill/>
                </a:ln>
                <a:solidFill>
                  <a:srgbClr val="000000"/>
                </a:solidFill>
                <a:effectLst/>
                <a:uLnTx/>
                <a:uFillTx/>
                <a:latin typeface="Lato Medium" pitchFamily="34" charset="0"/>
                <a:ea typeface="Lato Medium" pitchFamily="34" charset="0"/>
                <a:cs typeface="Lato Medium" pitchFamily="34" charset="0"/>
                <a:sym typeface="Helvetica Light"/>
              </a:rPr>
              <a:t>No discontinuities in energy or forces</a:t>
            </a:r>
          </a:p>
          <a:p>
            <a:pPr marL="514350" marR="0" lvl="0" indent="-514350" algn="l" defTabSz="825500" rtl="0" eaLnBrk="1" fontAlgn="auto" latinLnBrk="0" hangingPunct="0">
              <a:lnSpc>
                <a:spcPct val="100000"/>
              </a:lnSpc>
              <a:spcBef>
                <a:spcPts val="0"/>
              </a:spcBef>
              <a:spcAft>
                <a:spcPts val="0"/>
              </a:spcAft>
              <a:buClrTx/>
              <a:buSzTx/>
              <a:buFont typeface="Arial" charset="0"/>
              <a:buChar char="•"/>
              <a:tabLst/>
              <a:defRPr/>
            </a:pPr>
            <a:endParaRPr kumimoji="0" lang="en-GB" altLang="en-US" sz="4050" b="0" i="0" u="none" strike="noStrike" kern="0" cap="none" spc="0" normalizeH="0" baseline="0" noProof="0" dirty="0">
              <a:ln>
                <a:noFill/>
              </a:ln>
              <a:solidFill>
                <a:srgbClr val="000000"/>
              </a:solidFill>
              <a:effectLst/>
              <a:uLnTx/>
              <a:uFillTx/>
              <a:latin typeface="Lato Medium" pitchFamily="34" charset="0"/>
              <a:ea typeface="Lato Medium" pitchFamily="34" charset="0"/>
              <a:cs typeface="Lato Medium" pitchFamily="34" charset="0"/>
              <a:sym typeface="Helvetica Light"/>
            </a:endParaRPr>
          </a:p>
          <a:p>
            <a:pPr marL="514350" marR="0" lvl="0" indent="-514350" algn="l" defTabSz="825500" rtl="0" eaLnBrk="1" fontAlgn="auto" latinLnBrk="0" hangingPunct="0">
              <a:lnSpc>
                <a:spcPct val="100000"/>
              </a:lnSpc>
              <a:spcBef>
                <a:spcPts val="0"/>
              </a:spcBef>
              <a:spcAft>
                <a:spcPts val="0"/>
              </a:spcAft>
              <a:buClrTx/>
              <a:buSzTx/>
              <a:buFont typeface="Arial" charset="0"/>
              <a:buChar char="•"/>
              <a:tabLst/>
              <a:defRPr/>
            </a:pPr>
            <a:r>
              <a:rPr kumimoji="0" lang="en-GB" altLang="en-US" sz="4050" b="0" i="0" u="none" strike="noStrike" kern="0" cap="none" spc="0" normalizeH="0" baseline="0" noProof="0" dirty="0">
                <a:ln>
                  <a:noFill/>
                </a:ln>
                <a:solidFill>
                  <a:srgbClr val="000000"/>
                </a:solidFill>
                <a:effectLst/>
                <a:uLnTx/>
                <a:uFillTx/>
                <a:latin typeface="Lato Medium" pitchFamily="34" charset="0"/>
                <a:ea typeface="Lato Medium" pitchFamily="34" charset="0"/>
                <a:cs typeface="Lato Medium" pitchFamily="34" charset="0"/>
                <a:sym typeface="Helvetica Light"/>
              </a:rPr>
              <a:t>No pre-defined reaction sites or types</a:t>
            </a:r>
          </a:p>
          <a:p>
            <a:pPr marL="514350" marR="0" lvl="0" indent="-514350" algn="l" defTabSz="825500" rtl="0" eaLnBrk="1" fontAlgn="auto" latinLnBrk="0" hangingPunct="0">
              <a:lnSpc>
                <a:spcPct val="100000"/>
              </a:lnSpc>
              <a:spcBef>
                <a:spcPts val="0"/>
              </a:spcBef>
              <a:spcAft>
                <a:spcPts val="0"/>
              </a:spcAft>
              <a:buClrTx/>
              <a:buSzTx/>
              <a:buFont typeface="Arial" charset="0"/>
              <a:buChar char="•"/>
              <a:tabLst/>
              <a:defRPr/>
            </a:pPr>
            <a:endParaRPr kumimoji="0" lang="en-GB" altLang="en-US" sz="4050" b="0" i="0" u="none" strike="noStrike" kern="0" cap="none" spc="0" normalizeH="0" baseline="0" noProof="0" dirty="0">
              <a:ln>
                <a:noFill/>
              </a:ln>
              <a:solidFill>
                <a:srgbClr val="000000"/>
              </a:solidFill>
              <a:effectLst/>
              <a:uLnTx/>
              <a:uFillTx/>
              <a:latin typeface="Lato Medium" pitchFamily="34" charset="0"/>
              <a:ea typeface="Lato Medium" pitchFamily="34" charset="0"/>
              <a:cs typeface="Lato Medium" pitchFamily="34" charset="0"/>
              <a:sym typeface="Helvetica Light"/>
            </a:endParaRPr>
          </a:p>
          <a:p>
            <a:pPr marL="514350" marR="0" lvl="0" indent="-514350" algn="l" defTabSz="825500" rtl="0" eaLnBrk="1" fontAlgn="auto" latinLnBrk="0" hangingPunct="0">
              <a:lnSpc>
                <a:spcPct val="100000"/>
              </a:lnSpc>
              <a:spcBef>
                <a:spcPts val="0"/>
              </a:spcBef>
              <a:spcAft>
                <a:spcPts val="0"/>
              </a:spcAft>
              <a:buClrTx/>
              <a:buSzTx/>
              <a:buFont typeface="Arial" charset="0"/>
              <a:buChar char="•"/>
              <a:tabLst/>
              <a:defRPr/>
            </a:pPr>
            <a:r>
              <a:rPr kumimoji="0" lang="en-GB" altLang="en-US" sz="4050" b="0" i="0" u="none" strike="noStrike" kern="0" cap="none" spc="0" normalizeH="0" baseline="0" noProof="0" dirty="0">
                <a:ln>
                  <a:noFill/>
                </a:ln>
                <a:solidFill>
                  <a:srgbClr val="000000"/>
                </a:solidFill>
                <a:effectLst/>
                <a:uLnTx/>
                <a:uFillTx/>
                <a:latin typeface="Lato Medium" pitchFamily="34" charset="0"/>
                <a:ea typeface="Lato Medium" pitchFamily="34" charset="0"/>
                <a:cs typeface="Lato Medium" pitchFamily="34" charset="0"/>
                <a:sym typeface="Helvetica Light"/>
              </a:rPr>
              <a:t>Only 1 atom type per element</a:t>
            </a:r>
          </a:p>
        </p:txBody>
      </p:sp>
      <p:sp>
        <p:nvSpPr>
          <p:cNvPr id="44035" name="Rectangle 4"/>
          <p:cNvSpPr>
            <a:spLocks noChangeArrowheads="1"/>
          </p:cNvSpPr>
          <p:nvPr/>
        </p:nvSpPr>
        <p:spPr bwMode="auto">
          <a:xfrm>
            <a:off x="3084224" y="-1593058"/>
            <a:ext cx="184731"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altLang="en-US" sz="3000" b="0" i="0" u="none" strike="noStrike" kern="0" cap="none" spc="0" normalizeH="0" baseline="0" noProof="0">
              <a:ln>
                <a:noFill/>
              </a:ln>
              <a:solidFill>
                <a:srgbClr val="000000"/>
              </a:solidFill>
              <a:effectLst/>
              <a:uLnTx/>
              <a:uFillTx/>
              <a:latin typeface="Arial" charset="0"/>
              <a:ea typeface="ＭＳ Ｐゴシック" charset="-128"/>
              <a:sym typeface="Helvetica Light"/>
            </a:endParaRPr>
          </a:p>
        </p:txBody>
      </p:sp>
      <p:sp>
        <p:nvSpPr>
          <p:cNvPr id="5" name="Rectangle 2"/>
          <p:cNvSpPr txBox="1">
            <a:spLocks noChangeArrowheads="1"/>
          </p:cNvSpPr>
          <p:nvPr/>
        </p:nvSpPr>
        <p:spPr>
          <a:xfrm>
            <a:off x="0" y="114300"/>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7575" b="0" i="0" u="none" strike="noStrike" kern="0" cap="none" spc="0" normalizeH="0" baseline="0" noProof="0" dirty="0">
                <a:ln>
                  <a:noFill/>
                </a:ln>
                <a:solidFill>
                  <a:srgbClr val="FF931E"/>
                </a:solidFill>
                <a:effectLst/>
                <a:uLnTx/>
                <a:uFillTx/>
                <a:latin typeface="Lato Black"/>
                <a:ea typeface="Lato Black"/>
                <a:cs typeface="Lato Black"/>
                <a:sym typeface="Lato Black"/>
              </a:rPr>
              <a:t>General </a:t>
            </a:r>
            <a:r>
              <a:rPr kumimoji="0" lang="en-US" sz="7575" b="0" i="0" u="none" strike="noStrike" kern="0" cap="none" spc="0" normalizeH="0" baseline="0" noProof="0" dirty="0" err="1">
                <a:ln>
                  <a:noFill/>
                </a:ln>
                <a:solidFill>
                  <a:srgbClr val="FF931E"/>
                </a:solidFill>
                <a:effectLst/>
                <a:uLnTx/>
                <a:uFillTx/>
                <a:latin typeface="Lato Black"/>
                <a:ea typeface="Lato Black"/>
                <a:cs typeface="Lato Black"/>
                <a:sym typeface="Lato Black"/>
              </a:rPr>
              <a:t>ReaxFF</a:t>
            </a:r>
            <a:r>
              <a:rPr kumimoji="0" lang="en-US" sz="7575" b="0" i="0" u="none" strike="noStrike" kern="0" cap="none" spc="0" normalizeH="0" baseline="0" noProof="0" dirty="0">
                <a:ln>
                  <a:noFill/>
                </a:ln>
                <a:solidFill>
                  <a:srgbClr val="FF931E"/>
                </a:solidFill>
                <a:effectLst/>
                <a:uLnTx/>
                <a:uFillTx/>
                <a:latin typeface="Lato Black"/>
                <a:ea typeface="Lato Black"/>
                <a:cs typeface="Lato Black"/>
                <a:sym typeface="Lato Black"/>
              </a:rPr>
              <a:t> rules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07" y="5601366"/>
            <a:ext cx="11866793" cy="147875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626" y="7399097"/>
            <a:ext cx="13325751" cy="3719345"/>
          </a:xfrm>
          <a:prstGeom prst="rect">
            <a:avLst/>
          </a:prstGeom>
        </p:spPr>
      </p:pic>
      <p:sp>
        <p:nvSpPr>
          <p:cNvPr id="7" name="TextBox 6">
            <a:extLst>
              <a:ext uri="{FF2B5EF4-FFF2-40B4-BE49-F238E27FC236}">
                <a16:creationId xmlns:a16="http://schemas.microsoft.com/office/drawing/2014/main" id="{E0553453-04F9-46C6-91FD-54DB2B76A41B}"/>
              </a:ext>
            </a:extLst>
          </p:cNvPr>
          <p:cNvSpPr txBox="1"/>
          <p:nvPr/>
        </p:nvSpPr>
        <p:spPr>
          <a:xfrm>
            <a:off x="1049467" y="11618317"/>
            <a:ext cx="9849911"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Light"/>
              </a:rPr>
              <a:t>Review NPJ Comp. Materials (2016): </a:t>
            </a:r>
            <a:endParaRPr kumimoji="0" lang="en-GB" sz="2000" b="0" i="0" u="none" strike="noStrike" kern="0" cap="none" spc="0" normalizeH="0" baseline="0" noProof="0" dirty="0">
              <a:ln>
                <a:noFill/>
              </a:ln>
              <a:solidFill>
                <a:srgbClr val="FF8213"/>
              </a:solidFill>
              <a:effectLst/>
              <a:uLnTx/>
              <a:uFillTx/>
              <a:latin typeface="Lato" panose="020F0502020204030203" pitchFamily="34" charset="0"/>
              <a:ea typeface="Lato" panose="020F0502020204030203" pitchFamily="34" charset="0"/>
              <a:cs typeface="Lato" panose="020F0502020204030203" pitchFamily="34" charset="0"/>
              <a:sym typeface="Helvetica Light"/>
              <a:hlinkClick r:id="" action="ppaction://noaction"/>
            </a:endParaRP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FF8213"/>
                </a:solidFill>
                <a:effectLst/>
                <a:uLnTx/>
                <a:uFillTx/>
                <a:latin typeface="Lato" panose="020F0502020204030203" pitchFamily="34" charset="0"/>
                <a:ea typeface="Lato" panose="020F0502020204030203" pitchFamily="34" charset="0"/>
                <a:cs typeface="Lato" panose="020F0502020204030203" pitchFamily="34" charset="0"/>
                <a:sym typeface="Helvetica Light"/>
                <a:hlinkClick r:id="" action="ppaction://noaction"/>
              </a:rPr>
              <a:t>The </a:t>
            </a:r>
            <a:r>
              <a:rPr kumimoji="0" lang="en-GB" sz="2000" b="0" i="0" u="none" strike="noStrike" kern="0" cap="none" spc="0" normalizeH="0" baseline="0" noProof="0" dirty="0" err="1">
                <a:ln>
                  <a:noFill/>
                </a:ln>
                <a:solidFill>
                  <a:srgbClr val="FF8213"/>
                </a:solidFill>
                <a:effectLst/>
                <a:uLnTx/>
                <a:uFillTx/>
                <a:latin typeface="Lato" panose="020F0502020204030203" pitchFamily="34" charset="0"/>
                <a:ea typeface="Lato" panose="020F0502020204030203" pitchFamily="34" charset="0"/>
                <a:cs typeface="Lato" panose="020F0502020204030203" pitchFamily="34" charset="0"/>
                <a:sym typeface="Helvetica Light"/>
                <a:hlinkClick r:id="rId5"/>
              </a:rPr>
              <a:t>ReaxFF</a:t>
            </a:r>
            <a:r>
              <a:rPr kumimoji="0" lang="en-GB" sz="2000" b="0" i="0" u="none" strike="noStrike" kern="0" cap="none" spc="0" normalizeH="0" baseline="0" noProof="0" dirty="0">
                <a:ln>
                  <a:noFill/>
                </a:ln>
                <a:solidFill>
                  <a:srgbClr val="FF8213"/>
                </a:solidFill>
                <a:effectLst/>
                <a:uLnTx/>
                <a:uFillTx/>
                <a:latin typeface="Lato" panose="020F0502020204030203" pitchFamily="34" charset="0"/>
                <a:ea typeface="Lato" panose="020F0502020204030203" pitchFamily="34" charset="0"/>
                <a:cs typeface="Lato" panose="020F0502020204030203" pitchFamily="34" charset="0"/>
                <a:sym typeface="Helvetica Light"/>
                <a:hlinkClick r:id="rId5"/>
              </a:rPr>
              <a:t> reactive force field: development, applications and future directions</a:t>
            </a:r>
            <a:endParaRPr kumimoji="0" lang="x-none" sz="20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Light"/>
            </a:endParaRPr>
          </a:p>
        </p:txBody>
      </p:sp>
      <p:pic>
        <p:nvPicPr>
          <p:cNvPr id="8" name="Picture 7">
            <a:extLst>
              <a:ext uri="{FF2B5EF4-FFF2-40B4-BE49-F238E27FC236}">
                <a16:creationId xmlns:a16="http://schemas.microsoft.com/office/drawing/2014/main" id="{2331F900-2929-485B-8A22-72D334B20756}"/>
              </a:ext>
            </a:extLst>
          </p:cNvPr>
          <p:cNvPicPr>
            <a:picLocks noChangeAspect="1"/>
          </p:cNvPicPr>
          <p:nvPr/>
        </p:nvPicPr>
        <p:blipFill>
          <a:blip r:embed="rId6" cstate="print"/>
          <a:stretch>
            <a:fillRect/>
          </a:stretch>
        </p:blipFill>
        <p:spPr>
          <a:xfrm>
            <a:off x="11684553" y="1760576"/>
            <a:ext cx="6305736" cy="3763736"/>
          </a:xfrm>
          <a:prstGeom prst="rect">
            <a:avLst/>
          </a:prstGeom>
        </p:spPr>
      </p:pic>
    </p:spTree>
    <p:extLst>
      <p:ext uri="{BB962C8B-B14F-4D97-AF65-F5344CB8AC3E}">
        <p14:creationId xmlns:p14="http://schemas.microsoft.com/office/powerpoint/2010/main" val="29363827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C8668-2F6F-4E45-A3D1-A909213365E8}"/>
              </a:ext>
            </a:extLst>
          </p:cNvPr>
          <p:cNvSpPr>
            <a:spLocks noGrp="1"/>
          </p:cNvSpPr>
          <p:nvPr>
            <p:ph type="title"/>
          </p:nvPr>
        </p:nvSpPr>
        <p:spPr/>
        <p:txBody>
          <a:bodyPr>
            <a:normAutofit/>
          </a:bodyPr>
          <a:lstStyle/>
          <a:p>
            <a:r>
              <a:rPr lang="en-US" sz="9600" dirty="0"/>
              <a:t>The Optimization Challenge</a:t>
            </a:r>
            <a:endParaRPr lang="en-GB" sz="9600" dirty="0"/>
          </a:p>
        </p:txBody>
      </p:sp>
      <p:pic>
        <p:nvPicPr>
          <p:cNvPr id="8" name="Content Placeholder 7">
            <a:extLst>
              <a:ext uri="{FF2B5EF4-FFF2-40B4-BE49-F238E27FC236}">
                <a16:creationId xmlns:a16="http://schemas.microsoft.com/office/drawing/2014/main" id="{31E38A6B-7160-4B69-98BC-D45E48E8D6C9}"/>
              </a:ext>
            </a:extLst>
          </p:cNvPr>
          <p:cNvPicPr>
            <a:picLocks noGrp="1" noChangeAspect="1"/>
          </p:cNvPicPr>
          <p:nvPr>
            <p:ph sz="quarter" idx="16"/>
          </p:nvPr>
        </p:nvPicPr>
        <p:blipFill rotWithShape="1">
          <a:blip r:embed="rId2" cstate="print">
            <a:extLst>
              <a:ext uri="{28A0092B-C50C-407E-A947-70E740481C1C}">
                <a14:useLocalDpi xmlns:a14="http://schemas.microsoft.com/office/drawing/2010/main" val="0"/>
              </a:ext>
            </a:extLst>
          </a:blip>
          <a:srcRect t="1903" b="1903"/>
          <a:stretch/>
        </p:blipFill>
        <p:spPr>
          <a:xfrm>
            <a:off x="10270592" y="2360747"/>
            <a:ext cx="6368593" cy="9459645"/>
          </a:xfrm>
          <a:effectLst>
            <a:softEdge rad="469900"/>
          </a:effectLst>
        </p:spPr>
      </p:pic>
      <p:grpSp>
        <p:nvGrpSpPr>
          <p:cNvPr id="3" name="Group 38">
            <a:extLst>
              <a:ext uri="{FF2B5EF4-FFF2-40B4-BE49-F238E27FC236}">
                <a16:creationId xmlns:a16="http://schemas.microsoft.com/office/drawing/2014/main" id="{54925946-0144-43EA-B269-154D9A526CAA}"/>
              </a:ext>
            </a:extLst>
          </p:cNvPr>
          <p:cNvGrpSpPr/>
          <p:nvPr/>
        </p:nvGrpSpPr>
        <p:grpSpPr>
          <a:xfrm>
            <a:off x="984663" y="2471676"/>
            <a:ext cx="7032748" cy="2283725"/>
            <a:chOff x="1312883" y="2471675"/>
            <a:chExt cx="9376997" cy="2283725"/>
          </a:xfrm>
        </p:grpSpPr>
        <p:sp>
          <p:nvSpPr>
            <p:cNvPr id="23" name="Freeform: Shape 22">
              <a:extLst>
                <a:ext uri="{FF2B5EF4-FFF2-40B4-BE49-F238E27FC236}">
                  <a16:creationId xmlns:a16="http://schemas.microsoft.com/office/drawing/2014/main" id="{677F0238-CECA-4AAB-91B5-D4008AD89BB0}"/>
                </a:ext>
              </a:extLst>
            </p:cNvPr>
            <p:cNvSpPr/>
            <p:nvPr/>
          </p:nvSpPr>
          <p:spPr>
            <a:xfrm>
              <a:off x="2198421" y="2947119"/>
              <a:ext cx="8491459" cy="1808281"/>
            </a:xfrm>
            <a:custGeom>
              <a:avLst/>
              <a:gdLst>
                <a:gd name="connsiteX0" fmla="*/ 0 w 8491459"/>
                <a:gd name="connsiteY0" fmla="*/ 0 h 1808281"/>
                <a:gd name="connsiteX1" fmla="*/ 8491459 w 8491459"/>
                <a:gd name="connsiteY1" fmla="*/ 0 h 1808281"/>
                <a:gd name="connsiteX2" fmla="*/ 8491459 w 8491459"/>
                <a:gd name="connsiteY2" fmla="*/ 1808281 h 1808281"/>
                <a:gd name="connsiteX3" fmla="*/ 0 w 8491459"/>
                <a:gd name="connsiteY3" fmla="*/ 1808281 h 1808281"/>
                <a:gd name="connsiteX4" fmla="*/ 0 w 8491459"/>
                <a:gd name="connsiteY4" fmla="*/ 0 h 1808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1459" h="1808281">
                  <a:moveTo>
                    <a:pt x="0" y="0"/>
                  </a:moveTo>
                  <a:lnTo>
                    <a:pt x="8491459" y="0"/>
                  </a:lnTo>
                  <a:lnTo>
                    <a:pt x="8491459" y="1808281"/>
                  </a:lnTo>
                  <a:lnTo>
                    <a:pt x="0" y="1808281"/>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224810" tIns="152400" rIns="152400" bIns="152400" numCol="1" spcCol="1270" anchor="ctr" anchorCtr="0">
              <a:noAutofit/>
            </a:bodyPr>
            <a:lstStyle/>
            <a:p>
              <a:pPr marL="0" marR="0" lvl="0" indent="0" algn="l" defTabSz="1778000" rtl="0" eaLnBrk="1" fontAlgn="auto" latinLnBrk="0" hangingPunct="0">
                <a:lnSpc>
                  <a:spcPct val="90000"/>
                </a:lnSpc>
                <a:spcBef>
                  <a:spcPct val="0"/>
                </a:spcBef>
                <a:spcAft>
                  <a:spcPct val="35000"/>
                </a:spcAft>
                <a:buClrTx/>
                <a:buSzTx/>
                <a:buFontTx/>
                <a:buNone/>
                <a:tabLst/>
                <a:defRPr/>
              </a:pPr>
              <a:r>
                <a:rPr kumimoji="0" lang="en-US" sz="4000" b="0" i="0" u="none" strike="noStrike" kern="1200" cap="none" spc="0" normalizeH="0" baseline="0" noProof="0">
                  <a:ln>
                    <a:noFill/>
                  </a:ln>
                  <a:solidFill>
                    <a:srgbClr val="000000">
                      <a:hueOff val="0"/>
                      <a:satOff val="0"/>
                      <a:lumOff val="0"/>
                      <a:alphaOff val="0"/>
                    </a:srgbClr>
                  </a:solidFill>
                  <a:effectLst/>
                  <a:uLnTx/>
                  <a:uFillTx/>
                  <a:latin typeface="Helvetica Light"/>
                  <a:sym typeface="Helvetica Light"/>
                </a:rPr>
                <a:t>Which parameters do I optimize?</a:t>
              </a:r>
              <a:endParaRPr kumimoji="0" lang="en-GB" sz="4000" b="0" i="0" u="none" strike="noStrike" kern="1200" cap="none" spc="0" normalizeH="0" baseline="0" noProof="0">
                <a:ln>
                  <a:noFill/>
                </a:ln>
                <a:solidFill>
                  <a:srgbClr val="000000">
                    <a:hueOff val="0"/>
                    <a:satOff val="0"/>
                    <a:lumOff val="0"/>
                    <a:alphaOff val="0"/>
                  </a:srgbClr>
                </a:solidFill>
                <a:effectLst/>
                <a:uLnTx/>
                <a:uFillTx/>
                <a:latin typeface="Helvetica Light"/>
                <a:sym typeface="Helvetica Light"/>
              </a:endParaRPr>
            </a:p>
          </p:txBody>
        </p:sp>
        <p:pic>
          <p:nvPicPr>
            <p:cNvPr id="20" name="Graphic 19" descr="Signpost with solid fill">
              <a:extLst>
                <a:ext uri="{FF2B5EF4-FFF2-40B4-BE49-F238E27FC236}">
                  <a16:creationId xmlns:a16="http://schemas.microsoft.com/office/drawing/2014/main" id="{35F0786C-A47A-45B0-A58E-E64DAB1979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2883" y="2471675"/>
              <a:ext cx="1808281" cy="1808281"/>
            </a:xfrm>
            <a:prstGeom prst="rect">
              <a:avLst/>
            </a:prstGeom>
          </p:spPr>
        </p:pic>
      </p:grpSp>
      <p:grpSp>
        <p:nvGrpSpPr>
          <p:cNvPr id="6" name="Group 39">
            <a:extLst>
              <a:ext uri="{FF2B5EF4-FFF2-40B4-BE49-F238E27FC236}">
                <a16:creationId xmlns:a16="http://schemas.microsoft.com/office/drawing/2014/main" id="{010F0A47-50E5-4FF1-92EC-AE41E8950941}"/>
              </a:ext>
            </a:extLst>
          </p:cNvPr>
          <p:cNvGrpSpPr/>
          <p:nvPr/>
        </p:nvGrpSpPr>
        <p:grpSpPr>
          <a:xfrm>
            <a:off x="998616" y="4774994"/>
            <a:ext cx="7018794" cy="2256832"/>
            <a:chOff x="1331488" y="4774994"/>
            <a:chExt cx="9358392" cy="2256832"/>
          </a:xfrm>
        </p:grpSpPr>
        <p:sp>
          <p:nvSpPr>
            <p:cNvPr id="25" name="Freeform: Shape 24">
              <a:extLst>
                <a:ext uri="{FF2B5EF4-FFF2-40B4-BE49-F238E27FC236}">
                  <a16:creationId xmlns:a16="http://schemas.microsoft.com/office/drawing/2014/main" id="{6231422B-AC1D-423D-AF55-2C2CEF9A0A74}"/>
                </a:ext>
              </a:extLst>
            </p:cNvPr>
            <p:cNvSpPr/>
            <p:nvPr/>
          </p:nvSpPr>
          <p:spPr>
            <a:xfrm>
              <a:off x="2198421" y="5223545"/>
              <a:ext cx="8491459" cy="1808281"/>
            </a:xfrm>
            <a:custGeom>
              <a:avLst/>
              <a:gdLst>
                <a:gd name="connsiteX0" fmla="*/ 0 w 8491459"/>
                <a:gd name="connsiteY0" fmla="*/ 0 h 1808281"/>
                <a:gd name="connsiteX1" fmla="*/ 8491459 w 8491459"/>
                <a:gd name="connsiteY1" fmla="*/ 0 h 1808281"/>
                <a:gd name="connsiteX2" fmla="*/ 8491459 w 8491459"/>
                <a:gd name="connsiteY2" fmla="*/ 1808281 h 1808281"/>
                <a:gd name="connsiteX3" fmla="*/ 0 w 8491459"/>
                <a:gd name="connsiteY3" fmla="*/ 1808281 h 1808281"/>
                <a:gd name="connsiteX4" fmla="*/ 0 w 8491459"/>
                <a:gd name="connsiteY4" fmla="*/ 0 h 1808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1459" h="1808281">
                  <a:moveTo>
                    <a:pt x="0" y="0"/>
                  </a:moveTo>
                  <a:lnTo>
                    <a:pt x="8491459" y="0"/>
                  </a:lnTo>
                  <a:lnTo>
                    <a:pt x="8491459" y="1808281"/>
                  </a:lnTo>
                  <a:lnTo>
                    <a:pt x="0" y="1808281"/>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224810" tIns="152400" rIns="152400" bIns="152400" numCol="1" spcCol="1270" anchor="ctr" anchorCtr="0">
              <a:noAutofit/>
            </a:bodyPr>
            <a:lstStyle/>
            <a:p>
              <a:pPr marL="0" marR="0" lvl="0" indent="0" algn="l" defTabSz="1778000" rtl="0" eaLnBrk="1" fontAlgn="auto" latinLnBrk="0" hangingPunct="0">
                <a:lnSpc>
                  <a:spcPct val="90000"/>
                </a:lnSpc>
                <a:spcBef>
                  <a:spcPct val="0"/>
                </a:spcBef>
                <a:spcAft>
                  <a:spcPct val="35000"/>
                </a:spcAft>
                <a:buClrTx/>
                <a:buSzTx/>
                <a:buFontTx/>
                <a:buNone/>
                <a:tabLst/>
                <a:defRPr/>
              </a:pPr>
              <a:r>
                <a:rPr kumimoji="0" lang="en-US" sz="4000" b="0" i="0" u="none" strike="noStrike" kern="1200" cap="none" spc="0" normalizeH="0" baseline="0" noProof="0" dirty="0">
                  <a:ln>
                    <a:noFill/>
                  </a:ln>
                  <a:solidFill>
                    <a:srgbClr val="000000">
                      <a:hueOff val="0"/>
                      <a:satOff val="0"/>
                      <a:lumOff val="0"/>
                      <a:alphaOff val="0"/>
                    </a:srgbClr>
                  </a:solidFill>
                  <a:effectLst/>
                  <a:uLnTx/>
                  <a:uFillTx/>
                  <a:latin typeface="Helvetica Light"/>
                  <a:sym typeface="Helvetica Light"/>
                </a:rPr>
                <a:t>Are my parameter ranges appropriate?</a:t>
              </a:r>
              <a:endParaRPr kumimoji="0" lang="en-GB" sz="4000" b="0" i="0" u="none" strike="noStrike" kern="1200" cap="none" spc="0" normalizeH="0" baseline="0" noProof="0" dirty="0">
                <a:ln>
                  <a:noFill/>
                </a:ln>
                <a:solidFill>
                  <a:srgbClr val="000000">
                    <a:hueOff val="0"/>
                    <a:satOff val="0"/>
                    <a:lumOff val="0"/>
                    <a:alphaOff val="0"/>
                  </a:srgbClr>
                </a:solidFill>
                <a:effectLst/>
                <a:uLnTx/>
                <a:uFillTx/>
                <a:latin typeface="Helvetica Light"/>
                <a:sym typeface="Helvetica Light"/>
              </a:endParaRPr>
            </a:p>
          </p:txBody>
        </p:sp>
        <p:pic>
          <p:nvPicPr>
            <p:cNvPr id="32" name="Graphic 31" descr="Ruler with solid fill">
              <a:extLst>
                <a:ext uri="{FF2B5EF4-FFF2-40B4-BE49-F238E27FC236}">
                  <a16:creationId xmlns:a16="http://schemas.microsoft.com/office/drawing/2014/main" id="{41B845DE-DFEA-49CA-BF72-7F447613767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1488" y="4774994"/>
              <a:ext cx="1771073" cy="1771073"/>
            </a:xfrm>
            <a:prstGeom prst="rect">
              <a:avLst/>
            </a:prstGeom>
          </p:spPr>
        </p:pic>
      </p:grpSp>
      <p:grpSp>
        <p:nvGrpSpPr>
          <p:cNvPr id="7" name="Group 40">
            <a:extLst>
              <a:ext uri="{FF2B5EF4-FFF2-40B4-BE49-F238E27FC236}">
                <a16:creationId xmlns:a16="http://schemas.microsoft.com/office/drawing/2014/main" id="{3183AB17-C882-4768-AE05-21A4CE0D3E06}"/>
              </a:ext>
            </a:extLst>
          </p:cNvPr>
          <p:cNvGrpSpPr/>
          <p:nvPr/>
        </p:nvGrpSpPr>
        <p:grpSpPr>
          <a:xfrm>
            <a:off x="984663" y="7041105"/>
            <a:ext cx="7032747" cy="2267146"/>
            <a:chOff x="1312884" y="7041105"/>
            <a:chExt cx="9376996" cy="2267146"/>
          </a:xfrm>
        </p:grpSpPr>
        <p:sp>
          <p:nvSpPr>
            <p:cNvPr id="27" name="Freeform: Shape 26">
              <a:extLst>
                <a:ext uri="{FF2B5EF4-FFF2-40B4-BE49-F238E27FC236}">
                  <a16:creationId xmlns:a16="http://schemas.microsoft.com/office/drawing/2014/main" id="{87C00DC1-B879-40CB-9D91-5A08C3AEF745}"/>
                </a:ext>
              </a:extLst>
            </p:cNvPr>
            <p:cNvSpPr/>
            <p:nvPr/>
          </p:nvSpPr>
          <p:spPr>
            <a:xfrm>
              <a:off x="2198421" y="7499970"/>
              <a:ext cx="8491459" cy="1808281"/>
            </a:xfrm>
            <a:custGeom>
              <a:avLst/>
              <a:gdLst>
                <a:gd name="connsiteX0" fmla="*/ 0 w 8491459"/>
                <a:gd name="connsiteY0" fmla="*/ 0 h 1808281"/>
                <a:gd name="connsiteX1" fmla="*/ 8491459 w 8491459"/>
                <a:gd name="connsiteY1" fmla="*/ 0 h 1808281"/>
                <a:gd name="connsiteX2" fmla="*/ 8491459 w 8491459"/>
                <a:gd name="connsiteY2" fmla="*/ 1808281 h 1808281"/>
                <a:gd name="connsiteX3" fmla="*/ 0 w 8491459"/>
                <a:gd name="connsiteY3" fmla="*/ 1808281 h 1808281"/>
                <a:gd name="connsiteX4" fmla="*/ 0 w 8491459"/>
                <a:gd name="connsiteY4" fmla="*/ 0 h 1808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1459" h="1808281">
                  <a:moveTo>
                    <a:pt x="0" y="0"/>
                  </a:moveTo>
                  <a:lnTo>
                    <a:pt x="8491459" y="0"/>
                  </a:lnTo>
                  <a:lnTo>
                    <a:pt x="8491459" y="1808281"/>
                  </a:lnTo>
                  <a:lnTo>
                    <a:pt x="0" y="1808281"/>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224810" tIns="152400" rIns="152400" bIns="152400" numCol="1" spcCol="1270" anchor="ctr" anchorCtr="0">
              <a:noAutofit/>
            </a:bodyPr>
            <a:lstStyle/>
            <a:p>
              <a:pPr marL="0" marR="0" lvl="0" indent="0" algn="l" defTabSz="1778000" rtl="0" eaLnBrk="1" fontAlgn="auto" latinLnBrk="0" hangingPunct="0">
                <a:lnSpc>
                  <a:spcPct val="90000"/>
                </a:lnSpc>
                <a:spcBef>
                  <a:spcPct val="0"/>
                </a:spcBef>
                <a:spcAft>
                  <a:spcPct val="35000"/>
                </a:spcAft>
                <a:buClrTx/>
                <a:buSzTx/>
                <a:buFontTx/>
                <a:buNone/>
                <a:tabLst/>
                <a:defRPr/>
              </a:pPr>
              <a:r>
                <a:rPr kumimoji="0" lang="en-GB" sz="4000" b="0" i="0" u="none" strike="noStrike" kern="1200" cap="none" spc="0" normalizeH="0" baseline="0" noProof="0">
                  <a:ln>
                    <a:noFill/>
                  </a:ln>
                  <a:solidFill>
                    <a:srgbClr val="000000">
                      <a:hueOff val="0"/>
                      <a:satOff val="0"/>
                      <a:lumOff val="0"/>
                      <a:alphaOff val="0"/>
                    </a:srgbClr>
                  </a:solidFill>
                  <a:effectLst/>
                  <a:uLnTx/>
                  <a:uFillTx/>
                  <a:latin typeface="Helvetica Light"/>
                  <a:sym typeface="Helvetica Light"/>
                </a:rPr>
                <a:t>Is my training set balanced?</a:t>
              </a:r>
            </a:p>
          </p:txBody>
        </p:sp>
        <p:pic>
          <p:nvPicPr>
            <p:cNvPr id="34" name="Graphic 33" descr="Scales of justice with solid fill">
              <a:extLst>
                <a:ext uri="{FF2B5EF4-FFF2-40B4-BE49-F238E27FC236}">
                  <a16:creationId xmlns:a16="http://schemas.microsoft.com/office/drawing/2014/main" id="{CA7BB467-8E31-448C-8851-4D749E40F4F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12884" y="7041105"/>
              <a:ext cx="1808280" cy="1808280"/>
            </a:xfrm>
            <a:prstGeom prst="rect">
              <a:avLst/>
            </a:prstGeom>
          </p:spPr>
        </p:pic>
      </p:grpSp>
      <p:grpSp>
        <p:nvGrpSpPr>
          <p:cNvPr id="9" name="Group 41">
            <a:extLst>
              <a:ext uri="{FF2B5EF4-FFF2-40B4-BE49-F238E27FC236}">
                <a16:creationId xmlns:a16="http://schemas.microsoft.com/office/drawing/2014/main" id="{3821F0CE-6699-4325-AEB2-F89DE8EF00AE}"/>
              </a:ext>
            </a:extLst>
          </p:cNvPr>
          <p:cNvGrpSpPr/>
          <p:nvPr/>
        </p:nvGrpSpPr>
        <p:grpSpPr>
          <a:xfrm>
            <a:off x="988531" y="9317529"/>
            <a:ext cx="7028879" cy="2226806"/>
            <a:chOff x="1318041" y="9317529"/>
            <a:chExt cx="9371839" cy="2226806"/>
          </a:xfrm>
        </p:grpSpPr>
        <p:sp>
          <p:nvSpPr>
            <p:cNvPr id="29" name="Freeform: Shape 28">
              <a:extLst>
                <a:ext uri="{FF2B5EF4-FFF2-40B4-BE49-F238E27FC236}">
                  <a16:creationId xmlns:a16="http://schemas.microsoft.com/office/drawing/2014/main" id="{1812081A-1FE2-4D8B-822B-0323235F632F}"/>
                </a:ext>
              </a:extLst>
            </p:cNvPr>
            <p:cNvSpPr/>
            <p:nvPr/>
          </p:nvSpPr>
          <p:spPr>
            <a:xfrm>
              <a:off x="2198421" y="9736054"/>
              <a:ext cx="8491459" cy="1808281"/>
            </a:xfrm>
            <a:custGeom>
              <a:avLst/>
              <a:gdLst>
                <a:gd name="connsiteX0" fmla="*/ 0 w 8491459"/>
                <a:gd name="connsiteY0" fmla="*/ 0 h 1808281"/>
                <a:gd name="connsiteX1" fmla="*/ 8491459 w 8491459"/>
                <a:gd name="connsiteY1" fmla="*/ 0 h 1808281"/>
                <a:gd name="connsiteX2" fmla="*/ 8491459 w 8491459"/>
                <a:gd name="connsiteY2" fmla="*/ 1808281 h 1808281"/>
                <a:gd name="connsiteX3" fmla="*/ 0 w 8491459"/>
                <a:gd name="connsiteY3" fmla="*/ 1808281 h 1808281"/>
                <a:gd name="connsiteX4" fmla="*/ 0 w 8491459"/>
                <a:gd name="connsiteY4" fmla="*/ 0 h 1808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1459" h="1808281">
                  <a:moveTo>
                    <a:pt x="0" y="0"/>
                  </a:moveTo>
                  <a:lnTo>
                    <a:pt x="8491459" y="0"/>
                  </a:lnTo>
                  <a:lnTo>
                    <a:pt x="8491459" y="1808281"/>
                  </a:lnTo>
                  <a:lnTo>
                    <a:pt x="0" y="1808281"/>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224810" tIns="152400" rIns="152400" bIns="152400" numCol="1" spcCol="1270" anchor="ctr" anchorCtr="0">
              <a:noAutofit/>
            </a:bodyPr>
            <a:lstStyle/>
            <a:p>
              <a:pPr marL="0" marR="0" lvl="0" indent="0" algn="l" defTabSz="1778000" rtl="0" eaLnBrk="1" fontAlgn="auto" latinLnBrk="0" hangingPunct="0">
                <a:lnSpc>
                  <a:spcPct val="90000"/>
                </a:lnSpc>
                <a:spcBef>
                  <a:spcPct val="0"/>
                </a:spcBef>
                <a:spcAft>
                  <a:spcPct val="35000"/>
                </a:spcAft>
                <a:buClrTx/>
                <a:buSzTx/>
                <a:buFontTx/>
                <a:buNone/>
                <a:tabLst/>
                <a:defRPr/>
              </a:pPr>
              <a:r>
                <a:rPr kumimoji="0" lang="en-GB" sz="4000" b="0" i="0" u="none" strike="noStrike" kern="1200" cap="none" spc="0" normalizeH="0" baseline="0" noProof="0">
                  <a:ln>
                    <a:noFill/>
                  </a:ln>
                  <a:solidFill>
                    <a:srgbClr val="000000">
                      <a:hueOff val="0"/>
                      <a:satOff val="0"/>
                      <a:lumOff val="0"/>
                      <a:alphaOff val="0"/>
                    </a:srgbClr>
                  </a:solidFill>
                  <a:effectLst/>
                  <a:uLnTx/>
                  <a:uFillTx/>
                  <a:latin typeface="Helvetica Light"/>
                  <a:sym typeface="Helvetica Light"/>
                </a:rPr>
                <a:t>Are any training set items problematic?</a:t>
              </a:r>
            </a:p>
          </p:txBody>
        </p:sp>
        <p:pic>
          <p:nvPicPr>
            <p:cNvPr id="36" name="Graphic 35" descr="Warning with solid fill">
              <a:extLst>
                <a:ext uri="{FF2B5EF4-FFF2-40B4-BE49-F238E27FC236}">
                  <a16:creationId xmlns:a16="http://schemas.microsoft.com/office/drawing/2014/main" id="{76E79860-0978-4425-BAD5-443C07BC5BD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18041" y="9317529"/>
              <a:ext cx="1771073" cy="1771073"/>
            </a:xfrm>
            <a:prstGeom prst="rect">
              <a:avLst/>
            </a:prstGeom>
          </p:spPr>
        </p:pic>
      </p:grpSp>
    </p:spTree>
    <p:extLst>
      <p:ext uri="{BB962C8B-B14F-4D97-AF65-F5344CB8AC3E}">
        <p14:creationId xmlns:p14="http://schemas.microsoft.com/office/powerpoint/2010/main" val="2290461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746"/>
            <a:ext cx="18418629" cy="2335431"/>
          </a:xfrm>
        </p:spPr>
        <p:txBody>
          <a:bodyPr>
            <a:normAutofit/>
          </a:bodyPr>
          <a:lstStyle/>
          <a:p>
            <a:r>
              <a:rPr lang="en-US" sz="6600" dirty="0" err="1">
                <a:hlinkClick r:id="rId2"/>
              </a:rPr>
              <a:t>ParAMS</a:t>
            </a:r>
            <a:r>
              <a:rPr lang="en-US" sz="6600" dirty="0"/>
              <a:t>: GUI + scripts for </a:t>
            </a:r>
            <a:r>
              <a:rPr lang="en-US" sz="6600" dirty="0" err="1"/>
              <a:t>Parametrization</a:t>
            </a:r>
            <a:br>
              <a:rPr lang="en-US" sz="6600" dirty="0"/>
            </a:br>
            <a:r>
              <a:rPr lang="en-US" sz="6600" dirty="0" err="1">
                <a:hlinkClick r:id="rId3"/>
              </a:rPr>
              <a:t>GloMPO</a:t>
            </a:r>
            <a:r>
              <a:rPr lang="en-US" sz="6600" dirty="0"/>
              <a:t>: Global parallel optimizations </a:t>
            </a:r>
          </a:p>
        </p:txBody>
      </p:sp>
      <p:sp>
        <p:nvSpPr>
          <p:cNvPr id="8" name="Content Placeholder 3">
            <a:extLst>
              <a:ext uri="{FF2B5EF4-FFF2-40B4-BE49-F238E27FC236}">
                <a16:creationId xmlns:a16="http://schemas.microsoft.com/office/drawing/2014/main" id="{BCE743E7-B249-4EA3-9F31-3AF5F18CD889}"/>
              </a:ext>
            </a:extLst>
          </p:cNvPr>
          <p:cNvSpPr>
            <a:spLocks noGrp="1"/>
          </p:cNvSpPr>
          <p:nvPr>
            <p:ph sz="quarter" idx="11"/>
          </p:nvPr>
        </p:nvSpPr>
        <p:spPr>
          <a:xfrm>
            <a:off x="513452" y="2758227"/>
            <a:ext cx="15929209" cy="7067786"/>
          </a:xfrm>
        </p:spPr>
        <p:txBody>
          <a:bodyPr>
            <a:normAutofit fontScale="77500" lnSpcReduction="20000"/>
          </a:bodyPr>
          <a:lstStyle/>
          <a:p>
            <a:r>
              <a:rPr lang="en-GB" dirty="0">
                <a:latin typeface="Lato Medium" pitchFamily="34" charset="0"/>
                <a:ea typeface="Lato Medium" pitchFamily="34" charset="0"/>
                <a:cs typeface="Lato Medium" pitchFamily="34" charset="0"/>
              </a:rPr>
              <a:t>Build training sets with AMS</a:t>
            </a:r>
          </a:p>
          <a:p>
            <a:pPr lvl="1"/>
            <a:r>
              <a:rPr lang="en-GB" dirty="0">
                <a:latin typeface="Lato Medium" pitchFamily="34" charset="0"/>
                <a:ea typeface="Lato Medium" pitchFamily="34" charset="0"/>
                <a:cs typeface="Lato Medium" pitchFamily="34" charset="0"/>
              </a:rPr>
              <a:t>ADF, BAND, (+VASP, QE, Gaussian)</a:t>
            </a:r>
          </a:p>
          <a:p>
            <a:pPr lvl="1"/>
            <a:endParaRPr lang="en-GB" dirty="0">
              <a:latin typeface="Lato Medium" pitchFamily="34" charset="0"/>
              <a:ea typeface="Lato Medium" pitchFamily="34" charset="0"/>
              <a:cs typeface="Lato Medium" pitchFamily="34" charset="0"/>
            </a:endParaRPr>
          </a:p>
          <a:p>
            <a:r>
              <a:rPr lang="en-GB" dirty="0">
                <a:latin typeface="Lato Medium" pitchFamily="34" charset="0"/>
                <a:ea typeface="Lato Medium" pitchFamily="34" charset="0"/>
                <a:cs typeface="Lato Medium" pitchFamily="34" charset="0"/>
              </a:rPr>
              <a:t>Define references &amp; loss function</a:t>
            </a:r>
          </a:p>
          <a:p>
            <a:pPr lvl="1"/>
            <a:endParaRPr lang="en-GB" dirty="0">
              <a:latin typeface="Lato Medium" pitchFamily="34" charset="0"/>
              <a:ea typeface="Lato Medium" pitchFamily="34" charset="0"/>
              <a:cs typeface="Lato Medium" pitchFamily="34" charset="0"/>
            </a:endParaRPr>
          </a:p>
          <a:p>
            <a:r>
              <a:rPr lang="en-GB" dirty="0">
                <a:latin typeface="Lato Medium" pitchFamily="34" charset="0"/>
                <a:ea typeface="Lato Medium" pitchFamily="34" charset="0"/>
                <a:cs typeface="Lato Medium" pitchFamily="34" charset="0"/>
              </a:rPr>
              <a:t>Choose &amp; optimize parameters</a:t>
            </a:r>
          </a:p>
          <a:p>
            <a:pPr lvl="1"/>
            <a:r>
              <a:rPr lang="en-GB" dirty="0">
                <a:latin typeface="Lato Medium" pitchFamily="34" charset="0"/>
                <a:ea typeface="Lato Medium" pitchFamily="34" charset="0"/>
                <a:cs typeface="Lato Medium" pitchFamily="34" charset="0"/>
              </a:rPr>
              <a:t>Lennard-Jones</a:t>
            </a:r>
          </a:p>
          <a:p>
            <a:pPr lvl="1"/>
            <a:r>
              <a:rPr lang="en-GB" dirty="0" err="1">
                <a:latin typeface="Lato Medium" pitchFamily="34" charset="0"/>
                <a:ea typeface="Lato Medium" pitchFamily="34" charset="0"/>
                <a:cs typeface="Lato Medium" pitchFamily="34" charset="0"/>
              </a:rPr>
              <a:t>ReaxFF</a:t>
            </a:r>
            <a:endParaRPr lang="en-GB" dirty="0">
              <a:latin typeface="Lato Medium" pitchFamily="34" charset="0"/>
              <a:ea typeface="Lato Medium" pitchFamily="34" charset="0"/>
              <a:cs typeface="Lato Medium" pitchFamily="34" charset="0"/>
            </a:endParaRPr>
          </a:p>
          <a:p>
            <a:pPr lvl="1"/>
            <a:r>
              <a:rPr lang="en-GB" dirty="0">
                <a:latin typeface="Lato Medium" pitchFamily="34" charset="0"/>
                <a:ea typeface="Lato Medium" pitchFamily="34" charset="0"/>
                <a:cs typeface="Lato Medium" pitchFamily="34" charset="0"/>
              </a:rPr>
              <a:t>DFTB </a:t>
            </a:r>
          </a:p>
          <a:p>
            <a:pPr lvl="1"/>
            <a:r>
              <a:rPr lang="en-GB" dirty="0">
                <a:latin typeface="Lato Medium" pitchFamily="34" charset="0"/>
                <a:ea typeface="Lato Medium" pitchFamily="34" charset="0"/>
                <a:cs typeface="Lato Medium" pitchFamily="34" charset="0"/>
              </a:rPr>
              <a:t>AMS2024:  ML Potentials (active learning) </a:t>
            </a:r>
          </a:p>
          <a:p>
            <a:pPr lvl="1">
              <a:buNone/>
            </a:pPr>
            <a:r>
              <a:rPr lang="en-GB" dirty="0">
                <a:latin typeface="Lato Medium" pitchFamily="34" charset="0"/>
                <a:ea typeface="Lato Medium" pitchFamily="34" charset="0"/>
                <a:cs typeface="Lato Medium" pitchFamily="34" charset="0"/>
              </a:rPr>
              <a:t>	</a:t>
            </a:r>
          </a:p>
          <a:p>
            <a:r>
              <a:rPr lang="en-GB" dirty="0">
                <a:latin typeface="Lato Medium" pitchFamily="34" charset="0"/>
                <a:ea typeface="Lato Medium" pitchFamily="34" charset="0"/>
                <a:cs typeface="Lato Medium" pitchFamily="34" charset="0"/>
              </a:rPr>
              <a:t>Validate (&amp; iterate)</a:t>
            </a:r>
            <a:endParaRPr lang="en-GB" dirty="0"/>
          </a:p>
          <a:p>
            <a:pPr marL="476250" lvl="1" indent="0">
              <a:buNone/>
            </a:pPr>
            <a:endParaRPr lang="en-GB" dirty="0"/>
          </a:p>
        </p:txBody>
      </p:sp>
      <p:sp>
        <p:nvSpPr>
          <p:cNvPr id="7" name="Content Placeholder 3">
            <a:extLst>
              <a:ext uri="{FF2B5EF4-FFF2-40B4-BE49-F238E27FC236}">
                <a16:creationId xmlns:a16="http://schemas.microsoft.com/office/drawing/2014/main" id="{7E9F5B50-232F-4A63-B51C-224EABA1111D}"/>
              </a:ext>
            </a:extLst>
          </p:cNvPr>
          <p:cNvSpPr txBox="1">
            <a:spLocks/>
          </p:cNvSpPr>
          <p:nvPr/>
        </p:nvSpPr>
        <p:spPr>
          <a:xfrm>
            <a:off x="513451" y="10292316"/>
            <a:ext cx="9927721" cy="2151222"/>
          </a:xfrm>
          <a:prstGeom prst="rect">
            <a:avLst/>
          </a:prstGeom>
        </p:spPr>
        <p:txBody>
          <a:bodyPr vert="horz" lIns="91440" tIns="45720" rIns="91440" bIns="45720" rtlCol="0">
            <a:normAutofit fontScale="77500" lnSpcReduction="20000"/>
          </a:bodyPr>
          <a:lstStyle>
            <a:lvl1pPr marL="476250" marR="0" indent="-476250" algn="l" defTabSz="619125" rtl="0" latinLnBrk="0">
              <a:lnSpc>
                <a:spcPct val="100000"/>
              </a:lnSpc>
              <a:spcBef>
                <a:spcPts val="900"/>
              </a:spcBef>
              <a:spcAft>
                <a:spcPts val="0"/>
              </a:spcAft>
              <a:buClrTx/>
              <a:buSzPct val="75000"/>
              <a:buFontTx/>
              <a:buChar char="•"/>
              <a:tabLst/>
              <a:defRPr sz="3900" b="0" i="0" u="none" strike="noStrike" cap="none" spc="0" baseline="0">
                <a:ln>
                  <a:noFill/>
                </a:ln>
                <a:solidFill>
                  <a:srgbClr val="000000"/>
                </a:solidFill>
                <a:uFillTx/>
                <a:latin typeface="Lato Medium" charset="0"/>
                <a:ea typeface="Lato Medium" charset="0"/>
                <a:cs typeface="Lato Medium" charset="0"/>
                <a:sym typeface="Helvetica Light"/>
              </a:defRPr>
            </a:lvl1pPr>
            <a:lvl2pPr marL="952500" marR="0" indent="-476250" algn="l" defTabSz="619125" rtl="0" latinLnBrk="0">
              <a:lnSpc>
                <a:spcPct val="100000"/>
              </a:lnSpc>
              <a:spcBef>
                <a:spcPts val="900"/>
              </a:spcBef>
              <a:spcAft>
                <a:spcPts val="0"/>
              </a:spcAft>
              <a:buClrTx/>
              <a:buSzPct val="75000"/>
              <a:buFont typeface="Courier New" charset="0"/>
              <a:buChar char="o"/>
              <a:tabLst/>
              <a:defRPr sz="3000" b="0" i="0" u="none" strike="noStrike" cap="none" spc="0" baseline="0">
                <a:ln>
                  <a:noFill/>
                </a:ln>
                <a:solidFill>
                  <a:schemeClr val="tx1">
                    <a:lumMod val="95000"/>
                    <a:lumOff val="5000"/>
                  </a:schemeClr>
                </a:solidFill>
                <a:uFillTx/>
                <a:latin typeface="Lato Medium" charset="0"/>
                <a:ea typeface="Lato Medium" charset="0"/>
                <a:cs typeface="Lato Medium" charset="0"/>
                <a:sym typeface="Helvetica Light"/>
              </a:defRPr>
            </a:lvl2pPr>
            <a:lvl3pPr marL="1428750" marR="0" indent="-476250" algn="l" defTabSz="619125" rtl="0" latinLnBrk="0">
              <a:lnSpc>
                <a:spcPct val="100000"/>
              </a:lnSpc>
              <a:spcBef>
                <a:spcPts val="900"/>
              </a:spcBef>
              <a:spcAft>
                <a:spcPts val="0"/>
              </a:spcAft>
              <a:buClrTx/>
              <a:buSzPct val="75000"/>
              <a:buFont typeface="Wingdings" charset="2"/>
              <a:buChar char="§"/>
              <a:tabLst/>
              <a:defRPr sz="3000" b="0" i="0" u="none" strike="noStrike" cap="none" spc="0" baseline="0">
                <a:ln>
                  <a:noFill/>
                </a:ln>
                <a:solidFill>
                  <a:schemeClr val="accent1"/>
                </a:solidFill>
                <a:uFillTx/>
                <a:latin typeface="Lato Medium" charset="0"/>
                <a:ea typeface="Lato Medium" charset="0"/>
                <a:cs typeface="Lato Medium" charset="0"/>
                <a:sym typeface="Helvetica Light"/>
              </a:defRPr>
            </a:lvl3pPr>
            <a:lvl4pPr marL="1905000" marR="0" indent="-476250" algn="l" defTabSz="619125" rtl="0" latinLnBrk="0">
              <a:lnSpc>
                <a:spcPct val="100000"/>
              </a:lnSpc>
              <a:spcBef>
                <a:spcPts val="900"/>
              </a:spcBef>
              <a:spcAft>
                <a:spcPts val="0"/>
              </a:spcAft>
              <a:buClrTx/>
              <a:buSzPct val="75000"/>
              <a:buFont typeface="Wingdings" charset="2"/>
              <a:buChar char="Ø"/>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4pPr>
            <a:lvl5pPr marL="2381250" marR="0" indent="-476250" algn="l" defTabSz="619125" rtl="0" latinLnBrk="0">
              <a:lnSpc>
                <a:spcPct val="100000"/>
              </a:lnSpc>
              <a:spcBef>
                <a:spcPts val="900"/>
              </a:spcBef>
              <a:spcAft>
                <a:spcPts val="0"/>
              </a:spcAft>
              <a:buClrTx/>
              <a:buSzPct val="75000"/>
              <a:buFont typeface="Wingdings" charset="2"/>
              <a:buChar char="ü"/>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5pPr>
            <a:lvl6pPr marL="28575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6pPr>
            <a:lvl7pPr marL="33337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7pPr>
            <a:lvl8pPr marL="38100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8pPr>
            <a:lvl9pPr marL="42862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9pPr>
          </a:lstStyle>
          <a:p>
            <a:pPr marL="476250" marR="0" lvl="0" indent="-476250" algn="l" defTabSz="619125" rtl="0" eaLnBrk="1" fontAlgn="auto" latinLnBrk="0" hangingPunct="0">
              <a:lnSpc>
                <a:spcPct val="100000"/>
              </a:lnSpc>
              <a:spcBef>
                <a:spcPts val="900"/>
              </a:spcBef>
              <a:spcAft>
                <a:spcPts val="0"/>
              </a:spcAft>
              <a:buClrTx/>
              <a:buSzPct val="75000"/>
              <a:buFontTx/>
              <a:buChar char="•"/>
              <a:tabLst/>
              <a:defRPr/>
            </a:pPr>
            <a:r>
              <a:rPr kumimoji="0" lang="en-US" sz="2800" b="0" i="0" u="none" strike="noStrike" kern="0" cap="none" spc="0" normalizeH="0" baseline="0" noProof="0" dirty="0" err="1">
                <a:ln>
                  <a:noFill/>
                </a:ln>
                <a:solidFill>
                  <a:srgbClr val="000000"/>
                </a:solidFill>
                <a:effectLst/>
                <a:uLnTx/>
                <a:uFillTx/>
                <a:latin typeface="Lato Medium" charset="0"/>
                <a:ea typeface="Lato Medium" charset="0"/>
                <a:cs typeface="Lato Medium" charset="0"/>
                <a:sym typeface="Helvetica Light"/>
              </a:rPr>
              <a:t>Komissarov</a:t>
            </a:r>
            <a:r>
              <a:rPr kumimoji="0" lang="en-US" sz="2800" b="0" i="0"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rPr>
              <a:t>, L.; </a:t>
            </a:r>
            <a:r>
              <a:rPr kumimoji="0" lang="en-US" sz="2800" b="0" i="0" u="none" strike="noStrike" kern="0" cap="none" spc="0" normalizeH="0" baseline="0" noProof="0" dirty="0" err="1">
                <a:ln>
                  <a:noFill/>
                </a:ln>
                <a:solidFill>
                  <a:srgbClr val="000000"/>
                </a:solidFill>
                <a:effectLst/>
                <a:uLnTx/>
                <a:uFillTx/>
                <a:latin typeface="Lato Medium" charset="0"/>
                <a:ea typeface="Lato Medium" charset="0"/>
                <a:cs typeface="Lato Medium" charset="0"/>
                <a:sym typeface="Helvetica Light"/>
              </a:rPr>
              <a:t>Rüger</a:t>
            </a:r>
            <a:r>
              <a:rPr kumimoji="0" lang="en-US" sz="2800" b="0" i="0"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rPr>
              <a:t>, R.; </a:t>
            </a:r>
            <a:r>
              <a:rPr kumimoji="0" lang="en-US" sz="2800" b="0" i="0" u="none" strike="noStrike" kern="0" cap="none" spc="0" normalizeH="0" baseline="0" noProof="0" dirty="0" err="1">
                <a:ln>
                  <a:noFill/>
                </a:ln>
                <a:solidFill>
                  <a:srgbClr val="000000"/>
                </a:solidFill>
                <a:effectLst/>
                <a:uLnTx/>
                <a:uFillTx/>
                <a:latin typeface="Lato Medium" charset="0"/>
                <a:ea typeface="Lato Medium" charset="0"/>
                <a:cs typeface="Lato Medium" charset="0"/>
                <a:sym typeface="Helvetica Light"/>
              </a:rPr>
              <a:t>Hellström</a:t>
            </a:r>
            <a:r>
              <a:rPr kumimoji="0" lang="en-US" sz="2800" b="0" i="0"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rPr>
              <a:t>, M.; </a:t>
            </a:r>
            <a:r>
              <a:rPr kumimoji="0" lang="en-US" sz="2800" b="0" i="0" u="none" strike="noStrike" kern="0" cap="none" spc="0" normalizeH="0" baseline="0" noProof="0" dirty="0" err="1">
                <a:ln>
                  <a:noFill/>
                </a:ln>
                <a:solidFill>
                  <a:srgbClr val="000000"/>
                </a:solidFill>
                <a:effectLst/>
                <a:uLnTx/>
                <a:uFillTx/>
                <a:latin typeface="Lato Medium" charset="0"/>
                <a:ea typeface="Lato Medium" charset="0"/>
                <a:cs typeface="Lato Medium" charset="0"/>
                <a:sym typeface="Helvetica Light"/>
              </a:rPr>
              <a:t>Verstraelen</a:t>
            </a:r>
            <a:r>
              <a:rPr kumimoji="0" lang="en-US" sz="2800" b="0" i="0"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rPr>
              <a:t>, T. </a:t>
            </a:r>
            <a:r>
              <a:rPr kumimoji="0" lang="en-US" sz="2800" b="0" i="0" u="none" strike="noStrike" kern="0" cap="none" spc="0" normalizeH="0" baseline="0" noProof="0" dirty="0" err="1">
                <a:ln>
                  <a:noFill/>
                </a:ln>
                <a:solidFill>
                  <a:srgbClr val="000000"/>
                </a:solidFill>
                <a:effectLst/>
                <a:uLnTx/>
                <a:uFillTx/>
                <a:latin typeface="Lato Medium" charset="0"/>
                <a:ea typeface="Lato Medium" charset="0"/>
                <a:cs typeface="Lato Medium" charset="0"/>
                <a:sym typeface="Helvetica Light"/>
              </a:rPr>
              <a:t>ParAMS</a:t>
            </a:r>
            <a:r>
              <a:rPr kumimoji="0" lang="en-US" sz="2800" b="0" i="0"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rPr>
              <a:t>: Parameter Optimization for Atomistic and Molecular Simulations </a:t>
            </a:r>
            <a:r>
              <a:rPr kumimoji="0" lang="en-US" sz="2800" b="0" i="1"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hlinkClick r:id="rId4" action="ppaction://hlinkfile"/>
              </a:rPr>
              <a:t>J. Chem. Inf. Model.</a:t>
            </a:r>
            <a:r>
              <a:rPr kumimoji="0" lang="en-US" sz="2800" b="0" i="0"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hlinkClick r:id="rId4" action="ppaction://hlinkfile"/>
              </a:rPr>
              <a:t> </a:t>
            </a:r>
            <a:r>
              <a:rPr kumimoji="0" lang="en-US" sz="2800" b="1" i="0"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hlinkClick r:id="rId4" action="ppaction://hlinkfile"/>
              </a:rPr>
              <a:t>2021</a:t>
            </a:r>
            <a:r>
              <a:rPr kumimoji="0" lang="en-US" sz="2800" b="0" i="0"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hlinkClick r:id="rId4" action="ppaction://hlinkfile"/>
              </a:rPr>
              <a:t>, </a:t>
            </a:r>
            <a:r>
              <a:rPr kumimoji="0" lang="en-US" sz="2800" b="0" i="1"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hlinkClick r:id="rId4" action="ppaction://hlinkfile"/>
              </a:rPr>
              <a:t>61</a:t>
            </a:r>
            <a:r>
              <a:rPr kumimoji="0" lang="en-US" sz="2800" b="0" i="0"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hlinkClick r:id="rId4" action="ppaction://hlinkfile"/>
              </a:rPr>
              <a:t>, 8, 3737-3743</a:t>
            </a:r>
            <a:r>
              <a:rPr kumimoji="0" lang="en-US" sz="2800" b="0" i="0"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rPr>
              <a:t> </a:t>
            </a:r>
          </a:p>
          <a:p>
            <a:pPr marL="476250" marR="0" lvl="0" indent="-476250" algn="l" defTabSz="619125" rtl="0" eaLnBrk="1" fontAlgn="auto" latinLnBrk="0" hangingPunct="0">
              <a:lnSpc>
                <a:spcPct val="100000"/>
              </a:lnSpc>
              <a:spcBef>
                <a:spcPts val="900"/>
              </a:spcBef>
              <a:spcAft>
                <a:spcPts val="0"/>
              </a:spcAft>
              <a:buClrTx/>
              <a:buSzPct val="75000"/>
              <a:buFontTx/>
              <a:buChar char="•"/>
              <a:tabLst/>
              <a:defRPr/>
            </a:pPr>
            <a:r>
              <a:rPr kumimoji="0" lang="en-US" sz="2800" b="0" i="0" u="none" strike="noStrike" kern="0" cap="none" spc="0" normalizeH="0" baseline="0" noProof="0" dirty="0" err="1">
                <a:ln>
                  <a:noFill/>
                </a:ln>
                <a:solidFill>
                  <a:srgbClr val="000000"/>
                </a:solidFill>
                <a:effectLst/>
                <a:uLnTx/>
                <a:uFillTx/>
                <a:latin typeface="Lato Medium" charset="0"/>
                <a:ea typeface="Lato Medium" charset="0"/>
                <a:cs typeface="Lato Medium" charset="0"/>
                <a:sym typeface="Helvetica Light"/>
              </a:rPr>
              <a:t>Freitas</a:t>
            </a:r>
            <a:r>
              <a:rPr kumimoji="0" lang="en-US" sz="2800" b="0" i="0"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rPr>
              <a:t> Gustavo, M., </a:t>
            </a:r>
            <a:r>
              <a:rPr kumimoji="0" lang="en-US" sz="2800" b="0" i="0" u="none" strike="noStrike" kern="0" cap="none" spc="0" normalizeH="0" baseline="0" noProof="0" dirty="0" err="1">
                <a:ln>
                  <a:noFill/>
                </a:ln>
                <a:solidFill>
                  <a:srgbClr val="000000"/>
                </a:solidFill>
                <a:effectLst/>
                <a:uLnTx/>
                <a:uFillTx/>
                <a:latin typeface="Lato Medium" charset="0"/>
                <a:ea typeface="Lato Medium" charset="0"/>
                <a:cs typeface="Lato Medium" charset="0"/>
                <a:sym typeface="Helvetica Light"/>
              </a:rPr>
              <a:t>Verstraelen</a:t>
            </a:r>
            <a:r>
              <a:rPr kumimoji="0" lang="en-US" sz="2800" b="0" i="0"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rPr>
              <a:t>, T. </a:t>
            </a:r>
            <a:r>
              <a:rPr kumimoji="0" lang="en-US" sz="2800" b="0" i="0" u="none" strike="noStrike" kern="0" cap="none" spc="0" normalizeH="0" baseline="0" noProof="0" dirty="0" err="1">
                <a:ln>
                  <a:noFill/>
                </a:ln>
                <a:solidFill>
                  <a:srgbClr val="000000"/>
                </a:solidFill>
                <a:effectLst/>
                <a:uLnTx/>
                <a:uFillTx/>
                <a:latin typeface="Lato Medium" charset="0"/>
                <a:ea typeface="Lato Medium" charset="0"/>
                <a:cs typeface="Lato Medium" charset="0"/>
                <a:sym typeface="Helvetica Light"/>
              </a:rPr>
              <a:t>GloMPO</a:t>
            </a:r>
            <a:r>
              <a:rPr kumimoji="0" lang="en-US" sz="2800" b="0" i="0"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rPr>
              <a:t> (Globally Managed Parallel Optimization): a tool for expensive, black-box optimizations, application to ReaxFF </a:t>
            </a:r>
            <a:r>
              <a:rPr kumimoji="0" lang="en-US" sz="2800" b="0" i="0" u="none" strike="noStrike" kern="0" cap="none" spc="0" normalizeH="0" baseline="0" noProof="0" dirty="0" err="1">
                <a:ln>
                  <a:noFill/>
                </a:ln>
                <a:solidFill>
                  <a:srgbClr val="000000"/>
                </a:solidFill>
                <a:effectLst/>
                <a:uLnTx/>
                <a:uFillTx/>
                <a:latin typeface="Lato Medium" charset="0"/>
                <a:ea typeface="Lato Medium" charset="0"/>
                <a:cs typeface="Lato Medium" charset="0"/>
                <a:sym typeface="Helvetica Light"/>
              </a:rPr>
              <a:t>reparameterizations</a:t>
            </a:r>
            <a:r>
              <a:rPr kumimoji="0" lang="en-US" sz="2800" b="0" i="0"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rPr>
              <a:t>.</a:t>
            </a:r>
            <a:r>
              <a:rPr kumimoji="0" lang="en-US" sz="2800" b="0" i="0"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hlinkClick r:id="rId5"/>
              </a:rPr>
              <a:t> </a:t>
            </a:r>
            <a:r>
              <a:rPr kumimoji="0" lang="en-US" sz="2800" b="0" i="1"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hlinkClick r:id="rId5"/>
              </a:rPr>
              <a:t>J. </a:t>
            </a:r>
            <a:r>
              <a:rPr kumimoji="0" lang="en-US" sz="2800" b="0" i="1" u="none" strike="noStrike" kern="0" cap="none" spc="0" normalizeH="0" baseline="0" noProof="0" dirty="0" err="1">
                <a:ln>
                  <a:noFill/>
                </a:ln>
                <a:solidFill>
                  <a:srgbClr val="000000"/>
                </a:solidFill>
                <a:effectLst/>
                <a:uLnTx/>
                <a:uFillTx/>
                <a:latin typeface="Lato Medium" charset="0"/>
                <a:ea typeface="Lato Medium" charset="0"/>
                <a:cs typeface="Lato Medium" charset="0"/>
                <a:sym typeface="Helvetica Light"/>
                <a:hlinkClick r:id="rId5"/>
              </a:rPr>
              <a:t>Cheminform</a:t>
            </a:r>
            <a:r>
              <a:rPr kumimoji="0" lang="en-US" sz="2800" b="0" i="1"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hlinkClick r:id="rId5"/>
              </a:rPr>
              <a:t>.</a:t>
            </a:r>
            <a:r>
              <a:rPr kumimoji="0" lang="en-US" sz="2800" b="0" i="0"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hlinkClick r:id="rId5"/>
              </a:rPr>
              <a:t> </a:t>
            </a:r>
            <a:r>
              <a:rPr kumimoji="0" lang="en-US" sz="2800" b="1" i="0"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hlinkClick r:id="rId5"/>
              </a:rPr>
              <a:t>2022</a:t>
            </a:r>
            <a:r>
              <a:rPr kumimoji="0" lang="en-US" sz="2800" b="0" i="0"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hlinkClick r:id="rId5"/>
              </a:rPr>
              <a:t>, </a:t>
            </a:r>
            <a:r>
              <a:rPr kumimoji="0" lang="en-US" sz="2800" b="0" i="1"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hlinkClick r:id="rId5"/>
              </a:rPr>
              <a:t>14</a:t>
            </a:r>
            <a:r>
              <a:rPr kumimoji="0" lang="en-US" sz="2800" b="0" i="0"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hlinkClick r:id="rId5"/>
              </a:rPr>
              <a:t>, 7.</a:t>
            </a:r>
            <a:r>
              <a:rPr kumimoji="0" lang="en-US" sz="2800" b="0" i="0"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rPr>
              <a:t> </a:t>
            </a:r>
          </a:p>
          <a:p>
            <a:pPr marL="476250" marR="0" lvl="0" indent="-476250" algn="l" defTabSz="619125" rtl="0" eaLnBrk="1" fontAlgn="auto" latinLnBrk="0" hangingPunct="1">
              <a:lnSpc>
                <a:spcPct val="100000"/>
              </a:lnSpc>
              <a:spcBef>
                <a:spcPts val="900"/>
              </a:spcBef>
              <a:spcAft>
                <a:spcPts val="0"/>
              </a:spcAft>
              <a:buClrTx/>
              <a:buSzPct val="75000"/>
              <a:buFontTx/>
              <a:buChar char="•"/>
              <a:tabLst/>
              <a:defRPr/>
            </a:pPr>
            <a:endParaRPr kumimoji="0" lang="en-GB" sz="2800" b="0" i="0" u="none" strike="noStrike" kern="0" cap="none" spc="0" normalizeH="0" baseline="0" noProof="0" dirty="0">
              <a:ln>
                <a:noFill/>
              </a:ln>
              <a:solidFill>
                <a:srgbClr val="000000"/>
              </a:solidFill>
              <a:effectLst/>
              <a:uLnTx/>
              <a:uFillTx/>
              <a:latin typeface="Lato Medium" charset="0"/>
              <a:ea typeface="Lato Medium" charset="0"/>
              <a:cs typeface="Lato Medium" charset="0"/>
              <a:sym typeface="Helvetica Light"/>
            </a:endParaRPr>
          </a:p>
          <a:p>
            <a:pPr marL="476250" marR="0" lvl="1" indent="0" algn="l" defTabSz="619125" rtl="0" eaLnBrk="1" fontAlgn="auto" latinLnBrk="0" hangingPunct="1">
              <a:lnSpc>
                <a:spcPct val="100000"/>
              </a:lnSpc>
              <a:spcBef>
                <a:spcPts val="900"/>
              </a:spcBef>
              <a:spcAft>
                <a:spcPts val="0"/>
              </a:spcAft>
              <a:buClrTx/>
              <a:buSzPct val="75000"/>
              <a:buFont typeface="Courier New" charset="0"/>
              <a:buNone/>
              <a:tabLst/>
              <a:defRPr/>
            </a:pPr>
            <a:endParaRPr kumimoji="0" lang="en-GB" sz="2800" b="0" i="0" u="none" strike="noStrike" kern="0" cap="none" spc="0" normalizeH="0" baseline="0" noProof="0" dirty="0">
              <a:ln>
                <a:noFill/>
              </a:ln>
              <a:solidFill>
                <a:srgbClr val="000000">
                  <a:lumMod val="95000"/>
                  <a:lumOff val="5000"/>
                </a:srgbClr>
              </a:solidFill>
              <a:effectLst/>
              <a:uLnTx/>
              <a:uFillTx/>
              <a:latin typeface="Lato Medium" charset="0"/>
              <a:ea typeface="Lato Medium" charset="0"/>
              <a:cs typeface="Lato Medium" charset="0"/>
              <a:sym typeface="Helvetica Light"/>
            </a:endParaRPr>
          </a:p>
        </p:txBody>
      </p:sp>
      <p:pic>
        <p:nvPicPr>
          <p:cNvPr id="2050" name="Picture 2" descr="ZnS-fit">
            <a:extLst>
              <a:ext uri="{FF2B5EF4-FFF2-40B4-BE49-F238E27FC236}">
                <a16:creationId xmlns:a16="http://schemas.microsoft.com/office/drawing/2014/main" id="{B878BD82-4D10-4D32-ADE1-B68DD7F201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33054" y="6278747"/>
            <a:ext cx="4762500" cy="32480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7" cstate="print"/>
          <a:srcRect/>
          <a:stretch>
            <a:fillRect/>
          </a:stretch>
        </p:blipFill>
        <p:spPr bwMode="auto">
          <a:xfrm>
            <a:off x="10441172" y="2358177"/>
            <a:ext cx="7606658" cy="3662101"/>
          </a:xfrm>
          <a:prstGeom prst="rect">
            <a:avLst/>
          </a:prstGeom>
          <a:noFill/>
          <a:ln w="9525">
            <a:noFill/>
            <a:miter lim="800000"/>
            <a:headEnd/>
            <a:tailEnd/>
          </a:ln>
          <a:effectLst/>
        </p:spPr>
      </p:pic>
      <p:pic>
        <p:nvPicPr>
          <p:cNvPr id="10" name="Content Placeholder 8">
            <a:extLst>
              <a:ext uri="{FF2B5EF4-FFF2-40B4-BE49-F238E27FC236}">
                <a16:creationId xmlns:a16="http://schemas.microsoft.com/office/drawing/2014/main" id="{2409A6FF-D89A-4635-B6D7-7C2A6AAF93AB}"/>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49670"/>
          <a:stretch/>
        </p:blipFill>
        <p:spPr>
          <a:xfrm>
            <a:off x="11412785" y="9826013"/>
            <a:ext cx="6635045" cy="2617525"/>
          </a:xfrm>
          <a:prstGeom prst="rect">
            <a:avLst/>
          </a:prstGeom>
        </p:spPr>
      </p:pic>
    </p:spTree>
    <p:extLst>
      <p:ext uri="{BB962C8B-B14F-4D97-AF65-F5344CB8AC3E}">
        <p14:creationId xmlns:p14="http://schemas.microsoft.com/office/powerpoint/2010/main" val="1887296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txBox="1">
            <a:spLocks noGrp="1"/>
          </p:cNvSpPr>
          <p:nvPr>
            <p:ph type="title"/>
          </p:nvPr>
        </p:nvSpPr>
        <p:spPr bwMode="auto">
          <a:xfrm>
            <a:off x="0" y="228138"/>
            <a:ext cx="18288000" cy="985783"/>
          </a:xfrm>
          <a:prstGeom prst="rect">
            <a:avLst/>
          </a:prstGeom>
          <a:noFill/>
          <a:ln>
            <a:noFill/>
          </a:ln>
          <a:effectLst/>
        </p:spPr>
        <p:txBody>
          <a:bodyPr wrap="square" anchor="ctr">
            <a:spAutoFit/>
          </a:bodyPr>
          <a:lstStyle/>
          <a:p>
            <a:pPr algn="ctr">
              <a:defRPr/>
            </a:pPr>
            <a:r>
              <a:rPr sz="5806" dirty="0" err="1"/>
              <a:t>ParAMS</a:t>
            </a:r>
            <a:r>
              <a:rPr sz="5806" dirty="0"/>
              <a:t>: Types of reference values</a:t>
            </a:r>
          </a:p>
        </p:txBody>
      </p:sp>
      <p:sp>
        <p:nvSpPr>
          <p:cNvPr id="3" name="Text Placeholder 2"/>
          <p:cNvSpPr txBox="1">
            <a:spLocks noGrp="1"/>
          </p:cNvSpPr>
          <p:nvPr>
            <p:ph type="body"/>
          </p:nvPr>
        </p:nvSpPr>
        <p:spPr bwMode="auto">
          <a:xfrm>
            <a:off x="-284256" y="3591611"/>
            <a:ext cx="10342846" cy="7756322"/>
          </a:xfrm>
          <a:prstGeom prst="rect">
            <a:avLst/>
          </a:prstGeom>
          <a:noFill/>
          <a:ln>
            <a:noFill/>
          </a:ln>
          <a:effectLst/>
        </p:spPr>
        <p:txBody>
          <a:bodyPr anchor="t">
            <a:normAutofit/>
          </a:bodyPr>
          <a:lstStyle/>
          <a:p>
            <a:pPr marL="1567628" lvl="1" indent="587860">
              <a:lnSpc>
                <a:spcPts val="5748"/>
              </a:lnSpc>
              <a:spcAft>
                <a:spcPts val="2736"/>
              </a:spcAft>
              <a:buClr>
                <a:srgbClr val="FF9900"/>
              </a:buClr>
              <a:buSzPct val="45000"/>
              <a:buFont typeface="Liberation Mono"/>
              <a:buChar char="►"/>
              <a:defRPr/>
            </a:pPr>
            <a:r>
              <a:rPr sz="3629" dirty="0">
                <a:latin typeface="Lato Medium" panose="020F0502020204030203" pitchFamily="34" charset="0"/>
                <a:ea typeface="Lato Medium" panose="020F0502020204030203" pitchFamily="34" charset="0"/>
                <a:cs typeface="Lato Medium" panose="020F0502020204030203" pitchFamily="34" charset="0"/>
              </a:rPr>
              <a:t>“Anything” that can be extracted from a </a:t>
            </a:r>
            <a:r>
              <a:rPr sz="3629" b="1" dirty="0">
                <a:latin typeface="Lato Medium" panose="020F0502020204030203" pitchFamily="34" charset="0"/>
                <a:ea typeface="Lato Medium" panose="020F0502020204030203" pitchFamily="34" charset="0"/>
                <a:cs typeface="Lato Medium" panose="020F0502020204030203" pitchFamily="34" charset="0"/>
              </a:rPr>
              <a:t>job</a:t>
            </a:r>
            <a:r>
              <a:rPr sz="3629" dirty="0">
                <a:latin typeface="Lato Medium" panose="020F0502020204030203" pitchFamily="34" charset="0"/>
                <a:ea typeface="Lato Medium" panose="020F0502020204030203" pitchFamily="34" charset="0"/>
                <a:cs typeface="Lato Medium" panose="020F0502020204030203" pitchFamily="34" charset="0"/>
              </a:rPr>
              <a:t> can be used as a reference value</a:t>
            </a:r>
          </a:p>
          <a:p>
            <a:pPr marL="1567628" lvl="1" indent="587860">
              <a:lnSpc>
                <a:spcPts val="5748"/>
              </a:lnSpc>
              <a:spcAft>
                <a:spcPts val="2736"/>
              </a:spcAft>
              <a:buClr>
                <a:srgbClr val="FF9900"/>
              </a:buClr>
              <a:buSzPct val="45000"/>
              <a:buFont typeface="Liberation Mono"/>
              <a:buChar char="►"/>
              <a:defRPr/>
            </a:pPr>
            <a:r>
              <a:rPr sz="3629" dirty="0">
                <a:latin typeface="Lato Medium" panose="020F0502020204030203" pitchFamily="34" charset="0"/>
                <a:ea typeface="Lato Medium" panose="020F0502020204030203" pitchFamily="34" charset="0"/>
                <a:cs typeface="Lato Medium" panose="020F0502020204030203" pitchFamily="34" charset="0"/>
              </a:rPr>
              <a:t>Forces, atomic charges</a:t>
            </a:r>
          </a:p>
        </p:txBody>
      </p:sp>
      <p:pic>
        <p:nvPicPr>
          <p:cNvPr id="4" name="Picture 3"/>
          <p:cNvPicPr/>
          <p:nvPr/>
        </p:nvPicPr>
        <p:blipFill>
          <a:blip r:embed="rId2">
            <a:alphaModFix/>
            <a:lum/>
          </a:blip>
          <a:stretch/>
        </p:blipFill>
        <p:spPr bwMode="auto">
          <a:xfrm>
            <a:off x="12410389" y="5812756"/>
            <a:ext cx="4760912" cy="5425180"/>
          </a:xfrm>
          <a:prstGeom prst="rect">
            <a:avLst/>
          </a:prstGeom>
          <a:ln>
            <a:noFill/>
          </a:ln>
          <a:effectLst/>
        </p:spPr>
      </p:pic>
      <p:pic>
        <p:nvPicPr>
          <p:cNvPr id="5" name="Picture 4"/>
          <p:cNvPicPr/>
          <p:nvPr/>
        </p:nvPicPr>
        <p:blipFill>
          <a:blip r:embed="rId3">
            <a:alphaModFix/>
            <a:lum/>
          </a:blip>
          <a:stretch/>
        </p:blipFill>
        <p:spPr bwMode="auto">
          <a:xfrm>
            <a:off x="8010406" y="5812757"/>
            <a:ext cx="3706051" cy="5842552"/>
          </a:xfrm>
          <a:prstGeom prst="rect">
            <a:avLst/>
          </a:prstGeom>
          <a:ln>
            <a:noFill/>
          </a:ln>
          <a:effectLst/>
        </p:spPr>
      </p:pic>
      <p:sp>
        <p:nvSpPr>
          <p:cNvPr id="6" name="TextBox 5"/>
          <p:cNvSpPr txBox="1">
            <a:spLocks noGrp="1"/>
          </p:cNvSpPr>
          <p:nvPr/>
        </p:nvSpPr>
        <p:spPr bwMode="auto">
          <a:xfrm>
            <a:off x="8244296" y="5847012"/>
            <a:ext cx="1469503" cy="667454"/>
          </a:xfrm>
          <a:prstGeom prst="rect">
            <a:avLst/>
          </a:prstGeom>
          <a:noFill/>
          <a:ln>
            <a:noFill/>
          </a:ln>
          <a:effectLst/>
        </p:spPr>
        <p:txBody>
          <a:bodyPr wrap="none" lIns="163289" tIns="81643" rIns="163289" bIns="81643">
            <a:spAutoFit/>
          </a:bodyPr>
          <a:lstStyle/>
          <a:p>
            <a:pPr marL="0" marR="0" lvl="0" indent="0" algn="ctr" defTabSz="1659179" rtl="0" eaLnBrk="1" fontAlgn="auto" latinLnBrk="0" hangingPunct="1">
              <a:lnSpc>
                <a:spcPct val="100000"/>
              </a:lnSpc>
              <a:spcBef>
                <a:spcPts val="0"/>
              </a:spcBef>
              <a:spcAft>
                <a:spcPts val="0"/>
              </a:spcAft>
              <a:buClrTx/>
              <a:buSzTx/>
              <a:buFontTx/>
              <a:buNone/>
              <a:tabLst/>
              <a:defRPr/>
            </a:pPr>
            <a:r>
              <a:rPr kumimoji="0" sz="3266" b="0" i="0" u="none" strike="noStrike" kern="0" cap="none" spc="0" normalizeH="0" baseline="0" noProof="0" dirty="0">
                <a:ln>
                  <a:noFill/>
                </a:ln>
                <a:solidFill>
                  <a:sysClr val="windowText" lastClr="000000"/>
                </a:solidFill>
                <a:effectLst/>
                <a:uLnTx/>
                <a:uFillTx/>
                <a:latin typeface="Lato"/>
                <a:sym typeface="Helvetica Light"/>
              </a:rPr>
              <a:t>forces</a:t>
            </a:r>
            <a:endParaRPr kumimoji="0" sz="3266" b="0" i="0" u="none" strike="noStrike" kern="0" cap="none" spc="0" normalizeH="0" baseline="0" noProof="0" dirty="0">
              <a:ln>
                <a:noFill/>
              </a:ln>
              <a:solidFill>
                <a:sysClr val="windowText" lastClr="000000"/>
              </a:solidFill>
              <a:effectLst/>
              <a:uLnTx/>
              <a:uFillTx/>
              <a:latin typeface="Arial"/>
              <a:sym typeface="Helvetica Light"/>
            </a:endParaRPr>
          </a:p>
        </p:txBody>
      </p:sp>
      <p:sp>
        <p:nvSpPr>
          <p:cNvPr id="7" name="TextBox 6"/>
          <p:cNvSpPr txBox="1">
            <a:spLocks noGrp="1"/>
          </p:cNvSpPr>
          <p:nvPr/>
        </p:nvSpPr>
        <p:spPr bwMode="auto">
          <a:xfrm>
            <a:off x="12657030" y="6002466"/>
            <a:ext cx="1745219" cy="667454"/>
          </a:xfrm>
          <a:prstGeom prst="rect">
            <a:avLst/>
          </a:prstGeom>
          <a:noFill/>
          <a:ln>
            <a:noFill/>
          </a:ln>
          <a:effectLst/>
        </p:spPr>
        <p:txBody>
          <a:bodyPr wrap="none" lIns="163289" tIns="81643" rIns="163289" bIns="81643">
            <a:spAutoFit/>
          </a:bodyPr>
          <a:lstStyle/>
          <a:p>
            <a:pPr marL="0" marR="0" lvl="0" indent="0" algn="ctr" defTabSz="1659179" rtl="0" eaLnBrk="1" fontAlgn="auto" latinLnBrk="0" hangingPunct="1">
              <a:lnSpc>
                <a:spcPct val="100000"/>
              </a:lnSpc>
              <a:spcBef>
                <a:spcPts val="0"/>
              </a:spcBef>
              <a:spcAft>
                <a:spcPts val="0"/>
              </a:spcAft>
              <a:buClrTx/>
              <a:buSzTx/>
              <a:buFontTx/>
              <a:buNone/>
              <a:tabLst/>
              <a:defRPr/>
            </a:pPr>
            <a:r>
              <a:rPr kumimoji="0" sz="3266" b="0" i="0" u="none" strike="noStrike" kern="0" cap="none" spc="0" normalizeH="0" baseline="0" noProof="0">
                <a:ln>
                  <a:noFill/>
                </a:ln>
                <a:solidFill>
                  <a:sysClr val="windowText" lastClr="000000"/>
                </a:solidFill>
                <a:effectLst/>
                <a:uLnTx/>
                <a:uFillTx/>
                <a:latin typeface="Lato"/>
                <a:sym typeface="Helvetica Light"/>
              </a:rPr>
              <a:t>charges</a:t>
            </a:r>
            <a:endParaRPr kumimoji="0" sz="3266" b="0" i="0" u="none" strike="noStrike" kern="0" cap="none" spc="0" normalizeH="0" baseline="0" noProof="0">
              <a:ln>
                <a:noFill/>
              </a:ln>
              <a:solidFill>
                <a:sysClr val="windowText" lastClr="000000"/>
              </a:solidFill>
              <a:effectLst/>
              <a:uLnTx/>
              <a:uFillTx/>
              <a:latin typeface="Arial"/>
              <a:sym typeface="Helvetica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 Placeholder 2"/>
          <p:cNvSpPr txBox="1">
            <a:spLocks noGrp="1"/>
          </p:cNvSpPr>
          <p:nvPr>
            <p:ph type="body"/>
          </p:nvPr>
        </p:nvSpPr>
        <p:spPr bwMode="auto">
          <a:xfrm>
            <a:off x="-284256" y="3591611"/>
            <a:ext cx="10342846" cy="7756322"/>
          </a:xfrm>
          <a:prstGeom prst="rect">
            <a:avLst/>
          </a:prstGeom>
          <a:noFill/>
          <a:ln>
            <a:noFill/>
          </a:ln>
          <a:effectLst/>
        </p:spPr>
        <p:txBody>
          <a:bodyPr anchor="t">
            <a:normAutofit/>
          </a:bodyPr>
          <a:lstStyle/>
          <a:p>
            <a:pPr marL="1567628" lvl="1" indent="587860">
              <a:lnSpc>
                <a:spcPts val="5748"/>
              </a:lnSpc>
              <a:spcAft>
                <a:spcPts val="2736"/>
              </a:spcAft>
              <a:buClr>
                <a:srgbClr val="FF9900"/>
              </a:buClr>
              <a:buSzPct val="45000"/>
              <a:buFont typeface="Liberation Mono"/>
              <a:buChar char="►"/>
              <a:defRPr/>
            </a:pPr>
            <a:r>
              <a:rPr sz="3629" dirty="0">
                <a:latin typeface="Lato Medium" panose="020F0502020204030203" pitchFamily="34" charset="0"/>
                <a:ea typeface="Lato Medium" panose="020F0502020204030203" pitchFamily="34" charset="0"/>
                <a:cs typeface="Lato Medium" panose="020F0502020204030203" pitchFamily="34" charset="0"/>
              </a:rPr>
              <a:t>“Anything” that can be extracted from a </a:t>
            </a:r>
            <a:r>
              <a:rPr sz="3629" b="1" dirty="0">
                <a:latin typeface="Lato Medium" panose="020F0502020204030203" pitchFamily="34" charset="0"/>
                <a:ea typeface="Lato Medium" panose="020F0502020204030203" pitchFamily="34" charset="0"/>
                <a:cs typeface="Lato Medium" panose="020F0502020204030203" pitchFamily="34" charset="0"/>
              </a:rPr>
              <a:t>job</a:t>
            </a:r>
            <a:r>
              <a:rPr sz="3629" dirty="0">
                <a:latin typeface="Lato Medium" panose="020F0502020204030203" pitchFamily="34" charset="0"/>
                <a:ea typeface="Lato Medium" panose="020F0502020204030203" pitchFamily="34" charset="0"/>
                <a:cs typeface="Lato Medium" panose="020F0502020204030203" pitchFamily="34" charset="0"/>
              </a:rPr>
              <a:t> can be used as a reference value</a:t>
            </a:r>
          </a:p>
          <a:p>
            <a:pPr marL="1567628" lvl="1" indent="587860">
              <a:lnSpc>
                <a:spcPts val="5748"/>
              </a:lnSpc>
              <a:spcAft>
                <a:spcPts val="2736"/>
              </a:spcAft>
              <a:buClr>
                <a:srgbClr val="FF9900"/>
              </a:buClr>
              <a:buSzPct val="45000"/>
              <a:buFont typeface="Liberation Mono"/>
              <a:buChar char="►"/>
              <a:defRPr/>
            </a:pPr>
            <a:r>
              <a:rPr lang="en-US" sz="3629" dirty="0">
                <a:latin typeface="Lato Medium" panose="020F0502020204030203" pitchFamily="34" charset="0"/>
                <a:ea typeface="Lato Medium" panose="020F0502020204030203" pitchFamily="34" charset="0"/>
                <a:cs typeface="Lato Medium" panose="020F0502020204030203" pitchFamily="34" charset="0"/>
              </a:rPr>
              <a:t>(optimized) Bond distances, angles</a:t>
            </a:r>
            <a:endParaRPr sz="3629" dirty="0">
              <a:latin typeface="Lato Medium" panose="020F0502020204030203" pitchFamily="34" charset="0"/>
              <a:ea typeface="Lato Medium" panose="020F0502020204030203" pitchFamily="34" charset="0"/>
              <a:cs typeface="Lato Medium" panose="020F0502020204030203" pitchFamily="34" charset="0"/>
            </a:endParaRPr>
          </a:p>
        </p:txBody>
      </p:sp>
      <p:pic>
        <p:nvPicPr>
          <p:cNvPr id="8" name="Picture 7">
            <a:extLst>
              <a:ext uri="{FF2B5EF4-FFF2-40B4-BE49-F238E27FC236}">
                <a16:creationId xmlns:a16="http://schemas.microsoft.com/office/drawing/2014/main" id="{5E3A1707-239A-DBF7-B371-D7D66A4D1728}"/>
              </a:ext>
            </a:extLst>
          </p:cNvPr>
          <p:cNvPicPr/>
          <p:nvPr/>
        </p:nvPicPr>
        <p:blipFill>
          <a:blip r:embed="rId2">
            <a:alphaModFix/>
            <a:lum/>
          </a:blip>
          <a:stretch/>
        </p:blipFill>
        <p:spPr bwMode="auto">
          <a:xfrm>
            <a:off x="10646574" y="3322387"/>
            <a:ext cx="5689058" cy="7465011"/>
          </a:xfrm>
          <a:prstGeom prst="rect">
            <a:avLst/>
          </a:prstGeom>
          <a:ln>
            <a:noFill/>
          </a:ln>
          <a:effectLst/>
        </p:spPr>
      </p:pic>
      <p:sp>
        <p:nvSpPr>
          <p:cNvPr id="6" name="Title 1">
            <a:extLst>
              <a:ext uri="{FF2B5EF4-FFF2-40B4-BE49-F238E27FC236}">
                <a16:creationId xmlns:a16="http://schemas.microsoft.com/office/drawing/2014/main" id="{75CB4E64-5AE2-AE4E-7136-DDCBD956497B}"/>
              </a:ext>
            </a:extLst>
          </p:cNvPr>
          <p:cNvSpPr txBox="1">
            <a:spLocks/>
          </p:cNvSpPr>
          <p:nvPr/>
        </p:nvSpPr>
        <p:spPr bwMode="auto">
          <a:xfrm>
            <a:off x="0" y="228138"/>
            <a:ext cx="18288000" cy="985783"/>
          </a:xfrm>
          <a:prstGeom prst="rect">
            <a:avLst/>
          </a:prstGeom>
          <a:noFill/>
          <a:ln>
            <a:noFill/>
          </a:ln>
          <a:effectLst/>
        </p:spPr>
        <p:txBody>
          <a:bodyPr wrap="square" anchor="ctr">
            <a:spAutoFit/>
          </a:bodyPr>
          <a:lstStyle>
            <a:lvl1pPr>
              <a:defRPr sz="6600">
                <a:solidFill>
                  <a:schemeClr val="accent6"/>
                </a:solidFill>
                <a:latin typeface="Lato Black" panose="020F0502020204030203" pitchFamily="34" charset="0"/>
                <a:ea typeface="Lato Black" panose="020F0502020204030203" pitchFamily="34" charset="0"/>
                <a:cs typeface="Lato Black" panose="020F050202020403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806" b="0" i="0" u="none" strike="noStrike" kern="0" cap="none" spc="0" normalizeH="0" baseline="0" noProof="0">
                <a:ln>
                  <a:noFill/>
                </a:ln>
                <a:solidFill>
                  <a:srgbClr val="F79646"/>
                </a:solidFill>
                <a:effectLst/>
                <a:uLnTx/>
                <a:uFillTx/>
                <a:latin typeface="Lato Black" panose="020F0502020204030203" pitchFamily="34" charset="0"/>
                <a:ea typeface="Lato Black" panose="020F0502020204030203" pitchFamily="34" charset="0"/>
                <a:cs typeface="Lato Black" panose="020F0502020204030203" pitchFamily="34" charset="0"/>
                <a:sym typeface="Helvetica Light"/>
              </a:rPr>
              <a:t>ParAMS: Types of reference values</a:t>
            </a:r>
            <a:endParaRPr kumimoji="0" lang="en-US" sz="5806" b="0" i="0" u="none" strike="noStrike" kern="0" cap="none" spc="0" normalizeH="0" baseline="0" noProof="0" dirty="0">
              <a:ln>
                <a:noFill/>
              </a:ln>
              <a:solidFill>
                <a:srgbClr val="F79646"/>
              </a:solidFill>
              <a:effectLst/>
              <a:uLnTx/>
              <a:uFillTx/>
              <a:latin typeface="Lato Black" panose="020F0502020204030203" pitchFamily="34" charset="0"/>
              <a:ea typeface="Lato Black" panose="020F0502020204030203" pitchFamily="34" charset="0"/>
              <a:cs typeface="Lato Black" panose="020F0502020204030203" pitchFamily="34" charset="0"/>
              <a:sym typeface="Helvetica Light"/>
            </a:endParaRPr>
          </a:p>
        </p:txBody>
      </p:sp>
    </p:spTree>
    <p:extLst>
      <p:ext uri="{BB962C8B-B14F-4D97-AF65-F5344CB8AC3E}">
        <p14:creationId xmlns:p14="http://schemas.microsoft.com/office/powerpoint/2010/main" val="1809560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 Placeholder 2"/>
          <p:cNvSpPr txBox="1">
            <a:spLocks noGrp="1"/>
          </p:cNvSpPr>
          <p:nvPr>
            <p:ph type="body"/>
          </p:nvPr>
        </p:nvSpPr>
        <p:spPr bwMode="auto">
          <a:xfrm>
            <a:off x="-284256" y="3591611"/>
            <a:ext cx="10342846" cy="7756322"/>
          </a:xfrm>
          <a:prstGeom prst="rect">
            <a:avLst/>
          </a:prstGeom>
          <a:noFill/>
          <a:ln>
            <a:noFill/>
          </a:ln>
          <a:effectLst/>
        </p:spPr>
        <p:txBody>
          <a:bodyPr anchor="t">
            <a:normAutofit/>
          </a:bodyPr>
          <a:lstStyle/>
          <a:p>
            <a:pPr marL="1567628" lvl="1" indent="587860">
              <a:lnSpc>
                <a:spcPts val="5748"/>
              </a:lnSpc>
              <a:spcAft>
                <a:spcPts val="2736"/>
              </a:spcAft>
              <a:buClr>
                <a:srgbClr val="FF9900"/>
              </a:buClr>
              <a:buSzPct val="45000"/>
              <a:buFont typeface="Liberation Mono"/>
              <a:buChar char="►"/>
              <a:defRPr/>
            </a:pPr>
            <a:r>
              <a:rPr sz="3629" dirty="0">
                <a:latin typeface="Lato Medium" panose="020F0502020204030203" pitchFamily="34" charset="0"/>
                <a:ea typeface="Lato Medium" panose="020F0502020204030203" pitchFamily="34" charset="0"/>
                <a:cs typeface="Lato Medium" panose="020F0502020204030203" pitchFamily="34" charset="0"/>
              </a:rPr>
              <a:t>“Anything” that can be extracted from a </a:t>
            </a:r>
            <a:r>
              <a:rPr sz="3629" b="1" dirty="0">
                <a:latin typeface="Lato Medium" panose="020F0502020204030203" pitchFamily="34" charset="0"/>
                <a:ea typeface="Lato Medium" panose="020F0502020204030203" pitchFamily="34" charset="0"/>
                <a:cs typeface="Lato Medium" panose="020F0502020204030203" pitchFamily="34" charset="0"/>
              </a:rPr>
              <a:t>job</a:t>
            </a:r>
            <a:r>
              <a:rPr sz="3629" dirty="0">
                <a:latin typeface="Lato Medium" panose="020F0502020204030203" pitchFamily="34" charset="0"/>
                <a:ea typeface="Lato Medium" panose="020F0502020204030203" pitchFamily="34" charset="0"/>
                <a:cs typeface="Lato Medium" panose="020F0502020204030203" pitchFamily="34" charset="0"/>
              </a:rPr>
              <a:t> can be used as a reference value</a:t>
            </a:r>
          </a:p>
          <a:p>
            <a:pPr marL="1567628" lvl="1" indent="587860">
              <a:lnSpc>
                <a:spcPts val="5748"/>
              </a:lnSpc>
              <a:spcAft>
                <a:spcPts val="2736"/>
              </a:spcAft>
              <a:buClr>
                <a:srgbClr val="FF9900"/>
              </a:buClr>
              <a:buSzPct val="45000"/>
              <a:buFont typeface="Liberation Mono"/>
              <a:buChar char="►"/>
              <a:defRPr/>
            </a:pPr>
            <a:r>
              <a:rPr lang="en-US" sz="3629" dirty="0">
                <a:latin typeface="Lato Medium" panose="020F0502020204030203" pitchFamily="34" charset="0"/>
                <a:ea typeface="Lato Medium" panose="020F0502020204030203" pitchFamily="34" charset="0"/>
                <a:cs typeface="Lato Medium" panose="020F0502020204030203" pitchFamily="34" charset="0"/>
              </a:rPr>
              <a:t>PES Scans: Energy vs. bond </a:t>
            </a:r>
            <a:br>
              <a:rPr lang="en-US" sz="3629" dirty="0">
                <a:latin typeface="Lato Medium" panose="020F0502020204030203" pitchFamily="34" charset="0"/>
                <a:ea typeface="Lato Medium" panose="020F0502020204030203" pitchFamily="34" charset="0"/>
                <a:cs typeface="Lato Medium" panose="020F0502020204030203" pitchFamily="34" charset="0"/>
              </a:rPr>
            </a:br>
            <a:r>
              <a:rPr lang="en-US" sz="3629" dirty="0">
                <a:latin typeface="Lato Medium" panose="020F0502020204030203" pitchFamily="34" charset="0"/>
                <a:ea typeface="Lato Medium" panose="020F0502020204030203" pitchFamily="34" charset="0"/>
                <a:cs typeface="Lato Medium" panose="020F0502020204030203" pitchFamily="34" charset="0"/>
              </a:rPr>
              <a:t>length, angle, or cell volume</a:t>
            </a:r>
          </a:p>
          <a:p>
            <a:pPr marL="1567628" lvl="1" indent="587860">
              <a:lnSpc>
                <a:spcPts val="5748"/>
              </a:lnSpc>
              <a:spcAft>
                <a:spcPts val="2736"/>
              </a:spcAft>
              <a:buClr>
                <a:srgbClr val="FF9900"/>
              </a:buClr>
              <a:buSzPct val="45000"/>
              <a:buFont typeface="Liberation Mono"/>
              <a:buChar char="►"/>
              <a:defRPr/>
            </a:pPr>
            <a:endParaRPr lang="en-US" sz="3629" dirty="0">
              <a:latin typeface="Lato Medium" panose="020F0502020204030203" pitchFamily="34" charset="0"/>
              <a:ea typeface="Lato Medium" panose="020F0502020204030203" pitchFamily="34" charset="0"/>
              <a:cs typeface="Lato Medium" panose="020F0502020204030203" pitchFamily="34" charset="0"/>
            </a:endParaRPr>
          </a:p>
        </p:txBody>
      </p:sp>
      <p:pic>
        <p:nvPicPr>
          <p:cNvPr id="4" name="Picture 3">
            <a:extLst>
              <a:ext uri="{FF2B5EF4-FFF2-40B4-BE49-F238E27FC236}">
                <a16:creationId xmlns:a16="http://schemas.microsoft.com/office/drawing/2014/main" id="{9AE5E333-CE4F-6D72-FDE6-FBD26ACBF39E}"/>
              </a:ext>
            </a:extLst>
          </p:cNvPr>
          <p:cNvPicPr/>
          <p:nvPr/>
        </p:nvPicPr>
        <p:blipFill>
          <a:blip r:embed="rId2">
            <a:alphaModFix/>
            <a:lum/>
          </a:blip>
          <a:stretch/>
        </p:blipFill>
        <p:spPr bwMode="auto">
          <a:xfrm>
            <a:off x="7864038" y="6204722"/>
            <a:ext cx="9948862" cy="4903144"/>
          </a:xfrm>
          <a:prstGeom prst="rect">
            <a:avLst/>
          </a:prstGeom>
          <a:ln>
            <a:noFill/>
          </a:ln>
          <a:effectLst/>
        </p:spPr>
      </p:pic>
      <p:sp>
        <p:nvSpPr>
          <p:cNvPr id="7" name="Title 1">
            <a:extLst>
              <a:ext uri="{FF2B5EF4-FFF2-40B4-BE49-F238E27FC236}">
                <a16:creationId xmlns:a16="http://schemas.microsoft.com/office/drawing/2014/main" id="{A2151BD4-49FC-D777-658E-45EBF15BC455}"/>
              </a:ext>
            </a:extLst>
          </p:cNvPr>
          <p:cNvSpPr txBox="1">
            <a:spLocks/>
          </p:cNvSpPr>
          <p:nvPr/>
        </p:nvSpPr>
        <p:spPr bwMode="auto">
          <a:xfrm>
            <a:off x="0" y="228138"/>
            <a:ext cx="18288000" cy="985783"/>
          </a:xfrm>
          <a:prstGeom prst="rect">
            <a:avLst/>
          </a:prstGeom>
          <a:noFill/>
          <a:ln>
            <a:noFill/>
          </a:ln>
          <a:effectLst/>
        </p:spPr>
        <p:txBody>
          <a:bodyPr wrap="square" anchor="ctr">
            <a:spAutoFit/>
          </a:bodyPr>
          <a:lstStyle>
            <a:lvl1pPr>
              <a:defRPr sz="6600">
                <a:solidFill>
                  <a:schemeClr val="accent6"/>
                </a:solidFill>
                <a:latin typeface="Lato Black" panose="020F0502020204030203" pitchFamily="34" charset="0"/>
                <a:ea typeface="Lato Black" panose="020F0502020204030203" pitchFamily="34" charset="0"/>
                <a:cs typeface="Lato Black" panose="020F050202020403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806" b="0" i="0" u="none" strike="noStrike" kern="0" cap="none" spc="0" normalizeH="0" baseline="0" noProof="0">
                <a:ln>
                  <a:noFill/>
                </a:ln>
                <a:solidFill>
                  <a:srgbClr val="F79646"/>
                </a:solidFill>
                <a:effectLst/>
                <a:uLnTx/>
                <a:uFillTx/>
                <a:latin typeface="Lato Black" panose="020F0502020204030203" pitchFamily="34" charset="0"/>
                <a:ea typeface="Lato Black" panose="020F0502020204030203" pitchFamily="34" charset="0"/>
                <a:cs typeface="Lato Black" panose="020F0502020204030203" pitchFamily="34" charset="0"/>
                <a:sym typeface="Helvetica Light"/>
              </a:rPr>
              <a:t>ParAMS: Types of reference values</a:t>
            </a:r>
            <a:endParaRPr kumimoji="0" lang="en-US" sz="5806" b="0" i="0" u="none" strike="noStrike" kern="0" cap="none" spc="0" normalizeH="0" baseline="0" noProof="0" dirty="0">
              <a:ln>
                <a:noFill/>
              </a:ln>
              <a:solidFill>
                <a:srgbClr val="F79646"/>
              </a:solidFill>
              <a:effectLst/>
              <a:uLnTx/>
              <a:uFillTx/>
              <a:latin typeface="Lato Black" panose="020F0502020204030203" pitchFamily="34" charset="0"/>
              <a:ea typeface="Lato Black" panose="020F0502020204030203" pitchFamily="34" charset="0"/>
              <a:cs typeface="Lato Black" panose="020F0502020204030203" pitchFamily="34" charset="0"/>
              <a:sym typeface="Helvetica Light"/>
            </a:endParaRPr>
          </a:p>
        </p:txBody>
      </p:sp>
    </p:spTree>
    <p:extLst>
      <p:ext uri="{BB962C8B-B14F-4D97-AF65-F5344CB8AC3E}">
        <p14:creationId xmlns:p14="http://schemas.microsoft.com/office/powerpoint/2010/main" val="4021038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 Placeholder 2"/>
          <p:cNvSpPr txBox="1">
            <a:spLocks noGrp="1"/>
          </p:cNvSpPr>
          <p:nvPr>
            <p:ph type="body"/>
          </p:nvPr>
        </p:nvSpPr>
        <p:spPr bwMode="auto">
          <a:xfrm>
            <a:off x="-284256" y="3591611"/>
            <a:ext cx="10342846" cy="7756322"/>
          </a:xfrm>
          <a:prstGeom prst="rect">
            <a:avLst/>
          </a:prstGeom>
          <a:noFill/>
          <a:ln>
            <a:noFill/>
          </a:ln>
          <a:effectLst/>
        </p:spPr>
        <p:txBody>
          <a:bodyPr anchor="t">
            <a:normAutofit/>
          </a:bodyPr>
          <a:lstStyle/>
          <a:p>
            <a:pPr marL="1567628" lvl="1" indent="587860">
              <a:lnSpc>
                <a:spcPts val="5748"/>
              </a:lnSpc>
              <a:spcAft>
                <a:spcPts val="2736"/>
              </a:spcAft>
              <a:buClr>
                <a:srgbClr val="FF9900"/>
              </a:buClr>
              <a:buSzPct val="45000"/>
              <a:buFont typeface="Liberation Mono"/>
              <a:buChar char="►"/>
              <a:defRPr/>
            </a:pPr>
            <a:r>
              <a:rPr lang="en-US" sz="3629" dirty="0">
                <a:latin typeface="Lato Medium" panose="020F0502020204030203" pitchFamily="34" charset="0"/>
                <a:ea typeface="Lato Medium" panose="020F0502020204030203" pitchFamily="34" charset="0"/>
                <a:cs typeface="Lato Medium" panose="020F0502020204030203" pitchFamily="34" charset="0"/>
              </a:rPr>
              <a:t>Values from </a:t>
            </a:r>
            <a:r>
              <a:rPr lang="en-US" sz="3629" b="1" dirty="0">
                <a:latin typeface="Lato Medium" panose="020F0502020204030203" pitchFamily="34" charset="0"/>
                <a:ea typeface="Lato Medium" panose="020F0502020204030203" pitchFamily="34" charset="0"/>
                <a:cs typeface="Lato Medium" panose="020F0502020204030203" pitchFamily="34" charset="0"/>
              </a:rPr>
              <a:t>multiple</a:t>
            </a:r>
            <a:r>
              <a:rPr sz="3629" dirty="0">
                <a:latin typeface="Lato Medium" panose="020F0502020204030203" pitchFamily="34" charset="0"/>
                <a:ea typeface="Lato Medium" panose="020F0502020204030203" pitchFamily="34" charset="0"/>
                <a:cs typeface="Lato Medium" panose="020F0502020204030203" pitchFamily="34" charset="0"/>
              </a:rPr>
              <a:t> </a:t>
            </a:r>
            <a:r>
              <a:rPr sz="3629" b="1" dirty="0">
                <a:latin typeface="Lato Medium" panose="020F0502020204030203" pitchFamily="34" charset="0"/>
                <a:ea typeface="Lato Medium" panose="020F0502020204030203" pitchFamily="34" charset="0"/>
                <a:cs typeface="Lato Medium" panose="020F0502020204030203" pitchFamily="34" charset="0"/>
              </a:rPr>
              <a:t>job</a:t>
            </a:r>
            <a:r>
              <a:rPr lang="en-US" sz="3629" b="1" dirty="0">
                <a:latin typeface="Lato Medium" panose="020F0502020204030203" pitchFamily="34" charset="0"/>
                <a:ea typeface="Lato Medium" panose="020F0502020204030203" pitchFamily="34" charset="0"/>
                <a:cs typeface="Lato Medium" panose="020F0502020204030203" pitchFamily="34" charset="0"/>
              </a:rPr>
              <a:t>s</a:t>
            </a:r>
            <a:r>
              <a:rPr lang="en-US" sz="3629" dirty="0">
                <a:latin typeface="Lato Medium" panose="020F0502020204030203" pitchFamily="34" charset="0"/>
                <a:ea typeface="Lato Medium" panose="020F0502020204030203" pitchFamily="34" charset="0"/>
                <a:cs typeface="Lato Medium" panose="020F0502020204030203" pitchFamily="34" charset="0"/>
              </a:rPr>
              <a:t>:</a:t>
            </a:r>
            <a:br>
              <a:rPr lang="en-US" sz="3629" dirty="0">
                <a:latin typeface="Lato Medium" panose="020F0502020204030203" pitchFamily="34" charset="0"/>
                <a:ea typeface="Lato Medium" panose="020F0502020204030203" pitchFamily="34" charset="0"/>
                <a:cs typeface="Lato Medium" panose="020F0502020204030203" pitchFamily="34" charset="0"/>
              </a:rPr>
            </a:br>
            <a:r>
              <a:rPr lang="en-US" sz="3629" dirty="0">
                <a:latin typeface="Lato Medium" panose="020F0502020204030203" pitchFamily="34" charset="0"/>
                <a:ea typeface="Lato Medium" panose="020F0502020204030203" pitchFamily="34" charset="0"/>
                <a:cs typeface="Lato Medium" panose="020F0502020204030203" pitchFamily="34" charset="0"/>
              </a:rPr>
              <a:t>Reaction energies (adsorption energy, surface energy, formation energy, ...)</a:t>
            </a:r>
          </a:p>
          <a:p>
            <a:pPr marL="1567628" lvl="1" indent="587860">
              <a:lnSpc>
                <a:spcPts val="5748"/>
              </a:lnSpc>
              <a:spcAft>
                <a:spcPts val="2736"/>
              </a:spcAft>
              <a:buClr>
                <a:srgbClr val="FF9900"/>
              </a:buClr>
              <a:buSzPct val="45000"/>
              <a:buFont typeface="Liberation Mono"/>
              <a:buChar char="►"/>
              <a:defRPr/>
            </a:pPr>
            <a:endParaRPr lang="en-US" sz="3629" dirty="0">
              <a:latin typeface="Lato Medium" panose="020F0502020204030203" pitchFamily="34" charset="0"/>
              <a:ea typeface="Lato Medium" panose="020F0502020204030203" pitchFamily="34" charset="0"/>
              <a:cs typeface="Lato Medium" panose="020F0502020204030203" pitchFamily="34" charset="0"/>
            </a:endParaRPr>
          </a:p>
        </p:txBody>
      </p:sp>
      <p:sp>
        <p:nvSpPr>
          <p:cNvPr id="5" name="TextBox 4">
            <a:extLst>
              <a:ext uri="{FF2B5EF4-FFF2-40B4-BE49-F238E27FC236}">
                <a16:creationId xmlns:a16="http://schemas.microsoft.com/office/drawing/2014/main" id="{5BC11F76-C36B-91FC-2B70-20BD41634666}"/>
              </a:ext>
            </a:extLst>
          </p:cNvPr>
          <p:cNvSpPr txBox="1">
            <a:spLocks noGrp="1"/>
          </p:cNvSpPr>
          <p:nvPr/>
        </p:nvSpPr>
        <p:spPr bwMode="auto">
          <a:xfrm>
            <a:off x="4559957" y="7245292"/>
            <a:ext cx="8628513" cy="808455"/>
          </a:xfrm>
          <a:prstGeom prst="rect">
            <a:avLst/>
          </a:prstGeom>
          <a:noFill/>
          <a:ln>
            <a:noFill/>
          </a:ln>
          <a:effectLst/>
        </p:spPr>
        <p:txBody>
          <a:bodyPr wrap="none" lIns="163289" tIns="81643" rIns="163289" bIns="81643">
            <a:spAutoFit/>
          </a:bodyPr>
          <a:lstStyle/>
          <a:p>
            <a:pPr marL="0" marR="0" lvl="0" indent="0" algn="ctr" defTabSz="1659179" rtl="0" eaLnBrk="1" fontAlgn="auto" latinLnBrk="0" hangingPunct="1">
              <a:lnSpc>
                <a:spcPts val="5748"/>
              </a:lnSpc>
              <a:spcBef>
                <a:spcPts val="0"/>
              </a:spcBef>
              <a:spcAft>
                <a:spcPts val="2736"/>
              </a:spcAft>
              <a:buClrTx/>
              <a:buSzTx/>
              <a:buFontTx/>
              <a:buNone/>
              <a:tabLst/>
              <a:defRPr/>
            </a:pPr>
            <a:r>
              <a:rPr kumimoji="0" sz="3266" b="0" i="0" u="none" strike="noStrike" kern="0" cap="none" spc="0" normalizeH="0" baseline="0" noProof="0" dirty="0">
                <a:ln>
                  <a:noFill/>
                </a:ln>
                <a:solidFill>
                  <a:sysClr val="windowText" lastClr="000000"/>
                </a:solidFill>
                <a:effectLst/>
                <a:uLnTx/>
                <a:uFillTx/>
                <a:latin typeface="Arial"/>
                <a:sym typeface="Helvetica Light"/>
              </a:rPr>
              <a:t>C</a:t>
            </a:r>
            <a:r>
              <a:rPr kumimoji="0" sz="3266" b="0" i="0" u="none" strike="noStrike" kern="0" cap="none" spc="0" normalizeH="0" baseline="-25000" noProof="0" dirty="0">
                <a:ln>
                  <a:noFill/>
                </a:ln>
                <a:solidFill>
                  <a:sysClr val="windowText" lastClr="000000"/>
                </a:solidFill>
                <a:effectLst/>
                <a:uLnTx/>
                <a:uFillTx/>
                <a:latin typeface="Arial"/>
                <a:sym typeface="Helvetica Light"/>
              </a:rPr>
              <a:t>3</a:t>
            </a:r>
            <a:r>
              <a:rPr kumimoji="0" sz="3266" b="0" i="0" u="none" strike="noStrike" kern="0" cap="none" spc="0" normalizeH="0" baseline="0" noProof="0" dirty="0">
                <a:ln>
                  <a:noFill/>
                </a:ln>
                <a:solidFill>
                  <a:sysClr val="windowText" lastClr="000000"/>
                </a:solidFill>
                <a:effectLst/>
                <a:uLnTx/>
                <a:uFillTx/>
                <a:latin typeface="Arial"/>
                <a:sym typeface="Helvetica Light"/>
              </a:rPr>
              <a:t>H</a:t>
            </a:r>
            <a:r>
              <a:rPr kumimoji="0" sz="3266" b="0" i="0" u="none" strike="noStrike" kern="0" cap="none" spc="0" normalizeH="0" baseline="-25000" noProof="0" dirty="0">
                <a:ln>
                  <a:noFill/>
                </a:ln>
                <a:solidFill>
                  <a:sysClr val="windowText" lastClr="000000"/>
                </a:solidFill>
                <a:effectLst/>
                <a:uLnTx/>
                <a:uFillTx/>
                <a:latin typeface="Arial"/>
                <a:sym typeface="Helvetica Light"/>
              </a:rPr>
              <a:t>6</a:t>
            </a:r>
            <a:r>
              <a:rPr kumimoji="0" sz="3266" b="0" i="0" u="none" strike="noStrike" kern="0" cap="none" spc="0" normalizeH="0" baseline="0" noProof="0" dirty="0">
                <a:ln>
                  <a:noFill/>
                </a:ln>
                <a:solidFill>
                  <a:sysClr val="windowText" lastClr="000000"/>
                </a:solidFill>
                <a:effectLst/>
                <a:uLnTx/>
                <a:uFillTx/>
                <a:latin typeface="Arial"/>
                <a:sym typeface="Helvetica Light"/>
              </a:rPr>
              <a:t>(g) + (9/2) O</a:t>
            </a:r>
            <a:r>
              <a:rPr kumimoji="0" sz="3266" b="0" i="0" u="none" strike="noStrike" kern="0" cap="none" spc="0" normalizeH="0" baseline="-25000" noProof="0" dirty="0">
                <a:ln>
                  <a:noFill/>
                </a:ln>
                <a:solidFill>
                  <a:sysClr val="windowText" lastClr="000000"/>
                </a:solidFill>
                <a:effectLst/>
                <a:uLnTx/>
                <a:uFillTx/>
                <a:latin typeface="Arial"/>
                <a:sym typeface="Helvetica Light"/>
              </a:rPr>
              <a:t>2</a:t>
            </a:r>
            <a:r>
              <a:rPr kumimoji="0" sz="3266" b="0" i="0" u="none" strike="noStrike" kern="0" cap="none" spc="0" normalizeH="0" baseline="0" noProof="0" dirty="0">
                <a:ln>
                  <a:noFill/>
                </a:ln>
                <a:solidFill>
                  <a:sysClr val="windowText" lastClr="000000"/>
                </a:solidFill>
                <a:effectLst/>
                <a:uLnTx/>
                <a:uFillTx/>
                <a:latin typeface="Arial"/>
                <a:sym typeface="Helvetica Light"/>
              </a:rPr>
              <a:t>(g) → 3 CO</a:t>
            </a:r>
            <a:r>
              <a:rPr kumimoji="0" sz="3266" b="0" i="0" u="none" strike="noStrike" kern="0" cap="none" spc="0" normalizeH="0" baseline="-25000" noProof="0" dirty="0">
                <a:ln>
                  <a:noFill/>
                </a:ln>
                <a:solidFill>
                  <a:sysClr val="windowText" lastClr="000000"/>
                </a:solidFill>
                <a:effectLst/>
                <a:uLnTx/>
                <a:uFillTx/>
                <a:latin typeface="Arial"/>
                <a:sym typeface="Helvetica Light"/>
              </a:rPr>
              <a:t>2</a:t>
            </a:r>
            <a:r>
              <a:rPr kumimoji="0" sz="3266" b="0" i="0" u="none" strike="noStrike" kern="0" cap="none" spc="0" normalizeH="0" baseline="0" noProof="0" dirty="0">
                <a:ln>
                  <a:noFill/>
                </a:ln>
                <a:solidFill>
                  <a:sysClr val="windowText" lastClr="000000"/>
                </a:solidFill>
                <a:effectLst/>
                <a:uLnTx/>
                <a:uFillTx/>
                <a:latin typeface="Arial"/>
                <a:sym typeface="Helvetica Light"/>
              </a:rPr>
              <a:t>(g) + 3 H</a:t>
            </a:r>
            <a:r>
              <a:rPr kumimoji="0" sz="3266" b="0" i="0" u="none" strike="noStrike" kern="0" cap="none" spc="0" normalizeH="0" baseline="-25000" noProof="0" dirty="0">
                <a:ln>
                  <a:noFill/>
                </a:ln>
                <a:solidFill>
                  <a:sysClr val="windowText" lastClr="000000"/>
                </a:solidFill>
                <a:effectLst/>
                <a:uLnTx/>
                <a:uFillTx/>
                <a:latin typeface="Arial"/>
                <a:sym typeface="Helvetica Light"/>
              </a:rPr>
              <a:t>2</a:t>
            </a:r>
            <a:r>
              <a:rPr kumimoji="0" sz="3266" b="0" i="0" u="none" strike="noStrike" kern="0" cap="none" spc="0" normalizeH="0" baseline="0" noProof="0" dirty="0">
                <a:ln>
                  <a:noFill/>
                </a:ln>
                <a:solidFill>
                  <a:sysClr val="windowText" lastClr="000000"/>
                </a:solidFill>
                <a:effectLst/>
                <a:uLnTx/>
                <a:uFillTx/>
                <a:latin typeface="Arial"/>
                <a:sym typeface="Helvetica Light"/>
              </a:rPr>
              <a:t>O(g)</a:t>
            </a:r>
          </a:p>
        </p:txBody>
      </p:sp>
      <p:sp>
        <p:nvSpPr>
          <p:cNvPr id="6" name="TextBox 5">
            <a:extLst>
              <a:ext uri="{FF2B5EF4-FFF2-40B4-BE49-F238E27FC236}">
                <a16:creationId xmlns:a16="http://schemas.microsoft.com/office/drawing/2014/main" id="{E300D930-0D6C-646B-E418-8A14863356F0}"/>
              </a:ext>
            </a:extLst>
          </p:cNvPr>
          <p:cNvSpPr txBox="1">
            <a:spLocks noGrp="1"/>
          </p:cNvSpPr>
          <p:nvPr/>
        </p:nvSpPr>
        <p:spPr bwMode="auto">
          <a:xfrm>
            <a:off x="6252172" y="8139472"/>
            <a:ext cx="4518414" cy="808455"/>
          </a:xfrm>
          <a:prstGeom prst="rect">
            <a:avLst/>
          </a:prstGeom>
          <a:noFill/>
          <a:ln>
            <a:noFill/>
          </a:ln>
          <a:effectLst/>
        </p:spPr>
        <p:txBody>
          <a:bodyPr wrap="none" lIns="163289" tIns="81643" rIns="163289" bIns="81643">
            <a:spAutoFit/>
          </a:bodyPr>
          <a:lstStyle/>
          <a:p>
            <a:pPr marL="0" marR="0" lvl="0" indent="0" algn="ctr" defTabSz="1659179" rtl="0" eaLnBrk="1" fontAlgn="auto" latinLnBrk="0" hangingPunct="1">
              <a:lnSpc>
                <a:spcPts val="5748"/>
              </a:lnSpc>
              <a:spcBef>
                <a:spcPts val="0"/>
              </a:spcBef>
              <a:spcAft>
                <a:spcPts val="2736"/>
              </a:spcAft>
              <a:buClrTx/>
              <a:buSzTx/>
              <a:buFontTx/>
              <a:buNone/>
              <a:tabLst/>
              <a:defRPr/>
            </a:pPr>
            <a:r>
              <a:rPr kumimoji="0" sz="3266" b="0" i="0" u="none" strike="noStrike" kern="0" cap="none" spc="0" normalizeH="0" baseline="0" noProof="0">
                <a:ln>
                  <a:noFill/>
                </a:ln>
                <a:solidFill>
                  <a:sysClr val="windowText" lastClr="000000"/>
                </a:solidFill>
                <a:effectLst/>
                <a:uLnTx/>
                <a:uFillTx/>
                <a:latin typeface="Arial"/>
                <a:sym typeface="Helvetica Light"/>
              </a:rPr>
              <a:t>ΔH</a:t>
            </a:r>
            <a:r>
              <a:rPr kumimoji="0" sz="3266" b="0" i="0" u="none" strike="noStrike" kern="0" cap="none" spc="0" normalizeH="0" baseline="-25000" noProof="0">
                <a:ln>
                  <a:noFill/>
                </a:ln>
                <a:solidFill>
                  <a:sysClr val="windowText" lastClr="000000"/>
                </a:solidFill>
                <a:effectLst/>
                <a:uLnTx/>
                <a:uFillTx/>
                <a:latin typeface="Arial"/>
                <a:sym typeface="Helvetica Light"/>
              </a:rPr>
              <a:t>r</a:t>
            </a:r>
            <a:r>
              <a:rPr kumimoji="0" sz="3266" b="0" i="0" u="none" strike="noStrike" kern="0" cap="none" spc="0" normalizeH="0" baseline="30000" noProof="0">
                <a:ln>
                  <a:noFill/>
                </a:ln>
                <a:solidFill>
                  <a:sysClr val="windowText" lastClr="000000"/>
                </a:solidFill>
                <a:effectLst/>
                <a:uLnTx/>
                <a:uFillTx/>
                <a:latin typeface="Arial"/>
                <a:sym typeface="Helvetica Light"/>
              </a:rPr>
              <a:t>0  </a:t>
            </a:r>
            <a:r>
              <a:rPr kumimoji="0" sz="3266" b="0" i="0" u="none" strike="noStrike" kern="0" cap="none" spc="0" normalizeH="0" baseline="0" noProof="0">
                <a:ln>
                  <a:noFill/>
                </a:ln>
                <a:solidFill>
                  <a:sysClr val="windowText" lastClr="000000"/>
                </a:solidFill>
                <a:effectLst/>
                <a:uLnTx/>
                <a:uFillTx/>
                <a:latin typeface="Arial"/>
                <a:sym typeface="Helvetica Light"/>
              </a:rPr>
              <a:t>= -491.8 kcal/mol</a:t>
            </a:r>
          </a:p>
        </p:txBody>
      </p:sp>
      <p:sp>
        <p:nvSpPr>
          <p:cNvPr id="8" name="Title 1">
            <a:extLst>
              <a:ext uri="{FF2B5EF4-FFF2-40B4-BE49-F238E27FC236}">
                <a16:creationId xmlns:a16="http://schemas.microsoft.com/office/drawing/2014/main" id="{8C61D97A-3A6D-1AD9-2583-87A9478ED155}"/>
              </a:ext>
            </a:extLst>
          </p:cNvPr>
          <p:cNvSpPr txBox="1">
            <a:spLocks/>
          </p:cNvSpPr>
          <p:nvPr/>
        </p:nvSpPr>
        <p:spPr bwMode="auto">
          <a:xfrm>
            <a:off x="0" y="228138"/>
            <a:ext cx="18288000" cy="985783"/>
          </a:xfrm>
          <a:prstGeom prst="rect">
            <a:avLst/>
          </a:prstGeom>
          <a:noFill/>
          <a:ln>
            <a:noFill/>
          </a:ln>
          <a:effectLst/>
        </p:spPr>
        <p:txBody>
          <a:bodyPr wrap="square" anchor="ctr">
            <a:spAutoFit/>
          </a:bodyPr>
          <a:lstStyle>
            <a:lvl1pPr>
              <a:defRPr sz="6600">
                <a:solidFill>
                  <a:schemeClr val="accent6"/>
                </a:solidFill>
                <a:latin typeface="Lato Black" panose="020F0502020204030203" pitchFamily="34" charset="0"/>
                <a:ea typeface="Lato Black" panose="020F0502020204030203" pitchFamily="34" charset="0"/>
                <a:cs typeface="Lato Black" panose="020F050202020403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806" b="0" i="0" u="none" strike="noStrike" kern="0" cap="none" spc="0" normalizeH="0" baseline="0" noProof="0">
                <a:ln>
                  <a:noFill/>
                </a:ln>
                <a:solidFill>
                  <a:srgbClr val="F79646"/>
                </a:solidFill>
                <a:effectLst/>
                <a:uLnTx/>
                <a:uFillTx/>
                <a:latin typeface="Lato Black" panose="020F0502020204030203" pitchFamily="34" charset="0"/>
                <a:ea typeface="Lato Black" panose="020F0502020204030203" pitchFamily="34" charset="0"/>
                <a:cs typeface="Lato Black" panose="020F0502020204030203" pitchFamily="34" charset="0"/>
                <a:sym typeface="Helvetica Light"/>
              </a:rPr>
              <a:t>ParAMS: Types of reference values</a:t>
            </a:r>
            <a:endParaRPr kumimoji="0" lang="en-US" sz="5806" b="0" i="0" u="none" strike="noStrike" kern="0" cap="none" spc="0" normalizeH="0" baseline="0" noProof="0" dirty="0">
              <a:ln>
                <a:noFill/>
              </a:ln>
              <a:solidFill>
                <a:srgbClr val="F79646"/>
              </a:solidFill>
              <a:effectLst/>
              <a:uLnTx/>
              <a:uFillTx/>
              <a:latin typeface="Lato Black" panose="020F0502020204030203" pitchFamily="34" charset="0"/>
              <a:ea typeface="Lato Black" panose="020F0502020204030203" pitchFamily="34" charset="0"/>
              <a:cs typeface="Lato Black" panose="020F0502020204030203" pitchFamily="34" charset="0"/>
              <a:sym typeface="Helvetica Light"/>
            </a:endParaRPr>
          </a:p>
        </p:txBody>
      </p:sp>
    </p:spTree>
    <p:extLst>
      <p:ext uri="{BB962C8B-B14F-4D97-AF65-F5344CB8AC3E}">
        <p14:creationId xmlns:p14="http://schemas.microsoft.com/office/powerpoint/2010/main" val="3992532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 Placeholder 2"/>
          <p:cNvSpPr txBox="1">
            <a:spLocks noGrp="1"/>
          </p:cNvSpPr>
          <p:nvPr>
            <p:ph type="body"/>
          </p:nvPr>
        </p:nvSpPr>
        <p:spPr bwMode="auto">
          <a:xfrm>
            <a:off x="-374416" y="3534011"/>
            <a:ext cx="10824971" cy="7756322"/>
          </a:xfrm>
          <a:prstGeom prst="rect">
            <a:avLst/>
          </a:prstGeom>
          <a:noFill/>
          <a:ln>
            <a:noFill/>
          </a:ln>
          <a:effectLst/>
        </p:spPr>
        <p:txBody>
          <a:bodyPr anchor="t">
            <a:noAutofit/>
          </a:bodyPr>
          <a:lstStyle/>
          <a:p>
            <a:pPr marL="1567628" lvl="1" indent="587860">
              <a:lnSpc>
                <a:spcPts val="5748"/>
              </a:lnSpc>
              <a:spcAft>
                <a:spcPts val="2736"/>
              </a:spcAft>
              <a:buClr>
                <a:srgbClr val="FF9900"/>
              </a:buClr>
              <a:buSzPct val="45000"/>
              <a:buFont typeface="Liberation Mono"/>
              <a:buChar char="►"/>
              <a:defRPr/>
            </a:pPr>
            <a:r>
              <a:rPr sz="3629" dirty="0">
                <a:latin typeface="Lato Medium" panose="020F0502020204030203" pitchFamily="34" charset="0"/>
                <a:ea typeface="Lato Medium" panose="020F0502020204030203" pitchFamily="34" charset="0"/>
                <a:cs typeface="Lato Medium" panose="020F0502020204030203" pitchFamily="34" charset="0"/>
              </a:rPr>
              <a:t>“Anything” that can be extracted from </a:t>
            </a:r>
            <a:r>
              <a:rPr sz="3629" b="1" dirty="0">
                <a:latin typeface="Lato Medium" panose="020F0502020204030203" pitchFamily="34" charset="0"/>
                <a:ea typeface="Lato Medium" panose="020F0502020204030203" pitchFamily="34" charset="0"/>
                <a:cs typeface="Lato Medium" panose="020F0502020204030203" pitchFamily="34" charset="0"/>
              </a:rPr>
              <a:t>job</a:t>
            </a:r>
            <a:r>
              <a:rPr lang="en-US" sz="3629" b="1" dirty="0">
                <a:latin typeface="Lato Medium" panose="020F0502020204030203" pitchFamily="34" charset="0"/>
                <a:ea typeface="Lato Medium" panose="020F0502020204030203" pitchFamily="34" charset="0"/>
                <a:cs typeface="Lato Medium" panose="020F0502020204030203" pitchFamily="34" charset="0"/>
              </a:rPr>
              <a:t>s</a:t>
            </a:r>
            <a:r>
              <a:rPr sz="3629" dirty="0">
                <a:latin typeface="Lato Medium" panose="020F0502020204030203" pitchFamily="34" charset="0"/>
                <a:ea typeface="Lato Medium" panose="020F0502020204030203" pitchFamily="34" charset="0"/>
                <a:cs typeface="Lato Medium" panose="020F0502020204030203" pitchFamily="34" charset="0"/>
              </a:rPr>
              <a:t> can be used as a reference value</a:t>
            </a:r>
          </a:p>
          <a:p>
            <a:pPr marL="1567628" lvl="1" indent="587860">
              <a:lnSpc>
                <a:spcPts val="5748"/>
              </a:lnSpc>
              <a:spcAft>
                <a:spcPts val="2736"/>
              </a:spcAft>
              <a:buClr>
                <a:srgbClr val="FF9900"/>
              </a:buClr>
              <a:buSzPct val="45000"/>
              <a:buFont typeface="Liberation Mono"/>
              <a:buChar char="►"/>
              <a:defRPr/>
            </a:pPr>
            <a:r>
              <a:rPr sz="3629" dirty="0">
                <a:latin typeface="Lato Medium" panose="020F0502020204030203" pitchFamily="34" charset="0"/>
                <a:ea typeface="Lato Medium" panose="020F0502020204030203" pitchFamily="34" charset="0"/>
                <a:cs typeface="Lato Medium" panose="020F0502020204030203" pitchFamily="34" charset="0"/>
              </a:rPr>
              <a:t>Forces, atomic charges</a:t>
            </a:r>
          </a:p>
          <a:p>
            <a:pPr marL="1567628" lvl="1" indent="587860">
              <a:lnSpc>
                <a:spcPts val="5748"/>
              </a:lnSpc>
              <a:spcAft>
                <a:spcPts val="2736"/>
              </a:spcAft>
              <a:buClr>
                <a:srgbClr val="FF9900"/>
              </a:buClr>
              <a:buSzPct val="45000"/>
              <a:buFont typeface="Liberation Mono"/>
              <a:buChar char="►"/>
              <a:defRPr/>
            </a:pPr>
            <a:r>
              <a:rPr sz="3629" dirty="0">
                <a:latin typeface="Lato Medium" panose="020F0502020204030203" pitchFamily="34" charset="0"/>
                <a:ea typeface="Lato Medium" panose="020F0502020204030203" pitchFamily="34" charset="0"/>
                <a:cs typeface="Lato Medium" panose="020F0502020204030203" pitchFamily="34" charset="0"/>
              </a:rPr>
              <a:t>Optimized bond lengths or angles</a:t>
            </a:r>
          </a:p>
          <a:p>
            <a:pPr marL="1567628" lvl="1" indent="587860">
              <a:lnSpc>
                <a:spcPts val="5748"/>
              </a:lnSpc>
              <a:spcAft>
                <a:spcPts val="2736"/>
              </a:spcAft>
              <a:buClr>
                <a:srgbClr val="FF9900"/>
              </a:buClr>
              <a:buSzPct val="45000"/>
              <a:buFont typeface="Liberation Mono"/>
              <a:buChar char="►"/>
              <a:defRPr/>
            </a:pPr>
            <a:r>
              <a:rPr sz="3629" dirty="0">
                <a:latin typeface="Lato Medium" panose="020F0502020204030203" pitchFamily="34" charset="0"/>
                <a:ea typeface="Lato Medium" panose="020F0502020204030203" pitchFamily="34" charset="0"/>
                <a:cs typeface="Lato Medium" panose="020F0502020204030203" pitchFamily="34" charset="0"/>
              </a:rPr>
              <a:t>PES Scans: Energy vs. bond length, angle, or cell volume</a:t>
            </a:r>
          </a:p>
          <a:p>
            <a:pPr marL="1567628" lvl="1" indent="587860">
              <a:lnSpc>
                <a:spcPts val="5748"/>
              </a:lnSpc>
              <a:spcAft>
                <a:spcPts val="2736"/>
              </a:spcAft>
              <a:buClr>
                <a:srgbClr val="FF9900"/>
              </a:buClr>
              <a:buSzPct val="45000"/>
              <a:buFont typeface="Liberation Mono"/>
              <a:buChar char="►"/>
              <a:defRPr/>
            </a:pPr>
            <a:r>
              <a:rPr sz="3629" dirty="0">
                <a:latin typeface="Lato Medium" panose="020F0502020204030203" pitchFamily="34" charset="0"/>
                <a:ea typeface="Lato Medium" panose="020F0502020204030203" pitchFamily="34" charset="0"/>
                <a:cs typeface="Lato Medium" panose="020F0502020204030203" pitchFamily="34" charset="0"/>
              </a:rPr>
              <a:t>Reaction energies (adsorption energy, surface energy, formation energy, ...)</a:t>
            </a:r>
          </a:p>
        </p:txBody>
      </p:sp>
      <p:sp>
        <p:nvSpPr>
          <p:cNvPr id="4" name="Straight Connector 3"/>
          <p:cNvSpPr>
            <a:spLocks noGrp="1"/>
          </p:cNvSpPr>
          <p:nvPr/>
        </p:nvSpPr>
        <p:spPr bwMode="auto">
          <a:xfrm>
            <a:off x="10844482" y="3068989"/>
            <a:ext cx="0" cy="8813796"/>
          </a:xfrm>
          <a:prstGeom prst="line">
            <a:avLst/>
          </a:prstGeom>
          <a:ln w="29158">
            <a:solidFill>
              <a:srgbClr val="000000"/>
            </a:solidFill>
          </a:ln>
          <a:effectLst/>
        </p:spPr>
        <p:txBody>
          <a:bodyPr wrap="none" lIns="189417" tIns="107772" rIns="189417" bIns="107772" anchor="ctr"/>
          <a:lstStyle/>
          <a:p>
            <a:pPr marL="0" marR="0" lvl="0" indent="0" algn="ctr" defTabSz="1659179" rtl="0" eaLnBrk="1" fontAlgn="auto" latinLnBrk="0" hangingPunct="1">
              <a:lnSpc>
                <a:spcPct val="100000"/>
              </a:lnSpc>
              <a:spcBef>
                <a:spcPts val="0"/>
              </a:spcBef>
              <a:spcAft>
                <a:spcPts val="0"/>
              </a:spcAft>
              <a:buClrTx/>
              <a:buSzTx/>
              <a:buFontTx/>
              <a:buNone/>
              <a:tabLst/>
              <a:defRPr/>
            </a:pPr>
            <a:endParaRPr kumimoji="0" sz="3266" b="0" i="0" u="none" strike="noStrike" kern="0" cap="none" spc="0" normalizeH="0" baseline="0" noProof="0">
              <a:ln>
                <a:noFill/>
              </a:ln>
              <a:solidFill>
                <a:sysClr val="windowText" lastClr="000000"/>
              </a:solidFill>
              <a:effectLst/>
              <a:uLnTx/>
              <a:uFillTx/>
              <a:latin typeface="Arial"/>
              <a:sym typeface="Helvetica Light"/>
            </a:endParaRPr>
          </a:p>
        </p:txBody>
      </p:sp>
      <p:sp>
        <p:nvSpPr>
          <p:cNvPr id="5" name="TextBox 4"/>
          <p:cNvSpPr txBox="1">
            <a:spLocks noGrp="1"/>
          </p:cNvSpPr>
          <p:nvPr/>
        </p:nvSpPr>
        <p:spPr bwMode="auto">
          <a:xfrm>
            <a:off x="11229294" y="5778282"/>
            <a:ext cx="1211419" cy="667454"/>
          </a:xfrm>
          <a:prstGeom prst="rect">
            <a:avLst/>
          </a:prstGeom>
          <a:noFill/>
          <a:ln>
            <a:noFill/>
          </a:ln>
          <a:effectLst/>
        </p:spPr>
        <p:txBody>
          <a:bodyPr wrap="none" lIns="163289" tIns="81643" rIns="163289" bIns="81643">
            <a:spAutoFit/>
          </a:bodyPr>
          <a:lstStyle/>
          <a:p>
            <a:pPr marL="0" marR="0" lvl="0" indent="0" algn="ctr" defTabSz="1659179" rtl="0" eaLnBrk="1" fontAlgn="auto" latinLnBrk="0" hangingPunct="1">
              <a:lnSpc>
                <a:spcPct val="100000"/>
              </a:lnSpc>
              <a:spcBef>
                <a:spcPts val="0"/>
              </a:spcBef>
              <a:spcAft>
                <a:spcPts val="0"/>
              </a:spcAft>
              <a:buClrTx/>
              <a:buSzTx/>
              <a:buFontTx/>
              <a:buNone/>
              <a:tabLst/>
              <a:defRPr/>
            </a:pPr>
            <a:r>
              <a:rPr kumimoji="0" sz="3266" b="0" i="0" u="none" strike="noStrike" kern="0" cap="none" spc="0" normalizeH="0" baseline="0" noProof="0">
                <a:ln>
                  <a:noFill/>
                </a:ln>
                <a:solidFill>
                  <a:sysClr val="windowText" lastClr="000000"/>
                </a:solidFill>
                <a:effectLst/>
                <a:uLnTx/>
                <a:uFillTx/>
                <a:latin typeface="Lato Light"/>
                <a:sym typeface="Helvetica Light"/>
              </a:rPr>
              <a:t>Job1</a:t>
            </a:r>
            <a:endParaRPr kumimoji="0" sz="3266" b="0" i="0" u="none" strike="noStrike" kern="0" cap="none" spc="0" normalizeH="0" baseline="0" noProof="0">
              <a:ln>
                <a:noFill/>
              </a:ln>
              <a:solidFill>
                <a:sysClr val="windowText" lastClr="000000"/>
              </a:solidFill>
              <a:effectLst/>
              <a:uLnTx/>
              <a:uFillTx/>
              <a:latin typeface="Arial"/>
              <a:sym typeface="Helvetica Light"/>
            </a:endParaRPr>
          </a:p>
        </p:txBody>
      </p:sp>
      <p:sp>
        <p:nvSpPr>
          <p:cNvPr id="6" name="TextBox 5"/>
          <p:cNvSpPr txBox="1">
            <a:spLocks noGrp="1"/>
          </p:cNvSpPr>
          <p:nvPr/>
        </p:nvSpPr>
        <p:spPr bwMode="auto">
          <a:xfrm>
            <a:off x="13490952" y="5776325"/>
            <a:ext cx="1447060" cy="667454"/>
          </a:xfrm>
          <a:prstGeom prst="rect">
            <a:avLst/>
          </a:prstGeom>
          <a:noFill/>
          <a:ln>
            <a:noFill/>
          </a:ln>
          <a:effectLst/>
        </p:spPr>
        <p:txBody>
          <a:bodyPr wrap="none" lIns="163289" tIns="81643" rIns="163289" bIns="81643">
            <a:spAutoFit/>
          </a:bodyPr>
          <a:lstStyle/>
          <a:p>
            <a:pPr marL="0" marR="0" lvl="0" indent="0" algn="ctr" defTabSz="1659179" rtl="0" eaLnBrk="1" fontAlgn="auto" latinLnBrk="0" hangingPunct="1">
              <a:lnSpc>
                <a:spcPct val="100000"/>
              </a:lnSpc>
              <a:spcBef>
                <a:spcPts val="0"/>
              </a:spcBef>
              <a:spcAft>
                <a:spcPts val="0"/>
              </a:spcAft>
              <a:buClrTx/>
              <a:buSzTx/>
              <a:buFontTx/>
              <a:buNone/>
              <a:tabLst/>
              <a:defRPr/>
            </a:pPr>
            <a:r>
              <a:rPr kumimoji="0" sz="3266" b="0" i="0" u="none" strike="noStrike" kern="0" cap="none" spc="0" normalizeH="0" baseline="0" noProof="0">
                <a:ln>
                  <a:noFill/>
                </a:ln>
                <a:solidFill>
                  <a:sysClr val="windowText" lastClr="000000"/>
                </a:solidFill>
                <a:effectLst/>
                <a:uLnTx/>
                <a:uFillTx/>
                <a:latin typeface="Lato Light"/>
                <a:sym typeface="Helvetica Light"/>
              </a:rPr>
              <a:t>forces</a:t>
            </a:r>
            <a:endParaRPr kumimoji="0" sz="3266" b="0" i="0" u="none" strike="noStrike" kern="0" cap="none" spc="0" normalizeH="0" baseline="0" noProof="0">
              <a:ln>
                <a:noFill/>
              </a:ln>
              <a:solidFill>
                <a:sysClr val="windowText" lastClr="000000"/>
              </a:solidFill>
              <a:effectLst/>
              <a:uLnTx/>
              <a:uFillTx/>
              <a:latin typeface="Arial"/>
              <a:sym typeface="Helvetica Light"/>
            </a:endParaRPr>
          </a:p>
        </p:txBody>
      </p:sp>
      <p:sp>
        <p:nvSpPr>
          <p:cNvPr id="7" name="TextBox 6"/>
          <p:cNvSpPr txBox="1">
            <a:spLocks noGrp="1"/>
          </p:cNvSpPr>
          <p:nvPr/>
        </p:nvSpPr>
        <p:spPr bwMode="auto">
          <a:xfrm>
            <a:off x="13358585" y="4784168"/>
            <a:ext cx="1716365" cy="667454"/>
          </a:xfrm>
          <a:prstGeom prst="rect">
            <a:avLst/>
          </a:prstGeom>
          <a:noFill/>
          <a:ln>
            <a:noFill/>
          </a:ln>
          <a:effectLst/>
        </p:spPr>
        <p:txBody>
          <a:bodyPr wrap="none" lIns="163289" tIns="81643" rIns="163289" bIns="81643">
            <a:spAutoFit/>
          </a:bodyPr>
          <a:lstStyle/>
          <a:p>
            <a:pPr marL="0" marR="0" lvl="0" indent="0" algn="ctr" defTabSz="1659179" rtl="0" eaLnBrk="1" fontAlgn="auto" latinLnBrk="0" hangingPunct="1">
              <a:lnSpc>
                <a:spcPct val="100000"/>
              </a:lnSpc>
              <a:spcBef>
                <a:spcPts val="0"/>
              </a:spcBef>
              <a:spcAft>
                <a:spcPts val="0"/>
              </a:spcAft>
              <a:buClrTx/>
              <a:buSzTx/>
              <a:buFontTx/>
              <a:buNone/>
              <a:tabLst/>
              <a:defRPr/>
            </a:pPr>
            <a:r>
              <a:rPr kumimoji="0" sz="3266" b="0" i="0" u="none" strike="noStrike" kern="0" cap="none" spc="0" normalizeH="0" baseline="0" noProof="0">
                <a:ln>
                  <a:noFill/>
                </a:ln>
                <a:solidFill>
                  <a:sysClr val="windowText" lastClr="000000"/>
                </a:solidFill>
                <a:effectLst/>
                <a:uLnTx/>
                <a:uFillTx/>
                <a:latin typeface="Lato Light"/>
                <a:sym typeface="Helvetica Light"/>
              </a:rPr>
              <a:t>charges</a:t>
            </a:r>
            <a:endParaRPr kumimoji="0" sz="3266" b="0" i="0" u="none" strike="noStrike" kern="0" cap="none" spc="0" normalizeH="0" baseline="0" noProof="0">
              <a:ln>
                <a:noFill/>
              </a:ln>
              <a:solidFill>
                <a:sysClr val="windowText" lastClr="000000"/>
              </a:solidFill>
              <a:effectLst/>
              <a:uLnTx/>
              <a:uFillTx/>
              <a:latin typeface="Arial"/>
              <a:sym typeface="Helvetica Light"/>
            </a:endParaRPr>
          </a:p>
        </p:txBody>
      </p:sp>
      <p:sp>
        <p:nvSpPr>
          <p:cNvPr id="8" name="TextBox 7"/>
          <p:cNvSpPr txBox="1">
            <a:spLocks noGrp="1"/>
          </p:cNvSpPr>
          <p:nvPr/>
        </p:nvSpPr>
        <p:spPr bwMode="auto">
          <a:xfrm>
            <a:off x="11333578" y="3696650"/>
            <a:ext cx="977380" cy="667454"/>
          </a:xfrm>
          <a:prstGeom prst="rect">
            <a:avLst/>
          </a:prstGeom>
          <a:noFill/>
          <a:ln>
            <a:noFill/>
          </a:ln>
          <a:effectLst/>
        </p:spPr>
        <p:txBody>
          <a:bodyPr wrap="none" lIns="163289" tIns="81643" rIns="163289" bIns="81643">
            <a:spAutoFit/>
          </a:bodyPr>
          <a:lstStyle/>
          <a:p>
            <a:pPr marL="0" marR="0" lvl="0" indent="0" algn="ctr" defTabSz="1659179" rtl="0" eaLnBrk="1" fontAlgn="auto" latinLnBrk="0" hangingPunct="1">
              <a:lnSpc>
                <a:spcPct val="100000"/>
              </a:lnSpc>
              <a:spcBef>
                <a:spcPts val="0"/>
              </a:spcBef>
              <a:spcAft>
                <a:spcPts val="0"/>
              </a:spcAft>
              <a:buClrTx/>
              <a:buSzTx/>
              <a:buFontTx/>
              <a:buNone/>
              <a:tabLst/>
              <a:defRPr/>
            </a:pPr>
            <a:r>
              <a:rPr kumimoji="0" sz="3266" b="0" i="0" u="sng" strike="noStrike" kern="0" cap="none" spc="0" normalizeH="0" baseline="0" noProof="0">
                <a:ln>
                  <a:noFill/>
                </a:ln>
                <a:solidFill>
                  <a:sysClr val="windowText" lastClr="000000"/>
                </a:solidFill>
                <a:effectLst/>
                <a:uLnTx/>
                <a:uFillTx/>
                <a:latin typeface="Lato"/>
                <a:sym typeface="Helvetica Light"/>
              </a:rPr>
              <a:t>Job</a:t>
            </a:r>
            <a:endParaRPr kumimoji="0" sz="3266" b="0" i="0" u="none" strike="noStrike" kern="0" cap="none" spc="0" normalizeH="0" baseline="0" noProof="0">
              <a:ln>
                <a:noFill/>
              </a:ln>
              <a:solidFill>
                <a:sysClr val="windowText" lastClr="000000"/>
              </a:solidFill>
              <a:effectLst/>
              <a:uLnTx/>
              <a:uFillTx/>
              <a:latin typeface="Arial"/>
              <a:sym typeface="Helvetica Light"/>
            </a:endParaRPr>
          </a:p>
        </p:txBody>
      </p:sp>
      <p:sp>
        <p:nvSpPr>
          <p:cNvPr id="9" name="TextBox 8"/>
          <p:cNvSpPr txBox="1">
            <a:spLocks noGrp="1"/>
          </p:cNvSpPr>
          <p:nvPr/>
        </p:nvSpPr>
        <p:spPr bwMode="auto">
          <a:xfrm>
            <a:off x="13230738" y="3668564"/>
            <a:ext cx="2032156" cy="667454"/>
          </a:xfrm>
          <a:prstGeom prst="rect">
            <a:avLst/>
          </a:prstGeom>
          <a:noFill/>
          <a:ln>
            <a:noFill/>
          </a:ln>
          <a:effectLst/>
        </p:spPr>
        <p:txBody>
          <a:bodyPr wrap="none" lIns="163289" tIns="81643" rIns="163289" bIns="81643">
            <a:spAutoFit/>
          </a:bodyPr>
          <a:lstStyle/>
          <a:p>
            <a:pPr marL="0" marR="0" lvl="0" indent="0" algn="ctr" defTabSz="1659179" rtl="0" eaLnBrk="1" fontAlgn="auto" latinLnBrk="0" hangingPunct="1">
              <a:lnSpc>
                <a:spcPct val="100000"/>
              </a:lnSpc>
              <a:spcBef>
                <a:spcPts val="0"/>
              </a:spcBef>
              <a:spcAft>
                <a:spcPts val="0"/>
              </a:spcAft>
              <a:buClrTx/>
              <a:buSzTx/>
              <a:buFontTx/>
              <a:buNone/>
              <a:tabLst/>
              <a:defRPr/>
            </a:pPr>
            <a:r>
              <a:rPr kumimoji="0" sz="3266" b="0" i="0" u="sng" strike="noStrike" kern="0" cap="none" spc="0" normalizeH="0" baseline="0" noProof="0">
                <a:ln>
                  <a:noFill/>
                </a:ln>
                <a:solidFill>
                  <a:sysClr val="windowText" lastClr="000000"/>
                </a:solidFill>
                <a:effectLst/>
                <a:uLnTx/>
                <a:uFillTx/>
                <a:latin typeface="Lato"/>
                <a:sym typeface="Helvetica Light"/>
              </a:rPr>
              <a:t>Extractor</a:t>
            </a:r>
            <a:endParaRPr kumimoji="0" sz="3266" b="0" i="0" u="none" strike="noStrike" kern="0" cap="none" spc="0" normalizeH="0" baseline="0" noProof="0">
              <a:ln>
                <a:noFill/>
              </a:ln>
              <a:solidFill>
                <a:sysClr val="windowText" lastClr="000000"/>
              </a:solidFill>
              <a:effectLst/>
              <a:uLnTx/>
              <a:uFillTx/>
              <a:latin typeface="Arial"/>
              <a:sym typeface="Helvetica Light"/>
            </a:endParaRPr>
          </a:p>
        </p:txBody>
      </p:sp>
      <p:sp>
        <p:nvSpPr>
          <p:cNvPr id="10" name="TextBox 9"/>
          <p:cNvSpPr txBox="1">
            <a:spLocks noGrp="1"/>
          </p:cNvSpPr>
          <p:nvPr/>
        </p:nvSpPr>
        <p:spPr bwMode="auto">
          <a:xfrm>
            <a:off x="15700118" y="3654847"/>
            <a:ext cx="2147573" cy="667454"/>
          </a:xfrm>
          <a:prstGeom prst="rect">
            <a:avLst/>
          </a:prstGeom>
          <a:noFill/>
          <a:ln>
            <a:noFill/>
          </a:ln>
          <a:effectLst/>
        </p:spPr>
        <p:txBody>
          <a:bodyPr wrap="none" lIns="163289" tIns="81643" rIns="163289" bIns="81643">
            <a:spAutoFit/>
          </a:bodyPr>
          <a:lstStyle/>
          <a:p>
            <a:pPr marL="0" marR="0" lvl="0" indent="0" algn="ctr" defTabSz="1659179" rtl="0" eaLnBrk="1" fontAlgn="auto" latinLnBrk="0" hangingPunct="1">
              <a:lnSpc>
                <a:spcPct val="100000"/>
              </a:lnSpc>
              <a:spcBef>
                <a:spcPts val="0"/>
              </a:spcBef>
              <a:spcAft>
                <a:spcPts val="0"/>
              </a:spcAft>
              <a:buClrTx/>
              <a:buSzTx/>
              <a:buFontTx/>
              <a:buNone/>
              <a:tabLst/>
              <a:defRPr/>
            </a:pPr>
            <a:r>
              <a:rPr kumimoji="0" sz="3266" b="0" i="0" u="sng" strike="noStrike" kern="0" cap="none" spc="0" normalizeH="0" baseline="0" noProof="0">
                <a:ln>
                  <a:noFill/>
                </a:ln>
                <a:solidFill>
                  <a:sysClr val="windowText" lastClr="000000"/>
                </a:solidFill>
                <a:effectLst/>
                <a:uLnTx/>
                <a:uFillTx/>
                <a:latin typeface="Lato"/>
                <a:sym typeface="Helvetica Light"/>
              </a:rPr>
              <a:t>Ref. value</a:t>
            </a:r>
            <a:endParaRPr kumimoji="0" sz="3266" b="0" i="0" u="none" strike="noStrike" kern="0" cap="none" spc="0" normalizeH="0" baseline="0" noProof="0">
              <a:ln>
                <a:noFill/>
              </a:ln>
              <a:solidFill>
                <a:sysClr val="windowText" lastClr="000000"/>
              </a:solidFill>
              <a:effectLst/>
              <a:uLnTx/>
              <a:uFillTx/>
              <a:latin typeface="Arial"/>
              <a:sym typeface="Helvetica Light"/>
            </a:endParaRPr>
          </a:p>
        </p:txBody>
      </p:sp>
      <p:sp>
        <p:nvSpPr>
          <p:cNvPr id="11" name="TextBox 10"/>
          <p:cNvSpPr txBox="1">
            <a:spLocks noGrp="1"/>
          </p:cNvSpPr>
          <p:nvPr/>
        </p:nvSpPr>
        <p:spPr bwMode="auto">
          <a:xfrm>
            <a:off x="13484399" y="6799179"/>
            <a:ext cx="1567286" cy="667454"/>
          </a:xfrm>
          <a:prstGeom prst="rect">
            <a:avLst/>
          </a:prstGeom>
          <a:noFill/>
          <a:ln>
            <a:noFill/>
          </a:ln>
          <a:effectLst/>
        </p:spPr>
        <p:txBody>
          <a:bodyPr wrap="none" lIns="163289" tIns="81643" rIns="163289" bIns="81643">
            <a:spAutoFit/>
          </a:bodyPr>
          <a:lstStyle/>
          <a:p>
            <a:pPr marL="0" marR="0" lvl="0" indent="0" algn="ctr" defTabSz="1659179" rtl="0" eaLnBrk="1" fontAlgn="auto" latinLnBrk="0" hangingPunct="1">
              <a:lnSpc>
                <a:spcPct val="100000"/>
              </a:lnSpc>
              <a:spcBef>
                <a:spcPts val="0"/>
              </a:spcBef>
              <a:spcAft>
                <a:spcPts val="0"/>
              </a:spcAft>
              <a:buClrTx/>
              <a:buSzTx/>
              <a:buFontTx/>
              <a:buNone/>
              <a:tabLst/>
              <a:defRPr/>
            </a:pPr>
            <a:r>
              <a:rPr kumimoji="0" sz="3266" b="0" i="0" u="none" strike="noStrike" kern="0" cap="none" spc="0" normalizeH="0" baseline="0" noProof="0">
                <a:ln>
                  <a:noFill/>
                </a:ln>
                <a:solidFill>
                  <a:sysClr val="windowText" lastClr="000000"/>
                </a:solidFill>
                <a:effectLst/>
                <a:uLnTx/>
                <a:uFillTx/>
                <a:latin typeface="Lato Light"/>
                <a:sym typeface="Helvetica Light"/>
              </a:rPr>
              <a:t>energy</a:t>
            </a:r>
            <a:endParaRPr kumimoji="0" sz="3266" b="0" i="0" u="none" strike="noStrike" kern="0" cap="none" spc="0" normalizeH="0" baseline="0" noProof="0">
              <a:ln>
                <a:noFill/>
              </a:ln>
              <a:solidFill>
                <a:sysClr val="windowText" lastClr="000000"/>
              </a:solidFill>
              <a:effectLst/>
              <a:uLnTx/>
              <a:uFillTx/>
              <a:latin typeface="Arial"/>
              <a:sym typeface="Helvetica Light"/>
            </a:endParaRPr>
          </a:p>
        </p:txBody>
      </p:sp>
      <p:sp>
        <p:nvSpPr>
          <p:cNvPr id="12" name="TextBox 11"/>
          <p:cNvSpPr txBox="1">
            <a:spLocks noGrp="1"/>
          </p:cNvSpPr>
          <p:nvPr/>
        </p:nvSpPr>
        <p:spPr bwMode="auto">
          <a:xfrm>
            <a:off x="15950993" y="4784821"/>
            <a:ext cx="1716365" cy="667454"/>
          </a:xfrm>
          <a:prstGeom prst="rect">
            <a:avLst/>
          </a:prstGeom>
          <a:noFill/>
          <a:ln>
            <a:noFill/>
          </a:ln>
          <a:effectLst/>
        </p:spPr>
        <p:txBody>
          <a:bodyPr wrap="none" lIns="163289" tIns="81643" rIns="163289" bIns="81643">
            <a:spAutoFit/>
          </a:bodyPr>
          <a:lstStyle/>
          <a:p>
            <a:pPr marL="0" marR="0" lvl="0" indent="0" algn="ctr" defTabSz="1659179" rtl="0" eaLnBrk="1" fontAlgn="auto" latinLnBrk="0" hangingPunct="1">
              <a:lnSpc>
                <a:spcPct val="100000"/>
              </a:lnSpc>
              <a:spcBef>
                <a:spcPts val="0"/>
              </a:spcBef>
              <a:spcAft>
                <a:spcPts val="0"/>
              </a:spcAft>
              <a:buClrTx/>
              <a:buSzTx/>
              <a:buFontTx/>
              <a:buNone/>
              <a:tabLst/>
              <a:defRPr/>
            </a:pPr>
            <a:r>
              <a:rPr kumimoji="0" sz="3266" b="0" i="0" u="none" strike="noStrike" kern="0" cap="none" spc="0" normalizeH="0" baseline="0" noProof="0">
                <a:ln>
                  <a:noFill/>
                </a:ln>
                <a:solidFill>
                  <a:sysClr val="windowText" lastClr="000000"/>
                </a:solidFill>
                <a:effectLst/>
                <a:uLnTx/>
                <a:uFillTx/>
                <a:latin typeface="Lato Light"/>
                <a:sym typeface="Helvetica Light"/>
              </a:rPr>
              <a:t>charges</a:t>
            </a:r>
            <a:endParaRPr kumimoji="0" sz="3266" b="0" i="0" u="none" strike="noStrike" kern="0" cap="none" spc="0" normalizeH="0" baseline="0" noProof="0">
              <a:ln>
                <a:noFill/>
              </a:ln>
              <a:solidFill>
                <a:sysClr val="windowText" lastClr="000000"/>
              </a:solidFill>
              <a:effectLst/>
              <a:uLnTx/>
              <a:uFillTx/>
              <a:latin typeface="Arial"/>
              <a:sym typeface="Helvetica Light"/>
            </a:endParaRPr>
          </a:p>
        </p:txBody>
      </p:sp>
      <p:sp>
        <p:nvSpPr>
          <p:cNvPr id="13" name="TextBox 12"/>
          <p:cNvSpPr txBox="1">
            <a:spLocks noGrp="1"/>
          </p:cNvSpPr>
          <p:nvPr/>
        </p:nvSpPr>
        <p:spPr bwMode="auto">
          <a:xfrm>
            <a:off x="16084011" y="5762607"/>
            <a:ext cx="1447060" cy="667454"/>
          </a:xfrm>
          <a:prstGeom prst="rect">
            <a:avLst/>
          </a:prstGeom>
          <a:noFill/>
          <a:ln>
            <a:noFill/>
          </a:ln>
          <a:effectLst/>
        </p:spPr>
        <p:txBody>
          <a:bodyPr wrap="none" lIns="163289" tIns="81643" rIns="163289" bIns="81643">
            <a:spAutoFit/>
          </a:bodyPr>
          <a:lstStyle/>
          <a:p>
            <a:pPr marL="0" marR="0" lvl="0" indent="0" algn="ctr" defTabSz="1659179" rtl="0" eaLnBrk="1" fontAlgn="auto" latinLnBrk="0" hangingPunct="1">
              <a:lnSpc>
                <a:spcPct val="100000"/>
              </a:lnSpc>
              <a:spcBef>
                <a:spcPts val="0"/>
              </a:spcBef>
              <a:spcAft>
                <a:spcPts val="0"/>
              </a:spcAft>
              <a:buClrTx/>
              <a:buSzTx/>
              <a:buFontTx/>
              <a:buNone/>
              <a:tabLst/>
              <a:defRPr/>
            </a:pPr>
            <a:r>
              <a:rPr kumimoji="0" sz="3266" b="0" i="0" u="none" strike="noStrike" kern="0" cap="none" spc="0" normalizeH="0" baseline="0" noProof="0">
                <a:ln>
                  <a:noFill/>
                </a:ln>
                <a:solidFill>
                  <a:sysClr val="windowText" lastClr="000000"/>
                </a:solidFill>
                <a:effectLst/>
                <a:uLnTx/>
                <a:uFillTx/>
                <a:latin typeface="Lato Light"/>
                <a:sym typeface="Helvetica Light"/>
              </a:rPr>
              <a:t>forces</a:t>
            </a:r>
            <a:endParaRPr kumimoji="0" sz="3266" b="0" i="0" u="none" strike="noStrike" kern="0" cap="none" spc="0" normalizeH="0" baseline="0" noProof="0">
              <a:ln>
                <a:noFill/>
              </a:ln>
              <a:solidFill>
                <a:sysClr val="windowText" lastClr="000000"/>
              </a:solidFill>
              <a:effectLst/>
              <a:uLnTx/>
              <a:uFillTx/>
              <a:latin typeface="Arial"/>
              <a:sym typeface="Helvetica Light"/>
            </a:endParaRPr>
          </a:p>
        </p:txBody>
      </p:sp>
      <p:sp>
        <p:nvSpPr>
          <p:cNvPr id="14" name="TextBox 13"/>
          <p:cNvSpPr txBox="1">
            <a:spLocks noGrp="1"/>
          </p:cNvSpPr>
          <p:nvPr/>
        </p:nvSpPr>
        <p:spPr bwMode="auto">
          <a:xfrm>
            <a:off x="11237786" y="9559450"/>
            <a:ext cx="1211419" cy="667454"/>
          </a:xfrm>
          <a:prstGeom prst="rect">
            <a:avLst/>
          </a:prstGeom>
          <a:noFill/>
          <a:ln>
            <a:noFill/>
          </a:ln>
          <a:effectLst/>
        </p:spPr>
        <p:txBody>
          <a:bodyPr wrap="none" lIns="163289" tIns="81643" rIns="163289" bIns="81643">
            <a:spAutoFit/>
          </a:bodyPr>
          <a:lstStyle/>
          <a:p>
            <a:pPr marL="0" marR="0" lvl="0" indent="0" algn="ctr" defTabSz="1659179" rtl="0" eaLnBrk="1" fontAlgn="auto" latinLnBrk="0" hangingPunct="1">
              <a:lnSpc>
                <a:spcPct val="100000"/>
              </a:lnSpc>
              <a:spcBef>
                <a:spcPts val="0"/>
              </a:spcBef>
              <a:spcAft>
                <a:spcPts val="0"/>
              </a:spcAft>
              <a:buClrTx/>
              <a:buSzTx/>
              <a:buFontTx/>
              <a:buNone/>
              <a:tabLst/>
              <a:defRPr/>
            </a:pPr>
            <a:r>
              <a:rPr kumimoji="0" sz="3266" b="0" i="0" u="none" strike="noStrike" kern="0" cap="none" spc="0" normalizeH="0" baseline="0" noProof="0">
                <a:ln>
                  <a:noFill/>
                </a:ln>
                <a:solidFill>
                  <a:sysClr val="windowText" lastClr="000000"/>
                </a:solidFill>
                <a:effectLst/>
                <a:uLnTx/>
                <a:uFillTx/>
                <a:latin typeface="Lato Light"/>
                <a:sym typeface="Helvetica Light"/>
              </a:rPr>
              <a:t>Job2</a:t>
            </a:r>
            <a:endParaRPr kumimoji="0" sz="3266" b="0" i="0" u="none" strike="noStrike" kern="0" cap="none" spc="0" normalizeH="0" baseline="0" noProof="0">
              <a:ln>
                <a:noFill/>
              </a:ln>
              <a:solidFill>
                <a:sysClr val="windowText" lastClr="000000"/>
              </a:solidFill>
              <a:effectLst/>
              <a:uLnTx/>
              <a:uFillTx/>
              <a:latin typeface="Arial"/>
              <a:sym typeface="Helvetica Light"/>
            </a:endParaRPr>
          </a:p>
        </p:txBody>
      </p:sp>
      <p:sp>
        <p:nvSpPr>
          <p:cNvPr id="15" name="TextBox 14"/>
          <p:cNvSpPr txBox="1">
            <a:spLocks noGrp="1"/>
          </p:cNvSpPr>
          <p:nvPr/>
        </p:nvSpPr>
        <p:spPr bwMode="auto">
          <a:xfrm>
            <a:off x="13499419" y="9556837"/>
            <a:ext cx="1567286" cy="667454"/>
          </a:xfrm>
          <a:prstGeom prst="rect">
            <a:avLst/>
          </a:prstGeom>
          <a:noFill/>
          <a:ln>
            <a:noFill/>
          </a:ln>
          <a:effectLst/>
        </p:spPr>
        <p:txBody>
          <a:bodyPr wrap="none" lIns="163289" tIns="81643" rIns="163289" bIns="81643">
            <a:spAutoFit/>
          </a:bodyPr>
          <a:lstStyle/>
          <a:p>
            <a:pPr marL="0" marR="0" lvl="0" indent="0" algn="ctr" defTabSz="1659179" rtl="0" eaLnBrk="1" fontAlgn="auto" latinLnBrk="0" hangingPunct="1">
              <a:lnSpc>
                <a:spcPct val="100000"/>
              </a:lnSpc>
              <a:spcBef>
                <a:spcPts val="0"/>
              </a:spcBef>
              <a:spcAft>
                <a:spcPts val="0"/>
              </a:spcAft>
              <a:buClrTx/>
              <a:buSzTx/>
              <a:buFontTx/>
              <a:buNone/>
              <a:tabLst/>
              <a:defRPr/>
            </a:pPr>
            <a:r>
              <a:rPr kumimoji="0" sz="3266" b="0" i="0" u="none" strike="noStrike" kern="0" cap="none" spc="0" normalizeH="0" baseline="0" noProof="0">
                <a:ln>
                  <a:noFill/>
                </a:ln>
                <a:solidFill>
                  <a:sysClr val="windowText" lastClr="000000"/>
                </a:solidFill>
                <a:effectLst/>
                <a:uLnTx/>
                <a:uFillTx/>
                <a:latin typeface="Lato Light"/>
                <a:sym typeface="Helvetica Light"/>
              </a:rPr>
              <a:t>energy</a:t>
            </a:r>
            <a:endParaRPr kumimoji="0" sz="3266" b="0" i="0" u="none" strike="noStrike" kern="0" cap="none" spc="0" normalizeH="0" baseline="0" noProof="0">
              <a:ln>
                <a:noFill/>
              </a:ln>
              <a:solidFill>
                <a:sysClr val="windowText" lastClr="000000"/>
              </a:solidFill>
              <a:effectLst/>
              <a:uLnTx/>
              <a:uFillTx/>
              <a:latin typeface="Arial"/>
              <a:sym typeface="Helvetica Light"/>
            </a:endParaRPr>
          </a:p>
        </p:txBody>
      </p:sp>
      <p:sp>
        <p:nvSpPr>
          <p:cNvPr id="16" name="TextBox 15"/>
          <p:cNvSpPr txBox="1">
            <a:spLocks noGrp="1"/>
          </p:cNvSpPr>
          <p:nvPr/>
        </p:nvSpPr>
        <p:spPr bwMode="auto">
          <a:xfrm>
            <a:off x="16005960" y="7938296"/>
            <a:ext cx="1902313" cy="1170028"/>
          </a:xfrm>
          <a:prstGeom prst="rect">
            <a:avLst/>
          </a:prstGeom>
          <a:noFill/>
          <a:ln>
            <a:noFill/>
          </a:ln>
          <a:effectLst/>
        </p:spPr>
        <p:txBody>
          <a:bodyPr wrap="none" lIns="163289" tIns="81643" rIns="163289" bIns="81643">
            <a:spAutoFit/>
          </a:bodyPr>
          <a:lstStyle/>
          <a:p>
            <a:pPr marL="0" marR="0" lvl="0" indent="0" algn="ctr" defTabSz="1659179" rtl="0" eaLnBrk="1" fontAlgn="auto" latinLnBrk="0" hangingPunct="1">
              <a:lnSpc>
                <a:spcPct val="100000"/>
              </a:lnSpc>
              <a:spcBef>
                <a:spcPts val="0"/>
              </a:spcBef>
              <a:spcAft>
                <a:spcPts val="0"/>
              </a:spcAft>
              <a:buClrTx/>
              <a:buSzTx/>
              <a:buFontTx/>
              <a:buNone/>
              <a:tabLst/>
              <a:defRPr/>
            </a:pPr>
            <a:r>
              <a:rPr kumimoji="0" sz="3266" b="0" i="0" u="none" strike="noStrike" kern="0" cap="none" spc="0" normalizeH="0" baseline="0" noProof="0">
                <a:ln>
                  <a:noFill/>
                </a:ln>
                <a:solidFill>
                  <a:sysClr val="windowText" lastClr="000000"/>
                </a:solidFill>
                <a:effectLst/>
                <a:uLnTx/>
                <a:uFillTx/>
                <a:latin typeface="Lato Light"/>
                <a:sym typeface="Helvetica Light"/>
              </a:rPr>
              <a:t>Reaction</a:t>
            </a:r>
            <a:br>
              <a:rPr kumimoji="0" sz="3266" b="0" i="0" u="none" strike="noStrike" kern="0" cap="none" spc="0" normalizeH="0" baseline="0" noProof="0">
                <a:ln>
                  <a:noFill/>
                </a:ln>
                <a:solidFill>
                  <a:sysClr val="windowText" lastClr="000000"/>
                </a:solidFill>
                <a:effectLst/>
                <a:uLnTx/>
                <a:uFillTx/>
                <a:latin typeface="Lato Light"/>
                <a:sym typeface="Helvetica Light"/>
              </a:rPr>
            </a:br>
            <a:r>
              <a:rPr kumimoji="0" sz="3266" b="0" i="0" u="none" strike="noStrike" kern="0" cap="none" spc="0" normalizeH="0" baseline="0" noProof="0">
                <a:ln>
                  <a:noFill/>
                </a:ln>
                <a:solidFill>
                  <a:sysClr val="windowText" lastClr="000000"/>
                </a:solidFill>
                <a:effectLst/>
                <a:uLnTx/>
                <a:uFillTx/>
                <a:latin typeface="Lato Light"/>
                <a:sym typeface="Helvetica Light"/>
              </a:rPr>
              <a:t>energy</a:t>
            </a:r>
            <a:endParaRPr kumimoji="0" sz="3266" b="0" i="0" u="none" strike="noStrike" kern="0" cap="none" spc="0" normalizeH="0" baseline="0" noProof="0">
              <a:ln>
                <a:noFill/>
              </a:ln>
              <a:solidFill>
                <a:sysClr val="windowText" lastClr="000000"/>
              </a:solidFill>
              <a:effectLst/>
              <a:uLnTx/>
              <a:uFillTx/>
              <a:latin typeface="Arial"/>
              <a:sym typeface="Helvetica Light"/>
            </a:endParaRPr>
          </a:p>
        </p:txBody>
      </p:sp>
      <p:sp>
        <p:nvSpPr>
          <p:cNvPr id="17" name="Straight Connector 16"/>
          <p:cNvSpPr>
            <a:spLocks noGrp="1"/>
          </p:cNvSpPr>
          <p:nvPr/>
        </p:nvSpPr>
        <p:spPr bwMode="auto">
          <a:xfrm flipV="1">
            <a:off x="12313449" y="5243343"/>
            <a:ext cx="1054859" cy="763548"/>
          </a:xfrm>
          <a:prstGeom prst="line">
            <a:avLst/>
          </a:prstGeom>
          <a:ln w="12599">
            <a:solidFill>
              <a:srgbClr val="000000"/>
            </a:solidFill>
            <a:tailEnd type="triangle"/>
          </a:ln>
          <a:effectLst/>
        </p:spPr>
        <p:txBody>
          <a:bodyPr wrap="none" lIns="174393" tIns="92748" rIns="174393" bIns="92748" anchor="ctr"/>
          <a:lstStyle/>
          <a:p>
            <a:pPr marL="0" marR="0" lvl="0" indent="0" algn="ctr" defTabSz="1659179" rtl="0" eaLnBrk="1" fontAlgn="auto" latinLnBrk="0" hangingPunct="1">
              <a:lnSpc>
                <a:spcPct val="100000"/>
              </a:lnSpc>
              <a:spcBef>
                <a:spcPts val="0"/>
              </a:spcBef>
              <a:spcAft>
                <a:spcPts val="0"/>
              </a:spcAft>
              <a:buClrTx/>
              <a:buSzTx/>
              <a:buFontTx/>
              <a:buNone/>
              <a:tabLst/>
              <a:defRPr/>
            </a:pPr>
            <a:endParaRPr kumimoji="0" sz="3266" b="0" i="0" u="none" strike="noStrike" kern="0" cap="none" spc="0" normalizeH="0" baseline="0" noProof="0">
              <a:ln>
                <a:noFill/>
              </a:ln>
              <a:solidFill>
                <a:sysClr val="windowText" lastClr="000000"/>
              </a:solidFill>
              <a:effectLst/>
              <a:uLnTx/>
              <a:uFillTx/>
              <a:latin typeface="Arial"/>
              <a:sym typeface="Helvetica Light"/>
            </a:endParaRPr>
          </a:p>
        </p:txBody>
      </p:sp>
      <p:sp>
        <p:nvSpPr>
          <p:cNvPr id="18" name="Straight Connector 17"/>
          <p:cNvSpPr>
            <a:spLocks noGrp="1"/>
          </p:cNvSpPr>
          <p:nvPr/>
        </p:nvSpPr>
        <p:spPr bwMode="auto">
          <a:xfrm>
            <a:off x="12431671" y="6164957"/>
            <a:ext cx="1077066" cy="0"/>
          </a:xfrm>
          <a:prstGeom prst="line">
            <a:avLst/>
          </a:prstGeom>
          <a:ln w="12599">
            <a:solidFill>
              <a:srgbClr val="000000"/>
            </a:solidFill>
            <a:tailEnd type="triangle"/>
          </a:ln>
          <a:effectLst/>
        </p:spPr>
        <p:txBody>
          <a:bodyPr wrap="none" lIns="174393" tIns="92748" rIns="174393" bIns="92748" anchor="ctr"/>
          <a:lstStyle/>
          <a:p>
            <a:pPr marL="0" marR="0" lvl="0" indent="0" algn="ctr" defTabSz="1659179" rtl="0" eaLnBrk="1" fontAlgn="auto" latinLnBrk="0" hangingPunct="1">
              <a:lnSpc>
                <a:spcPct val="100000"/>
              </a:lnSpc>
              <a:spcBef>
                <a:spcPts val="0"/>
              </a:spcBef>
              <a:spcAft>
                <a:spcPts val="0"/>
              </a:spcAft>
              <a:buClrTx/>
              <a:buSzTx/>
              <a:buFontTx/>
              <a:buNone/>
              <a:tabLst/>
              <a:defRPr/>
            </a:pPr>
            <a:endParaRPr kumimoji="0" sz="3266" b="0" i="0" u="none" strike="noStrike" kern="0" cap="none" spc="0" normalizeH="0" baseline="0" noProof="0">
              <a:ln>
                <a:noFill/>
              </a:ln>
              <a:solidFill>
                <a:sysClr val="windowText" lastClr="000000"/>
              </a:solidFill>
              <a:effectLst/>
              <a:uLnTx/>
              <a:uFillTx/>
              <a:latin typeface="Arial"/>
              <a:sym typeface="Helvetica Light"/>
            </a:endParaRPr>
          </a:p>
        </p:txBody>
      </p:sp>
      <p:sp>
        <p:nvSpPr>
          <p:cNvPr id="19" name="Straight Connector 18"/>
          <p:cNvSpPr>
            <a:spLocks noGrp="1"/>
          </p:cNvSpPr>
          <p:nvPr/>
        </p:nvSpPr>
        <p:spPr bwMode="auto">
          <a:xfrm>
            <a:off x="12354598" y="6338046"/>
            <a:ext cx="1139771" cy="820373"/>
          </a:xfrm>
          <a:prstGeom prst="line">
            <a:avLst/>
          </a:prstGeom>
          <a:ln w="12599">
            <a:solidFill>
              <a:srgbClr val="000000"/>
            </a:solidFill>
            <a:tailEnd type="triangle"/>
          </a:ln>
          <a:effectLst/>
        </p:spPr>
        <p:txBody>
          <a:bodyPr wrap="none" lIns="174393" tIns="92748" rIns="174393" bIns="92748" anchor="ctr"/>
          <a:lstStyle/>
          <a:p>
            <a:pPr marL="0" marR="0" lvl="0" indent="0" algn="ctr" defTabSz="1659179" rtl="0" eaLnBrk="1" fontAlgn="auto" latinLnBrk="0" hangingPunct="1">
              <a:lnSpc>
                <a:spcPct val="100000"/>
              </a:lnSpc>
              <a:spcBef>
                <a:spcPts val="0"/>
              </a:spcBef>
              <a:spcAft>
                <a:spcPts val="0"/>
              </a:spcAft>
              <a:buClrTx/>
              <a:buSzTx/>
              <a:buFontTx/>
              <a:buNone/>
              <a:tabLst/>
              <a:defRPr/>
            </a:pPr>
            <a:endParaRPr kumimoji="0" sz="3266" b="0" i="0" u="none" strike="noStrike" kern="0" cap="none" spc="0" normalizeH="0" baseline="0" noProof="0">
              <a:ln>
                <a:noFill/>
              </a:ln>
              <a:solidFill>
                <a:sysClr val="windowText" lastClr="000000"/>
              </a:solidFill>
              <a:effectLst/>
              <a:uLnTx/>
              <a:uFillTx/>
              <a:latin typeface="Arial"/>
              <a:sym typeface="Helvetica Light"/>
            </a:endParaRPr>
          </a:p>
        </p:txBody>
      </p:sp>
      <p:sp>
        <p:nvSpPr>
          <p:cNvPr id="20" name="Straight Connector 19"/>
          <p:cNvSpPr>
            <a:spLocks noGrp="1"/>
          </p:cNvSpPr>
          <p:nvPr/>
        </p:nvSpPr>
        <p:spPr bwMode="auto">
          <a:xfrm>
            <a:off x="15065227" y="5098993"/>
            <a:ext cx="834090" cy="0"/>
          </a:xfrm>
          <a:prstGeom prst="line">
            <a:avLst/>
          </a:prstGeom>
          <a:ln w="12599">
            <a:solidFill>
              <a:srgbClr val="000000"/>
            </a:solidFill>
            <a:tailEnd type="triangle"/>
          </a:ln>
          <a:effectLst/>
        </p:spPr>
        <p:txBody>
          <a:bodyPr wrap="none" lIns="174393" tIns="92748" rIns="174393" bIns="92748" anchor="ctr"/>
          <a:lstStyle/>
          <a:p>
            <a:pPr marL="0" marR="0" lvl="0" indent="0" algn="ctr" defTabSz="1659179" rtl="0" eaLnBrk="1" fontAlgn="auto" latinLnBrk="0" hangingPunct="1">
              <a:lnSpc>
                <a:spcPct val="100000"/>
              </a:lnSpc>
              <a:spcBef>
                <a:spcPts val="0"/>
              </a:spcBef>
              <a:spcAft>
                <a:spcPts val="0"/>
              </a:spcAft>
              <a:buClrTx/>
              <a:buSzTx/>
              <a:buFontTx/>
              <a:buNone/>
              <a:tabLst/>
              <a:defRPr/>
            </a:pPr>
            <a:endParaRPr kumimoji="0" sz="3266" b="0" i="0" u="none" strike="noStrike" kern="0" cap="none" spc="0" normalizeH="0" baseline="0" noProof="0">
              <a:ln>
                <a:noFill/>
              </a:ln>
              <a:solidFill>
                <a:sysClr val="windowText" lastClr="000000"/>
              </a:solidFill>
              <a:effectLst/>
              <a:uLnTx/>
              <a:uFillTx/>
              <a:latin typeface="Arial"/>
              <a:sym typeface="Helvetica Light"/>
            </a:endParaRPr>
          </a:p>
        </p:txBody>
      </p:sp>
      <p:sp>
        <p:nvSpPr>
          <p:cNvPr id="21" name="Straight Connector 20"/>
          <p:cNvSpPr>
            <a:spLocks noGrp="1"/>
          </p:cNvSpPr>
          <p:nvPr/>
        </p:nvSpPr>
        <p:spPr bwMode="auto">
          <a:xfrm>
            <a:off x="15050207" y="6126419"/>
            <a:ext cx="834090" cy="0"/>
          </a:xfrm>
          <a:prstGeom prst="line">
            <a:avLst/>
          </a:prstGeom>
          <a:ln w="12599">
            <a:solidFill>
              <a:srgbClr val="000000"/>
            </a:solidFill>
            <a:tailEnd type="triangle"/>
          </a:ln>
          <a:effectLst/>
        </p:spPr>
        <p:txBody>
          <a:bodyPr wrap="none" lIns="174393" tIns="92748" rIns="174393" bIns="92748" anchor="ctr"/>
          <a:lstStyle/>
          <a:p>
            <a:pPr marL="0" marR="0" lvl="0" indent="0" algn="ctr" defTabSz="1659179" rtl="0" eaLnBrk="1" fontAlgn="auto" latinLnBrk="0" hangingPunct="1">
              <a:lnSpc>
                <a:spcPct val="100000"/>
              </a:lnSpc>
              <a:spcBef>
                <a:spcPts val="0"/>
              </a:spcBef>
              <a:spcAft>
                <a:spcPts val="0"/>
              </a:spcAft>
              <a:buClrTx/>
              <a:buSzTx/>
              <a:buFontTx/>
              <a:buNone/>
              <a:tabLst/>
              <a:defRPr/>
            </a:pPr>
            <a:endParaRPr kumimoji="0" sz="3266" b="0" i="0" u="none" strike="noStrike" kern="0" cap="none" spc="0" normalizeH="0" baseline="0" noProof="0">
              <a:ln>
                <a:noFill/>
              </a:ln>
              <a:solidFill>
                <a:sysClr val="windowText" lastClr="000000"/>
              </a:solidFill>
              <a:effectLst/>
              <a:uLnTx/>
              <a:uFillTx/>
              <a:latin typeface="Arial"/>
              <a:sym typeface="Helvetica Light"/>
            </a:endParaRPr>
          </a:p>
        </p:txBody>
      </p:sp>
      <p:sp>
        <p:nvSpPr>
          <p:cNvPr id="22" name="Straight Connector 21"/>
          <p:cNvSpPr>
            <a:spLocks noGrp="1"/>
          </p:cNvSpPr>
          <p:nvPr/>
        </p:nvSpPr>
        <p:spPr bwMode="auto">
          <a:xfrm>
            <a:off x="12440163" y="9897135"/>
            <a:ext cx="1069228" cy="0"/>
          </a:xfrm>
          <a:prstGeom prst="line">
            <a:avLst/>
          </a:prstGeom>
          <a:ln w="12599">
            <a:solidFill>
              <a:srgbClr val="000000"/>
            </a:solidFill>
            <a:tailEnd type="triangle"/>
          </a:ln>
          <a:effectLst/>
        </p:spPr>
        <p:txBody>
          <a:bodyPr wrap="none" lIns="174393" tIns="92748" rIns="174393" bIns="92748" anchor="ctr"/>
          <a:lstStyle/>
          <a:p>
            <a:pPr marL="0" marR="0" lvl="0" indent="0" algn="ctr" defTabSz="1659179" rtl="0" eaLnBrk="1" fontAlgn="auto" latinLnBrk="0" hangingPunct="1">
              <a:lnSpc>
                <a:spcPct val="100000"/>
              </a:lnSpc>
              <a:spcBef>
                <a:spcPts val="0"/>
              </a:spcBef>
              <a:spcAft>
                <a:spcPts val="0"/>
              </a:spcAft>
              <a:buClrTx/>
              <a:buSzTx/>
              <a:buFontTx/>
              <a:buNone/>
              <a:tabLst/>
              <a:defRPr/>
            </a:pPr>
            <a:endParaRPr kumimoji="0" sz="3266" b="0" i="0" u="none" strike="noStrike" kern="0" cap="none" spc="0" normalizeH="0" baseline="0" noProof="0">
              <a:ln>
                <a:noFill/>
              </a:ln>
              <a:solidFill>
                <a:sysClr val="windowText" lastClr="000000"/>
              </a:solidFill>
              <a:effectLst/>
              <a:uLnTx/>
              <a:uFillTx/>
              <a:latin typeface="Arial"/>
              <a:sym typeface="Helvetica Light"/>
            </a:endParaRPr>
          </a:p>
        </p:txBody>
      </p:sp>
      <p:sp>
        <p:nvSpPr>
          <p:cNvPr id="23" name="Straight Connector 22"/>
          <p:cNvSpPr>
            <a:spLocks noGrp="1"/>
          </p:cNvSpPr>
          <p:nvPr/>
        </p:nvSpPr>
        <p:spPr bwMode="auto">
          <a:xfrm>
            <a:off x="15252034" y="8545739"/>
            <a:ext cx="834090" cy="0"/>
          </a:xfrm>
          <a:prstGeom prst="line">
            <a:avLst/>
          </a:prstGeom>
          <a:ln w="12599">
            <a:solidFill>
              <a:srgbClr val="000000"/>
            </a:solidFill>
            <a:tailEnd type="triangle"/>
          </a:ln>
          <a:effectLst/>
        </p:spPr>
        <p:txBody>
          <a:bodyPr wrap="none" lIns="174393" tIns="92748" rIns="174393" bIns="92748" anchor="ctr"/>
          <a:lstStyle/>
          <a:p>
            <a:pPr marL="0" marR="0" lvl="0" indent="0" algn="ctr" defTabSz="1659179" rtl="0" eaLnBrk="1" fontAlgn="auto" latinLnBrk="0" hangingPunct="1">
              <a:lnSpc>
                <a:spcPct val="100000"/>
              </a:lnSpc>
              <a:spcBef>
                <a:spcPts val="0"/>
              </a:spcBef>
              <a:spcAft>
                <a:spcPts val="0"/>
              </a:spcAft>
              <a:buClrTx/>
              <a:buSzTx/>
              <a:buFontTx/>
              <a:buNone/>
              <a:tabLst/>
              <a:defRPr/>
            </a:pPr>
            <a:endParaRPr kumimoji="0" sz="3266" b="0" i="0" u="none" strike="noStrike" kern="0" cap="none" spc="0" normalizeH="0" baseline="0" noProof="0">
              <a:ln>
                <a:noFill/>
              </a:ln>
              <a:solidFill>
                <a:sysClr val="windowText" lastClr="000000"/>
              </a:solidFill>
              <a:effectLst/>
              <a:uLnTx/>
              <a:uFillTx/>
              <a:latin typeface="Arial"/>
              <a:sym typeface="Helvetica Light"/>
            </a:endParaRPr>
          </a:p>
        </p:txBody>
      </p:sp>
      <p:sp>
        <p:nvSpPr>
          <p:cNvPr id="24" name="Straight Connector 23"/>
          <p:cNvSpPr>
            <a:spLocks noGrp="1"/>
          </p:cNvSpPr>
          <p:nvPr/>
        </p:nvSpPr>
        <p:spPr bwMode="auto">
          <a:xfrm>
            <a:off x="15260526" y="7200221"/>
            <a:ext cx="1958" cy="2761578"/>
          </a:xfrm>
          <a:prstGeom prst="line">
            <a:avLst/>
          </a:prstGeom>
          <a:ln w="12599">
            <a:solidFill>
              <a:srgbClr val="000000"/>
            </a:solidFill>
          </a:ln>
          <a:effectLst/>
        </p:spPr>
        <p:txBody>
          <a:bodyPr wrap="none" lIns="174393" tIns="92748" rIns="174393" bIns="92748" anchor="ctr"/>
          <a:lstStyle/>
          <a:p>
            <a:pPr marL="0" marR="0" lvl="0" indent="0" algn="ctr" defTabSz="1659179" rtl="0" eaLnBrk="1" fontAlgn="auto" latinLnBrk="0" hangingPunct="1">
              <a:lnSpc>
                <a:spcPct val="100000"/>
              </a:lnSpc>
              <a:spcBef>
                <a:spcPts val="0"/>
              </a:spcBef>
              <a:spcAft>
                <a:spcPts val="0"/>
              </a:spcAft>
              <a:buClrTx/>
              <a:buSzTx/>
              <a:buFontTx/>
              <a:buNone/>
              <a:tabLst/>
              <a:defRPr/>
            </a:pPr>
            <a:endParaRPr kumimoji="0" sz="3266" b="0" i="0" u="none" strike="noStrike" kern="0" cap="none" spc="0" normalizeH="0" baseline="0" noProof="0">
              <a:ln>
                <a:noFill/>
              </a:ln>
              <a:solidFill>
                <a:sysClr val="windowText" lastClr="000000"/>
              </a:solidFill>
              <a:effectLst/>
              <a:uLnTx/>
              <a:uFillTx/>
              <a:latin typeface="Arial"/>
              <a:sym typeface="Helvetica Light"/>
            </a:endParaRPr>
          </a:p>
        </p:txBody>
      </p:sp>
      <p:sp>
        <p:nvSpPr>
          <p:cNvPr id="25" name="Straight Connector 24"/>
          <p:cNvSpPr>
            <a:spLocks noGrp="1"/>
          </p:cNvSpPr>
          <p:nvPr/>
        </p:nvSpPr>
        <p:spPr bwMode="auto">
          <a:xfrm>
            <a:off x="14884955" y="7200221"/>
            <a:ext cx="375568" cy="0"/>
          </a:xfrm>
          <a:prstGeom prst="line">
            <a:avLst/>
          </a:prstGeom>
          <a:ln w="12599">
            <a:solidFill>
              <a:srgbClr val="000000"/>
            </a:solidFill>
          </a:ln>
          <a:effectLst/>
        </p:spPr>
        <p:txBody>
          <a:bodyPr wrap="none" lIns="174393" tIns="92748" rIns="174393" bIns="92748" anchor="ctr"/>
          <a:lstStyle/>
          <a:p>
            <a:pPr marL="0" marR="0" lvl="0" indent="0" algn="ctr" defTabSz="1659179" rtl="0" eaLnBrk="1" fontAlgn="auto" latinLnBrk="0" hangingPunct="1">
              <a:lnSpc>
                <a:spcPct val="100000"/>
              </a:lnSpc>
              <a:spcBef>
                <a:spcPts val="0"/>
              </a:spcBef>
              <a:spcAft>
                <a:spcPts val="0"/>
              </a:spcAft>
              <a:buClrTx/>
              <a:buSzTx/>
              <a:buFontTx/>
              <a:buNone/>
              <a:tabLst/>
              <a:defRPr/>
            </a:pPr>
            <a:endParaRPr kumimoji="0" sz="3266" b="0" i="0" u="none" strike="noStrike" kern="0" cap="none" spc="0" normalizeH="0" baseline="0" noProof="0">
              <a:ln>
                <a:noFill/>
              </a:ln>
              <a:solidFill>
                <a:sysClr val="windowText" lastClr="000000"/>
              </a:solidFill>
              <a:effectLst/>
              <a:uLnTx/>
              <a:uFillTx/>
              <a:latin typeface="Arial"/>
              <a:sym typeface="Helvetica Light"/>
            </a:endParaRPr>
          </a:p>
        </p:txBody>
      </p:sp>
      <p:sp>
        <p:nvSpPr>
          <p:cNvPr id="26" name="Straight Connector 25"/>
          <p:cNvSpPr>
            <a:spLocks noGrp="1"/>
          </p:cNvSpPr>
          <p:nvPr/>
        </p:nvSpPr>
        <p:spPr bwMode="auto">
          <a:xfrm>
            <a:off x="14886915" y="9961799"/>
            <a:ext cx="375568" cy="0"/>
          </a:xfrm>
          <a:prstGeom prst="line">
            <a:avLst/>
          </a:prstGeom>
          <a:ln w="12599">
            <a:solidFill>
              <a:srgbClr val="000000"/>
            </a:solidFill>
          </a:ln>
          <a:effectLst/>
        </p:spPr>
        <p:txBody>
          <a:bodyPr wrap="none" lIns="174393" tIns="92748" rIns="174393" bIns="92748" anchor="ctr"/>
          <a:lstStyle/>
          <a:p>
            <a:pPr marL="0" marR="0" lvl="0" indent="0" algn="ctr" defTabSz="1659179" rtl="0" eaLnBrk="1" fontAlgn="auto" latinLnBrk="0" hangingPunct="1">
              <a:lnSpc>
                <a:spcPct val="100000"/>
              </a:lnSpc>
              <a:spcBef>
                <a:spcPts val="0"/>
              </a:spcBef>
              <a:spcAft>
                <a:spcPts val="0"/>
              </a:spcAft>
              <a:buClrTx/>
              <a:buSzTx/>
              <a:buFontTx/>
              <a:buNone/>
              <a:tabLst/>
              <a:defRPr/>
            </a:pPr>
            <a:endParaRPr kumimoji="0" sz="3266" b="0" i="0" u="none" strike="noStrike" kern="0" cap="none" spc="0" normalizeH="0" baseline="0" noProof="0">
              <a:ln>
                <a:noFill/>
              </a:ln>
              <a:solidFill>
                <a:sysClr val="windowText" lastClr="000000"/>
              </a:solidFill>
              <a:effectLst/>
              <a:uLnTx/>
              <a:uFillTx/>
              <a:latin typeface="Arial"/>
              <a:sym typeface="Helvetica Light"/>
            </a:endParaRPr>
          </a:p>
        </p:txBody>
      </p:sp>
      <p:sp>
        <p:nvSpPr>
          <p:cNvPr id="2" name="Title 1">
            <a:extLst>
              <a:ext uri="{FF2B5EF4-FFF2-40B4-BE49-F238E27FC236}">
                <a16:creationId xmlns:a16="http://schemas.microsoft.com/office/drawing/2014/main" id="{1F087F32-F0A0-3F58-A344-D517B6A9D5AE}"/>
              </a:ext>
            </a:extLst>
          </p:cNvPr>
          <p:cNvSpPr txBox="1">
            <a:spLocks/>
          </p:cNvSpPr>
          <p:nvPr/>
        </p:nvSpPr>
        <p:spPr bwMode="auto">
          <a:xfrm>
            <a:off x="0" y="228138"/>
            <a:ext cx="18288000" cy="985783"/>
          </a:xfrm>
          <a:prstGeom prst="rect">
            <a:avLst/>
          </a:prstGeom>
          <a:noFill/>
          <a:ln>
            <a:noFill/>
          </a:ln>
          <a:effectLst/>
        </p:spPr>
        <p:txBody>
          <a:bodyPr wrap="square" anchor="ctr">
            <a:spAutoFit/>
          </a:bodyPr>
          <a:lstStyle>
            <a:lvl1pPr>
              <a:defRPr sz="6600">
                <a:solidFill>
                  <a:schemeClr val="accent6"/>
                </a:solidFill>
                <a:latin typeface="Lato Black" panose="020F0502020204030203" pitchFamily="34" charset="0"/>
                <a:ea typeface="Lato Black" panose="020F0502020204030203" pitchFamily="34" charset="0"/>
                <a:cs typeface="Lato Black" panose="020F050202020403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806" b="0" i="0" u="none" strike="noStrike" kern="0" cap="none" spc="0" normalizeH="0" baseline="0" noProof="0">
                <a:ln>
                  <a:noFill/>
                </a:ln>
                <a:solidFill>
                  <a:srgbClr val="F79646"/>
                </a:solidFill>
                <a:effectLst/>
                <a:uLnTx/>
                <a:uFillTx/>
                <a:latin typeface="Lato Black" panose="020F0502020204030203" pitchFamily="34" charset="0"/>
                <a:ea typeface="Lato Black" panose="020F0502020204030203" pitchFamily="34" charset="0"/>
                <a:cs typeface="Lato Black" panose="020F0502020204030203" pitchFamily="34" charset="0"/>
                <a:sym typeface="Helvetica Light"/>
              </a:rPr>
              <a:t>ParAMS: Types of reference values</a:t>
            </a:r>
            <a:endParaRPr kumimoji="0" lang="en-US" sz="5806" b="0" i="0" u="none" strike="noStrike" kern="0" cap="none" spc="0" normalizeH="0" baseline="0" noProof="0" dirty="0">
              <a:ln>
                <a:noFill/>
              </a:ln>
              <a:solidFill>
                <a:srgbClr val="F79646"/>
              </a:solidFill>
              <a:effectLst/>
              <a:uLnTx/>
              <a:uFillTx/>
              <a:latin typeface="Lato Black" panose="020F0502020204030203" pitchFamily="34" charset="0"/>
              <a:ea typeface="Lato Black" panose="020F0502020204030203" pitchFamily="34" charset="0"/>
              <a:cs typeface="Lato Black" panose="020F0502020204030203" pitchFamily="34" charset="0"/>
              <a:sym typeface="Helvetica Light"/>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xmlns:m="http://schemas.openxmlformats.org/officeDocument/2006/math" xmlns:w="http://schemas.openxmlformats.org/wordprocessingml/2006/main">
      <p:transition spd="slow" advClick="1">
        <p:wipe dir="l"/>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txBox="1">
            <a:spLocks noGrp="1"/>
          </p:cNvSpPr>
          <p:nvPr>
            <p:ph type="title"/>
          </p:nvPr>
        </p:nvSpPr>
        <p:spPr bwMode="auto">
          <a:xfrm>
            <a:off x="913775" y="546608"/>
            <a:ext cx="16459081" cy="762516"/>
          </a:xfrm>
          <a:prstGeom prst="rect">
            <a:avLst/>
          </a:prstGeom>
          <a:noFill/>
          <a:ln>
            <a:noFill/>
          </a:ln>
          <a:effectLst/>
        </p:spPr>
        <p:txBody>
          <a:bodyPr anchor="ctr">
            <a:spAutoFit/>
          </a:bodyPr>
          <a:lstStyle/>
          <a:p>
            <a:pPr algn="l">
              <a:defRPr/>
            </a:pPr>
            <a:r>
              <a:rPr sz="4355" dirty="0"/>
              <a:t>Example reference values: Charges and forces of chloromethane</a:t>
            </a:r>
          </a:p>
        </p:txBody>
      </p:sp>
      <p:pic>
        <p:nvPicPr>
          <p:cNvPr id="3" name="Picture 2"/>
          <p:cNvPicPr/>
          <p:nvPr/>
        </p:nvPicPr>
        <p:blipFill>
          <a:blip r:embed="rId2">
            <a:alphaModFix/>
            <a:lum/>
          </a:blip>
          <a:stretch/>
        </p:blipFill>
        <p:spPr bwMode="auto">
          <a:xfrm>
            <a:off x="143697" y="2798550"/>
            <a:ext cx="17527657" cy="8497661"/>
          </a:xfrm>
          <a:prstGeom prst="rect">
            <a:avLst/>
          </a:prstGeom>
          <a:ln>
            <a:noFill/>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27C832-F7ED-A66E-180D-553E190F0EDC}"/>
              </a:ext>
            </a:extLst>
          </p:cNvPr>
          <p:cNvGrpSpPr/>
          <p:nvPr/>
        </p:nvGrpSpPr>
        <p:grpSpPr>
          <a:xfrm>
            <a:off x="11235174" y="4498597"/>
            <a:ext cx="7052826" cy="7951487"/>
            <a:chOff x="11208908" y="5236467"/>
            <a:chExt cx="6215590" cy="7007572"/>
          </a:xfrm>
        </p:grpSpPr>
        <p:pic>
          <p:nvPicPr>
            <p:cNvPr id="1026" name="Picture 2">
              <a:extLst>
                <a:ext uri="{FF2B5EF4-FFF2-40B4-BE49-F238E27FC236}">
                  <a16:creationId xmlns:a16="http://schemas.microsoft.com/office/drawing/2014/main" id="{86401D71-9001-2C78-5CC7-0BFB4385CB5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459" t="17431" r="22290" b="3019"/>
            <a:stretch/>
          </p:blipFill>
          <p:spPr bwMode="auto">
            <a:xfrm>
              <a:off x="11208908" y="5236467"/>
              <a:ext cx="6215590" cy="70075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7632CE8-2D5C-1B26-B0F3-C4684342A542}"/>
                </a:ext>
              </a:extLst>
            </p:cNvPr>
            <p:cNvSpPr/>
            <p:nvPr/>
          </p:nvSpPr>
          <p:spPr>
            <a:xfrm>
              <a:off x="16447944" y="5236467"/>
              <a:ext cx="976554" cy="418810"/>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mn-lt"/>
                <a:ea typeface="+mn-ea"/>
                <a:cs typeface="+mn-cs"/>
                <a:sym typeface="Helvetica Light"/>
              </a:endParaRPr>
            </a:p>
          </p:txBody>
        </p:sp>
        <p:sp>
          <p:nvSpPr>
            <p:cNvPr id="8" name="Rectangle 7">
              <a:extLst>
                <a:ext uri="{FF2B5EF4-FFF2-40B4-BE49-F238E27FC236}">
                  <a16:creationId xmlns:a16="http://schemas.microsoft.com/office/drawing/2014/main" id="{B72080B6-CF1B-3F58-B44B-AC815BAE9B9A}"/>
                </a:ext>
              </a:extLst>
            </p:cNvPr>
            <p:cNvSpPr/>
            <p:nvPr/>
          </p:nvSpPr>
          <p:spPr>
            <a:xfrm rot="16200000">
              <a:off x="16726816" y="11454800"/>
              <a:ext cx="976554" cy="418810"/>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Rectangle 9">
              <a:extLst>
                <a:ext uri="{FF2B5EF4-FFF2-40B4-BE49-F238E27FC236}">
                  <a16:creationId xmlns:a16="http://schemas.microsoft.com/office/drawing/2014/main" id="{9689431B-AC35-C25F-E5C0-9A34745669DF}"/>
                </a:ext>
              </a:extLst>
            </p:cNvPr>
            <p:cNvSpPr/>
            <p:nvPr/>
          </p:nvSpPr>
          <p:spPr>
            <a:xfrm>
              <a:off x="13768024" y="8467015"/>
              <a:ext cx="1341877" cy="320146"/>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2" name="Title 1"/>
          <p:cNvSpPr>
            <a:spLocks noGrp="1"/>
          </p:cNvSpPr>
          <p:nvPr>
            <p:ph type="title"/>
          </p:nvPr>
        </p:nvSpPr>
        <p:spPr>
          <a:xfrm>
            <a:off x="0" y="0"/>
            <a:ext cx="18288000" cy="2031504"/>
          </a:xfrm>
        </p:spPr>
        <p:txBody>
          <a:bodyPr>
            <a:normAutofit/>
          </a:bodyPr>
          <a:lstStyle/>
          <a:p>
            <a:r>
              <a:rPr lang="en-US" sz="6600" dirty="0"/>
              <a:t>New materials discovery too slow</a:t>
            </a:r>
          </a:p>
        </p:txBody>
      </p:sp>
      <p:sp>
        <p:nvSpPr>
          <p:cNvPr id="24" name="Content Placeholder 3">
            <a:extLst>
              <a:ext uri="{FF2B5EF4-FFF2-40B4-BE49-F238E27FC236}">
                <a16:creationId xmlns:a16="http://schemas.microsoft.com/office/drawing/2014/main" id="{D894235C-FF7B-4177-84FA-96B7E4EC8119}"/>
              </a:ext>
            </a:extLst>
          </p:cNvPr>
          <p:cNvSpPr txBox="1">
            <a:spLocks/>
          </p:cNvSpPr>
          <p:nvPr/>
        </p:nvSpPr>
        <p:spPr>
          <a:xfrm>
            <a:off x="915620" y="2089755"/>
            <a:ext cx="15078380" cy="6297410"/>
          </a:xfrm>
          <a:prstGeom prst="rect">
            <a:avLst/>
          </a:prstGeom>
        </p:spPr>
        <p:txBody>
          <a:bodyPr vert="horz" lIns="68580" tIns="34290" rIns="68580" bIns="34290" rtlCol="0">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rgbClr val="FF941E"/>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rgbClr val="000000"/>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defTabSz="1028675" eaLnBrk="0" fontAlgn="base" hangingPunct="1">
              <a:lnSpc>
                <a:spcPct val="110000"/>
              </a:lnSpc>
              <a:spcBef>
                <a:spcPct val="0"/>
              </a:spcBef>
              <a:spcAft>
                <a:spcPct val="0"/>
              </a:spcAft>
              <a:defRPr/>
            </a:pPr>
            <a:r>
              <a:rPr lang="en-US" sz="4400" dirty="0">
                <a:latin typeface="Lato Medium" pitchFamily="34" charset="0"/>
                <a:ea typeface="Lato Medium" pitchFamily="34" charset="0"/>
                <a:cs typeface="Lato Medium" pitchFamily="34" charset="0"/>
              </a:rPr>
              <a:t>8-19 years to develop materials solutions in new markets</a:t>
            </a:r>
          </a:p>
          <a:p>
            <a:pPr defTabSz="1028675" eaLnBrk="0" fontAlgn="base" hangingPunct="1">
              <a:lnSpc>
                <a:spcPct val="110000"/>
              </a:lnSpc>
              <a:spcBef>
                <a:spcPct val="0"/>
              </a:spcBef>
              <a:spcAft>
                <a:spcPct val="0"/>
              </a:spcAft>
              <a:defRPr/>
            </a:pPr>
            <a:r>
              <a:rPr lang="en-US" sz="4400" dirty="0">
                <a:latin typeface="Lato Medium" pitchFamily="34" charset="0"/>
                <a:ea typeface="Lato Medium" pitchFamily="34" charset="0"/>
                <a:cs typeface="Lato Medium" pitchFamily="34" charset="0"/>
              </a:rPr>
              <a:t>80-85% R&amp;D programs fail</a:t>
            </a:r>
          </a:p>
          <a:p>
            <a:pPr defTabSz="1028675" eaLnBrk="0" fontAlgn="base" hangingPunct="1">
              <a:lnSpc>
                <a:spcPct val="110000"/>
              </a:lnSpc>
              <a:spcBef>
                <a:spcPct val="0"/>
              </a:spcBef>
              <a:spcAft>
                <a:spcPct val="0"/>
              </a:spcAft>
              <a:defRPr/>
            </a:pPr>
            <a:r>
              <a:rPr lang="en-US" sz="4400" dirty="0">
                <a:latin typeface="Lato Medium" pitchFamily="34" charset="0"/>
                <a:ea typeface="Lato Medium" pitchFamily="34" charset="0"/>
                <a:cs typeface="Lato Medium" pitchFamily="34" charset="0"/>
              </a:rPr>
              <a:t>&gt;50% R&amp;D spending only incremental improvement</a:t>
            </a:r>
          </a:p>
          <a:p>
            <a:pPr defTabSz="1028675" eaLnBrk="0" fontAlgn="base" hangingPunct="1">
              <a:lnSpc>
                <a:spcPct val="110000"/>
              </a:lnSpc>
              <a:spcBef>
                <a:spcPct val="0"/>
              </a:spcBef>
              <a:spcAft>
                <a:spcPct val="0"/>
              </a:spcAft>
              <a:defRPr/>
            </a:pPr>
            <a:r>
              <a:rPr lang="en-US" sz="4400" b="1" dirty="0">
                <a:latin typeface="Lato Medium" pitchFamily="34" charset="0"/>
                <a:ea typeface="Lato Medium" pitchFamily="34" charset="0"/>
                <a:cs typeface="Lato Medium" pitchFamily="34" charset="0"/>
              </a:rPr>
              <a:t>Catch 22</a:t>
            </a:r>
            <a:r>
              <a:rPr lang="en-US" sz="4400" dirty="0">
                <a:latin typeface="Lato Medium" pitchFamily="34" charset="0"/>
                <a:ea typeface="Lato Medium" pitchFamily="34" charset="0"/>
                <a:cs typeface="Lato Medium" pitchFamily="34" charset="0"/>
              </a:rPr>
              <a:t>: slow discovery </a:t>
            </a:r>
            <a:r>
              <a:rPr lang="en-US" sz="4400" dirty="0">
                <a:latin typeface="Lato Medium" pitchFamily="34" charset="0"/>
                <a:ea typeface="Lato Medium" pitchFamily="34" charset="0"/>
                <a:cs typeface="Lato Medium" pitchFamily="34" charset="0"/>
                <a:sym typeface="Wingdings" panose="05000000000000000000" pitchFamily="2" charset="2"/>
              </a:rPr>
              <a:t></a:t>
            </a:r>
            <a:r>
              <a:rPr lang="en-US" sz="4400" dirty="0">
                <a:latin typeface="Lato Medium" pitchFamily="34" charset="0"/>
                <a:ea typeface="Lato Medium" pitchFamily="34" charset="0"/>
                <a:cs typeface="Lato Medium" pitchFamily="34" charset="0"/>
              </a:rPr>
              <a:t> few new materials</a:t>
            </a:r>
          </a:p>
          <a:p>
            <a:pPr lvl="1" defTabSz="1028675" eaLnBrk="0" fontAlgn="base" hangingPunct="1">
              <a:lnSpc>
                <a:spcPct val="110000"/>
              </a:lnSpc>
              <a:spcBef>
                <a:spcPct val="0"/>
              </a:spcBef>
              <a:spcAft>
                <a:spcPct val="0"/>
              </a:spcAft>
              <a:defRPr/>
            </a:pPr>
            <a:endParaRPr lang="en-US" sz="4400" dirty="0">
              <a:latin typeface="Lato Medium" pitchFamily="34" charset="0"/>
              <a:ea typeface="Lato Medium" pitchFamily="34" charset="0"/>
              <a:cs typeface="Lato Medium" pitchFamily="34" charset="0"/>
            </a:endParaRPr>
          </a:p>
          <a:p>
            <a:pPr lvl="1" defTabSz="1028675" eaLnBrk="0" fontAlgn="base" hangingPunct="1">
              <a:lnSpc>
                <a:spcPct val="110000"/>
              </a:lnSpc>
              <a:spcBef>
                <a:spcPct val="0"/>
              </a:spcBef>
              <a:spcAft>
                <a:spcPct val="0"/>
              </a:spcAft>
              <a:defRPr/>
            </a:pPr>
            <a:endParaRPr lang="en-US" sz="4400" dirty="0">
              <a:latin typeface="Lato Medium" pitchFamily="34" charset="0"/>
              <a:ea typeface="Lato Medium" pitchFamily="34" charset="0"/>
              <a:cs typeface="Lato Medium" pitchFamily="34" charset="0"/>
            </a:endParaRPr>
          </a:p>
          <a:p>
            <a:pPr lvl="1" defTabSz="1028675" eaLnBrk="0" fontAlgn="base" hangingPunct="1">
              <a:lnSpc>
                <a:spcPct val="110000"/>
              </a:lnSpc>
              <a:spcBef>
                <a:spcPct val="0"/>
              </a:spcBef>
              <a:spcAft>
                <a:spcPct val="0"/>
              </a:spcAft>
              <a:defRPr/>
            </a:pPr>
            <a:endParaRPr lang="en-US" sz="4400" dirty="0">
              <a:latin typeface="Lato Medium" pitchFamily="34" charset="0"/>
              <a:ea typeface="Lato Medium" pitchFamily="34" charset="0"/>
              <a:cs typeface="Lato Medium" pitchFamily="34" charset="0"/>
            </a:endParaRPr>
          </a:p>
          <a:p>
            <a:pPr lvl="1" defTabSz="1028675" eaLnBrk="0" fontAlgn="base" hangingPunct="1">
              <a:lnSpc>
                <a:spcPct val="110000"/>
              </a:lnSpc>
              <a:spcBef>
                <a:spcPct val="0"/>
              </a:spcBef>
              <a:spcAft>
                <a:spcPct val="0"/>
              </a:spcAft>
              <a:defRPr/>
            </a:pPr>
            <a:endParaRPr lang="en-US" sz="4400" dirty="0">
              <a:latin typeface="Lato Medium" pitchFamily="34" charset="0"/>
              <a:ea typeface="Lato Medium" pitchFamily="34" charset="0"/>
              <a:cs typeface="Lato Medium" pitchFamily="34" charset="0"/>
            </a:endParaRPr>
          </a:p>
        </p:txBody>
      </p:sp>
      <p:sp>
        <p:nvSpPr>
          <p:cNvPr id="25" name="TextBox 24">
            <a:extLst>
              <a:ext uri="{FF2B5EF4-FFF2-40B4-BE49-F238E27FC236}">
                <a16:creationId xmlns:a16="http://schemas.microsoft.com/office/drawing/2014/main" id="{061E4052-9053-4A9C-9252-AD8D7E616430}"/>
              </a:ext>
            </a:extLst>
          </p:cNvPr>
          <p:cNvSpPr txBox="1"/>
          <p:nvPr/>
        </p:nvSpPr>
        <p:spPr>
          <a:xfrm>
            <a:off x="915620" y="5718818"/>
            <a:ext cx="9579929"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2800" dirty="0">
                <a:latin typeface="Arial" panose="020B0604020202020204" pitchFamily="34" charset="0"/>
              </a:rPr>
              <a:t>https://www.mckinsey.com/industries/chemicals/our-insights/chemical-innovation-an-investment-for-the-ages</a:t>
            </a:r>
            <a:endParaRPr lang="x-none" sz="2800" dirty="0"/>
          </a:p>
        </p:txBody>
      </p:sp>
      <p:sp>
        <p:nvSpPr>
          <p:cNvPr id="5" name="Rectangle 4">
            <a:extLst>
              <a:ext uri="{FF2B5EF4-FFF2-40B4-BE49-F238E27FC236}">
                <a16:creationId xmlns:a16="http://schemas.microsoft.com/office/drawing/2014/main" id="{8CDF5EAA-64E6-50D5-B6F0-CA1E572C414A}"/>
              </a:ext>
            </a:extLst>
          </p:cNvPr>
          <p:cNvSpPr/>
          <p:nvPr/>
        </p:nvSpPr>
        <p:spPr>
          <a:xfrm>
            <a:off x="480153" y="8549821"/>
            <a:ext cx="9720735" cy="2134843"/>
          </a:xfrm>
          <a:prstGeom prst="rect">
            <a:avLst/>
          </a:prstGeom>
          <a:solidFill>
            <a:schemeClr val="accent2">
              <a:lumMod val="20000"/>
              <a:lumOff val="80000"/>
            </a:schemeClr>
          </a:solidFill>
        </p:spPr>
        <p:txBody>
          <a:bodyPr wrap="square" lIns="88414" tIns="44210" rIns="88414" bIns="44210">
            <a:spAutoFit/>
          </a:bodyPr>
          <a:lstStyle/>
          <a:p>
            <a:pPr marL="460496" lvl="1" indent="-7676" algn="l"/>
            <a:r>
              <a:rPr lang="en-US" sz="4431" dirty="0">
                <a:latin typeface="Lato Medium" pitchFamily="34" charset="0"/>
                <a:ea typeface="Lato Medium" pitchFamily="34" charset="0"/>
                <a:cs typeface="Lato Medium" pitchFamily="34" charset="0"/>
              </a:rPr>
              <a:t>Simulations -&gt; predict new materials</a:t>
            </a:r>
          </a:p>
          <a:p>
            <a:pPr marL="460496" lvl="1" indent="-7676" algn="l"/>
            <a:r>
              <a:rPr lang="en-US" sz="4431" dirty="0">
                <a:latin typeface="Lato Medium" pitchFamily="34" charset="0"/>
                <a:ea typeface="Lato Medium" pitchFamily="34" charset="0"/>
                <a:cs typeface="Lato Medium" pitchFamily="34" charset="0"/>
              </a:rPr>
              <a:t>Robots -&gt; make new materials</a:t>
            </a:r>
          </a:p>
          <a:p>
            <a:pPr marL="460496" lvl="1" indent="-7676" algn="l"/>
            <a:r>
              <a:rPr lang="en-US" sz="4431" dirty="0">
                <a:latin typeface="Lato Medium" pitchFamily="34" charset="0"/>
                <a:ea typeface="Lato Medium" pitchFamily="34" charset="0"/>
                <a:cs typeface="Lato Medium" pitchFamily="34" charset="0"/>
              </a:rPr>
              <a:t>AI -&gt; improve simulations and DOE</a:t>
            </a:r>
          </a:p>
        </p:txBody>
      </p:sp>
      <p:sp>
        <p:nvSpPr>
          <p:cNvPr id="12" name="TextBox 11">
            <a:extLst>
              <a:ext uri="{FF2B5EF4-FFF2-40B4-BE49-F238E27FC236}">
                <a16:creationId xmlns:a16="http://schemas.microsoft.com/office/drawing/2014/main" id="{2B89E7BD-4CAC-6D3E-4EC1-B931D94258A8}"/>
              </a:ext>
            </a:extLst>
          </p:cNvPr>
          <p:cNvSpPr txBox="1"/>
          <p:nvPr/>
        </p:nvSpPr>
        <p:spPr>
          <a:xfrm>
            <a:off x="7851744" y="11732993"/>
            <a:ext cx="5287609"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2800" dirty="0">
                <a:latin typeface="Arial" panose="020B0604020202020204" pitchFamily="34" charset="0"/>
              </a:rPr>
              <a:t>the Matter Lab - </a:t>
            </a:r>
            <a:r>
              <a:rPr lang="en-GB" sz="2800" dirty="0" err="1">
                <a:latin typeface="Arial" panose="020B0604020202020204" pitchFamily="34" charset="0"/>
              </a:rPr>
              <a:t>Aspuru-Guzik</a:t>
            </a:r>
            <a:endParaRPr lang="x-none" sz="2800" dirty="0"/>
          </a:p>
        </p:txBody>
      </p:sp>
    </p:spTree>
    <p:custDataLst>
      <p:tags r:id="rId1"/>
    </p:custDataLst>
    <p:extLst>
      <p:ext uri="{BB962C8B-B14F-4D97-AF65-F5344CB8AC3E}">
        <p14:creationId xmlns:p14="http://schemas.microsoft.com/office/powerpoint/2010/main" val="394220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txBox="1">
            <a:spLocks noGrp="1"/>
          </p:cNvSpPr>
          <p:nvPr>
            <p:ph type="title"/>
          </p:nvPr>
        </p:nvSpPr>
        <p:spPr bwMode="auto">
          <a:xfrm>
            <a:off x="913775" y="357267"/>
            <a:ext cx="16459081" cy="762516"/>
          </a:xfrm>
          <a:prstGeom prst="rect">
            <a:avLst/>
          </a:prstGeom>
          <a:noFill/>
          <a:ln>
            <a:noFill/>
          </a:ln>
          <a:effectLst/>
        </p:spPr>
        <p:txBody>
          <a:bodyPr anchor="ctr">
            <a:spAutoFit/>
          </a:bodyPr>
          <a:lstStyle/>
          <a:p>
            <a:pPr algn="l">
              <a:defRPr/>
            </a:pPr>
            <a:r>
              <a:rPr sz="4355" dirty="0"/>
              <a:t>Example reference values: Optimized bond lengths and angles </a:t>
            </a:r>
          </a:p>
        </p:txBody>
      </p:sp>
      <p:pic>
        <p:nvPicPr>
          <p:cNvPr id="3" name="Picture 2"/>
          <p:cNvPicPr/>
          <p:nvPr/>
        </p:nvPicPr>
        <p:blipFill>
          <a:blip r:embed="rId2">
            <a:alphaModFix/>
            <a:lum/>
          </a:blip>
          <a:stretch/>
        </p:blipFill>
        <p:spPr bwMode="auto">
          <a:xfrm>
            <a:off x="0" y="4896512"/>
            <a:ext cx="18287941" cy="3954907"/>
          </a:xfrm>
          <a:prstGeom prst="rect">
            <a:avLst/>
          </a:prstGeom>
          <a:ln>
            <a:noFill/>
          </a:ln>
          <a:effectLst/>
        </p:spPr>
      </p:pic>
      <p:sp>
        <p:nvSpPr>
          <p:cNvPr id="4" name="Text Placeholder 3"/>
          <p:cNvSpPr txBox="1">
            <a:spLocks noGrp="1"/>
          </p:cNvSpPr>
          <p:nvPr>
            <p:ph type="body"/>
          </p:nvPr>
        </p:nvSpPr>
        <p:spPr bwMode="auto">
          <a:xfrm>
            <a:off x="914429" y="3534664"/>
            <a:ext cx="16459081" cy="7756322"/>
          </a:xfrm>
          <a:prstGeom prst="rect">
            <a:avLst/>
          </a:prstGeom>
          <a:noFill/>
          <a:ln>
            <a:noFill/>
          </a:ln>
          <a:effectLst/>
        </p:spPr>
        <p:txBody>
          <a:bodyPr anchor="t">
            <a:normAutofit/>
          </a:bodyPr>
          <a:lstStyle/>
          <a:p>
            <a:pPr marL="783813" indent="587860">
              <a:lnSpc>
                <a:spcPts val="5748"/>
              </a:lnSpc>
              <a:spcAft>
                <a:spcPts val="2736"/>
              </a:spcAft>
              <a:buClr>
                <a:srgbClr val="FF9900"/>
              </a:buClr>
              <a:buSzPct val="75000"/>
              <a:buFont typeface="Liberation Mono"/>
              <a:buChar char="►"/>
              <a:defRPr/>
            </a:pPr>
            <a:r>
              <a:rPr sz="3629"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For bond lengths and angles, add </a:t>
            </a:r>
            <a:r>
              <a:rPr sz="3629" b="1"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geometry optimization</a:t>
            </a:r>
            <a:r>
              <a:rPr sz="3629"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 jobs!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txBox="1">
            <a:spLocks noGrp="1"/>
          </p:cNvSpPr>
          <p:nvPr>
            <p:ph type="title"/>
          </p:nvPr>
        </p:nvSpPr>
        <p:spPr bwMode="auto">
          <a:xfrm>
            <a:off x="913775" y="504219"/>
            <a:ext cx="16459081" cy="762516"/>
          </a:xfrm>
          <a:prstGeom prst="rect">
            <a:avLst/>
          </a:prstGeom>
          <a:noFill/>
          <a:ln>
            <a:noFill/>
          </a:ln>
          <a:effectLst/>
        </p:spPr>
        <p:txBody>
          <a:bodyPr anchor="ctr">
            <a:spAutoFit/>
          </a:bodyPr>
          <a:lstStyle/>
          <a:p>
            <a:pPr algn="l">
              <a:defRPr/>
            </a:pPr>
            <a:r>
              <a:rPr sz="4355" dirty="0"/>
              <a:t>Example reference values: Bond scan, angle scan, lattice scan</a:t>
            </a:r>
          </a:p>
        </p:txBody>
      </p:sp>
      <p:pic>
        <p:nvPicPr>
          <p:cNvPr id="3" name="Picture 2"/>
          <p:cNvPicPr/>
          <p:nvPr/>
        </p:nvPicPr>
        <p:blipFill>
          <a:blip r:embed="rId2">
            <a:alphaModFix/>
            <a:lum/>
          </a:blip>
          <a:stretch/>
        </p:blipFill>
        <p:spPr bwMode="auto">
          <a:xfrm>
            <a:off x="0" y="4315330"/>
            <a:ext cx="18287941" cy="6854304"/>
          </a:xfrm>
          <a:prstGeom prst="rect">
            <a:avLst/>
          </a:prstGeom>
          <a:ln>
            <a:noFill/>
          </a:ln>
          <a:effectLst/>
        </p:spPr>
      </p:pic>
      <p:sp>
        <p:nvSpPr>
          <p:cNvPr id="4" name="Text Placeholder 3"/>
          <p:cNvSpPr txBox="1">
            <a:spLocks noGrp="1"/>
          </p:cNvSpPr>
          <p:nvPr>
            <p:ph type="body"/>
          </p:nvPr>
        </p:nvSpPr>
        <p:spPr bwMode="auto">
          <a:xfrm>
            <a:off x="915082" y="3335584"/>
            <a:ext cx="16459081" cy="7756322"/>
          </a:xfrm>
          <a:prstGeom prst="rect">
            <a:avLst/>
          </a:prstGeom>
          <a:noFill/>
          <a:ln>
            <a:noFill/>
          </a:ln>
          <a:effectLst/>
        </p:spPr>
        <p:txBody>
          <a:bodyPr anchor="t">
            <a:normAutofit/>
          </a:bodyPr>
          <a:lstStyle/>
          <a:p>
            <a:pPr marL="783813" indent="587860">
              <a:lnSpc>
                <a:spcPts val="5748"/>
              </a:lnSpc>
              <a:spcAft>
                <a:spcPts val="2736"/>
              </a:spcAft>
              <a:buClr>
                <a:srgbClr val="FF9900"/>
              </a:buClr>
              <a:buSzPct val="75000"/>
              <a:buFont typeface="Liberation Mono"/>
              <a:buChar char="►"/>
              <a:defRPr/>
            </a:pPr>
            <a:r>
              <a:rPr sz="3629"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For PES scans, add </a:t>
            </a:r>
            <a:r>
              <a:rPr sz="3629" b="1"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PES Scan</a:t>
            </a:r>
            <a:r>
              <a:rPr sz="3629"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 jobs!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txBox="1">
            <a:spLocks noGrp="1"/>
          </p:cNvSpPr>
          <p:nvPr>
            <p:ph type="title"/>
          </p:nvPr>
        </p:nvSpPr>
        <p:spPr bwMode="auto">
          <a:xfrm>
            <a:off x="913774" y="646130"/>
            <a:ext cx="16459081" cy="985783"/>
          </a:xfrm>
          <a:prstGeom prst="rect">
            <a:avLst/>
          </a:prstGeom>
          <a:noFill/>
          <a:ln>
            <a:noFill/>
          </a:ln>
          <a:effectLst/>
        </p:spPr>
        <p:txBody>
          <a:bodyPr anchor="ctr">
            <a:spAutoFit/>
          </a:bodyPr>
          <a:lstStyle/>
          <a:p>
            <a:pPr algn="l">
              <a:defRPr/>
            </a:pPr>
            <a:r>
              <a:rPr sz="5806" dirty="0"/>
              <a:t>Example reference values: Reaction energy</a:t>
            </a:r>
          </a:p>
        </p:txBody>
      </p:sp>
      <p:sp>
        <p:nvSpPr>
          <p:cNvPr id="3" name="Text Placeholder 2"/>
          <p:cNvSpPr txBox="1">
            <a:spLocks noGrp="1"/>
          </p:cNvSpPr>
          <p:nvPr>
            <p:ph type="body"/>
          </p:nvPr>
        </p:nvSpPr>
        <p:spPr bwMode="auto">
          <a:xfrm>
            <a:off x="913775" y="3534011"/>
            <a:ext cx="16459081" cy="7756322"/>
          </a:xfrm>
          <a:prstGeom prst="rect">
            <a:avLst/>
          </a:prstGeom>
          <a:noFill/>
          <a:ln>
            <a:noFill/>
          </a:ln>
          <a:effectLst/>
        </p:spPr>
        <p:txBody>
          <a:bodyPr anchor="t">
            <a:normAutofit/>
          </a:bodyPr>
          <a:lstStyle/>
          <a:p>
            <a:pPr marL="783813" indent="587860">
              <a:lnSpc>
                <a:spcPts val="5748"/>
              </a:lnSpc>
              <a:spcAft>
                <a:spcPts val="2736"/>
              </a:spcAft>
              <a:buClr>
                <a:srgbClr val="FF9900"/>
              </a:buClr>
              <a:buSzPct val="75000"/>
              <a:buFont typeface="Liberation Mono"/>
              <a:buChar char="►"/>
              <a:defRPr/>
            </a:pPr>
            <a:r>
              <a:rPr sz="3629"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Propene combustion: C</a:t>
            </a:r>
            <a:r>
              <a:rPr sz="3629" baseline="-250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3</a:t>
            </a:r>
            <a:r>
              <a:rPr sz="3629"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H</a:t>
            </a:r>
            <a:r>
              <a:rPr sz="3629" baseline="-250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6</a:t>
            </a:r>
            <a:r>
              <a:rPr sz="3629"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(g) + (9/2) O</a:t>
            </a:r>
            <a:r>
              <a:rPr sz="3629" baseline="-250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2</a:t>
            </a:r>
            <a:r>
              <a:rPr sz="3629"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(g) → 3 CO</a:t>
            </a:r>
            <a:r>
              <a:rPr sz="3629" baseline="-250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2</a:t>
            </a:r>
            <a:r>
              <a:rPr sz="3629"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(g) + 3 H</a:t>
            </a:r>
            <a:r>
              <a:rPr sz="3629" baseline="-250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2</a:t>
            </a:r>
            <a:r>
              <a:rPr sz="3629"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O(g)</a:t>
            </a:r>
          </a:p>
          <a:p>
            <a:pPr marL="783813" indent="587860">
              <a:lnSpc>
                <a:spcPts val="5748"/>
              </a:lnSpc>
              <a:spcAft>
                <a:spcPts val="2736"/>
              </a:spcAft>
              <a:buClr>
                <a:srgbClr val="FF9900"/>
              </a:buClr>
              <a:buSzPct val="75000"/>
              <a:buFont typeface="Liberation Mono"/>
              <a:buChar char="►"/>
              <a:defRPr/>
            </a:pPr>
            <a:r>
              <a:rPr sz="3629"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Automatically balanced stoichiometric coefficients!</a:t>
            </a:r>
          </a:p>
        </p:txBody>
      </p:sp>
      <p:pic>
        <p:nvPicPr>
          <p:cNvPr id="4" name="Picture 3"/>
          <p:cNvPicPr/>
          <p:nvPr/>
        </p:nvPicPr>
        <p:blipFill>
          <a:blip r:embed="rId2">
            <a:alphaModFix/>
            <a:lum/>
          </a:blip>
          <a:stretch/>
        </p:blipFill>
        <p:spPr bwMode="auto">
          <a:xfrm>
            <a:off x="0" y="5978150"/>
            <a:ext cx="18287941" cy="4077703"/>
          </a:xfrm>
          <a:prstGeom prst="rect">
            <a:avLst/>
          </a:prstGeom>
          <a:ln>
            <a:noFill/>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txBox="1">
            <a:spLocks noGrp="1"/>
          </p:cNvSpPr>
          <p:nvPr>
            <p:ph type="title"/>
          </p:nvPr>
        </p:nvSpPr>
        <p:spPr bwMode="auto">
          <a:xfrm>
            <a:off x="913775" y="409983"/>
            <a:ext cx="16459081" cy="722398"/>
          </a:xfrm>
          <a:prstGeom prst="rect">
            <a:avLst/>
          </a:prstGeom>
          <a:noFill/>
          <a:ln>
            <a:noFill/>
          </a:ln>
          <a:effectLst/>
        </p:spPr>
        <p:txBody>
          <a:bodyPr anchor="ctr"/>
          <a:lstStyle/>
          <a:p>
            <a:pPr algn="l">
              <a:defRPr/>
            </a:pPr>
            <a:r>
              <a:rPr sz="5806" dirty="0" err="1"/>
              <a:t>ParAMS</a:t>
            </a:r>
            <a:r>
              <a:rPr sz="5806" dirty="0"/>
              <a:t> settings</a:t>
            </a:r>
          </a:p>
        </p:txBody>
      </p:sp>
      <p:sp>
        <p:nvSpPr>
          <p:cNvPr id="3" name="Text Placeholder 2"/>
          <p:cNvSpPr txBox="1">
            <a:spLocks noGrp="1"/>
          </p:cNvSpPr>
          <p:nvPr>
            <p:ph type="body"/>
          </p:nvPr>
        </p:nvSpPr>
        <p:spPr bwMode="auto">
          <a:xfrm>
            <a:off x="-655167" y="2138288"/>
            <a:ext cx="16459081" cy="7756322"/>
          </a:xfrm>
          <a:prstGeom prst="rect">
            <a:avLst/>
          </a:prstGeom>
          <a:noFill/>
          <a:ln>
            <a:noFill/>
          </a:ln>
          <a:effectLst/>
        </p:spPr>
        <p:txBody>
          <a:bodyPr anchor="t">
            <a:normAutofit/>
          </a:bodyPr>
          <a:lstStyle/>
          <a:p>
            <a:pPr marL="1567628" lvl="1" indent="587860">
              <a:spcAft>
                <a:spcPts val="2177"/>
              </a:spcAft>
              <a:buClr>
                <a:srgbClr val="FF9900"/>
              </a:buClr>
              <a:buSzPct val="45000"/>
              <a:buFont typeface="Liberation Mono"/>
              <a:buChar char="►"/>
              <a:defRPr/>
            </a:pPr>
            <a:r>
              <a:rPr sz="3200" dirty="0">
                <a:latin typeface="Lato Medium" panose="020F0502020204030203" pitchFamily="34" charset="0"/>
                <a:ea typeface="Lato Medium" panose="020F0502020204030203" pitchFamily="34" charset="0"/>
                <a:cs typeface="Lato Medium" panose="020F0502020204030203" pitchFamily="34" charset="0"/>
              </a:rPr>
              <a:t>Which parameters to optimize?</a:t>
            </a:r>
          </a:p>
          <a:p>
            <a:pPr marL="1567628" lvl="1" indent="587860">
              <a:spcAft>
                <a:spcPts val="2177"/>
              </a:spcAft>
              <a:buClr>
                <a:srgbClr val="FF9900"/>
              </a:buClr>
              <a:buSzPct val="45000"/>
              <a:buFont typeface="Liberation Mono"/>
              <a:buChar char="►"/>
              <a:defRPr/>
            </a:pPr>
            <a:r>
              <a:rPr sz="3200" dirty="0">
                <a:latin typeface="Lato Medium" panose="020F0502020204030203" pitchFamily="34" charset="0"/>
                <a:ea typeface="Lato Medium" panose="020F0502020204030203" pitchFamily="34" charset="0"/>
                <a:cs typeface="Lato Medium" panose="020F0502020204030203" pitchFamily="34" charset="0"/>
              </a:rPr>
              <a:t>Choose as </a:t>
            </a:r>
            <a:r>
              <a:rPr sz="3200" b="1" dirty="0">
                <a:latin typeface="Lato Medium" panose="020F0502020204030203" pitchFamily="34" charset="0"/>
                <a:ea typeface="Lato Medium" panose="020F0502020204030203" pitchFamily="34" charset="0"/>
                <a:cs typeface="Lato Medium" panose="020F0502020204030203" pitchFamily="34" charset="0"/>
              </a:rPr>
              <a:t>few</a:t>
            </a:r>
            <a:r>
              <a:rPr sz="3200" dirty="0">
                <a:latin typeface="Lato Medium" panose="020F0502020204030203" pitchFamily="34" charset="0"/>
                <a:ea typeface="Lato Medium" panose="020F0502020204030203" pitchFamily="34" charset="0"/>
                <a:cs typeface="Lato Medium" panose="020F0502020204030203" pitchFamily="34" charset="0"/>
              </a:rPr>
              <a:t> as possible</a:t>
            </a:r>
          </a:p>
          <a:p>
            <a:pPr marL="1567628" lvl="1" indent="587860">
              <a:spcAft>
                <a:spcPts val="2177"/>
              </a:spcAft>
              <a:buClr>
                <a:srgbClr val="FF9900"/>
              </a:buClr>
              <a:buSzPct val="45000"/>
              <a:buFont typeface="Liberation Mono"/>
              <a:buChar char="►"/>
              <a:defRPr/>
            </a:pPr>
            <a:r>
              <a:rPr sz="3200" dirty="0">
                <a:latin typeface="Lato Medium" panose="020F0502020204030203" pitchFamily="34" charset="0"/>
                <a:ea typeface="Lato Medium" panose="020F0502020204030203" pitchFamily="34" charset="0"/>
                <a:cs typeface="Lato Medium" panose="020F0502020204030203" pitchFamily="34" charset="0"/>
              </a:rPr>
              <a:t>First try parameters in the “</a:t>
            </a:r>
            <a:r>
              <a:rPr sz="3200" b="1" dirty="0">
                <a:latin typeface="Lato Medium" panose="020F0502020204030203" pitchFamily="34" charset="0"/>
                <a:ea typeface="Lato Medium" panose="020F0502020204030203" pitchFamily="34" charset="0"/>
                <a:cs typeface="Lato Medium" panose="020F0502020204030203" pitchFamily="34" charset="0"/>
              </a:rPr>
              <a:t>standard</a:t>
            </a:r>
            <a:r>
              <a:rPr sz="3200" dirty="0">
                <a:latin typeface="Lato Medium" panose="020F0502020204030203" pitchFamily="34" charset="0"/>
                <a:ea typeface="Lato Medium" panose="020F0502020204030203" pitchFamily="34" charset="0"/>
                <a:cs typeface="Lato Medium" panose="020F0502020204030203" pitchFamily="34" charset="0"/>
              </a:rPr>
              <a:t>” category</a:t>
            </a:r>
          </a:p>
          <a:p>
            <a:pPr marL="1567628" lvl="1" indent="587860">
              <a:spcAft>
                <a:spcPts val="2177"/>
              </a:spcAft>
              <a:buClr>
                <a:srgbClr val="FF9900"/>
              </a:buClr>
              <a:buSzPct val="45000"/>
              <a:buFont typeface="Liberation Mono"/>
              <a:buChar char="►"/>
              <a:defRPr/>
            </a:pPr>
            <a:r>
              <a:rPr sz="3200" dirty="0">
                <a:latin typeface="Lato Medium" panose="020F0502020204030203" pitchFamily="34" charset="0"/>
                <a:ea typeface="Lato Medium" panose="020F0502020204030203" pitchFamily="34" charset="0"/>
                <a:cs typeface="Lato Medium" panose="020F0502020204030203" pitchFamily="34" charset="0"/>
              </a:rPr>
              <a:t>If a parameter value is close to min/max, change the range and continue</a:t>
            </a:r>
          </a:p>
          <a:p>
            <a:pPr marL="1567628" lvl="1" indent="587860">
              <a:spcAft>
                <a:spcPts val="2177"/>
              </a:spcAft>
              <a:buClr>
                <a:srgbClr val="FF9900"/>
              </a:buClr>
              <a:buSzPct val="45000"/>
              <a:buFont typeface="Liberation Mono"/>
              <a:buChar char="►"/>
              <a:defRPr/>
            </a:pPr>
            <a:r>
              <a:rPr sz="3200" dirty="0">
                <a:latin typeface="Lato Medium" panose="020F0502020204030203" pitchFamily="34" charset="0"/>
                <a:ea typeface="Lato Medium" panose="020F0502020204030203" pitchFamily="34" charset="0"/>
                <a:cs typeface="Lato Medium" panose="020F0502020204030203" pitchFamily="34" charset="0"/>
              </a:rPr>
              <a:t>Which optimization algorithm?</a:t>
            </a:r>
          </a:p>
          <a:p>
            <a:pPr marL="1567628" lvl="1" indent="587860">
              <a:spcAft>
                <a:spcPts val="2177"/>
              </a:spcAft>
              <a:buClr>
                <a:srgbClr val="FF9900"/>
              </a:buClr>
              <a:buSzPct val="45000"/>
              <a:buFont typeface="Liberation Mono"/>
              <a:buChar char="►"/>
              <a:defRPr/>
            </a:pPr>
            <a:r>
              <a:rPr sz="3200" dirty="0">
                <a:latin typeface="Lato Medium" panose="020F0502020204030203" pitchFamily="34" charset="0"/>
                <a:ea typeface="Lato Medium" panose="020F0502020204030203" pitchFamily="34" charset="0"/>
                <a:cs typeface="Lato Medium" panose="020F0502020204030203" pitchFamily="34" charset="0"/>
              </a:rPr>
              <a:t>We recommend </a:t>
            </a:r>
            <a:r>
              <a:rPr sz="3200" b="1" dirty="0">
                <a:latin typeface="Lato Medium" panose="020F0502020204030203" pitchFamily="34" charset="0"/>
                <a:ea typeface="Lato Medium" panose="020F0502020204030203" pitchFamily="34" charset="0"/>
                <a:cs typeface="Lato Medium" panose="020F0502020204030203" pitchFamily="34" charset="0"/>
              </a:rPr>
              <a:t>CMA-ES</a:t>
            </a:r>
            <a:r>
              <a:rPr sz="3200" dirty="0">
                <a:latin typeface="Lato Medium" panose="020F0502020204030203" pitchFamily="34" charset="0"/>
                <a:ea typeface="Lato Medium" panose="020F0502020204030203" pitchFamily="34" charset="0"/>
                <a:cs typeface="Lato Medium" panose="020F0502020204030203" pitchFamily="34" charset="0"/>
              </a:rPr>
              <a:t> for most optimization problems</a:t>
            </a:r>
          </a:p>
          <a:p>
            <a:pPr marL="1567628" lvl="1" indent="587860">
              <a:spcAft>
                <a:spcPts val="2177"/>
              </a:spcAft>
              <a:buClr>
                <a:srgbClr val="FF9900"/>
              </a:buClr>
              <a:buSzPct val="45000"/>
              <a:buFont typeface="Liberation Mono"/>
              <a:buChar char="►"/>
              <a:defRPr/>
            </a:pPr>
            <a:r>
              <a:rPr lang="en-US" sz="3200" dirty="0">
                <a:latin typeface="Lato Medium" panose="020F0502020204030203" pitchFamily="34" charset="0"/>
                <a:ea typeface="Lato Medium" panose="020F0502020204030203" pitchFamily="34" charset="0"/>
                <a:cs typeface="Lato Medium" panose="020F0502020204030203" pitchFamily="34" charset="0"/>
              </a:rPr>
              <a:t>Webinar</a:t>
            </a:r>
            <a:r>
              <a:rPr sz="3200" dirty="0">
                <a:latin typeface="Lato Medium" panose="020F0502020204030203" pitchFamily="34" charset="0"/>
                <a:ea typeface="Lato Medium" panose="020F0502020204030203" pitchFamily="34" charset="0"/>
                <a:cs typeface="Lato Medium" panose="020F0502020204030203" pitchFamily="34" charset="0"/>
              </a:rPr>
              <a:t> about this algorithm: </a:t>
            </a:r>
            <a:r>
              <a:rPr sz="3200" u="sng" dirty="0">
                <a:latin typeface="Lato Medium" panose="020F0502020204030203" pitchFamily="34" charset="0"/>
                <a:ea typeface="Lato Medium" panose="020F0502020204030203" pitchFamily="34" charset="0"/>
                <a:cs typeface="Lato Medium" panose="020F0502020204030203" pitchFamily="34" charset="0"/>
                <a:hlinkClick r:id="rId2" tooltip="https://youtu.be/Icv7kWUaoTI"/>
              </a:rPr>
              <a:t>https://youtu.be/Icv7kWUaoTI</a:t>
            </a:r>
            <a:r>
              <a:rPr sz="3200" dirty="0">
                <a:latin typeface="Lato Medium" panose="020F0502020204030203" pitchFamily="34" charset="0"/>
                <a:ea typeface="Lato Medium" panose="020F0502020204030203" pitchFamily="34" charset="0"/>
                <a:cs typeface="Lato Medium" panose="020F0502020204030203" pitchFamily="34" charset="0"/>
              </a:rPr>
              <a:t> </a:t>
            </a:r>
          </a:p>
        </p:txBody>
      </p:sp>
      <p:pic>
        <p:nvPicPr>
          <p:cNvPr id="4" name="Picture 3"/>
          <p:cNvPicPr/>
          <p:nvPr/>
        </p:nvPicPr>
        <p:blipFill>
          <a:blip r:embed="rId3">
            <a:alphaModFix/>
            <a:lum/>
          </a:blip>
          <a:srcRect l="24180" r="22013"/>
          <a:stretch/>
        </p:blipFill>
        <p:spPr bwMode="auto">
          <a:xfrm>
            <a:off x="8099186" y="8476383"/>
            <a:ext cx="10188814" cy="3837536"/>
          </a:xfrm>
          <a:prstGeom prst="rect">
            <a:avLst/>
          </a:prstGeom>
          <a:ln>
            <a:noFill/>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746"/>
            <a:ext cx="18418629" cy="1784789"/>
          </a:xfrm>
        </p:spPr>
        <p:txBody>
          <a:bodyPr>
            <a:normAutofit/>
          </a:bodyPr>
          <a:lstStyle/>
          <a:p>
            <a:r>
              <a:rPr lang="en-US" sz="6600" b="1" dirty="0">
                <a:latin typeface="Lato Black" pitchFamily="34" charset="0"/>
                <a:ea typeface="Lato Black" pitchFamily="34" charset="0"/>
                <a:cs typeface="Lato Black" pitchFamily="34" charset="0"/>
                <a:hlinkClick r:id="rId2"/>
              </a:rPr>
              <a:t>Tutorial</a:t>
            </a:r>
            <a:r>
              <a:rPr lang="en-US" sz="6600" b="1" dirty="0">
                <a:latin typeface="Lato Medium" pitchFamily="34" charset="0"/>
                <a:ea typeface="Lato Medium" pitchFamily="34" charset="0"/>
                <a:cs typeface="Lato Medium" pitchFamily="34" charset="0"/>
              </a:rPr>
              <a:t>: </a:t>
            </a:r>
            <a:r>
              <a:rPr lang="en-US" sz="6600" b="1" dirty="0">
                <a:latin typeface="Lato Black" pitchFamily="34" charset="0"/>
                <a:ea typeface="Lato Black" pitchFamily="34" charset="0"/>
                <a:cs typeface="Lato Black" pitchFamily="34" charset="0"/>
              </a:rPr>
              <a:t>reparametrize </a:t>
            </a:r>
            <a:r>
              <a:rPr lang="en-US" sz="6600" b="1" dirty="0" err="1">
                <a:latin typeface="Lato Black" pitchFamily="34" charset="0"/>
                <a:ea typeface="Lato Black" pitchFamily="34" charset="0"/>
                <a:cs typeface="Lato Black" pitchFamily="34" charset="0"/>
              </a:rPr>
              <a:t>xTB</a:t>
            </a:r>
            <a:r>
              <a:rPr lang="en-US" sz="6600" b="1" dirty="0">
                <a:latin typeface="Lato Black" pitchFamily="34" charset="0"/>
                <a:ea typeface="Lato Black" pitchFamily="34" charset="0"/>
                <a:cs typeface="Lato Black" pitchFamily="34" charset="0"/>
              </a:rPr>
              <a:t> for </a:t>
            </a:r>
            <a:r>
              <a:rPr lang="en-US" sz="6600" b="1" dirty="0" err="1">
                <a:latin typeface="Lato Black" pitchFamily="34" charset="0"/>
                <a:ea typeface="Lato Black" pitchFamily="34" charset="0"/>
                <a:cs typeface="Lato Black" pitchFamily="34" charset="0"/>
              </a:rPr>
              <a:t>LiF</a:t>
            </a:r>
            <a:endParaRPr lang="en-US" sz="6600" b="1" baseline="-25000" dirty="0">
              <a:latin typeface="Lato Black" pitchFamily="34" charset="0"/>
              <a:ea typeface="Lato Black" pitchFamily="34" charset="0"/>
              <a:cs typeface="Lato Black" pitchFamily="34" charset="0"/>
            </a:endParaRPr>
          </a:p>
        </p:txBody>
      </p:sp>
      <p:pic>
        <p:nvPicPr>
          <p:cNvPr id="2050" name="Picture 2">
            <a:extLst>
              <a:ext uri="{FF2B5EF4-FFF2-40B4-BE49-F238E27FC236}">
                <a16:creationId xmlns:a16="http://schemas.microsoft.com/office/drawing/2014/main" id="{D48A7030-0920-0973-970F-AFFCE3068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910" y="2008757"/>
            <a:ext cx="10082070" cy="86145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7DAD881-50B6-8EB6-59AB-1EED7D26998D}"/>
              </a:ext>
            </a:extLst>
          </p:cNvPr>
          <p:cNvSpPr txBox="1"/>
          <p:nvPr/>
        </p:nvSpPr>
        <p:spPr>
          <a:xfrm>
            <a:off x="-279780" y="11287858"/>
            <a:ext cx="18847559" cy="1169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4000" dirty="0">
                <a:latin typeface="Lato" panose="020F0502020204030203" pitchFamily="34" charset="0"/>
                <a:ea typeface="Lato" panose="020F0502020204030203" pitchFamily="34" charset="0"/>
                <a:cs typeface="Lato" panose="020F0502020204030203" pitchFamily="34" charset="0"/>
              </a:rPr>
              <a:t>Reparametrize repulsive </a:t>
            </a:r>
            <a:r>
              <a:rPr lang="en-GB" sz="4000" dirty="0" err="1">
                <a:latin typeface="Lato" panose="020F0502020204030203" pitchFamily="34" charset="0"/>
                <a:ea typeface="Lato" panose="020F0502020204030203" pitchFamily="34" charset="0"/>
                <a:cs typeface="Lato" panose="020F0502020204030203" pitchFamily="34" charset="0"/>
              </a:rPr>
              <a:t>xTB</a:t>
            </a:r>
            <a:r>
              <a:rPr lang="en-GB" sz="4000" dirty="0">
                <a:latin typeface="Lato" panose="020F0502020204030203" pitchFamily="34" charset="0"/>
                <a:ea typeface="Lato" panose="020F0502020204030203" pitchFamily="34" charset="0"/>
                <a:cs typeface="Lato" panose="020F0502020204030203" pitchFamily="34" charset="0"/>
              </a:rPr>
              <a:t> parameters against DFT EOS + exp H</a:t>
            </a:r>
            <a:r>
              <a:rPr lang="en-GB" sz="4000" baseline="-25000" dirty="0">
                <a:latin typeface="Lato" panose="020F0502020204030203" pitchFamily="34" charset="0"/>
                <a:ea typeface="Lato" panose="020F0502020204030203" pitchFamily="34" charset="0"/>
                <a:cs typeface="Lato" panose="020F0502020204030203" pitchFamily="34" charset="0"/>
              </a:rPr>
              <a:t>f</a:t>
            </a:r>
            <a:r>
              <a:rPr lang="en-GB" sz="4000" dirty="0">
                <a:latin typeface="Lato" panose="020F0502020204030203" pitchFamily="34" charset="0"/>
                <a:ea typeface="Lato" panose="020F0502020204030203" pitchFamily="34" charset="0"/>
                <a:cs typeface="Lato" panose="020F0502020204030203" pitchFamily="34" charset="0"/>
              </a:rPr>
              <a:t> </a:t>
            </a:r>
            <a:r>
              <a:rPr lang="en-NL" sz="3000" dirty="0">
                <a:latin typeface="Lato" panose="020F0502020204030203" pitchFamily="34" charset="0"/>
                <a:ea typeface="Lato" panose="020F0502020204030203" pitchFamily="34" charset="0"/>
                <a:cs typeface="Lato" panose="020F0502020204030203" pitchFamily="34" charset="0"/>
              </a:rPr>
              <a:t>https://www.scm.com/doc/params/examples/xtb_lif/xtb_lif.html</a:t>
            </a:r>
          </a:p>
        </p:txBody>
      </p:sp>
      <p:pic>
        <p:nvPicPr>
          <p:cNvPr id="6" name="Picture 5">
            <a:extLst>
              <a:ext uri="{FF2B5EF4-FFF2-40B4-BE49-F238E27FC236}">
                <a16:creationId xmlns:a16="http://schemas.microsoft.com/office/drawing/2014/main" id="{C003900B-295D-199B-A379-91EFD5B16F97}"/>
              </a:ext>
            </a:extLst>
          </p:cNvPr>
          <p:cNvPicPr>
            <a:picLocks noChangeAspect="1"/>
          </p:cNvPicPr>
          <p:nvPr/>
        </p:nvPicPr>
        <p:blipFill>
          <a:blip r:embed="rId4"/>
          <a:stretch>
            <a:fillRect/>
          </a:stretch>
        </p:blipFill>
        <p:spPr>
          <a:xfrm>
            <a:off x="11121775" y="2619343"/>
            <a:ext cx="6770440" cy="6924781"/>
          </a:xfrm>
          <a:prstGeom prst="rect">
            <a:avLst/>
          </a:prstGeom>
        </p:spPr>
      </p:pic>
    </p:spTree>
    <p:extLst>
      <p:ext uri="{BB962C8B-B14F-4D97-AF65-F5344CB8AC3E}">
        <p14:creationId xmlns:p14="http://schemas.microsoft.com/office/powerpoint/2010/main" val="272719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746"/>
            <a:ext cx="18418629" cy="1784789"/>
          </a:xfrm>
        </p:spPr>
        <p:txBody>
          <a:bodyPr>
            <a:normAutofit/>
          </a:bodyPr>
          <a:lstStyle/>
          <a:p>
            <a:r>
              <a:rPr lang="en-US" sz="6600" b="1" dirty="0">
                <a:latin typeface="Lato Black" pitchFamily="34" charset="0"/>
                <a:ea typeface="Lato Black" pitchFamily="34" charset="0"/>
                <a:cs typeface="Lato Black" pitchFamily="34" charset="0"/>
              </a:rPr>
              <a:t>Example</a:t>
            </a:r>
            <a:r>
              <a:rPr lang="en-US" sz="6600" b="1" dirty="0">
                <a:latin typeface="Lato Medium" pitchFamily="34" charset="0"/>
                <a:ea typeface="Lato Medium" pitchFamily="34" charset="0"/>
                <a:cs typeface="Lato Medium" pitchFamily="34" charset="0"/>
              </a:rPr>
              <a:t>: </a:t>
            </a:r>
            <a:r>
              <a:rPr lang="en-US" sz="6600" b="1" dirty="0" err="1">
                <a:latin typeface="Lato Black" pitchFamily="34" charset="0"/>
                <a:ea typeface="Lato Black" pitchFamily="34" charset="0"/>
                <a:cs typeface="Lato Black" pitchFamily="34" charset="0"/>
              </a:rPr>
              <a:t>reparametrize</a:t>
            </a:r>
            <a:r>
              <a:rPr lang="en-US" sz="6600" b="1" dirty="0">
                <a:latin typeface="Lato Black" pitchFamily="34" charset="0"/>
                <a:ea typeface="Lato Black" pitchFamily="34" charset="0"/>
                <a:cs typeface="Lato Black" pitchFamily="34" charset="0"/>
              </a:rPr>
              <a:t> </a:t>
            </a:r>
            <a:r>
              <a:rPr lang="en-US" sz="6600" b="1" dirty="0" err="1">
                <a:latin typeface="Lato Black" pitchFamily="34" charset="0"/>
                <a:ea typeface="Lato Black" pitchFamily="34" charset="0"/>
                <a:cs typeface="Lato Black" pitchFamily="34" charset="0"/>
              </a:rPr>
              <a:t>xTB</a:t>
            </a:r>
            <a:r>
              <a:rPr lang="en-US" sz="6600" b="1" dirty="0">
                <a:latin typeface="Lato Black" pitchFamily="34" charset="0"/>
                <a:ea typeface="Lato Black" pitchFamily="34" charset="0"/>
                <a:cs typeface="Lato Black" pitchFamily="34" charset="0"/>
              </a:rPr>
              <a:t> for TiO</a:t>
            </a:r>
            <a:r>
              <a:rPr lang="en-US" sz="6600" b="1" baseline="-25000" dirty="0">
                <a:latin typeface="Lato Black" pitchFamily="34" charset="0"/>
                <a:ea typeface="Lato Black" pitchFamily="34" charset="0"/>
                <a:cs typeface="Lato Black" pitchFamily="34" charset="0"/>
              </a:rPr>
              <a:t>2</a:t>
            </a:r>
          </a:p>
        </p:txBody>
      </p:sp>
      <p:grpSp>
        <p:nvGrpSpPr>
          <p:cNvPr id="21" name="Group"/>
          <p:cNvGrpSpPr/>
          <p:nvPr/>
        </p:nvGrpSpPr>
        <p:grpSpPr>
          <a:xfrm>
            <a:off x="1997853" y="2137581"/>
            <a:ext cx="11991532" cy="4735324"/>
            <a:chOff x="0" y="0"/>
            <a:chExt cx="11991531" cy="4735322"/>
          </a:xfrm>
        </p:grpSpPr>
        <p:pic>
          <p:nvPicPr>
            <p:cNvPr id="22" name="eos_anatase.pdf" descr="eos_anatase.pdf"/>
            <p:cNvPicPr>
              <a:picLocks noChangeAspect="1"/>
            </p:cNvPicPr>
            <p:nvPr/>
          </p:nvPicPr>
          <p:blipFill>
            <a:blip r:embed="rId2" cstate="print"/>
            <a:stretch>
              <a:fillRect/>
            </a:stretch>
          </p:blipFill>
          <p:spPr>
            <a:xfrm>
              <a:off x="0" y="346202"/>
              <a:ext cx="5852160" cy="4389121"/>
            </a:xfrm>
            <a:prstGeom prst="rect">
              <a:avLst/>
            </a:prstGeom>
            <a:ln w="12700" cap="flat">
              <a:noFill/>
              <a:miter lim="400000"/>
            </a:ln>
            <a:effectLst/>
          </p:spPr>
        </p:pic>
        <p:pic>
          <p:nvPicPr>
            <p:cNvPr id="23" name="eos_rutile.pdf" descr="eos_rutile.pdf"/>
            <p:cNvPicPr>
              <a:picLocks noChangeAspect="1"/>
            </p:cNvPicPr>
            <p:nvPr/>
          </p:nvPicPr>
          <p:blipFill>
            <a:blip r:embed="rId3" cstate="print"/>
            <a:stretch>
              <a:fillRect/>
            </a:stretch>
          </p:blipFill>
          <p:spPr>
            <a:xfrm>
              <a:off x="6139371" y="346202"/>
              <a:ext cx="5852161" cy="4389121"/>
            </a:xfrm>
            <a:prstGeom prst="rect">
              <a:avLst/>
            </a:prstGeom>
            <a:ln w="12700" cap="flat">
              <a:noFill/>
              <a:miter lim="400000"/>
            </a:ln>
            <a:effectLst/>
          </p:spPr>
        </p:pic>
        <p:pic>
          <p:nvPicPr>
            <p:cNvPr id="24" name="rutile.png" descr="rutile.png"/>
            <p:cNvPicPr>
              <a:picLocks noChangeAspect="1"/>
            </p:cNvPicPr>
            <p:nvPr/>
          </p:nvPicPr>
          <p:blipFill>
            <a:blip r:embed="rId4" cstate="print"/>
            <a:stretch>
              <a:fillRect/>
            </a:stretch>
          </p:blipFill>
          <p:spPr>
            <a:xfrm>
              <a:off x="7598878" y="237747"/>
              <a:ext cx="3292457" cy="2771152"/>
            </a:xfrm>
            <a:prstGeom prst="rect">
              <a:avLst/>
            </a:prstGeom>
            <a:ln w="12700" cap="flat">
              <a:noFill/>
              <a:miter lim="400000"/>
            </a:ln>
            <a:effectLst/>
          </p:spPr>
        </p:pic>
        <p:pic>
          <p:nvPicPr>
            <p:cNvPr id="25" name="anatase.png" descr="anatase.png"/>
            <p:cNvPicPr>
              <a:picLocks noChangeAspect="1"/>
            </p:cNvPicPr>
            <p:nvPr/>
          </p:nvPicPr>
          <p:blipFill>
            <a:blip r:embed="rId5" cstate="print"/>
            <a:stretch>
              <a:fillRect/>
            </a:stretch>
          </p:blipFill>
          <p:spPr>
            <a:xfrm>
              <a:off x="1070358" y="0"/>
              <a:ext cx="3711444" cy="3123798"/>
            </a:xfrm>
            <a:prstGeom prst="rect">
              <a:avLst/>
            </a:prstGeom>
            <a:ln w="12700" cap="flat">
              <a:noFill/>
              <a:miter lim="400000"/>
            </a:ln>
            <a:effectLst/>
          </p:spPr>
        </p:pic>
      </p:grpSp>
      <p:pic>
        <p:nvPicPr>
          <p:cNvPr id="26" name="stress.pdf" descr="stress.pdf"/>
          <p:cNvPicPr>
            <a:picLocks noChangeAspect="1"/>
          </p:cNvPicPr>
          <p:nvPr/>
        </p:nvPicPr>
        <p:blipFill>
          <a:blip r:embed="rId6" cstate="print"/>
          <a:stretch>
            <a:fillRect/>
          </a:stretch>
        </p:blipFill>
        <p:spPr>
          <a:xfrm>
            <a:off x="7850013" y="7383266"/>
            <a:ext cx="6370050" cy="4777538"/>
          </a:xfrm>
          <a:prstGeom prst="rect">
            <a:avLst/>
          </a:prstGeom>
          <a:ln w="12700">
            <a:miter lim="400000"/>
          </a:ln>
        </p:spPr>
      </p:pic>
      <p:sp>
        <p:nvSpPr>
          <p:cNvPr id="28" name="Equation of states (Anatase)"/>
          <p:cNvSpPr txBox="1"/>
          <p:nvPr/>
        </p:nvSpPr>
        <p:spPr>
          <a:xfrm>
            <a:off x="2441598" y="2000548"/>
            <a:ext cx="5169685"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200" b="0" i="0" u="none" strike="noStrike" kern="0" cap="none" spc="0" normalizeH="0" baseline="0" noProof="0" dirty="0">
                <a:ln>
                  <a:noFill/>
                </a:ln>
                <a:solidFill>
                  <a:srgbClr val="000000"/>
                </a:solidFill>
                <a:effectLst/>
                <a:uLnTx/>
                <a:uFillTx/>
                <a:latin typeface="Lato Medium" pitchFamily="34" charset="0"/>
                <a:ea typeface="Lato Medium" pitchFamily="34" charset="0"/>
                <a:cs typeface="Lato Medium" pitchFamily="34" charset="0"/>
                <a:sym typeface="Helvetica Light"/>
              </a:rPr>
              <a:t>Equation of states (</a:t>
            </a:r>
            <a:r>
              <a:rPr kumimoji="0" sz="3200" b="0" i="0" u="none" strike="noStrike" kern="0" cap="none" spc="0" normalizeH="0" baseline="0" noProof="0" dirty="0" err="1">
                <a:ln>
                  <a:noFill/>
                </a:ln>
                <a:solidFill>
                  <a:srgbClr val="000000"/>
                </a:solidFill>
                <a:effectLst/>
                <a:uLnTx/>
                <a:uFillTx/>
                <a:latin typeface="Lato Medium" pitchFamily="34" charset="0"/>
                <a:ea typeface="Lato Medium" pitchFamily="34" charset="0"/>
                <a:cs typeface="Lato Medium" pitchFamily="34" charset="0"/>
                <a:sym typeface="Helvetica Light"/>
              </a:rPr>
              <a:t>Anatase</a:t>
            </a:r>
            <a:r>
              <a:rPr kumimoji="0" sz="3200" b="0" i="0" u="none" strike="noStrike" kern="0" cap="none" spc="0" normalizeH="0" baseline="0" noProof="0" dirty="0">
                <a:ln>
                  <a:noFill/>
                </a:ln>
                <a:solidFill>
                  <a:srgbClr val="000000"/>
                </a:solidFill>
                <a:effectLst/>
                <a:uLnTx/>
                <a:uFillTx/>
                <a:latin typeface="Lato Medium" pitchFamily="34" charset="0"/>
                <a:ea typeface="Lato Medium" pitchFamily="34" charset="0"/>
                <a:cs typeface="Lato Medium" pitchFamily="34" charset="0"/>
                <a:sym typeface="Helvetica Light"/>
              </a:rPr>
              <a:t>)</a:t>
            </a:r>
          </a:p>
        </p:txBody>
      </p:sp>
      <p:sp>
        <p:nvSpPr>
          <p:cNvPr id="29" name="Equation of states (Rutile)"/>
          <p:cNvSpPr txBox="1"/>
          <p:nvPr/>
        </p:nvSpPr>
        <p:spPr>
          <a:xfrm>
            <a:off x="8656388" y="2000548"/>
            <a:ext cx="4757713"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200" b="0" i="0" u="none" strike="noStrike" kern="0" cap="none" spc="0" normalizeH="0" baseline="0" noProof="0">
                <a:ln>
                  <a:noFill/>
                </a:ln>
                <a:solidFill>
                  <a:srgbClr val="000000"/>
                </a:solidFill>
                <a:effectLst/>
                <a:uLnTx/>
                <a:uFillTx/>
                <a:latin typeface="Lato Medium" pitchFamily="34" charset="0"/>
                <a:ea typeface="Lato Medium" pitchFamily="34" charset="0"/>
                <a:cs typeface="Lato Medium" pitchFamily="34" charset="0"/>
                <a:sym typeface="Helvetica Light"/>
              </a:rPr>
              <a:t>Equation of states (Rutile)</a:t>
            </a:r>
          </a:p>
        </p:txBody>
      </p:sp>
      <p:sp>
        <p:nvSpPr>
          <p:cNvPr id="30" name="Diagonal stress tensor"/>
          <p:cNvSpPr txBox="1"/>
          <p:nvPr/>
        </p:nvSpPr>
        <p:spPr>
          <a:xfrm>
            <a:off x="8607947" y="6958158"/>
            <a:ext cx="4119719"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200" b="0" i="0" u="none" strike="noStrike" kern="0" cap="none" spc="0" normalizeH="0" baseline="0" noProof="0" dirty="0">
                <a:ln>
                  <a:noFill/>
                </a:ln>
                <a:solidFill>
                  <a:srgbClr val="000000"/>
                </a:solidFill>
                <a:effectLst/>
                <a:uLnTx/>
                <a:uFillTx/>
                <a:latin typeface="Lato Medium" pitchFamily="34" charset="0"/>
                <a:ea typeface="Lato Medium" pitchFamily="34" charset="0"/>
                <a:cs typeface="Lato Medium" pitchFamily="34" charset="0"/>
                <a:sym typeface="Helvetica Light"/>
              </a:rPr>
              <a:t>Diagonal stress tensor</a:t>
            </a:r>
          </a:p>
        </p:txBody>
      </p:sp>
    </p:spTree>
    <p:extLst>
      <p:ext uri="{BB962C8B-B14F-4D97-AF65-F5344CB8AC3E}">
        <p14:creationId xmlns:p14="http://schemas.microsoft.com/office/powerpoint/2010/main" val="2430626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746"/>
            <a:ext cx="18418629" cy="1784789"/>
          </a:xfrm>
        </p:spPr>
        <p:txBody>
          <a:bodyPr>
            <a:normAutofit/>
          </a:bodyPr>
          <a:lstStyle/>
          <a:p>
            <a:r>
              <a:rPr lang="en-US" sz="6600" b="1" dirty="0">
                <a:latin typeface="Lato Black" pitchFamily="34" charset="0"/>
                <a:ea typeface="Lato Black" pitchFamily="34" charset="0"/>
                <a:cs typeface="Lato Black" pitchFamily="34" charset="0"/>
              </a:rPr>
              <a:t>Example</a:t>
            </a:r>
            <a:r>
              <a:rPr lang="en-US" sz="6600" b="1" dirty="0">
                <a:latin typeface="Lato Medium" pitchFamily="34" charset="0"/>
                <a:ea typeface="Lato Medium" pitchFamily="34" charset="0"/>
                <a:cs typeface="Lato Medium" pitchFamily="34" charset="0"/>
              </a:rPr>
              <a:t>: </a:t>
            </a:r>
            <a:r>
              <a:rPr lang="en-US" sz="6600" b="1" dirty="0" err="1">
                <a:latin typeface="Lato Black" pitchFamily="34" charset="0"/>
                <a:ea typeface="Lato Black" pitchFamily="34" charset="0"/>
                <a:cs typeface="Lato Black" pitchFamily="34" charset="0"/>
              </a:rPr>
              <a:t>reparametrize</a:t>
            </a:r>
            <a:r>
              <a:rPr lang="en-US" sz="6600" b="1" dirty="0">
                <a:latin typeface="Lato Black" pitchFamily="34" charset="0"/>
                <a:ea typeface="Lato Black" pitchFamily="34" charset="0"/>
                <a:cs typeface="Lato Black" pitchFamily="34" charset="0"/>
              </a:rPr>
              <a:t> </a:t>
            </a:r>
            <a:r>
              <a:rPr lang="en-US" sz="6600" b="1" dirty="0" err="1">
                <a:latin typeface="Lato Black" pitchFamily="34" charset="0"/>
                <a:ea typeface="Lato Black" pitchFamily="34" charset="0"/>
                <a:cs typeface="Lato Black" pitchFamily="34" charset="0"/>
              </a:rPr>
              <a:t>xTB</a:t>
            </a:r>
            <a:r>
              <a:rPr lang="en-US" sz="6600" b="1" dirty="0">
                <a:latin typeface="Lato Black" pitchFamily="34" charset="0"/>
                <a:ea typeface="Lato Black" pitchFamily="34" charset="0"/>
                <a:cs typeface="Lato Black" pitchFamily="34" charset="0"/>
              </a:rPr>
              <a:t> for </a:t>
            </a:r>
            <a:r>
              <a:rPr lang="en-US" sz="6600" b="1" dirty="0" err="1">
                <a:latin typeface="Lato Black" pitchFamily="34" charset="0"/>
                <a:ea typeface="Lato Black" pitchFamily="34" charset="0"/>
                <a:cs typeface="Lato Black" pitchFamily="34" charset="0"/>
              </a:rPr>
              <a:t>perovskites</a:t>
            </a:r>
            <a:endParaRPr lang="en-US" sz="6600" b="1" baseline="-25000" dirty="0">
              <a:latin typeface="Lato Black" pitchFamily="34" charset="0"/>
              <a:ea typeface="Lato Black" pitchFamily="34" charset="0"/>
              <a:cs typeface="Lato Black" pitchFamily="34" charset="0"/>
            </a:endParaRPr>
          </a:p>
        </p:txBody>
      </p:sp>
      <p:pic>
        <p:nvPicPr>
          <p:cNvPr id="4098" name="Picture 2" descr="Reparametrized DFTB halide perovskites"/>
          <p:cNvPicPr>
            <a:picLocks noChangeAspect="1" noChangeArrowheads="1"/>
          </p:cNvPicPr>
          <p:nvPr/>
        </p:nvPicPr>
        <p:blipFill>
          <a:blip r:embed="rId2" cstate="print"/>
          <a:srcRect/>
          <a:stretch>
            <a:fillRect/>
          </a:stretch>
        </p:blipFill>
        <p:spPr bwMode="auto">
          <a:xfrm>
            <a:off x="1474012" y="1807535"/>
            <a:ext cx="13773076" cy="8857086"/>
          </a:xfrm>
          <a:prstGeom prst="rect">
            <a:avLst/>
          </a:prstGeom>
          <a:noFill/>
        </p:spPr>
      </p:pic>
      <p:sp>
        <p:nvSpPr>
          <p:cNvPr id="15" name="Rectangle 14"/>
          <p:cNvSpPr/>
          <p:nvPr/>
        </p:nvSpPr>
        <p:spPr>
          <a:xfrm>
            <a:off x="893136" y="11141674"/>
            <a:ext cx="14353952" cy="954107"/>
          </a:xfrm>
          <a:prstGeom prst="rect">
            <a:avLst/>
          </a:prstGeom>
        </p:spPr>
        <p:txBody>
          <a:bodyPr wrap="square">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Lato Medium" pitchFamily="34" charset="0"/>
                <a:ea typeface="Lato Medium" pitchFamily="34" charset="0"/>
                <a:cs typeface="Lato Medium" pitchFamily="34" charset="0"/>
                <a:sym typeface="Helvetica Light"/>
              </a:rPr>
              <a:t>S. </a:t>
            </a:r>
            <a:r>
              <a:rPr kumimoji="0" lang="en-US" sz="2800" b="0" i="0" u="none" strike="noStrike" kern="0" cap="none" spc="0" normalizeH="0" baseline="0" noProof="0" dirty="0" err="1">
                <a:ln>
                  <a:noFill/>
                </a:ln>
                <a:solidFill>
                  <a:srgbClr val="000000"/>
                </a:solidFill>
                <a:effectLst/>
                <a:uLnTx/>
                <a:uFillTx/>
                <a:latin typeface="Lato Medium" pitchFamily="34" charset="0"/>
                <a:ea typeface="Lato Medium" pitchFamily="34" charset="0"/>
                <a:cs typeface="Lato Medium" pitchFamily="34" charset="0"/>
                <a:sym typeface="Helvetica Light"/>
              </a:rPr>
              <a:t>Raaijmakers</a:t>
            </a:r>
            <a:r>
              <a:rPr kumimoji="0" lang="en-US" sz="2800" b="0" i="0" u="none" strike="noStrike" kern="0" cap="none" spc="0" normalizeH="0" baseline="0" noProof="0" dirty="0">
                <a:ln>
                  <a:noFill/>
                </a:ln>
                <a:solidFill>
                  <a:srgbClr val="000000"/>
                </a:solidFill>
                <a:effectLst/>
                <a:uLnTx/>
                <a:uFillTx/>
                <a:latin typeface="Lato Medium" pitchFamily="34" charset="0"/>
                <a:ea typeface="Lato Medium" pitchFamily="34" charset="0"/>
                <a:cs typeface="Lato Medium" pitchFamily="34" charset="0"/>
                <a:sym typeface="Helvetica Light"/>
              </a:rPr>
              <a:t>, M. </a:t>
            </a:r>
            <a:r>
              <a:rPr kumimoji="0" lang="en-US" sz="2800" b="0" i="0" u="none" strike="noStrike" kern="0" cap="none" spc="0" normalizeH="0" baseline="0" noProof="0" dirty="0" err="1">
                <a:ln>
                  <a:noFill/>
                </a:ln>
                <a:solidFill>
                  <a:srgbClr val="000000"/>
                </a:solidFill>
                <a:effectLst/>
                <a:uLnTx/>
                <a:uFillTx/>
                <a:latin typeface="Lato Medium" pitchFamily="34" charset="0"/>
                <a:ea typeface="Lato Medium" pitchFamily="34" charset="0"/>
                <a:cs typeface="Lato Medium" pitchFamily="34" charset="0"/>
                <a:sym typeface="Helvetica Light"/>
              </a:rPr>
              <a:t>Pols</a:t>
            </a:r>
            <a:r>
              <a:rPr kumimoji="0" lang="en-US" sz="2800" b="0" i="0" u="none" strike="noStrike" kern="0" cap="none" spc="0" normalizeH="0" baseline="0" noProof="0" dirty="0">
                <a:ln>
                  <a:noFill/>
                </a:ln>
                <a:solidFill>
                  <a:srgbClr val="000000"/>
                </a:solidFill>
                <a:effectLst/>
                <a:uLnTx/>
                <a:uFillTx/>
                <a:latin typeface="Lato Medium" pitchFamily="34" charset="0"/>
                <a:ea typeface="Lato Medium" pitchFamily="34" charset="0"/>
                <a:cs typeface="Lato Medium" pitchFamily="34" charset="0"/>
                <a:sym typeface="Helvetica Light"/>
              </a:rPr>
              <a:t>, J. M. </a:t>
            </a:r>
            <a:r>
              <a:rPr kumimoji="0" lang="en-US" sz="2800" b="0" i="0" u="none" strike="noStrike" kern="0" cap="none" spc="0" normalizeH="0" baseline="0" noProof="0" dirty="0" err="1">
                <a:ln>
                  <a:noFill/>
                </a:ln>
                <a:solidFill>
                  <a:srgbClr val="000000"/>
                </a:solidFill>
                <a:effectLst/>
                <a:uLnTx/>
                <a:uFillTx/>
                <a:latin typeface="Lato Medium" pitchFamily="34" charset="0"/>
                <a:ea typeface="Lato Medium" pitchFamily="34" charset="0"/>
                <a:cs typeface="Lato Medium" pitchFamily="34" charset="0"/>
                <a:sym typeface="Helvetica Light"/>
              </a:rPr>
              <a:t>Vicent</a:t>
            </a:r>
            <a:r>
              <a:rPr kumimoji="0" lang="en-US" sz="2800" b="0" i="0" u="none" strike="noStrike" kern="0" cap="none" spc="0" normalizeH="0" baseline="0" noProof="0" dirty="0">
                <a:ln>
                  <a:noFill/>
                </a:ln>
                <a:solidFill>
                  <a:srgbClr val="000000"/>
                </a:solidFill>
                <a:effectLst/>
                <a:uLnTx/>
                <a:uFillTx/>
                <a:latin typeface="Lato Medium" pitchFamily="34" charset="0"/>
                <a:ea typeface="Lato Medium" pitchFamily="34" charset="0"/>
                <a:cs typeface="Lato Medium" pitchFamily="34" charset="0"/>
                <a:sym typeface="Helvetica Light"/>
              </a:rPr>
              <a:t>-Luna, S. Tao, </a:t>
            </a:r>
            <a:r>
              <a:rPr kumimoji="0" lang="en-US" sz="2800" b="1" i="1" u="none" strike="noStrike" kern="0" cap="none" spc="0" normalizeH="0" baseline="0" noProof="0" dirty="0">
                <a:ln>
                  <a:noFill/>
                </a:ln>
                <a:solidFill>
                  <a:srgbClr val="000000"/>
                </a:solidFill>
                <a:effectLst/>
                <a:uLnTx/>
                <a:uFillTx/>
                <a:latin typeface="Lato Medium" pitchFamily="34" charset="0"/>
                <a:ea typeface="Lato Medium" pitchFamily="34" charset="0"/>
                <a:cs typeface="Lato Medium" pitchFamily="34" charset="0"/>
                <a:sym typeface="Helvetica Light"/>
              </a:rPr>
              <a:t>Refined GFN1-xTB Parameters for Engineering Phase-Stable CsPbX3 </a:t>
            </a:r>
            <a:r>
              <a:rPr kumimoji="0" lang="en-US" sz="2800" b="1" i="1" u="none" strike="noStrike" kern="0" cap="none" spc="0" normalizeH="0" baseline="0" noProof="0" dirty="0" err="1">
                <a:ln>
                  <a:noFill/>
                </a:ln>
                <a:solidFill>
                  <a:srgbClr val="000000"/>
                </a:solidFill>
                <a:effectLst/>
                <a:uLnTx/>
                <a:uFillTx/>
                <a:latin typeface="Lato Medium" pitchFamily="34" charset="0"/>
                <a:ea typeface="Lato Medium" pitchFamily="34" charset="0"/>
                <a:cs typeface="Lato Medium" pitchFamily="34" charset="0"/>
                <a:sym typeface="Helvetica Light"/>
              </a:rPr>
              <a:t>Perovskites</a:t>
            </a:r>
            <a:r>
              <a:rPr kumimoji="0" lang="en-US" sz="2800" b="0" i="0" u="none" strike="noStrike" kern="0" cap="none" spc="0" normalizeH="0" baseline="0" noProof="0" dirty="0">
                <a:ln>
                  <a:noFill/>
                </a:ln>
                <a:solidFill>
                  <a:srgbClr val="000000"/>
                </a:solidFill>
                <a:effectLst/>
                <a:uLnTx/>
                <a:uFillTx/>
                <a:latin typeface="Lato Medium" pitchFamily="34" charset="0"/>
                <a:ea typeface="Lato Medium" pitchFamily="34" charset="0"/>
                <a:cs typeface="Lato Medium" pitchFamily="34" charset="0"/>
                <a:sym typeface="Helvetica Light"/>
              </a:rPr>
              <a:t>,  </a:t>
            </a:r>
            <a:r>
              <a:rPr kumimoji="0" lang="en-US" sz="2800" b="0" i="0" u="none" strike="noStrike" kern="0" cap="none" spc="0" normalizeH="0" baseline="0" noProof="0" dirty="0">
                <a:ln>
                  <a:noFill/>
                </a:ln>
                <a:solidFill>
                  <a:srgbClr val="000000"/>
                </a:solidFill>
                <a:effectLst/>
                <a:uLnTx/>
                <a:uFillTx/>
                <a:latin typeface="Lato Medium" pitchFamily="34" charset="0"/>
                <a:ea typeface="Lato Medium" pitchFamily="34" charset="0"/>
                <a:cs typeface="Lato Medium" pitchFamily="34" charset="0"/>
                <a:sym typeface="Helvetica Light"/>
                <a:hlinkClick r:id="rId3"/>
              </a:rPr>
              <a:t>J. Phys. Chem. C, </a:t>
            </a:r>
            <a:r>
              <a:rPr kumimoji="0" lang="en-US" sz="2800" b="1" i="0" u="none" strike="noStrike" kern="0" cap="none" spc="0" normalizeH="0" baseline="0" noProof="0" dirty="0">
                <a:ln>
                  <a:noFill/>
                </a:ln>
                <a:solidFill>
                  <a:srgbClr val="000000"/>
                </a:solidFill>
                <a:effectLst/>
                <a:uLnTx/>
                <a:uFillTx/>
                <a:latin typeface="Lato Medium" pitchFamily="34" charset="0"/>
                <a:ea typeface="Lato Medium" pitchFamily="34" charset="0"/>
                <a:cs typeface="Lato Medium" pitchFamily="34" charset="0"/>
                <a:sym typeface="Helvetica Light"/>
                <a:hlinkClick r:id="rId3"/>
              </a:rPr>
              <a:t>126</a:t>
            </a:r>
            <a:r>
              <a:rPr kumimoji="0" lang="en-US" sz="2800" b="0" i="0" u="none" strike="noStrike" kern="0" cap="none" spc="0" normalizeH="0" baseline="0" noProof="0" dirty="0">
                <a:ln>
                  <a:noFill/>
                </a:ln>
                <a:solidFill>
                  <a:srgbClr val="000000"/>
                </a:solidFill>
                <a:effectLst/>
                <a:uLnTx/>
                <a:uFillTx/>
                <a:latin typeface="Lato Medium" pitchFamily="34" charset="0"/>
                <a:ea typeface="Lato Medium" pitchFamily="34" charset="0"/>
                <a:cs typeface="Lato Medium" pitchFamily="34" charset="0"/>
                <a:sym typeface="Helvetica Light"/>
                <a:hlinkClick r:id="rId3"/>
              </a:rPr>
              <a:t>, 9587-9596 (2022)</a:t>
            </a:r>
            <a:endParaRPr kumimoji="0" lang="en-US" sz="2800" b="0" i="0" u="none" strike="noStrike" kern="0" cap="none" spc="0" normalizeH="0" baseline="0" noProof="0" dirty="0">
              <a:ln>
                <a:noFill/>
              </a:ln>
              <a:solidFill>
                <a:srgbClr val="000000"/>
              </a:solidFill>
              <a:effectLst/>
              <a:uLnTx/>
              <a:uFillTx/>
              <a:latin typeface="Lato Medium" pitchFamily="34" charset="0"/>
              <a:ea typeface="Lato Medium" pitchFamily="34" charset="0"/>
              <a:cs typeface="Lato Medium" pitchFamily="34" charset="0"/>
              <a:sym typeface="Helvetica Light"/>
            </a:endParaRPr>
          </a:p>
        </p:txBody>
      </p:sp>
    </p:spTree>
    <p:extLst>
      <p:ext uri="{BB962C8B-B14F-4D97-AF65-F5344CB8AC3E}">
        <p14:creationId xmlns:p14="http://schemas.microsoft.com/office/powerpoint/2010/main" val="452191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746"/>
            <a:ext cx="18418629" cy="1784789"/>
          </a:xfrm>
        </p:spPr>
        <p:txBody>
          <a:bodyPr>
            <a:normAutofit/>
          </a:bodyPr>
          <a:lstStyle/>
          <a:p>
            <a:r>
              <a:rPr lang="en-US" sz="6600" b="1" dirty="0">
                <a:latin typeface="Lato Black" pitchFamily="34" charset="0"/>
                <a:ea typeface="Lato Black" pitchFamily="34" charset="0"/>
                <a:cs typeface="Lato Black" pitchFamily="34" charset="0"/>
              </a:rPr>
              <a:t>Demo</a:t>
            </a:r>
            <a:r>
              <a:rPr lang="en-US" sz="6600" b="1" dirty="0">
                <a:latin typeface="Lato Medium" pitchFamily="34" charset="0"/>
                <a:ea typeface="Lato Medium" pitchFamily="34" charset="0"/>
                <a:cs typeface="Lato Medium" pitchFamily="34" charset="0"/>
              </a:rPr>
              <a:t>: </a:t>
            </a:r>
            <a:r>
              <a:rPr lang="en-US" sz="6600" b="1" dirty="0">
                <a:latin typeface="Lato Black" pitchFamily="34" charset="0"/>
                <a:ea typeface="Lato Black" pitchFamily="34" charset="0"/>
                <a:cs typeface="Lato Black" pitchFamily="34" charset="0"/>
              </a:rPr>
              <a:t>fix CO</a:t>
            </a:r>
            <a:r>
              <a:rPr lang="en-US" sz="6600" b="1" baseline="-25000" dirty="0">
                <a:latin typeface="Lato Black" pitchFamily="34" charset="0"/>
                <a:ea typeface="Lato Black" pitchFamily="34" charset="0"/>
                <a:cs typeface="Lato Black" pitchFamily="34" charset="0"/>
              </a:rPr>
              <a:t>2</a:t>
            </a:r>
            <a:r>
              <a:rPr lang="en-US" sz="6600" b="1" dirty="0">
                <a:latin typeface="Lato Black" pitchFamily="34" charset="0"/>
                <a:ea typeface="Lato Black" pitchFamily="34" charset="0"/>
                <a:cs typeface="Lato Black" pitchFamily="34" charset="0"/>
              </a:rPr>
              <a:t> bond scan</a:t>
            </a:r>
            <a:endParaRPr lang="en-US" sz="6600" b="1" baseline="-25000" dirty="0">
              <a:latin typeface="Lato Black" pitchFamily="34" charset="0"/>
              <a:ea typeface="Lato Black" pitchFamily="34" charset="0"/>
              <a:cs typeface="Lato Black" pitchFamily="34" charset="0"/>
            </a:endParaRPr>
          </a:p>
        </p:txBody>
      </p:sp>
      <p:sp>
        <p:nvSpPr>
          <p:cNvPr id="4" name="TextBox 3">
            <a:extLst>
              <a:ext uri="{FF2B5EF4-FFF2-40B4-BE49-F238E27FC236}">
                <a16:creationId xmlns:a16="http://schemas.microsoft.com/office/drawing/2014/main" id="{37DAD881-50B6-8EB6-59AB-1EED7D26998D}"/>
              </a:ext>
            </a:extLst>
          </p:cNvPr>
          <p:cNvSpPr txBox="1"/>
          <p:nvPr/>
        </p:nvSpPr>
        <p:spPr>
          <a:xfrm>
            <a:off x="167709" y="9136164"/>
            <a:ext cx="18120291" cy="1785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4000" dirty="0" err="1">
                <a:latin typeface="Lato" panose="020F0502020204030203" pitchFamily="34" charset="0"/>
                <a:ea typeface="Lato" panose="020F0502020204030203" pitchFamily="34" charset="0"/>
                <a:cs typeface="Lato" panose="020F0502020204030203" pitchFamily="34" charset="0"/>
                <a:hlinkClick r:id="rId2"/>
              </a:rPr>
              <a:t>JuPyter</a:t>
            </a:r>
            <a:r>
              <a:rPr lang="en-GB" sz="4000" dirty="0">
                <a:latin typeface="Lato" panose="020F0502020204030203" pitchFamily="34" charset="0"/>
                <a:ea typeface="Lato" panose="020F0502020204030203" pitchFamily="34" charset="0"/>
                <a:cs typeface="Lato" panose="020F0502020204030203" pitchFamily="34" charset="0"/>
                <a:hlinkClick r:id="rId2"/>
              </a:rPr>
              <a:t> Notebook</a:t>
            </a:r>
            <a:r>
              <a:rPr lang="en-GB" sz="4000" dirty="0">
                <a:latin typeface="Lato" panose="020F0502020204030203" pitchFamily="34" charset="0"/>
                <a:ea typeface="Lato" panose="020F0502020204030203" pitchFamily="34" charset="0"/>
                <a:cs typeface="Lato" panose="020F0502020204030203" pitchFamily="34" charset="0"/>
              </a:rPr>
              <a:t>: CO2-reparam.ipynb</a:t>
            </a:r>
            <a:br>
              <a:rPr lang="en-GB" sz="4000" dirty="0">
                <a:latin typeface="Lato" panose="020F0502020204030203" pitchFamily="34" charset="0"/>
                <a:ea typeface="Lato" panose="020F0502020204030203" pitchFamily="34" charset="0"/>
                <a:cs typeface="Lato" panose="020F0502020204030203" pitchFamily="34" charset="0"/>
              </a:rPr>
            </a:br>
            <a:r>
              <a:rPr lang="en-GB" sz="4000" dirty="0">
                <a:latin typeface="Lato" panose="020F0502020204030203" pitchFamily="34" charset="0"/>
                <a:ea typeface="Lato" panose="020F0502020204030203" pitchFamily="34" charset="0"/>
                <a:cs typeface="Lato" panose="020F0502020204030203" pitchFamily="34" charset="0"/>
              </a:rPr>
              <a:t>GUI files in CO2-reparam directory </a:t>
            </a:r>
            <a:br>
              <a:rPr lang="en-GB" sz="4000" dirty="0">
                <a:latin typeface="Lato" panose="020F0502020204030203" pitchFamily="34" charset="0"/>
                <a:ea typeface="Lato" panose="020F0502020204030203" pitchFamily="34" charset="0"/>
                <a:cs typeface="Lato" panose="020F0502020204030203" pitchFamily="34" charset="0"/>
              </a:rPr>
            </a:br>
            <a:endParaRPr lang="en-NL" sz="3000" dirty="0">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a16="http://schemas.microsoft.com/office/drawing/2014/main" id="{5971D949-C271-9A09-824B-B5C70AA5EFAB}"/>
              </a:ext>
            </a:extLst>
          </p:cNvPr>
          <p:cNvPicPr>
            <a:picLocks noChangeAspect="1"/>
          </p:cNvPicPr>
          <p:nvPr/>
        </p:nvPicPr>
        <p:blipFill rotWithShape="1">
          <a:blip r:embed="rId3"/>
          <a:srcRect t="46081"/>
          <a:stretch/>
        </p:blipFill>
        <p:spPr>
          <a:xfrm>
            <a:off x="0" y="2195903"/>
            <a:ext cx="5894012" cy="4505171"/>
          </a:xfrm>
          <a:prstGeom prst="rect">
            <a:avLst/>
          </a:prstGeom>
        </p:spPr>
      </p:pic>
      <p:pic>
        <p:nvPicPr>
          <p:cNvPr id="8" name="Picture 7">
            <a:extLst>
              <a:ext uri="{FF2B5EF4-FFF2-40B4-BE49-F238E27FC236}">
                <a16:creationId xmlns:a16="http://schemas.microsoft.com/office/drawing/2014/main" id="{66F0B296-11D9-E44A-E191-E9543EED50FA}"/>
              </a:ext>
            </a:extLst>
          </p:cNvPr>
          <p:cNvPicPr>
            <a:picLocks noChangeAspect="1"/>
          </p:cNvPicPr>
          <p:nvPr/>
        </p:nvPicPr>
        <p:blipFill rotWithShape="1">
          <a:blip r:embed="rId4"/>
          <a:srcRect t="51478" b="-3919"/>
          <a:stretch/>
        </p:blipFill>
        <p:spPr>
          <a:xfrm>
            <a:off x="12171037" y="2447363"/>
            <a:ext cx="6035489" cy="4381635"/>
          </a:xfrm>
          <a:prstGeom prst="rect">
            <a:avLst/>
          </a:prstGeom>
        </p:spPr>
      </p:pic>
      <p:pic>
        <p:nvPicPr>
          <p:cNvPr id="10" name="Picture 9">
            <a:extLst>
              <a:ext uri="{FF2B5EF4-FFF2-40B4-BE49-F238E27FC236}">
                <a16:creationId xmlns:a16="http://schemas.microsoft.com/office/drawing/2014/main" id="{9134FB1F-6869-2744-5DDA-B97435C89E1B}"/>
              </a:ext>
            </a:extLst>
          </p:cNvPr>
          <p:cNvPicPr>
            <a:picLocks noChangeAspect="1"/>
          </p:cNvPicPr>
          <p:nvPr/>
        </p:nvPicPr>
        <p:blipFill>
          <a:blip r:embed="rId5"/>
          <a:stretch>
            <a:fillRect/>
          </a:stretch>
        </p:blipFill>
        <p:spPr>
          <a:xfrm>
            <a:off x="6272721" y="2974146"/>
            <a:ext cx="5660273" cy="1397004"/>
          </a:xfrm>
          <a:prstGeom prst="rect">
            <a:avLst/>
          </a:prstGeom>
        </p:spPr>
      </p:pic>
      <p:cxnSp>
        <p:nvCxnSpPr>
          <p:cNvPr id="12" name="Straight Arrow Connector 11">
            <a:extLst>
              <a:ext uri="{FF2B5EF4-FFF2-40B4-BE49-F238E27FC236}">
                <a16:creationId xmlns:a16="http://schemas.microsoft.com/office/drawing/2014/main" id="{19B8932D-E4E2-D515-C7D6-ACEE0096BC2F}"/>
              </a:ext>
            </a:extLst>
          </p:cNvPr>
          <p:cNvCxnSpPr>
            <a:cxnSpLocks/>
          </p:cNvCxnSpPr>
          <p:nvPr/>
        </p:nvCxnSpPr>
        <p:spPr>
          <a:xfrm>
            <a:off x="6568497" y="4824578"/>
            <a:ext cx="4632299" cy="0"/>
          </a:xfrm>
          <a:prstGeom prst="straightConnector1">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6" name="Picture 5">
            <a:extLst>
              <a:ext uri="{FF2B5EF4-FFF2-40B4-BE49-F238E27FC236}">
                <a16:creationId xmlns:a16="http://schemas.microsoft.com/office/drawing/2014/main" id="{97CE0AB3-9F24-56C2-B891-100619D498CF}"/>
              </a:ext>
            </a:extLst>
          </p:cNvPr>
          <p:cNvPicPr>
            <a:picLocks noChangeAspect="1"/>
          </p:cNvPicPr>
          <p:nvPr/>
        </p:nvPicPr>
        <p:blipFill>
          <a:blip r:embed="rId6"/>
          <a:stretch>
            <a:fillRect/>
          </a:stretch>
        </p:blipFill>
        <p:spPr>
          <a:xfrm>
            <a:off x="10869364" y="7282425"/>
            <a:ext cx="4794353" cy="5121772"/>
          </a:xfrm>
          <a:prstGeom prst="rect">
            <a:avLst/>
          </a:prstGeom>
        </p:spPr>
      </p:pic>
    </p:spTree>
    <p:extLst>
      <p:ext uri="{BB962C8B-B14F-4D97-AF65-F5344CB8AC3E}">
        <p14:creationId xmlns:p14="http://schemas.microsoft.com/office/powerpoint/2010/main" val="3328317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DBDF0B5-BAC8-3538-6AEB-3CD1737F7791}"/>
              </a:ext>
            </a:extLst>
          </p:cNvPr>
          <p:cNvSpPr txBox="1">
            <a:spLocks/>
          </p:cNvSpPr>
          <p:nvPr/>
        </p:nvSpPr>
        <p:spPr>
          <a:xfrm>
            <a:off x="0" y="563526"/>
            <a:ext cx="18288000" cy="147714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Autofit/>
          </a:bodyPr>
          <a:lstStyle>
            <a:lvl1pPr marL="0" marR="0" indent="0" algn="ctr" defTabSz="619125" latinLnBrk="0">
              <a:lnSpc>
                <a:spcPct val="100000"/>
              </a:lnSpc>
              <a:spcBef>
                <a:spcPts val="0"/>
              </a:spcBef>
              <a:spcAft>
                <a:spcPts val="0"/>
              </a:spcAft>
              <a:buClrTx/>
              <a:buSzTx/>
              <a:buFontTx/>
              <a:buNone/>
              <a:tabLst/>
              <a:defRPr sz="8400" b="0" i="0" u="none" strike="noStrike" cap="none" spc="0" baseline="0">
                <a:ln>
                  <a:noFill/>
                </a:ln>
                <a:solidFill>
                  <a:schemeClr val="accent1"/>
                </a:solidFill>
                <a:uFillTx/>
                <a:latin typeface="Lato Black"/>
                <a:ea typeface="Lato Black"/>
                <a:cs typeface="Lato Black"/>
                <a:sym typeface="Lato Black"/>
              </a:defRPr>
            </a:lvl1pPr>
            <a:lvl2pPr marL="0" marR="0" indent="1714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2pPr>
            <a:lvl3pPr marL="0" marR="0" indent="3429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3pPr>
            <a:lvl4pPr marL="0" marR="0" indent="5143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4pPr>
            <a:lvl5pPr marL="0" marR="0" indent="6858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5pPr>
            <a:lvl6pPr marL="0" marR="0" indent="8572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6pPr>
            <a:lvl7pPr marL="0" marR="0" indent="10287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7pPr>
            <a:lvl8pPr marL="0" marR="0" indent="12001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8pPr>
            <a:lvl9pPr marL="0" marR="0" indent="13716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9pPr>
          </a:lstStyle>
          <a:p>
            <a:pPr marL="0" marR="0" lvl="0" indent="0" algn="ctr" defTabSz="619125" rtl="0" eaLnBrk="1" fontAlgn="auto" latinLnBrk="0" hangingPunct="1">
              <a:lnSpc>
                <a:spcPct val="100000"/>
              </a:lnSpc>
              <a:spcBef>
                <a:spcPts val="0"/>
              </a:spcBef>
              <a:spcAft>
                <a:spcPts val="0"/>
              </a:spcAft>
              <a:buClrTx/>
              <a:buSzTx/>
              <a:buFontTx/>
              <a:buNone/>
              <a:tabLst/>
              <a:defRPr/>
            </a:pPr>
            <a:br>
              <a:rPr kumimoji="0" lang="en-GB" sz="8000" b="1" i="0" u="none" strike="noStrike" kern="0" cap="none" spc="0" normalizeH="0" baseline="0" noProof="0" dirty="0">
                <a:ln>
                  <a:noFill/>
                </a:ln>
                <a:solidFill>
                  <a:srgbClr val="FF921E"/>
                </a:solidFill>
                <a:effectLst/>
                <a:uLnTx/>
                <a:uFillTx/>
                <a:latin typeface="Lato Medium" pitchFamily="34" charset="0"/>
                <a:ea typeface="Lato Medium" pitchFamily="34" charset="0"/>
                <a:cs typeface="Lato Medium" pitchFamily="34" charset="0"/>
                <a:sym typeface="Lato Black"/>
              </a:rPr>
            </a:br>
            <a:r>
              <a:rPr kumimoji="0" lang="en-GB" sz="8000" b="1" i="0" u="none" strike="noStrike" kern="0" cap="none" spc="0" normalizeH="0" baseline="0" noProof="0" dirty="0">
                <a:ln>
                  <a:noFill/>
                </a:ln>
                <a:solidFill>
                  <a:srgbClr val="FF921E"/>
                </a:solidFill>
                <a:effectLst/>
                <a:uLnTx/>
                <a:uFillTx/>
                <a:latin typeface="Lato Medium" pitchFamily="34" charset="0"/>
                <a:ea typeface="Lato Medium" pitchFamily="34" charset="0"/>
                <a:cs typeface="Lato Medium" pitchFamily="34" charset="0"/>
                <a:sym typeface="Lato Black"/>
              </a:rPr>
              <a:t>(Multi-scale) </a:t>
            </a:r>
            <a:r>
              <a:rPr kumimoji="0" lang="en-GB" sz="8000" b="1" i="0" u="none" strike="noStrike" kern="0" cap="none" spc="0" normalizeH="0" baseline="0" noProof="0" dirty="0" err="1">
                <a:ln>
                  <a:noFill/>
                </a:ln>
                <a:solidFill>
                  <a:srgbClr val="FF921E"/>
                </a:solidFill>
                <a:effectLst/>
                <a:uLnTx/>
                <a:uFillTx/>
                <a:latin typeface="Lato Medium" pitchFamily="34" charset="0"/>
                <a:ea typeface="Lato Medium" pitchFamily="34" charset="0"/>
                <a:cs typeface="Lato Medium" pitchFamily="34" charset="0"/>
                <a:sym typeface="Lato Black"/>
              </a:rPr>
              <a:t>modeling</a:t>
            </a:r>
            <a:r>
              <a:rPr kumimoji="0" lang="en-GB" sz="8000" b="1" i="0" u="none" strike="noStrike" kern="0" cap="none" spc="0" normalizeH="0" baseline="0" noProof="0" dirty="0">
                <a:ln>
                  <a:noFill/>
                </a:ln>
                <a:solidFill>
                  <a:srgbClr val="FF921E"/>
                </a:solidFill>
                <a:effectLst/>
                <a:uLnTx/>
                <a:uFillTx/>
                <a:latin typeface="Lato Medium" pitchFamily="34" charset="0"/>
                <a:ea typeface="Lato Medium" pitchFamily="34" charset="0"/>
                <a:cs typeface="Lato Medium" pitchFamily="34" charset="0"/>
                <a:sym typeface="Lato Black"/>
              </a:rPr>
              <a:t> OLED materials</a:t>
            </a:r>
            <a:br>
              <a:rPr kumimoji="0" lang="en-US" sz="8000" b="1" i="0" u="none" strike="noStrike" kern="0" cap="none" spc="0" normalizeH="0" baseline="0" noProof="0" dirty="0">
                <a:ln>
                  <a:noFill/>
                </a:ln>
                <a:solidFill>
                  <a:srgbClr val="FF941E"/>
                </a:solidFill>
                <a:effectLst/>
                <a:uLnTx/>
                <a:uFillTx/>
                <a:latin typeface="Lato Medium" pitchFamily="34" charset="0"/>
                <a:ea typeface="Lato Medium" pitchFamily="34" charset="0"/>
                <a:cs typeface="Lato Medium" pitchFamily="34" charset="0"/>
                <a:sym typeface="Lato Black"/>
              </a:rPr>
            </a:br>
            <a:endParaRPr kumimoji="0" lang="en-US" sz="8000" b="1" i="0" u="none" strike="noStrike" kern="0" cap="none" spc="0" normalizeH="0" baseline="0" noProof="0" dirty="0">
              <a:ln>
                <a:noFill/>
              </a:ln>
              <a:solidFill>
                <a:srgbClr val="FF921E"/>
              </a:solidFill>
              <a:effectLst/>
              <a:uLnTx/>
              <a:uFillTx/>
              <a:latin typeface="Lato Medium" pitchFamily="34" charset="0"/>
              <a:ea typeface="Lato Medium" pitchFamily="34" charset="0"/>
              <a:cs typeface="Lato Medium" pitchFamily="34" charset="0"/>
              <a:sym typeface="Lato Black"/>
            </a:endParaRPr>
          </a:p>
        </p:txBody>
      </p:sp>
      <p:pic>
        <p:nvPicPr>
          <p:cNvPr id="7" name="Picture 6">
            <a:extLst>
              <a:ext uri="{FF2B5EF4-FFF2-40B4-BE49-F238E27FC236}">
                <a16:creationId xmlns:a16="http://schemas.microsoft.com/office/drawing/2014/main" id="{63116546-F867-ED9B-7A55-586764FE8141}"/>
              </a:ext>
            </a:extLst>
          </p:cNvPr>
          <p:cNvPicPr>
            <a:picLocks noChangeAspect="1"/>
          </p:cNvPicPr>
          <p:nvPr/>
        </p:nvPicPr>
        <p:blipFill>
          <a:blip r:embed="rId2"/>
          <a:stretch>
            <a:fillRect/>
          </a:stretch>
        </p:blipFill>
        <p:spPr>
          <a:xfrm>
            <a:off x="0" y="4036285"/>
            <a:ext cx="18288000" cy="5643430"/>
          </a:xfrm>
          <a:prstGeom prst="rect">
            <a:avLst/>
          </a:prstGeom>
        </p:spPr>
      </p:pic>
    </p:spTree>
    <p:extLst>
      <p:ext uri="{BB962C8B-B14F-4D97-AF65-F5344CB8AC3E}">
        <p14:creationId xmlns:p14="http://schemas.microsoft.com/office/powerpoint/2010/main" val="741388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013"/>
            <a:ext cx="18288000" cy="1226129"/>
          </a:xfrm>
        </p:spPr>
        <p:txBody>
          <a:bodyPr>
            <a:normAutofit/>
          </a:bodyPr>
          <a:lstStyle/>
          <a:p>
            <a:r>
              <a:rPr lang="en-US" sz="6600" dirty="0"/>
              <a:t>Integrated OLED multi-level modeling </a:t>
            </a:r>
          </a:p>
        </p:txBody>
      </p:sp>
      <p:sp>
        <p:nvSpPr>
          <p:cNvPr id="13" name="Rectangle 12"/>
          <p:cNvSpPr/>
          <p:nvPr/>
        </p:nvSpPr>
        <p:spPr>
          <a:xfrm>
            <a:off x="9753600" y="2601649"/>
            <a:ext cx="8210550" cy="3050153"/>
          </a:xfrm>
          <a:prstGeom prst="rect">
            <a:avLst/>
          </a:prstGeom>
          <a:solidFill>
            <a:srgbClr val="FFFF00"/>
          </a:solidFill>
        </p:spPr>
        <p:txBody>
          <a:bodyPr wrap="square" lIns="66311" tIns="33158" rIns="66311" bIns="33158">
            <a:spAutoFit/>
          </a:bodyPr>
          <a:lstStyle/>
          <a:p>
            <a:pPr marL="345372" lvl="1" indent="-5757" algn="l"/>
            <a:r>
              <a:rPr lang="en-US" sz="3877" dirty="0">
                <a:latin typeface="Lato Medium" pitchFamily="34" charset="0"/>
                <a:ea typeface="Lato Medium" pitchFamily="34" charset="0"/>
                <a:cs typeface="Lato Medium" pitchFamily="34" charset="0"/>
              </a:rPr>
              <a:t>Atom &amp; electrons determine single material properties</a:t>
            </a:r>
          </a:p>
          <a:p>
            <a:pPr marL="345372" lvl="1" indent="-5757" algn="l"/>
            <a:br>
              <a:rPr lang="en-US" sz="3877" dirty="0">
                <a:latin typeface="Lato Medium" pitchFamily="34" charset="0"/>
                <a:ea typeface="Lato Medium" pitchFamily="34" charset="0"/>
                <a:cs typeface="Lato Medium" pitchFamily="34" charset="0"/>
              </a:rPr>
            </a:br>
            <a:r>
              <a:rPr lang="en-US" sz="3877" dirty="0">
                <a:latin typeface="Lato Medium" pitchFamily="34" charset="0"/>
                <a:ea typeface="Lato Medium" pitchFamily="34" charset="0"/>
                <a:cs typeface="Lato Medium" pitchFamily="34" charset="0"/>
              </a:rPr>
              <a:t>Predict, understand &amp; improve with</a:t>
            </a:r>
          </a:p>
          <a:p>
            <a:pPr marL="345372" lvl="1" indent="-5757" algn="l"/>
            <a:r>
              <a:rPr lang="en-US" sz="3877" b="1" dirty="0">
                <a:latin typeface="Lato Medium" pitchFamily="34" charset="0"/>
                <a:ea typeface="Lato Medium" pitchFamily="34" charset="0"/>
                <a:cs typeface="Lato Medium" pitchFamily="34" charset="0"/>
              </a:rPr>
              <a:t>atomistic</a:t>
            </a:r>
            <a:r>
              <a:rPr lang="en-US" sz="3877" dirty="0">
                <a:latin typeface="Lato Medium" pitchFamily="34" charset="0"/>
                <a:ea typeface="Lato Medium" pitchFamily="34" charset="0"/>
                <a:cs typeface="Lato Medium" pitchFamily="34" charset="0"/>
              </a:rPr>
              <a:t> </a:t>
            </a:r>
            <a:r>
              <a:rPr lang="en-US" sz="3877" b="1" dirty="0">
                <a:latin typeface="Lato Medium" pitchFamily="34" charset="0"/>
                <a:ea typeface="Lato Medium" pitchFamily="34" charset="0"/>
                <a:cs typeface="Lato Medium" pitchFamily="34" charset="0"/>
              </a:rPr>
              <a:t>modeling </a:t>
            </a:r>
          </a:p>
        </p:txBody>
      </p:sp>
      <p:sp>
        <p:nvSpPr>
          <p:cNvPr id="27" name="Content Placeholder 3">
            <a:extLst>
              <a:ext uri="{FF2B5EF4-FFF2-40B4-BE49-F238E27FC236}">
                <a16:creationId xmlns:a16="http://schemas.microsoft.com/office/drawing/2014/main" id="{F744893E-B9BC-984A-B51A-ADF44466D80C}"/>
              </a:ext>
            </a:extLst>
          </p:cNvPr>
          <p:cNvSpPr txBox="1">
            <a:spLocks/>
          </p:cNvSpPr>
          <p:nvPr/>
        </p:nvSpPr>
        <p:spPr>
          <a:xfrm>
            <a:off x="575081" y="8212694"/>
            <a:ext cx="6890476" cy="2151559"/>
          </a:xfrm>
          <a:prstGeom prst="rect">
            <a:avLst/>
          </a:prstGeom>
        </p:spPr>
        <p:txBody>
          <a:bodyPr>
            <a:normAutofit lnSpcReduction="10000"/>
          </a:bodyPr>
          <a:lstStyle>
            <a:lvl1pPr marL="476250" marR="0" indent="-476250" algn="l" defTabSz="619125" rtl="0" latinLnBrk="0">
              <a:lnSpc>
                <a:spcPct val="100000"/>
              </a:lnSpc>
              <a:spcBef>
                <a:spcPts val="900"/>
              </a:spcBef>
              <a:spcAft>
                <a:spcPts val="0"/>
              </a:spcAft>
              <a:buClrTx/>
              <a:buSzPct val="75000"/>
              <a:buFontTx/>
              <a:buChar char="•"/>
              <a:tabLst/>
              <a:defRPr sz="3900" b="0" i="0" u="none" strike="noStrike" cap="none" spc="0" baseline="0">
                <a:ln>
                  <a:noFill/>
                </a:ln>
                <a:solidFill>
                  <a:srgbClr val="000000"/>
                </a:solidFill>
                <a:uFillTx/>
                <a:latin typeface="Lato Medium" charset="0"/>
                <a:ea typeface="Lato Medium" charset="0"/>
                <a:cs typeface="Lato Medium" charset="0"/>
                <a:sym typeface="Helvetica Light"/>
              </a:defRPr>
            </a:lvl1pPr>
            <a:lvl2pPr marL="952500" marR="0" indent="-476250" algn="l" defTabSz="619125" rtl="0" latinLnBrk="0">
              <a:lnSpc>
                <a:spcPct val="100000"/>
              </a:lnSpc>
              <a:spcBef>
                <a:spcPts val="900"/>
              </a:spcBef>
              <a:spcAft>
                <a:spcPts val="0"/>
              </a:spcAft>
              <a:buClrTx/>
              <a:buSzPct val="75000"/>
              <a:buFont typeface="Courier New" charset="0"/>
              <a:buChar char="o"/>
              <a:tabLst/>
              <a:defRPr sz="3000" b="0" i="0" u="none" strike="noStrike" cap="none" spc="0" baseline="0">
                <a:ln>
                  <a:noFill/>
                </a:ln>
                <a:solidFill>
                  <a:schemeClr val="tx1">
                    <a:lumMod val="95000"/>
                    <a:lumOff val="5000"/>
                  </a:schemeClr>
                </a:solidFill>
                <a:uFillTx/>
                <a:latin typeface="Lato Medium" charset="0"/>
                <a:ea typeface="Lato Medium" charset="0"/>
                <a:cs typeface="Lato Medium" charset="0"/>
                <a:sym typeface="Helvetica Light"/>
              </a:defRPr>
            </a:lvl2pPr>
            <a:lvl3pPr marL="1428750" marR="0" indent="-476250" algn="l" defTabSz="619125" rtl="0" latinLnBrk="0">
              <a:lnSpc>
                <a:spcPct val="100000"/>
              </a:lnSpc>
              <a:spcBef>
                <a:spcPts val="900"/>
              </a:spcBef>
              <a:spcAft>
                <a:spcPts val="0"/>
              </a:spcAft>
              <a:buClrTx/>
              <a:buSzPct val="75000"/>
              <a:buFont typeface="Wingdings" charset="2"/>
              <a:buChar char="§"/>
              <a:tabLst/>
              <a:defRPr sz="3000" b="0" i="0" u="none" strike="noStrike" cap="none" spc="0" baseline="0">
                <a:ln>
                  <a:noFill/>
                </a:ln>
                <a:solidFill>
                  <a:schemeClr val="accent1"/>
                </a:solidFill>
                <a:uFillTx/>
                <a:latin typeface="Lato Medium" charset="0"/>
                <a:ea typeface="Lato Medium" charset="0"/>
                <a:cs typeface="Lato Medium" charset="0"/>
                <a:sym typeface="Helvetica Light"/>
              </a:defRPr>
            </a:lvl3pPr>
            <a:lvl4pPr marL="1905000" marR="0" indent="-476250" algn="l" defTabSz="619125" rtl="0" latinLnBrk="0">
              <a:lnSpc>
                <a:spcPct val="100000"/>
              </a:lnSpc>
              <a:spcBef>
                <a:spcPts val="900"/>
              </a:spcBef>
              <a:spcAft>
                <a:spcPts val="0"/>
              </a:spcAft>
              <a:buClrTx/>
              <a:buSzPct val="75000"/>
              <a:buFont typeface="Wingdings" charset="2"/>
              <a:buChar char="Ø"/>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4pPr>
            <a:lvl5pPr marL="2381250" marR="0" indent="-476250" algn="l" defTabSz="619125" rtl="0" latinLnBrk="0">
              <a:lnSpc>
                <a:spcPct val="100000"/>
              </a:lnSpc>
              <a:spcBef>
                <a:spcPts val="900"/>
              </a:spcBef>
              <a:spcAft>
                <a:spcPts val="0"/>
              </a:spcAft>
              <a:buClrTx/>
              <a:buSzPct val="75000"/>
              <a:buFont typeface="Wingdings" charset="2"/>
              <a:buChar char="ü"/>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5pPr>
            <a:lvl6pPr marL="28575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6pPr>
            <a:lvl7pPr marL="33337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7pPr>
            <a:lvl8pPr marL="38100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8pPr>
            <a:lvl9pPr marL="42862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9pPr>
          </a:lstStyle>
          <a:p>
            <a:pPr hangingPunct="1"/>
            <a:r>
              <a:rPr lang="en-US" sz="2925" dirty="0"/>
              <a:t>Maximize luminescence</a:t>
            </a:r>
          </a:p>
          <a:p>
            <a:pPr hangingPunct="1"/>
            <a:r>
              <a:rPr lang="en-US" sz="2925" dirty="0"/>
              <a:t>Optimize color</a:t>
            </a:r>
          </a:p>
          <a:p>
            <a:pPr hangingPunct="1"/>
            <a:r>
              <a:rPr lang="en-US" sz="2925" dirty="0"/>
              <a:t>Minimize destructive processes</a:t>
            </a:r>
          </a:p>
          <a:p>
            <a:pPr hangingPunct="1"/>
            <a:r>
              <a:rPr lang="en-US" sz="2925" dirty="0"/>
              <a:t>Optimize charge &amp; exciton transport</a:t>
            </a:r>
          </a:p>
          <a:p>
            <a:pPr hangingPunct="1"/>
            <a:endParaRPr lang="en-US" sz="2925" dirty="0"/>
          </a:p>
          <a:p>
            <a:pPr hangingPunct="1">
              <a:buFontTx/>
              <a:buNone/>
            </a:pPr>
            <a:endParaRPr lang="en-GB" altLang="ja-JP" sz="2925" u="sng" dirty="0">
              <a:ea typeface="MS PGothic" pitchFamily="34" charset="-128"/>
            </a:endParaRPr>
          </a:p>
        </p:txBody>
      </p:sp>
      <p:pic>
        <p:nvPicPr>
          <p:cNvPr id="28" name="Picture 27" descr="A picture containing table&#10;&#10;Description automatically generated">
            <a:extLst>
              <a:ext uri="{FF2B5EF4-FFF2-40B4-BE49-F238E27FC236}">
                <a16:creationId xmlns:a16="http://schemas.microsoft.com/office/drawing/2014/main" id="{640E4B58-29B7-2345-B196-E305990C0E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030" y="2263722"/>
            <a:ext cx="7704945" cy="5577461"/>
          </a:xfrm>
          <a:prstGeom prst="rect">
            <a:avLst/>
          </a:prstGeom>
        </p:spPr>
      </p:pic>
      <p:sp>
        <p:nvSpPr>
          <p:cNvPr id="29" name="Rectangle 28"/>
          <p:cNvSpPr/>
          <p:nvPr/>
        </p:nvSpPr>
        <p:spPr>
          <a:xfrm>
            <a:off x="9753600" y="5985868"/>
            <a:ext cx="8210550" cy="3646790"/>
          </a:xfrm>
          <a:prstGeom prst="rect">
            <a:avLst/>
          </a:prstGeom>
          <a:solidFill>
            <a:srgbClr val="FFFF00"/>
          </a:solidFill>
        </p:spPr>
        <p:txBody>
          <a:bodyPr wrap="square" lIns="66311" tIns="33158" rIns="66311" bIns="33158">
            <a:spAutoFit/>
          </a:bodyPr>
          <a:lstStyle/>
          <a:p>
            <a:pPr marL="345372" lvl="1" indent="-5757" algn="l"/>
            <a:r>
              <a:rPr lang="en-US" sz="3877" dirty="0">
                <a:latin typeface="Lato Medium" pitchFamily="34" charset="0"/>
                <a:ea typeface="Lato Medium" pitchFamily="34" charset="0"/>
                <a:cs typeface="Lato Medium" pitchFamily="34" charset="0"/>
              </a:rPr>
              <a:t>Interactions between materials determine device-level behavior</a:t>
            </a:r>
          </a:p>
          <a:p>
            <a:pPr marL="345372" lvl="1" indent="-5757" algn="l"/>
            <a:endParaRPr lang="en-US" sz="3877" dirty="0">
              <a:latin typeface="Lato Medium" pitchFamily="34" charset="0"/>
              <a:ea typeface="Lato Medium" pitchFamily="34" charset="0"/>
              <a:cs typeface="Lato Medium" pitchFamily="34" charset="0"/>
            </a:endParaRPr>
          </a:p>
          <a:p>
            <a:pPr marL="345372" lvl="1" indent="-5757" algn="l"/>
            <a:r>
              <a:rPr lang="en-US" sz="3877" dirty="0">
                <a:latin typeface="Lato Medium" pitchFamily="34" charset="0"/>
                <a:ea typeface="Lato Medium" pitchFamily="34" charset="0"/>
                <a:cs typeface="Lato Medium" pitchFamily="34" charset="0"/>
              </a:rPr>
              <a:t>Predict, understand &amp; improve with  </a:t>
            </a:r>
            <a:r>
              <a:rPr lang="en-US" sz="3877" b="1" dirty="0">
                <a:latin typeface="Lato Medium" pitchFamily="34" charset="0"/>
                <a:ea typeface="Lato Medium" pitchFamily="34" charset="0"/>
                <a:cs typeface="Lato Medium" pitchFamily="34" charset="0"/>
              </a:rPr>
              <a:t>meso- &amp; macroscale modeling</a:t>
            </a:r>
          </a:p>
          <a:p>
            <a:pPr marL="345372" lvl="1" indent="-5757" algn="l"/>
            <a:r>
              <a:rPr lang="en-US" sz="3877" b="1" dirty="0">
                <a:latin typeface="Lato Medium" pitchFamily="34" charset="0"/>
                <a:ea typeface="Lato Medium" pitchFamily="34" charset="0"/>
                <a:cs typeface="Lato Medium" pitchFamily="34" charset="0"/>
              </a:rPr>
              <a:t>(with </a:t>
            </a:r>
            <a:r>
              <a:rPr lang="en-US" sz="3877" b="1" dirty="0" err="1">
                <a:latin typeface="Lato Medium" pitchFamily="34" charset="0"/>
                <a:ea typeface="Lato Medium" pitchFamily="34" charset="0"/>
                <a:cs typeface="Lato Medium" pitchFamily="34" charset="0"/>
              </a:rPr>
              <a:t>Simbeyond</a:t>
            </a:r>
            <a:r>
              <a:rPr lang="en-US" sz="3877" b="1" dirty="0">
                <a:latin typeface="Lato Medium" pitchFamily="34" charset="0"/>
                <a:ea typeface="Lato Medium" pitchFamily="34" charset="0"/>
                <a:cs typeface="Lato Medium" pitchFamily="34" charset="0"/>
              </a:rPr>
              <a:t>)</a:t>
            </a:r>
          </a:p>
        </p:txBody>
      </p:sp>
      <p:pic>
        <p:nvPicPr>
          <p:cNvPr id="7" name="Google Shape;10453;p48">
            <a:extLst>
              <a:ext uri="{FF2B5EF4-FFF2-40B4-BE49-F238E27FC236}">
                <a16:creationId xmlns:a16="http://schemas.microsoft.com/office/drawing/2014/main" id="{64076398-6C69-1F4F-A0E0-34949907AD2F}"/>
              </a:ext>
            </a:extLst>
          </p:cNvPr>
          <p:cNvPicPr preferRelativeResize="0"/>
          <p:nvPr/>
        </p:nvPicPr>
        <p:blipFill rotWithShape="1">
          <a:blip r:embed="rId4" cstate="print">
            <a:alphaModFix/>
          </a:blip>
          <a:srcRect t="2657"/>
          <a:stretch/>
        </p:blipFill>
        <p:spPr>
          <a:xfrm>
            <a:off x="10004831" y="10011329"/>
            <a:ext cx="7708088" cy="2241675"/>
          </a:xfrm>
          <a:prstGeom prst="rect">
            <a:avLst/>
          </a:prstGeom>
          <a:noFill/>
          <a:ln>
            <a:noFill/>
          </a:ln>
        </p:spPr>
      </p:pic>
      <p:sp>
        <p:nvSpPr>
          <p:cNvPr id="8" name="Title 1">
            <a:extLst>
              <a:ext uri="{FF2B5EF4-FFF2-40B4-BE49-F238E27FC236}">
                <a16:creationId xmlns:a16="http://schemas.microsoft.com/office/drawing/2014/main" id="{AED40712-0953-1747-989F-8979ACA57348}"/>
              </a:ext>
            </a:extLst>
          </p:cNvPr>
          <p:cNvSpPr txBox="1">
            <a:spLocks/>
          </p:cNvSpPr>
          <p:nvPr/>
        </p:nvSpPr>
        <p:spPr>
          <a:xfrm>
            <a:off x="575081" y="10735764"/>
            <a:ext cx="8716782" cy="1226129"/>
          </a:xfrm>
          <a:prstGeom prst="rect">
            <a:avLst/>
          </a:prstGeom>
          <a:ln w="12700">
            <a:solidFill>
              <a:srgbClr val="FF941E"/>
            </a:solidFill>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6600" dirty="0"/>
              <a:t>OPV: same properties</a:t>
            </a:r>
          </a:p>
        </p:txBody>
      </p:sp>
    </p:spTree>
    <p:extLst>
      <p:ext uri="{BB962C8B-B14F-4D97-AF65-F5344CB8AC3E}">
        <p14:creationId xmlns:p14="http://schemas.microsoft.com/office/powerpoint/2010/main" val="2515497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olymer_builder_5.png" descr="polymer_builder_5.png">
            <a:extLst>
              <a:ext uri="{FF2B5EF4-FFF2-40B4-BE49-F238E27FC236}">
                <a16:creationId xmlns:a16="http://schemas.microsoft.com/office/drawing/2014/main" id="{EF2420BE-8AD5-E681-EFF8-067FE5EEAA38}"/>
              </a:ext>
            </a:extLst>
          </p:cNvPr>
          <p:cNvPicPr>
            <a:picLocks noChangeAspect="1"/>
          </p:cNvPicPr>
          <p:nvPr/>
        </p:nvPicPr>
        <p:blipFill>
          <a:blip r:embed="rId3"/>
          <a:stretch/>
        </p:blipFill>
        <p:spPr bwMode="auto">
          <a:xfrm>
            <a:off x="283736" y="10375344"/>
            <a:ext cx="4078527" cy="2055346"/>
          </a:xfrm>
          <a:prstGeom prst="rect">
            <a:avLst/>
          </a:prstGeom>
          <a:ln w="12700">
            <a:miter lim="400000"/>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2873" y="4851947"/>
            <a:ext cx="6684967" cy="4152783"/>
          </a:xfrm>
          <a:prstGeom prst="rect">
            <a:avLst/>
          </a:prstGeom>
        </p:spPr>
      </p:pic>
      <p:sp>
        <p:nvSpPr>
          <p:cNvPr id="2" name="Title 1"/>
          <p:cNvSpPr>
            <a:spLocks noGrp="1"/>
          </p:cNvSpPr>
          <p:nvPr>
            <p:ph type="title"/>
          </p:nvPr>
        </p:nvSpPr>
        <p:spPr>
          <a:xfrm>
            <a:off x="0" y="0"/>
            <a:ext cx="18288000" cy="1634838"/>
          </a:xfrm>
        </p:spPr>
        <p:txBody>
          <a:bodyPr>
            <a:normAutofit/>
          </a:bodyPr>
          <a:lstStyle/>
          <a:p>
            <a:r>
              <a:rPr lang="en-US" sz="8800" dirty="0"/>
              <a:t>Bottom up Property Prediction</a:t>
            </a:r>
          </a:p>
        </p:txBody>
      </p:sp>
      <p:sp>
        <p:nvSpPr>
          <p:cNvPr id="13" name="Rectangle 12"/>
          <p:cNvSpPr/>
          <p:nvPr/>
        </p:nvSpPr>
        <p:spPr>
          <a:xfrm>
            <a:off x="1458097" y="2178996"/>
            <a:ext cx="15356805" cy="1680232"/>
          </a:xfrm>
          <a:prstGeom prst="rect">
            <a:avLst/>
          </a:prstGeom>
          <a:solidFill>
            <a:srgbClr val="FFFF00"/>
          </a:solidFill>
        </p:spPr>
        <p:txBody>
          <a:bodyPr wrap="square" lIns="88414" tIns="44210" rIns="88414" bIns="44210">
            <a:spAutoFit/>
          </a:bodyPr>
          <a:lstStyle/>
          <a:p>
            <a:pPr marL="460496" lvl="1" indent="-7676" algn="l"/>
            <a:r>
              <a:rPr lang="en-US" sz="5169" dirty="0">
                <a:latin typeface="Lato Medium" pitchFamily="34" charset="0"/>
                <a:ea typeface="Lato Medium" pitchFamily="34" charset="0"/>
                <a:cs typeface="Lato Medium" pitchFamily="34" charset="0"/>
              </a:rPr>
              <a:t>Properties are determined at the atomistic level =&gt; predict, understand &amp; improve through modeling</a:t>
            </a:r>
          </a:p>
        </p:txBody>
      </p:sp>
      <p:sp>
        <p:nvSpPr>
          <p:cNvPr id="7" name="Rectangle 6"/>
          <p:cNvSpPr/>
          <p:nvPr/>
        </p:nvSpPr>
        <p:spPr>
          <a:xfrm>
            <a:off x="7872185" y="10662801"/>
            <a:ext cx="5437759" cy="1306787"/>
          </a:xfrm>
          <a:prstGeom prst="rect">
            <a:avLst/>
          </a:prstGeom>
        </p:spPr>
        <p:txBody>
          <a:bodyPr wrap="square" lIns="168801" tIns="84401" rIns="168801" bIns="84401">
            <a:spAutoFit/>
          </a:bodyPr>
          <a:lstStyle/>
          <a:p>
            <a:pPr algn="l" eaLnBrk="1" hangingPunct="1"/>
            <a:r>
              <a:rPr lang="en-US" sz="3692" dirty="0">
                <a:latin typeface="Lato" panose="020F0502020204030203"/>
              </a:rPr>
              <a:t>Solar cells: long lifetime &amp; high efficiency </a:t>
            </a:r>
          </a:p>
        </p:txBody>
      </p:sp>
      <p:sp>
        <p:nvSpPr>
          <p:cNvPr id="15" name="Rectangle 14"/>
          <p:cNvSpPr/>
          <p:nvPr/>
        </p:nvSpPr>
        <p:spPr>
          <a:xfrm>
            <a:off x="9492841" y="7859021"/>
            <a:ext cx="5953988" cy="2443124"/>
          </a:xfrm>
          <a:prstGeom prst="rect">
            <a:avLst/>
          </a:prstGeom>
        </p:spPr>
        <p:txBody>
          <a:bodyPr wrap="square" lIns="168801" tIns="84401" rIns="168801" bIns="84401">
            <a:spAutoFit/>
          </a:bodyPr>
          <a:lstStyle/>
          <a:p>
            <a:pPr algn="l" eaLnBrk="1" hangingPunct="1"/>
            <a:r>
              <a:rPr lang="en-US" sz="3692" dirty="0">
                <a:latin typeface="Lato" panose="020F0502020204030203"/>
              </a:rPr>
              <a:t>Chassis: light &amp; durable, coating</a:t>
            </a:r>
          </a:p>
          <a:p>
            <a:pPr algn="l" eaLnBrk="1" hangingPunct="1"/>
            <a:r>
              <a:rPr lang="en-US" sz="3692" dirty="0">
                <a:latin typeface="Lato" panose="020F0502020204030203"/>
              </a:rPr>
              <a:t>Glass: optical properties, electronics</a:t>
            </a:r>
          </a:p>
        </p:txBody>
      </p:sp>
      <p:sp>
        <p:nvSpPr>
          <p:cNvPr id="17" name="Rectangle 16"/>
          <p:cNvSpPr/>
          <p:nvPr/>
        </p:nvSpPr>
        <p:spPr>
          <a:xfrm>
            <a:off x="9989240" y="4899321"/>
            <a:ext cx="8711388" cy="738619"/>
          </a:xfrm>
          <a:prstGeom prst="rect">
            <a:avLst/>
          </a:prstGeom>
        </p:spPr>
        <p:txBody>
          <a:bodyPr wrap="square" lIns="168801" tIns="84401" rIns="168801" bIns="84401">
            <a:spAutoFit/>
          </a:bodyPr>
          <a:lstStyle/>
          <a:p>
            <a:pPr algn="l" eaLnBrk="1" hangingPunct="1"/>
            <a:r>
              <a:rPr lang="en-US" sz="3692" dirty="0">
                <a:latin typeface="Lato" panose="020F0502020204030203"/>
              </a:rPr>
              <a:t>Batteries: fast recharge, high capacity</a:t>
            </a:r>
          </a:p>
        </p:txBody>
      </p:sp>
      <p:sp>
        <p:nvSpPr>
          <p:cNvPr id="21" name="Rectangle 20"/>
          <p:cNvSpPr/>
          <p:nvPr/>
        </p:nvSpPr>
        <p:spPr>
          <a:xfrm>
            <a:off x="207715" y="9326689"/>
            <a:ext cx="3683243" cy="1306787"/>
          </a:xfrm>
          <a:prstGeom prst="rect">
            <a:avLst/>
          </a:prstGeom>
        </p:spPr>
        <p:txBody>
          <a:bodyPr wrap="square" lIns="168801" tIns="84401" rIns="168801" bIns="84401">
            <a:spAutoFit/>
          </a:bodyPr>
          <a:lstStyle/>
          <a:p>
            <a:pPr algn="l" eaLnBrk="1" hangingPunct="1"/>
            <a:r>
              <a:rPr lang="en-US" sz="3692" dirty="0">
                <a:latin typeface="Lato" panose="020F0502020204030203"/>
              </a:rPr>
              <a:t>Tires: Reduce wear &amp;friction</a:t>
            </a:r>
          </a:p>
        </p:txBody>
      </p:sp>
      <p:cxnSp>
        <p:nvCxnSpPr>
          <p:cNvPr id="6" name="Straight Arrow Connector 5">
            <a:extLst>
              <a:ext uri="{FF2B5EF4-FFF2-40B4-BE49-F238E27FC236}">
                <a16:creationId xmlns:a16="http://schemas.microsoft.com/office/drawing/2014/main" id="{FF2ABBF3-66B6-4923-86B8-B71D96803CFD}"/>
              </a:ext>
            </a:extLst>
          </p:cNvPr>
          <p:cNvCxnSpPr>
            <a:cxnSpLocks/>
          </p:cNvCxnSpPr>
          <p:nvPr/>
        </p:nvCxnSpPr>
        <p:spPr>
          <a:xfrm>
            <a:off x="4785517" y="6782803"/>
            <a:ext cx="3199154" cy="3318992"/>
          </a:xfrm>
          <a:prstGeom prst="straightConnector1">
            <a:avLst/>
          </a:prstGeom>
          <a:noFill/>
          <a:ln w="57150" cap="flat">
            <a:solidFill>
              <a:srgbClr val="FF941E"/>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9" name="Straight Arrow Connector 18">
            <a:extLst>
              <a:ext uri="{FF2B5EF4-FFF2-40B4-BE49-F238E27FC236}">
                <a16:creationId xmlns:a16="http://schemas.microsoft.com/office/drawing/2014/main" id="{C1E159D1-23F0-468F-BF36-CCAB6A292051}"/>
              </a:ext>
            </a:extLst>
          </p:cNvPr>
          <p:cNvCxnSpPr>
            <a:cxnSpLocks/>
          </p:cNvCxnSpPr>
          <p:nvPr/>
        </p:nvCxnSpPr>
        <p:spPr>
          <a:xfrm flipH="1">
            <a:off x="1458097" y="7250234"/>
            <a:ext cx="1598141" cy="2299669"/>
          </a:xfrm>
          <a:prstGeom prst="straightConnector1">
            <a:avLst/>
          </a:prstGeom>
          <a:noFill/>
          <a:ln w="57150" cap="flat">
            <a:solidFill>
              <a:srgbClr val="FF941E"/>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2" name="Straight Arrow Connector 21">
            <a:extLst>
              <a:ext uri="{FF2B5EF4-FFF2-40B4-BE49-F238E27FC236}">
                <a16:creationId xmlns:a16="http://schemas.microsoft.com/office/drawing/2014/main" id="{CA2D8926-9DE2-41B1-9A72-0501BD697AC5}"/>
              </a:ext>
            </a:extLst>
          </p:cNvPr>
          <p:cNvCxnSpPr>
            <a:cxnSpLocks/>
          </p:cNvCxnSpPr>
          <p:nvPr/>
        </p:nvCxnSpPr>
        <p:spPr>
          <a:xfrm>
            <a:off x="5655271" y="6244216"/>
            <a:ext cx="3837570" cy="1972772"/>
          </a:xfrm>
          <a:prstGeom prst="straightConnector1">
            <a:avLst/>
          </a:prstGeom>
          <a:noFill/>
          <a:ln w="57150" cap="flat">
            <a:solidFill>
              <a:srgbClr val="FF941E"/>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3" name="Straight Arrow Connector 22">
            <a:extLst>
              <a:ext uri="{FF2B5EF4-FFF2-40B4-BE49-F238E27FC236}">
                <a16:creationId xmlns:a16="http://schemas.microsoft.com/office/drawing/2014/main" id="{DD51BD96-901C-4721-A4EF-DB1A83A336FE}"/>
              </a:ext>
            </a:extLst>
          </p:cNvPr>
          <p:cNvCxnSpPr>
            <a:cxnSpLocks/>
          </p:cNvCxnSpPr>
          <p:nvPr/>
        </p:nvCxnSpPr>
        <p:spPr>
          <a:xfrm flipV="1">
            <a:off x="7836649" y="5304061"/>
            <a:ext cx="2276347" cy="194952"/>
          </a:xfrm>
          <a:prstGeom prst="straightConnector1">
            <a:avLst/>
          </a:prstGeom>
          <a:noFill/>
          <a:ln w="57150" cap="flat">
            <a:solidFill>
              <a:srgbClr val="FF941E"/>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4" name="snap.png" descr="snap.png">
            <a:extLst>
              <a:ext uri="{FF2B5EF4-FFF2-40B4-BE49-F238E27FC236}">
                <a16:creationId xmlns:a16="http://schemas.microsoft.com/office/drawing/2014/main" id="{D31CDFB1-031A-7A64-A716-F7B204F8456B}"/>
              </a:ext>
            </a:extLst>
          </p:cNvPr>
          <p:cNvPicPr>
            <a:picLocks noChangeAspect="1"/>
          </p:cNvPicPr>
          <p:nvPr/>
        </p:nvPicPr>
        <p:blipFill>
          <a:blip r:embed="rId5"/>
          <a:stretch/>
        </p:blipFill>
        <p:spPr bwMode="auto">
          <a:xfrm>
            <a:off x="10849194" y="5712656"/>
            <a:ext cx="4133797" cy="2064722"/>
          </a:xfrm>
          <a:prstGeom prst="rect">
            <a:avLst/>
          </a:prstGeom>
          <a:ln w="12700">
            <a:miter lim="400000"/>
          </a:ln>
        </p:spPr>
      </p:pic>
      <p:pic>
        <p:nvPicPr>
          <p:cNvPr id="8" name="Unknown.jpeg" descr="Unknown.jpeg">
            <a:extLst>
              <a:ext uri="{FF2B5EF4-FFF2-40B4-BE49-F238E27FC236}">
                <a16:creationId xmlns:a16="http://schemas.microsoft.com/office/drawing/2014/main" id="{637CFFA8-F246-1488-DEBF-86AF585ED424}"/>
              </a:ext>
            </a:extLst>
          </p:cNvPr>
          <p:cNvPicPr>
            <a:picLocks noChangeAspect="1"/>
          </p:cNvPicPr>
          <p:nvPr/>
        </p:nvPicPr>
        <p:blipFill>
          <a:blip r:embed="rId6"/>
          <a:stretch/>
        </p:blipFill>
        <p:spPr bwMode="auto">
          <a:xfrm>
            <a:off x="5753488" y="10288520"/>
            <a:ext cx="2010074" cy="2055347"/>
          </a:xfrm>
          <a:prstGeom prst="rect">
            <a:avLst/>
          </a:prstGeom>
          <a:ln w="12700">
            <a:miter lim="400000"/>
          </a:ln>
        </p:spPr>
      </p:pic>
      <p:pic>
        <p:nvPicPr>
          <p:cNvPr id="11" name="snap.png" descr="snap.png">
            <a:extLst>
              <a:ext uri="{FF2B5EF4-FFF2-40B4-BE49-F238E27FC236}">
                <a16:creationId xmlns:a16="http://schemas.microsoft.com/office/drawing/2014/main" id="{3595BB1F-0823-9353-5C8A-2AAFD65E45AC}"/>
              </a:ext>
            </a:extLst>
          </p:cNvPr>
          <p:cNvPicPr>
            <a:picLocks noChangeAspect="1"/>
          </p:cNvPicPr>
          <p:nvPr/>
        </p:nvPicPr>
        <p:blipFill>
          <a:blip r:embed="rId7"/>
          <a:stretch/>
        </p:blipFill>
        <p:spPr bwMode="auto">
          <a:xfrm>
            <a:off x="15132391" y="8105127"/>
            <a:ext cx="2871873" cy="2443124"/>
          </a:xfrm>
          <a:prstGeom prst="rect">
            <a:avLst/>
          </a:prstGeom>
          <a:ln w="12700">
            <a:miter lim="400000"/>
          </a:ln>
        </p:spPr>
      </p:pic>
    </p:spTree>
    <p:extLst>
      <p:ext uri="{BB962C8B-B14F-4D97-AF65-F5344CB8AC3E}">
        <p14:creationId xmlns:p14="http://schemas.microsoft.com/office/powerpoint/2010/main" val="21218821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8288000" cy="1717965"/>
          </a:xfrm>
        </p:spPr>
        <p:txBody>
          <a:bodyPr>
            <a:normAutofit/>
          </a:bodyPr>
          <a:lstStyle/>
          <a:p>
            <a:r>
              <a:rPr lang="en-US" sz="7200" dirty="0"/>
              <a:t>Optimize OLED emitter lifetimes</a:t>
            </a:r>
          </a:p>
        </p:txBody>
      </p:sp>
      <p:sp>
        <p:nvSpPr>
          <p:cNvPr id="15" name="Content Placeholder 3"/>
          <p:cNvSpPr>
            <a:spLocks noGrp="1"/>
          </p:cNvSpPr>
          <p:nvPr>
            <p:ph sz="quarter" idx="4294967295"/>
          </p:nvPr>
        </p:nvSpPr>
        <p:spPr>
          <a:xfrm>
            <a:off x="373653" y="1564419"/>
            <a:ext cx="16641972" cy="10926119"/>
          </a:xfrm>
          <a:prstGeom prst="rect">
            <a:avLst/>
          </a:prstGeom>
        </p:spPr>
        <p:txBody>
          <a:bodyPr>
            <a:normAutofit/>
          </a:bodyPr>
          <a:lstStyle/>
          <a:p>
            <a:pPr marL="0" indent="0" defTabSz="1371566" eaLnBrk="0" fontAlgn="base">
              <a:lnSpc>
                <a:spcPct val="110000"/>
              </a:lnSpc>
              <a:spcBef>
                <a:spcPct val="0"/>
              </a:spcBef>
              <a:spcAft>
                <a:spcPct val="0"/>
              </a:spcAft>
              <a:buNone/>
              <a:defRPr/>
            </a:pPr>
            <a:r>
              <a:rPr lang="en-US" sz="4050" dirty="0"/>
              <a:t>   ADF 2005: </a:t>
            </a:r>
            <a:r>
              <a:rPr lang="en-US" sz="4000" dirty="0"/>
              <a:t>Spin-orbit TDDFT =&gt; </a:t>
            </a:r>
            <a:r>
              <a:rPr lang="en-US" sz="4000" dirty="0">
                <a:hlinkClick r:id="rId3"/>
              </a:rPr>
              <a:t>phosphorescence lifetimes</a:t>
            </a:r>
            <a:endParaRPr lang="en-US" sz="4000" dirty="0"/>
          </a:p>
          <a:p>
            <a:pPr marL="0" indent="0" defTabSz="1371566" eaLnBrk="0" fontAlgn="base">
              <a:lnSpc>
                <a:spcPct val="110000"/>
              </a:lnSpc>
              <a:spcBef>
                <a:spcPct val="0"/>
              </a:spcBef>
              <a:spcAft>
                <a:spcPct val="0"/>
              </a:spcAft>
              <a:buNone/>
              <a:defRPr/>
            </a:pPr>
            <a:endParaRPr lang="en-US" sz="4000" dirty="0"/>
          </a:p>
          <a:p>
            <a:pPr marL="0" indent="0" defTabSz="1371566" eaLnBrk="0" fontAlgn="base">
              <a:lnSpc>
                <a:spcPct val="110000"/>
              </a:lnSpc>
              <a:spcBef>
                <a:spcPct val="0"/>
              </a:spcBef>
              <a:spcAft>
                <a:spcPct val="0"/>
              </a:spcAft>
              <a:buNone/>
              <a:defRPr/>
            </a:pPr>
            <a:endParaRPr lang="en-US" sz="4000" dirty="0"/>
          </a:p>
          <a:p>
            <a:pPr marL="0" indent="0" defTabSz="1371566" eaLnBrk="0" fontAlgn="base">
              <a:lnSpc>
                <a:spcPct val="110000"/>
              </a:lnSpc>
              <a:spcBef>
                <a:spcPct val="0"/>
              </a:spcBef>
              <a:spcAft>
                <a:spcPct val="0"/>
              </a:spcAft>
              <a:buNone/>
              <a:defRPr/>
            </a:pPr>
            <a:endParaRPr lang="en-US" sz="4000" dirty="0"/>
          </a:p>
          <a:p>
            <a:pPr marL="0" indent="0" defTabSz="1371566" eaLnBrk="0" fontAlgn="base">
              <a:lnSpc>
                <a:spcPct val="110000"/>
              </a:lnSpc>
              <a:spcBef>
                <a:spcPct val="0"/>
              </a:spcBef>
              <a:spcAft>
                <a:spcPct val="0"/>
              </a:spcAft>
              <a:buNone/>
              <a:defRPr/>
            </a:pPr>
            <a:endParaRPr lang="en-US" sz="4000" dirty="0"/>
          </a:p>
          <a:p>
            <a:pPr marL="0" indent="0" defTabSz="1371566" eaLnBrk="0" fontAlgn="base">
              <a:lnSpc>
                <a:spcPct val="110000"/>
              </a:lnSpc>
              <a:spcBef>
                <a:spcPct val="0"/>
              </a:spcBef>
              <a:spcAft>
                <a:spcPct val="0"/>
              </a:spcAft>
              <a:buNone/>
              <a:defRPr/>
            </a:pPr>
            <a:endParaRPr lang="en-US" sz="4000" dirty="0"/>
          </a:p>
          <a:p>
            <a:pPr marL="0" indent="0" defTabSz="1371566" eaLnBrk="0" fontAlgn="base">
              <a:lnSpc>
                <a:spcPct val="110000"/>
              </a:lnSpc>
              <a:spcBef>
                <a:spcPct val="0"/>
              </a:spcBef>
              <a:spcAft>
                <a:spcPct val="0"/>
              </a:spcAft>
              <a:buNone/>
              <a:defRPr/>
            </a:pPr>
            <a:endParaRPr lang="en-US" sz="4000" dirty="0"/>
          </a:p>
          <a:p>
            <a:pPr marL="0" indent="0" defTabSz="1371566" eaLnBrk="0" fontAlgn="base">
              <a:lnSpc>
                <a:spcPct val="110000"/>
              </a:lnSpc>
              <a:spcBef>
                <a:spcPct val="0"/>
              </a:spcBef>
              <a:spcAft>
                <a:spcPct val="0"/>
              </a:spcAft>
              <a:buNone/>
              <a:defRPr/>
            </a:pPr>
            <a:endParaRPr lang="en-US" sz="4000" dirty="0"/>
          </a:p>
          <a:p>
            <a:pPr marL="0" indent="0" defTabSz="1371566" eaLnBrk="0" fontAlgn="base">
              <a:lnSpc>
                <a:spcPct val="110000"/>
              </a:lnSpc>
              <a:spcBef>
                <a:spcPct val="0"/>
              </a:spcBef>
              <a:spcAft>
                <a:spcPct val="0"/>
              </a:spcAft>
              <a:buNone/>
              <a:defRPr/>
            </a:pPr>
            <a:endParaRPr lang="en-US" sz="4000" dirty="0"/>
          </a:p>
          <a:p>
            <a:pPr marL="0" indent="0" defTabSz="1371566" eaLnBrk="0" fontAlgn="base">
              <a:lnSpc>
                <a:spcPct val="110000"/>
              </a:lnSpc>
              <a:spcBef>
                <a:spcPct val="0"/>
              </a:spcBef>
              <a:spcAft>
                <a:spcPct val="0"/>
              </a:spcAft>
              <a:buNone/>
              <a:defRPr/>
            </a:pPr>
            <a:endParaRPr lang="en-US" sz="4000" dirty="0"/>
          </a:p>
          <a:p>
            <a:pPr marL="0" indent="0" defTabSz="1371566" eaLnBrk="0" fontAlgn="base">
              <a:lnSpc>
                <a:spcPct val="110000"/>
              </a:lnSpc>
              <a:spcBef>
                <a:spcPct val="0"/>
              </a:spcBef>
              <a:spcAft>
                <a:spcPct val="0"/>
              </a:spcAft>
              <a:buNone/>
              <a:defRPr/>
            </a:pPr>
            <a:endParaRPr lang="en-US" sz="4000" dirty="0"/>
          </a:p>
          <a:p>
            <a:pPr marL="0" indent="0" defTabSz="1371566" eaLnBrk="0" fontAlgn="base">
              <a:lnSpc>
                <a:spcPct val="110000"/>
              </a:lnSpc>
              <a:spcBef>
                <a:spcPct val="0"/>
              </a:spcBef>
              <a:spcAft>
                <a:spcPct val="0"/>
              </a:spcAft>
              <a:buNone/>
              <a:defRPr/>
            </a:pPr>
            <a:endParaRPr lang="en-US" sz="4000" dirty="0"/>
          </a:p>
          <a:p>
            <a:pPr defTabSz="1371566" eaLnBrk="0" fontAlgn="base">
              <a:lnSpc>
                <a:spcPct val="110000"/>
              </a:lnSpc>
              <a:spcBef>
                <a:spcPct val="0"/>
              </a:spcBef>
              <a:spcAft>
                <a:spcPct val="0"/>
              </a:spcAft>
              <a:defRPr/>
            </a:pPr>
            <a:endParaRPr lang="en-US" sz="4000" b="1" dirty="0"/>
          </a:p>
          <a:p>
            <a:pPr defTabSz="1371566" eaLnBrk="0" fontAlgn="base">
              <a:lnSpc>
                <a:spcPct val="110000"/>
              </a:lnSpc>
              <a:spcBef>
                <a:spcPct val="0"/>
              </a:spcBef>
              <a:spcAft>
                <a:spcPct val="0"/>
              </a:spcAft>
              <a:defRPr/>
            </a:pPr>
            <a:endParaRPr lang="en-US" sz="4000" b="1" dirty="0"/>
          </a:p>
          <a:p>
            <a:pPr defTabSz="1371566" eaLnBrk="0" fontAlgn="base">
              <a:lnSpc>
                <a:spcPct val="110000"/>
              </a:lnSpc>
              <a:spcBef>
                <a:spcPct val="0"/>
              </a:spcBef>
              <a:spcAft>
                <a:spcPct val="0"/>
              </a:spcAft>
              <a:defRPr/>
            </a:pPr>
            <a:r>
              <a:rPr lang="en-US" sz="4000" b="1" dirty="0"/>
              <a:t>BASF</a:t>
            </a:r>
            <a:r>
              <a:rPr lang="en-US" sz="4000" dirty="0"/>
              <a:t>: efficient blue emitter (</a:t>
            </a:r>
            <a:r>
              <a:rPr lang="en-US" sz="4000" dirty="0">
                <a:hlinkClick r:id="rId4"/>
              </a:rPr>
              <a:t>Adv. Mater. 2010</a:t>
            </a:r>
            <a:r>
              <a:rPr lang="en-US" sz="4000" dirty="0"/>
              <a:t>), </a:t>
            </a:r>
            <a:r>
              <a:rPr lang="en-US" sz="4000" dirty="0">
                <a:hlinkClick r:id="rId5"/>
              </a:rPr>
              <a:t>patent 2016</a:t>
            </a:r>
            <a:r>
              <a:rPr lang="en-US" sz="4000" dirty="0"/>
              <a:t> (=&gt; UDC)</a:t>
            </a:r>
          </a:p>
          <a:p>
            <a:pPr defTabSz="1371566" eaLnBrk="0" fontAlgn="base">
              <a:lnSpc>
                <a:spcPct val="110000"/>
              </a:lnSpc>
              <a:spcBef>
                <a:spcPct val="0"/>
              </a:spcBef>
              <a:spcAft>
                <a:spcPct val="0"/>
              </a:spcAft>
              <a:defRPr/>
            </a:pPr>
            <a:r>
              <a:rPr lang="en-US" sz="4000" b="1" dirty="0"/>
              <a:t>DuPont</a:t>
            </a:r>
            <a:r>
              <a:rPr lang="en-US" sz="4000" dirty="0"/>
              <a:t>: protocol for screening lifetimes (</a:t>
            </a:r>
            <a:r>
              <a:rPr lang="en-US" sz="4000" dirty="0">
                <a:hlinkClick r:id="rId6"/>
              </a:rPr>
              <a:t>JPCC 2013</a:t>
            </a:r>
            <a:r>
              <a:rPr lang="en-US" sz="4000" dirty="0"/>
              <a:t>)</a:t>
            </a:r>
          </a:p>
          <a:p>
            <a:pPr marL="0" indent="0" defTabSz="1371566" eaLnBrk="0" fontAlgn="base">
              <a:lnSpc>
                <a:spcPct val="110000"/>
              </a:lnSpc>
              <a:spcBef>
                <a:spcPct val="0"/>
              </a:spcBef>
              <a:spcAft>
                <a:spcPct val="0"/>
              </a:spcAft>
              <a:buNone/>
              <a:defRPr/>
            </a:pPr>
            <a:endParaRPr lang="en-US" sz="4000" dirty="0"/>
          </a:p>
        </p:txBody>
      </p:sp>
      <p:sp>
        <p:nvSpPr>
          <p:cNvPr id="6" name="TextBox 1">
            <a:extLst>
              <a:ext uri="{FF2B5EF4-FFF2-40B4-BE49-F238E27FC236}">
                <a16:creationId xmlns:a16="http://schemas.microsoft.com/office/drawing/2014/main" id="{1DF2F6A9-BA91-EC46-9BB6-815791075EA3}"/>
              </a:ext>
            </a:extLst>
          </p:cNvPr>
          <p:cNvSpPr txBox="1"/>
          <p:nvPr/>
        </p:nvSpPr>
        <p:spPr>
          <a:xfrm>
            <a:off x="15749021" y="5498773"/>
            <a:ext cx="2719623" cy="1012559"/>
          </a:xfrm>
          <a:prstGeom prst="rect">
            <a:avLst/>
          </a:prstGeom>
          <a:noFill/>
        </p:spPr>
        <p:txBody>
          <a:bodyPr wrap="square" lIns="149327" tIns="74663" rIns="149327" bIns="74663" rtlCol="0">
            <a:spAutoFit/>
          </a:bodyPr>
          <a:lstStyle/>
          <a:p>
            <a:pPr algn="just"/>
            <a:r>
              <a:rPr lang="en-US" sz="2800" dirty="0">
                <a:latin typeface="Lato Medium" charset="0"/>
                <a:ea typeface="Lato Medium" charset="0"/>
                <a:cs typeface="Lato Medium" charset="0"/>
                <a:hlinkClick r:id="" action="ppaction://noaction"/>
              </a:rPr>
              <a:t>PCCP  16, </a:t>
            </a:r>
          </a:p>
          <a:p>
            <a:pPr algn="just"/>
            <a:r>
              <a:rPr lang="en-US" sz="2800" dirty="0">
                <a:latin typeface="Lato Medium" charset="0"/>
                <a:ea typeface="Lato Medium" charset="0"/>
                <a:cs typeface="Lato Medium" charset="0"/>
                <a:hlinkClick r:id="" action="ppaction://noaction"/>
              </a:rPr>
              <a:t>14523 (2014)</a:t>
            </a:r>
            <a:endParaRPr lang="en-US" sz="2800" dirty="0">
              <a:latin typeface="Lato Medium" charset="0"/>
              <a:ea typeface="Lato Medium" charset="0"/>
              <a:cs typeface="Lato Medium" charset="0"/>
            </a:endParaRPr>
          </a:p>
        </p:txBody>
      </p:sp>
      <p:pic>
        <p:nvPicPr>
          <p:cNvPr id="3" name="Picture 2">
            <a:extLst>
              <a:ext uri="{FF2B5EF4-FFF2-40B4-BE49-F238E27FC236}">
                <a16:creationId xmlns:a16="http://schemas.microsoft.com/office/drawing/2014/main" id="{6393C1A5-6F6E-4B3D-AD09-15BA58496E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052" y="2967956"/>
            <a:ext cx="14861343" cy="7559007"/>
          </a:xfrm>
          <a:prstGeom prst="rect">
            <a:avLst/>
          </a:prstGeom>
        </p:spPr>
      </p:pic>
    </p:spTree>
    <p:extLst>
      <p:ext uri="{BB962C8B-B14F-4D97-AF65-F5344CB8AC3E}">
        <p14:creationId xmlns:p14="http://schemas.microsoft.com/office/powerpoint/2010/main" val="24750540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8288000" cy="1328306"/>
          </a:xfrm>
        </p:spPr>
        <p:txBody>
          <a:bodyPr>
            <a:noAutofit/>
          </a:bodyPr>
          <a:lstStyle/>
          <a:p>
            <a:r>
              <a:rPr lang="en-US" sz="6000" dirty="0">
                <a:solidFill>
                  <a:srgbClr val="FF941E"/>
                </a:solidFill>
              </a:rPr>
              <a:t>Optimize OLED emitter color / emission width</a:t>
            </a:r>
            <a:endParaRPr lang="en-US" sz="6000" dirty="0"/>
          </a:p>
        </p:txBody>
      </p:sp>
      <p:sp>
        <p:nvSpPr>
          <p:cNvPr id="5" name="Content Placeholder 3"/>
          <p:cNvSpPr txBox="1">
            <a:spLocks/>
          </p:cNvSpPr>
          <p:nvPr/>
        </p:nvSpPr>
        <p:spPr>
          <a:xfrm>
            <a:off x="728315" y="10605264"/>
            <a:ext cx="16156524" cy="1358333"/>
          </a:xfrm>
          <a:prstGeom prst="rect">
            <a:avLst/>
          </a:prstGeom>
        </p:spPr>
        <p:txBody>
          <a:bodyPr vert="horz" lIns="68580" tIns="34290" rIns="68580" bIns="34290" rtlCol="0">
            <a:no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hangingPunct="1"/>
            <a:r>
              <a:rPr lang="en-US" sz="4400" dirty="0"/>
              <a:t>Excellent agreement </a:t>
            </a:r>
            <a:r>
              <a:rPr lang="en-US" sz="4400" dirty="0">
                <a:hlinkClick r:id="rId3"/>
              </a:rPr>
              <a:t>vibrational progression FCF</a:t>
            </a:r>
            <a:r>
              <a:rPr lang="en-US" sz="4400" dirty="0"/>
              <a:t> T</a:t>
            </a:r>
            <a:r>
              <a:rPr lang="en-US" sz="4400" baseline="-25000" dirty="0"/>
              <a:t>1</a:t>
            </a:r>
            <a:r>
              <a:rPr lang="en-US" sz="4400" dirty="0"/>
              <a:t>-S</a:t>
            </a:r>
            <a:r>
              <a:rPr lang="en-US" sz="4400" baseline="-25000" dirty="0"/>
              <a:t>0</a:t>
            </a:r>
            <a:r>
              <a:rPr lang="en-US" sz="4400" dirty="0"/>
              <a:t> </a:t>
            </a:r>
          </a:p>
          <a:p>
            <a:pPr hangingPunct="1"/>
            <a:r>
              <a:rPr lang="en-US" sz="4400" dirty="0"/>
              <a:t>0-0 well reproduced by Delta SCF calculation (22,000 cm</a:t>
            </a:r>
            <a:r>
              <a:rPr lang="en-US" sz="4400" baseline="30000" dirty="0"/>
              <a:t>-1</a:t>
            </a:r>
            <a:r>
              <a:rPr lang="en-US" sz="4400" dirty="0"/>
              <a:t>)</a:t>
            </a:r>
          </a:p>
          <a:p>
            <a:pPr hangingPunct="1">
              <a:buNone/>
            </a:pPr>
            <a:endParaRPr lang="en-US" sz="4400" dirty="0"/>
          </a:p>
          <a:p>
            <a:pPr hangingPunct="1">
              <a:buNone/>
            </a:pPr>
            <a:endParaRPr lang="en-US" sz="4400" dirty="0"/>
          </a:p>
          <a:p>
            <a:pPr lvl="1" hangingPunct="1"/>
            <a:endParaRPr lang="en-US" sz="4400" dirty="0"/>
          </a:p>
        </p:txBody>
      </p:sp>
      <p:grpSp>
        <p:nvGrpSpPr>
          <p:cNvPr id="9" name="Group 8">
            <a:extLst>
              <a:ext uri="{FF2B5EF4-FFF2-40B4-BE49-F238E27FC236}">
                <a16:creationId xmlns:a16="http://schemas.microsoft.com/office/drawing/2014/main" id="{5BB34B70-922C-41E2-B1C1-79CBDC294800}"/>
              </a:ext>
            </a:extLst>
          </p:cNvPr>
          <p:cNvGrpSpPr/>
          <p:nvPr/>
        </p:nvGrpSpPr>
        <p:grpSpPr>
          <a:xfrm>
            <a:off x="1096257" y="1493024"/>
            <a:ext cx="15788582" cy="8697001"/>
            <a:chOff x="1096257" y="1657743"/>
            <a:chExt cx="15788582" cy="8697001"/>
          </a:xfrm>
        </p:grpSpPr>
        <p:pic>
          <p:nvPicPr>
            <p:cNvPr id="4" name="Picture 3" descr="Chart, line chart&#10;&#10;Description automatically generated">
              <a:extLst>
                <a:ext uri="{FF2B5EF4-FFF2-40B4-BE49-F238E27FC236}">
                  <a16:creationId xmlns:a16="http://schemas.microsoft.com/office/drawing/2014/main" id="{81C1ED33-81A4-4382-9D26-E5CB97F675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4433" y="2467655"/>
              <a:ext cx="14260406" cy="7887089"/>
            </a:xfrm>
            <a:prstGeom prst="rect">
              <a:avLst/>
            </a:prstGeom>
          </p:spPr>
        </p:pic>
        <p:pic>
          <p:nvPicPr>
            <p:cNvPr id="8" name="Picture 7" descr="A picture containing indoor, light&#10;&#10;Description automatically generated">
              <a:extLst>
                <a:ext uri="{FF2B5EF4-FFF2-40B4-BE49-F238E27FC236}">
                  <a16:creationId xmlns:a16="http://schemas.microsoft.com/office/drawing/2014/main" id="{8C8715A2-C14E-4B1D-B297-02A0F0E6EB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692" t="12523" r="13484" b="18260"/>
            <a:stretch/>
          </p:blipFill>
          <p:spPr>
            <a:xfrm>
              <a:off x="1096257" y="1657743"/>
              <a:ext cx="4655137" cy="4298876"/>
            </a:xfrm>
            <a:prstGeom prst="rect">
              <a:avLst/>
            </a:prstGeom>
          </p:spPr>
        </p:pic>
      </p:grpSp>
    </p:spTree>
    <p:extLst>
      <p:ext uri="{BB962C8B-B14F-4D97-AF65-F5344CB8AC3E}">
        <p14:creationId xmlns:p14="http://schemas.microsoft.com/office/powerpoint/2010/main" val="3692032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BBEF41-AB21-524F-BD4B-DB9AAFAF8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2943" y="1659068"/>
            <a:ext cx="9143998" cy="7319276"/>
          </a:xfrm>
          <a:prstGeom prst="rect">
            <a:avLst/>
          </a:prstGeom>
        </p:spPr>
      </p:pic>
      <p:sp>
        <p:nvSpPr>
          <p:cNvPr id="10" name="Content Placeholder 3">
            <a:extLst>
              <a:ext uri="{FF2B5EF4-FFF2-40B4-BE49-F238E27FC236}">
                <a16:creationId xmlns:a16="http://schemas.microsoft.com/office/drawing/2014/main" id="{D29A64C9-BBCA-CD4A-85F6-23BD79B991C0}"/>
              </a:ext>
            </a:extLst>
          </p:cNvPr>
          <p:cNvSpPr txBox="1">
            <a:spLocks/>
          </p:cNvSpPr>
          <p:nvPr/>
        </p:nvSpPr>
        <p:spPr>
          <a:xfrm>
            <a:off x="371753" y="1659068"/>
            <a:ext cx="17916245" cy="10926119"/>
          </a:xfrm>
          <a:prstGeom prst="rect">
            <a:avLst/>
          </a:prstGeom>
        </p:spPr>
        <p:txBody>
          <a:bodyPr vert="horz" lIns="91440" tIns="45720" rIns="91440" bIns="45720" rtlCol="0">
            <a:normAutofit lnSpcReduction="10000"/>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rgbClr val="FF941E"/>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rgbClr val="000000"/>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defTabSz="1371566" eaLnBrk="0" fontAlgn="base" hangingPunct="1">
              <a:lnSpc>
                <a:spcPct val="110000"/>
              </a:lnSpc>
              <a:spcBef>
                <a:spcPct val="0"/>
              </a:spcBef>
              <a:spcAft>
                <a:spcPct val="0"/>
              </a:spcAft>
              <a:buFontTx/>
              <a:buNone/>
              <a:defRPr/>
            </a:pPr>
            <a:r>
              <a:rPr lang="en-US" sz="4000" dirty="0"/>
              <a:t>Spin-orbit TDDFT =&gt; </a:t>
            </a:r>
            <a:r>
              <a:rPr lang="en-US" sz="4000" dirty="0">
                <a:hlinkClick r:id="rId4"/>
              </a:rPr>
              <a:t>Intersystem crossing</a:t>
            </a:r>
            <a:endParaRPr lang="en-US" sz="4000" dirty="0"/>
          </a:p>
          <a:p>
            <a:pPr marL="0" indent="0" defTabSz="1371566" eaLnBrk="0" fontAlgn="base" hangingPunct="1">
              <a:lnSpc>
                <a:spcPct val="110000"/>
              </a:lnSpc>
              <a:spcBef>
                <a:spcPct val="0"/>
              </a:spcBef>
              <a:spcAft>
                <a:spcPct val="0"/>
              </a:spcAft>
              <a:buFontTx/>
              <a:buNone/>
              <a:defRPr/>
            </a:pPr>
            <a:endParaRPr lang="en-US" sz="4000" dirty="0"/>
          </a:p>
          <a:p>
            <a:pPr marL="0" indent="0" defTabSz="1371566" eaLnBrk="0" fontAlgn="base" hangingPunct="1">
              <a:lnSpc>
                <a:spcPct val="110000"/>
              </a:lnSpc>
              <a:spcBef>
                <a:spcPct val="0"/>
              </a:spcBef>
              <a:spcAft>
                <a:spcPct val="0"/>
              </a:spcAft>
              <a:buFontTx/>
              <a:buNone/>
              <a:defRPr/>
            </a:pPr>
            <a:endParaRPr lang="en-US" sz="4000" dirty="0"/>
          </a:p>
          <a:p>
            <a:pPr marL="0" indent="0" defTabSz="1371566" eaLnBrk="0" fontAlgn="base" hangingPunct="1">
              <a:lnSpc>
                <a:spcPct val="110000"/>
              </a:lnSpc>
              <a:spcBef>
                <a:spcPct val="0"/>
              </a:spcBef>
              <a:spcAft>
                <a:spcPct val="0"/>
              </a:spcAft>
              <a:buFontTx/>
              <a:buNone/>
              <a:defRPr/>
            </a:pPr>
            <a:endParaRPr lang="en-US" sz="4000" dirty="0"/>
          </a:p>
          <a:p>
            <a:pPr marL="0" indent="0" defTabSz="1371566" eaLnBrk="0" fontAlgn="base" hangingPunct="1">
              <a:lnSpc>
                <a:spcPct val="110000"/>
              </a:lnSpc>
              <a:spcBef>
                <a:spcPct val="0"/>
              </a:spcBef>
              <a:spcAft>
                <a:spcPct val="0"/>
              </a:spcAft>
              <a:buFontTx/>
              <a:buNone/>
              <a:defRPr/>
            </a:pPr>
            <a:endParaRPr lang="en-US" sz="4000" dirty="0"/>
          </a:p>
          <a:p>
            <a:pPr marL="0" indent="0" defTabSz="1371566" eaLnBrk="0" fontAlgn="base" hangingPunct="1">
              <a:lnSpc>
                <a:spcPct val="110000"/>
              </a:lnSpc>
              <a:spcBef>
                <a:spcPct val="0"/>
              </a:spcBef>
              <a:spcAft>
                <a:spcPct val="0"/>
              </a:spcAft>
              <a:buFontTx/>
              <a:buNone/>
              <a:defRPr/>
            </a:pPr>
            <a:endParaRPr lang="en-US" sz="4000" dirty="0"/>
          </a:p>
          <a:p>
            <a:pPr marL="0" indent="0" defTabSz="1371566" eaLnBrk="0" fontAlgn="base" hangingPunct="1">
              <a:lnSpc>
                <a:spcPct val="110000"/>
              </a:lnSpc>
              <a:spcBef>
                <a:spcPct val="0"/>
              </a:spcBef>
              <a:spcAft>
                <a:spcPct val="0"/>
              </a:spcAft>
              <a:buFontTx/>
              <a:buNone/>
              <a:defRPr/>
            </a:pPr>
            <a:endParaRPr lang="en-US" sz="4000" dirty="0"/>
          </a:p>
          <a:p>
            <a:pPr marL="0" indent="0" defTabSz="1371566" eaLnBrk="0" fontAlgn="base" hangingPunct="1">
              <a:lnSpc>
                <a:spcPct val="110000"/>
              </a:lnSpc>
              <a:spcBef>
                <a:spcPct val="0"/>
              </a:spcBef>
              <a:spcAft>
                <a:spcPct val="0"/>
              </a:spcAft>
              <a:buFontTx/>
              <a:buNone/>
              <a:defRPr/>
            </a:pPr>
            <a:endParaRPr lang="en-US" sz="4000" dirty="0"/>
          </a:p>
          <a:p>
            <a:pPr marL="0" indent="0" defTabSz="1371566" eaLnBrk="0" fontAlgn="base" hangingPunct="1">
              <a:lnSpc>
                <a:spcPct val="110000"/>
              </a:lnSpc>
              <a:spcBef>
                <a:spcPct val="0"/>
              </a:spcBef>
              <a:spcAft>
                <a:spcPct val="0"/>
              </a:spcAft>
              <a:buFontTx/>
              <a:buNone/>
              <a:defRPr/>
            </a:pPr>
            <a:endParaRPr lang="en-US" sz="4000" dirty="0"/>
          </a:p>
          <a:p>
            <a:pPr marL="0" indent="0" defTabSz="1371566" eaLnBrk="0" fontAlgn="base" hangingPunct="1">
              <a:lnSpc>
                <a:spcPct val="110000"/>
              </a:lnSpc>
              <a:spcBef>
                <a:spcPct val="0"/>
              </a:spcBef>
              <a:spcAft>
                <a:spcPct val="0"/>
              </a:spcAft>
              <a:buFontTx/>
              <a:buNone/>
              <a:defRPr/>
            </a:pPr>
            <a:endParaRPr lang="en-US" sz="4000" dirty="0"/>
          </a:p>
          <a:p>
            <a:pPr marL="0" indent="0" defTabSz="1371566" eaLnBrk="0" fontAlgn="base" hangingPunct="1">
              <a:lnSpc>
                <a:spcPct val="110000"/>
              </a:lnSpc>
              <a:spcBef>
                <a:spcPct val="0"/>
              </a:spcBef>
              <a:spcAft>
                <a:spcPct val="0"/>
              </a:spcAft>
              <a:buFontTx/>
              <a:buNone/>
              <a:defRPr/>
            </a:pPr>
            <a:endParaRPr lang="en-US" sz="4000" dirty="0"/>
          </a:p>
          <a:p>
            <a:pPr marL="0" indent="0" defTabSz="1371566" eaLnBrk="0" fontAlgn="base" hangingPunct="1">
              <a:lnSpc>
                <a:spcPct val="110000"/>
              </a:lnSpc>
              <a:spcBef>
                <a:spcPct val="0"/>
              </a:spcBef>
              <a:spcAft>
                <a:spcPct val="0"/>
              </a:spcAft>
              <a:buFontTx/>
              <a:buNone/>
              <a:defRPr/>
            </a:pPr>
            <a:endParaRPr lang="en-US" sz="4000" dirty="0"/>
          </a:p>
          <a:p>
            <a:pPr marL="0" indent="0" defTabSz="1371566" eaLnBrk="0" fontAlgn="base" hangingPunct="1">
              <a:lnSpc>
                <a:spcPct val="110000"/>
              </a:lnSpc>
              <a:spcBef>
                <a:spcPct val="0"/>
              </a:spcBef>
              <a:spcAft>
                <a:spcPct val="0"/>
              </a:spcAft>
              <a:buFontTx/>
              <a:buNone/>
              <a:defRPr/>
            </a:pPr>
            <a:endParaRPr lang="en-US" sz="4000" dirty="0"/>
          </a:p>
          <a:p>
            <a:pPr>
              <a:spcBef>
                <a:spcPts val="600"/>
              </a:spcBef>
            </a:pPr>
            <a:endParaRPr lang="pt-BR" sz="4000" dirty="0">
              <a:latin typeface="Lato Medium" panose="020F0502020204030203" pitchFamily="34" charset="0"/>
              <a:ea typeface="Lato Medium" panose="020F0502020204030203" pitchFamily="34" charset="0"/>
              <a:cs typeface="Lato Medium" panose="020F0502020204030203" pitchFamily="34" charset="0"/>
            </a:endParaRPr>
          </a:p>
          <a:p>
            <a:pPr>
              <a:spcBef>
                <a:spcPts val="600"/>
              </a:spcBef>
            </a:pPr>
            <a:r>
              <a:rPr lang="pt-BR" sz="4000" dirty="0">
                <a:latin typeface="Lato Medium" panose="020F0502020204030203" pitchFamily="34" charset="0"/>
                <a:ea typeface="Lato Medium" panose="020F0502020204030203" pitchFamily="34" charset="0"/>
                <a:cs typeface="Lato Medium" panose="020F0502020204030203" pitchFamily="34" charset="0"/>
              </a:rPr>
              <a:t>Z.-M. </a:t>
            </a:r>
            <a:r>
              <a:rPr lang="pt-BR" sz="4000" dirty="0" err="1">
                <a:latin typeface="Lato Medium" panose="020F0502020204030203" pitchFamily="34" charset="0"/>
                <a:ea typeface="Lato Medium" panose="020F0502020204030203" pitchFamily="34" charset="0"/>
                <a:cs typeface="Lato Medium" panose="020F0502020204030203" pitchFamily="34" charset="0"/>
              </a:rPr>
              <a:t>Su</a:t>
            </a:r>
            <a:r>
              <a:rPr lang="pt-BR" sz="4000" dirty="0">
                <a:latin typeface="Lato Medium" panose="020F0502020204030203" pitchFamily="34" charset="0"/>
                <a:ea typeface="Lato Medium" panose="020F0502020204030203" pitchFamily="34" charset="0"/>
                <a:cs typeface="Lato Medium" panose="020F0502020204030203" pitchFamily="34" charset="0"/>
              </a:rPr>
              <a:t> et al </a:t>
            </a:r>
            <a:r>
              <a:rPr lang="pt-BR" sz="4000" dirty="0">
                <a:latin typeface="Lato Medium" panose="020F0502020204030203" pitchFamily="34" charset="0"/>
                <a:ea typeface="Lato Medium" panose="020F0502020204030203" pitchFamily="34" charset="0"/>
                <a:cs typeface="Lato Medium" panose="020F0502020204030203" pitchFamily="34" charset="0"/>
                <a:hlinkClick r:id="rId5"/>
              </a:rPr>
              <a:t>Dyes &amp; Pigments 2017</a:t>
            </a:r>
            <a:r>
              <a:rPr lang="pt-BR" sz="4000" dirty="0">
                <a:latin typeface="Lato Medium" panose="020F0502020204030203" pitchFamily="34" charset="0"/>
                <a:ea typeface="Lato Medium" panose="020F0502020204030203" pitchFamily="34" charset="0"/>
                <a:cs typeface="Lato Medium" panose="020F0502020204030203" pitchFamily="34" charset="0"/>
              </a:rPr>
              <a:t>, </a:t>
            </a:r>
            <a:r>
              <a:rPr lang="pt-BR" sz="4000" dirty="0" err="1">
                <a:latin typeface="Lato Medium" panose="020F0502020204030203" pitchFamily="34" charset="0"/>
                <a:ea typeface="Lato Medium" panose="020F0502020204030203" pitchFamily="34" charset="0"/>
                <a:cs typeface="Lato Medium" panose="020F0502020204030203" pitchFamily="34" charset="0"/>
              </a:rPr>
              <a:t>Bredas</a:t>
            </a:r>
            <a:r>
              <a:rPr lang="pt-BR" sz="4000" dirty="0">
                <a:latin typeface="Lato Medium" panose="020F0502020204030203" pitchFamily="34" charset="0"/>
                <a:ea typeface="Lato Medium" panose="020F0502020204030203" pitchFamily="34" charset="0"/>
                <a:cs typeface="Lato Medium" panose="020F0502020204030203" pitchFamily="34" charset="0"/>
              </a:rPr>
              <a:t> et al. </a:t>
            </a:r>
            <a:r>
              <a:rPr lang="pt-BR" sz="4000" dirty="0">
                <a:latin typeface="Lato Medium" panose="020F0502020204030203" pitchFamily="34" charset="0"/>
                <a:ea typeface="Lato Medium" panose="020F0502020204030203" pitchFamily="34" charset="0"/>
                <a:cs typeface="Lato Medium" panose="020F0502020204030203" pitchFamily="34" charset="0"/>
                <a:hlinkClick r:id="rId6"/>
              </a:rPr>
              <a:t>J. Am. Chem. Soc. 2017</a:t>
            </a:r>
            <a:endParaRPr lang="en-US" sz="4000" dirty="0">
              <a:latin typeface="Lato Medium" panose="020F0502020204030203" pitchFamily="34" charset="0"/>
              <a:ea typeface="Lato Medium" panose="020F0502020204030203" pitchFamily="34" charset="0"/>
              <a:cs typeface="Lato Medium" panose="020F0502020204030203" pitchFamily="34" charset="0"/>
            </a:endParaRPr>
          </a:p>
          <a:p>
            <a:pPr defTabSz="1371566" eaLnBrk="0" fontAlgn="base" hangingPunct="1">
              <a:lnSpc>
                <a:spcPct val="110000"/>
              </a:lnSpc>
              <a:spcBef>
                <a:spcPts val="600"/>
              </a:spcBef>
              <a:defRPr/>
            </a:pPr>
            <a:r>
              <a:rPr lang="en-US" sz="4000" b="1" dirty="0">
                <a:latin typeface="Lato Medium" panose="020F0502020204030203" pitchFamily="34" charset="0"/>
                <a:ea typeface="Lato Medium" panose="020F0502020204030203" pitchFamily="34" charset="0"/>
                <a:cs typeface="Lato Medium" panose="020F0502020204030203" pitchFamily="34" charset="0"/>
              </a:rPr>
              <a:t>OSRAM</a:t>
            </a:r>
            <a:r>
              <a:rPr lang="en-US" sz="4000" dirty="0">
                <a:latin typeface="Lato Medium" panose="020F0502020204030203" pitchFamily="34" charset="0"/>
                <a:ea typeface="Lato Medium" panose="020F0502020204030203" pitchFamily="34" charset="0"/>
                <a:cs typeface="Lato Medium" panose="020F0502020204030203" pitchFamily="34" charset="0"/>
              </a:rPr>
              <a:t>: </a:t>
            </a:r>
            <a:r>
              <a:rPr lang="en-US" sz="4000" dirty="0">
                <a:latin typeface="Lato Medium" panose="020F0502020204030203" pitchFamily="34" charset="0"/>
                <a:ea typeface="Lato Medium" panose="020F0502020204030203" pitchFamily="34" charset="0"/>
                <a:cs typeface="Lato Medium" panose="020F0502020204030203" pitchFamily="34" charset="0"/>
                <a:hlinkClick r:id="rId7"/>
              </a:rPr>
              <a:t>patent 2018</a:t>
            </a:r>
            <a:r>
              <a:rPr lang="en-US" sz="4000" dirty="0">
                <a:latin typeface="Lato Medium" panose="020F0502020204030203" pitchFamily="34" charset="0"/>
                <a:ea typeface="Lato Medium" panose="020F0502020204030203" pitchFamily="34" charset="0"/>
                <a:cs typeface="Lato Medium" panose="020F0502020204030203" pitchFamily="34" charset="0"/>
              </a:rPr>
              <a:t>, </a:t>
            </a:r>
            <a:r>
              <a:rPr lang="en-US" sz="4000" b="1" dirty="0" err="1">
                <a:latin typeface="Lato Medium" panose="020F0502020204030203" pitchFamily="34" charset="0"/>
                <a:ea typeface="Lato Medium" panose="020F0502020204030203" pitchFamily="34" charset="0"/>
                <a:cs typeface="Lato Medium" panose="020F0502020204030203" pitchFamily="34" charset="0"/>
              </a:rPr>
              <a:t>Cynora</a:t>
            </a:r>
            <a:r>
              <a:rPr lang="en-US" sz="4000" dirty="0">
                <a:latin typeface="Lato Medium" panose="020F0502020204030203" pitchFamily="34" charset="0"/>
                <a:ea typeface="Lato Medium" panose="020F0502020204030203" pitchFamily="34" charset="0"/>
                <a:cs typeface="Lato Medium" panose="020F0502020204030203" pitchFamily="34" charset="0"/>
              </a:rPr>
              <a:t>: </a:t>
            </a:r>
            <a:r>
              <a:rPr lang="en-US" sz="4000" dirty="0">
                <a:latin typeface="Lato Medium" panose="020F0502020204030203" pitchFamily="34" charset="0"/>
                <a:ea typeface="Lato Medium" panose="020F0502020204030203" pitchFamily="34" charset="0"/>
                <a:cs typeface="Lato Medium" panose="020F0502020204030203" pitchFamily="34" charset="0"/>
                <a:hlinkClick r:id="rId8"/>
              </a:rPr>
              <a:t>patent 2019</a:t>
            </a:r>
            <a:endParaRPr lang="en-US" sz="4000" dirty="0">
              <a:latin typeface="Lato Medium" panose="020F0502020204030203" pitchFamily="34" charset="0"/>
              <a:ea typeface="Lato Medium" panose="020F0502020204030203" pitchFamily="34" charset="0"/>
              <a:cs typeface="Lato Medium" panose="020F0502020204030203" pitchFamily="34" charset="0"/>
            </a:endParaRPr>
          </a:p>
          <a:p>
            <a:pPr defTabSz="1371566" eaLnBrk="0" fontAlgn="base" hangingPunct="1">
              <a:lnSpc>
                <a:spcPct val="110000"/>
              </a:lnSpc>
              <a:spcBef>
                <a:spcPts val="600"/>
              </a:spcBef>
              <a:defRPr/>
            </a:pPr>
            <a:r>
              <a:rPr lang="en-US" sz="4000" dirty="0">
                <a:latin typeface="Lato Medium" panose="020F0502020204030203" pitchFamily="34" charset="0"/>
                <a:ea typeface="Lato Medium" panose="020F0502020204030203" pitchFamily="34" charset="0"/>
                <a:cs typeface="Lato Medium" panose="020F0502020204030203" pitchFamily="34" charset="0"/>
              </a:rPr>
              <a:t>blue TADF emitter: </a:t>
            </a:r>
            <a:r>
              <a:rPr lang="en-US" sz="4000" dirty="0">
                <a:latin typeface="Lato Medium" panose="020F0502020204030203" pitchFamily="34" charset="0"/>
                <a:ea typeface="Lato Medium" panose="020F0502020204030203" pitchFamily="34" charset="0"/>
                <a:cs typeface="Lato Medium" panose="020F0502020204030203" pitchFamily="34" charset="0"/>
                <a:hlinkClick r:id="rId9"/>
              </a:rPr>
              <a:t>Nanomat. 2019</a:t>
            </a:r>
            <a:r>
              <a:rPr lang="en-US" sz="4000" dirty="0">
                <a:latin typeface="Lato Medium" panose="020F0502020204030203" pitchFamily="34" charset="0"/>
                <a:ea typeface="Lato Medium" panose="020F0502020204030203" pitchFamily="34" charset="0"/>
                <a:cs typeface="Lato Medium" panose="020F0502020204030203" pitchFamily="34" charset="0"/>
              </a:rPr>
              <a:t>; </a:t>
            </a:r>
            <a:r>
              <a:rPr lang="en-US" sz="4000" dirty="0">
                <a:latin typeface="Lato Medium" panose="020F0502020204030203" pitchFamily="34" charset="0"/>
                <a:ea typeface="Lato Medium" panose="020F0502020204030203" pitchFamily="34" charset="0"/>
                <a:cs typeface="Lato Medium" panose="020F0502020204030203" pitchFamily="34" charset="0"/>
                <a:hlinkClick r:id="rId10"/>
              </a:rPr>
              <a:t>Organic Electronics 2020</a:t>
            </a:r>
            <a:endParaRPr lang="en-US" sz="4000" dirty="0">
              <a:latin typeface="Lato Medium" panose="020F0502020204030203" pitchFamily="34" charset="0"/>
              <a:ea typeface="Lato Medium" panose="020F0502020204030203" pitchFamily="34" charset="0"/>
              <a:cs typeface="Lato Medium" panose="020F0502020204030203" pitchFamily="34" charset="0"/>
            </a:endParaRPr>
          </a:p>
        </p:txBody>
      </p:sp>
      <p:sp>
        <p:nvSpPr>
          <p:cNvPr id="18434" name="Rectangle 2"/>
          <p:cNvSpPr>
            <a:spLocks noGrp="1" noChangeArrowheads="1"/>
          </p:cNvSpPr>
          <p:nvPr>
            <p:ph type="title"/>
          </p:nvPr>
        </p:nvSpPr>
        <p:spPr>
          <a:xfrm>
            <a:off x="-2" y="0"/>
            <a:ext cx="18288001" cy="1659068"/>
          </a:xfrm>
        </p:spPr>
        <p:txBody>
          <a:bodyPr>
            <a:noAutofit/>
          </a:bodyPr>
          <a:lstStyle/>
          <a:p>
            <a:r>
              <a:rPr lang="en-US" sz="8000" b="1" dirty="0"/>
              <a:t>Optimize TADF emission rate</a:t>
            </a:r>
          </a:p>
        </p:txBody>
      </p:sp>
      <p:sp>
        <p:nvSpPr>
          <p:cNvPr id="7" name="Rectangle 6"/>
          <p:cNvSpPr/>
          <p:nvPr/>
        </p:nvSpPr>
        <p:spPr>
          <a:xfrm>
            <a:off x="677322" y="2687217"/>
            <a:ext cx="8466678" cy="1754326"/>
          </a:xfrm>
          <a:prstGeom prst="rect">
            <a:avLst/>
          </a:prstGeom>
        </p:spPr>
        <p:txBody>
          <a:bodyPr wrap="square">
            <a:spAutoFit/>
          </a:bodyPr>
          <a:lstStyle/>
          <a:p>
            <a:pPr marL="571500" indent="-571500" algn="l" hangingPunct="1">
              <a:buFont typeface="Arial" charset="0"/>
              <a:buChar char="•"/>
            </a:pPr>
            <a:r>
              <a:rPr lang="en-US" sz="3600" dirty="0">
                <a:latin typeface="Lato Medium" charset="0"/>
                <a:ea typeface="Lato Medium" charset="0"/>
                <a:cs typeface="Lato Medium" charset="0"/>
              </a:rPr>
              <a:t>Min. S</a:t>
            </a:r>
            <a:r>
              <a:rPr lang="en-US" sz="3600" baseline="-25000" dirty="0">
                <a:latin typeface="Lato Medium" charset="0"/>
                <a:ea typeface="Lato Medium" charset="0"/>
                <a:cs typeface="Lato Medium" charset="0"/>
              </a:rPr>
              <a:t>1</a:t>
            </a:r>
            <a:r>
              <a:rPr lang="en-US" sz="3600" dirty="0">
                <a:latin typeface="Lato Medium" charset="0"/>
                <a:ea typeface="Lato Medium" charset="0"/>
                <a:cs typeface="Lato Medium" charset="0"/>
              </a:rPr>
              <a:t>-T</a:t>
            </a:r>
            <a:r>
              <a:rPr lang="en-US" sz="3600" baseline="-25000" dirty="0">
                <a:latin typeface="Lato Medium" charset="0"/>
                <a:ea typeface="Lato Medium" charset="0"/>
                <a:cs typeface="Lato Medium" charset="0"/>
              </a:rPr>
              <a:t>1</a:t>
            </a:r>
            <a:r>
              <a:rPr lang="en-US" sz="3600" dirty="0">
                <a:latin typeface="Lato Medium" charset="0"/>
                <a:ea typeface="Lato Medium" charset="0"/>
                <a:cs typeface="Lato Medium" charset="0"/>
              </a:rPr>
              <a:t> gap &amp; Max. SOC</a:t>
            </a:r>
          </a:p>
          <a:p>
            <a:pPr marL="571500" indent="-571500" algn="l" hangingPunct="1">
              <a:buFont typeface="Arial" charset="0"/>
              <a:buChar char="•"/>
            </a:pPr>
            <a:r>
              <a:rPr lang="en-US" sz="3600" dirty="0">
                <a:latin typeface="Lato Medium" charset="0"/>
                <a:ea typeface="Lato Medium" charset="0"/>
                <a:cs typeface="Lato Medium" charset="0"/>
              </a:rPr>
              <a:t>Min. emission width</a:t>
            </a:r>
          </a:p>
          <a:p>
            <a:pPr marL="571500" indent="-571500" algn="l" hangingPunct="1">
              <a:buFont typeface="Arial" charset="0"/>
              <a:buChar char="•"/>
            </a:pPr>
            <a:r>
              <a:rPr lang="en-US" sz="3600" dirty="0">
                <a:latin typeface="Lato Medium" charset="0"/>
                <a:ea typeface="Lato Medium" charset="0"/>
                <a:cs typeface="Lato Medium" charset="0"/>
              </a:rPr>
              <a:t>Max.  </a:t>
            </a:r>
            <a:r>
              <a:rPr lang="en-US" sz="3600" dirty="0" err="1">
                <a:latin typeface="Lato Medium" charset="0"/>
                <a:ea typeface="Lato Medium" charset="0"/>
                <a:cs typeface="Lato Medium" charset="0"/>
              </a:rPr>
              <a:t>k</a:t>
            </a:r>
            <a:r>
              <a:rPr lang="en-US" sz="3600" baseline="-25000" dirty="0" err="1">
                <a:latin typeface="Lato Medium" charset="0"/>
                <a:ea typeface="Lato Medium" charset="0"/>
                <a:cs typeface="Lato Medium" charset="0"/>
              </a:rPr>
              <a:t>phos</a:t>
            </a:r>
            <a:r>
              <a:rPr lang="en-US" sz="3600" dirty="0">
                <a:latin typeface="Lato Medium" charset="0"/>
                <a:ea typeface="Lato Medium" charset="0"/>
                <a:cs typeface="Lato Medium" charset="0"/>
              </a:rPr>
              <a:t> &amp; </a:t>
            </a:r>
            <a:r>
              <a:rPr lang="en-US" sz="3600" dirty="0" err="1">
                <a:latin typeface="Lato Medium" charset="0"/>
                <a:ea typeface="Lato Medium" charset="0"/>
                <a:cs typeface="Lato Medium" charset="0"/>
              </a:rPr>
              <a:t>k</a:t>
            </a:r>
            <a:r>
              <a:rPr lang="en-US" sz="3600" baseline="-25000" dirty="0" err="1">
                <a:latin typeface="Lato Medium" charset="0"/>
                <a:ea typeface="Lato Medium" charset="0"/>
                <a:cs typeface="Lato Medium" charset="0"/>
              </a:rPr>
              <a:t>TADF</a:t>
            </a:r>
            <a:endParaRPr lang="en-US" sz="3600" baseline="-25000" dirty="0">
              <a:latin typeface="Lato Medium" charset="0"/>
              <a:ea typeface="Lato Medium" charset="0"/>
              <a:cs typeface="Lato Medium" charset="0"/>
            </a:endParaRPr>
          </a:p>
        </p:txBody>
      </p:sp>
      <p:pic>
        <p:nvPicPr>
          <p:cNvPr id="11" name="Picture 10" descr="A picture containing indoor, light, smoke, dark&#10;&#10;Description automatically generated">
            <a:extLst>
              <a:ext uri="{FF2B5EF4-FFF2-40B4-BE49-F238E27FC236}">
                <a16:creationId xmlns:a16="http://schemas.microsoft.com/office/drawing/2014/main" id="{FBADAB40-8DA7-0943-869E-D0804374493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134" t="18414" r="2791" b="6775"/>
          <a:stretch/>
        </p:blipFill>
        <p:spPr>
          <a:xfrm rot="19626287">
            <a:off x="1350572" y="5130378"/>
            <a:ext cx="7491926" cy="5816300"/>
          </a:xfrm>
          <a:prstGeom prst="rect">
            <a:avLst/>
          </a:prstGeom>
        </p:spPr>
      </p:pic>
    </p:spTree>
    <p:extLst>
      <p:ext uri="{BB962C8B-B14F-4D97-AF65-F5344CB8AC3E}">
        <p14:creationId xmlns:p14="http://schemas.microsoft.com/office/powerpoint/2010/main" val="27403099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8288000" cy="1328306"/>
          </a:xfrm>
        </p:spPr>
        <p:txBody>
          <a:bodyPr>
            <a:noAutofit/>
          </a:bodyPr>
          <a:lstStyle/>
          <a:p>
            <a:r>
              <a:rPr lang="en-US" sz="6000" dirty="0">
                <a:solidFill>
                  <a:srgbClr val="FF941E"/>
                </a:solidFill>
              </a:rPr>
              <a:t>Emission width TADF emitters: faster calculations</a:t>
            </a:r>
            <a:endParaRPr lang="en-US" sz="6000" dirty="0"/>
          </a:p>
        </p:txBody>
      </p:sp>
      <p:pic>
        <p:nvPicPr>
          <p:cNvPr id="10" name="Picture 9" descr="Chart, line chart&#10;&#10;Description automatically generated">
            <a:extLst>
              <a:ext uri="{FF2B5EF4-FFF2-40B4-BE49-F238E27FC236}">
                <a16:creationId xmlns:a16="http://schemas.microsoft.com/office/drawing/2014/main" id="{22827F6F-04D9-452B-BB95-BEB9BC2EA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9914" y="1328306"/>
            <a:ext cx="12002419" cy="11021854"/>
          </a:xfrm>
          <a:prstGeom prst="rect">
            <a:avLst/>
          </a:prstGeom>
        </p:spPr>
      </p:pic>
      <p:pic>
        <p:nvPicPr>
          <p:cNvPr id="12" name="Picture 11" descr="A picture containing indoor, light&#10;&#10;Description automatically generated">
            <a:extLst>
              <a:ext uri="{FF2B5EF4-FFF2-40B4-BE49-F238E27FC236}">
                <a16:creationId xmlns:a16="http://schemas.microsoft.com/office/drawing/2014/main" id="{AA6EC539-14F9-476E-9B04-52C2621D53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2398" y="1615858"/>
            <a:ext cx="6669226" cy="6212910"/>
          </a:xfrm>
          <a:prstGeom prst="rect">
            <a:avLst/>
          </a:prstGeom>
        </p:spPr>
      </p:pic>
      <p:sp>
        <p:nvSpPr>
          <p:cNvPr id="5" name="Content Placeholder 3"/>
          <p:cNvSpPr txBox="1">
            <a:spLocks/>
          </p:cNvSpPr>
          <p:nvPr/>
        </p:nvSpPr>
        <p:spPr>
          <a:xfrm>
            <a:off x="8594661" y="2762378"/>
            <a:ext cx="5259125" cy="1181728"/>
          </a:xfrm>
          <a:prstGeom prst="rect">
            <a:avLst/>
          </a:prstGeom>
        </p:spPr>
        <p:txBody>
          <a:bodyPr vert="horz" lIns="68580" tIns="34290" rIns="68580" bIns="34290" rtlCol="0">
            <a:no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hangingPunct="1">
              <a:buNone/>
            </a:pPr>
            <a:r>
              <a:rPr lang="en-US" sz="3600" dirty="0"/>
              <a:t>adiabatic Hessian </a:t>
            </a:r>
          </a:p>
          <a:p>
            <a:pPr marL="0" indent="0" hangingPunct="1">
              <a:buNone/>
            </a:pPr>
            <a:r>
              <a:rPr lang="en-US" sz="3600" dirty="0"/>
              <a:t>28h @ 32cores</a:t>
            </a:r>
          </a:p>
          <a:p>
            <a:pPr marL="0" indent="0" hangingPunct="1">
              <a:buNone/>
            </a:pPr>
            <a:r>
              <a:rPr lang="en-US" sz="3600" dirty="0"/>
              <a:t> </a:t>
            </a:r>
          </a:p>
          <a:p>
            <a:pPr hangingPunct="1"/>
            <a:endParaRPr lang="en-US" sz="3600" dirty="0"/>
          </a:p>
          <a:p>
            <a:pPr hangingPunct="1">
              <a:buNone/>
            </a:pPr>
            <a:endParaRPr lang="en-US" sz="3600" dirty="0"/>
          </a:p>
          <a:p>
            <a:pPr hangingPunct="1">
              <a:buNone/>
            </a:pPr>
            <a:endParaRPr lang="en-US" sz="3600" dirty="0"/>
          </a:p>
          <a:p>
            <a:pPr lvl="1" hangingPunct="1"/>
            <a:endParaRPr lang="en-US" sz="3600" dirty="0"/>
          </a:p>
        </p:txBody>
      </p:sp>
      <p:sp>
        <p:nvSpPr>
          <p:cNvPr id="13" name="Content Placeholder 3">
            <a:extLst>
              <a:ext uri="{FF2B5EF4-FFF2-40B4-BE49-F238E27FC236}">
                <a16:creationId xmlns:a16="http://schemas.microsoft.com/office/drawing/2014/main" id="{C3F880A1-FF56-429E-9B36-819FF5F02735}"/>
              </a:ext>
            </a:extLst>
          </p:cNvPr>
          <p:cNvSpPr txBox="1">
            <a:spLocks/>
          </p:cNvSpPr>
          <p:nvPr/>
        </p:nvSpPr>
        <p:spPr>
          <a:xfrm>
            <a:off x="8747061" y="8538418"/>
            <a:ext cx="5259125" cy="1181728"/>
          </a:xfrm>
          <a:prstGeom prst="rect">
            <a:avLst/>
          </a:prstGeom>
        </p:spPr>
        <p:txBody>
          <a:bodyPr vert="horz" lIns="68580" tIns="34290" rIns="68580" bIns="34290" rtlCol="0">
            <a:no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hangingPunct="1">
              <a:buNone/>
            </a:pPr>
            <a:r>
              <a:rPr lang="en-US" sz="3600" dirty="0"/>
              <a:t>vertical gradient</a:t>
            </a:r>
          </a:p>
          <a:p>
            <a:pPr marL="0" indent="0" hangingPunct="1">
              <a:buNone/>
            </a:pPr>
            <a:r>
              <a:rPr lang="en-US" sz="3600" dirty="0"/>
              <a:t>0.5h @ 32cores</a:t>
            </a:r>
          </a:p>
          <a:p>
            <a:pPr marL="0" indent="0" hangingPunct="1">
              <a:buNone/>
            </a:pPr>
            <a:r>
              <a:rPr lang="en-US" sz="3600" dirty="0"/>
              <a:t> </a:t>
            </a:r>
          </a:p>
          <a:p>
            <a:pPr hangingPunct="1"/>
            <a:endParaRPr lang="en-US" sz="3600" dirty="0"/>
          </a:p>
          <a:p>
            <a:pPr hangingPunct="1">
              <a:buNone/>
            </a:pPr>
            <a:endParaRPr lang="en-US" sz="3600" dirty="0"/>
          </a:p>
          <a:p>
            <a:pPr hangingPunct="1">
              <a:buNone/>
            </a:pPr>
            <a:endParaRPr lang="en-US" sz="3600" dirty="0"/>
          </a:p>
          <a:p>
            <a:pPr lvl="1" hangingPunct="1"/>
            <a:endParaRPr lang="en-US" sz="3600" dirty="0"/>
          </a:p>
        </p:txBody>
      </p:sp>
      <p:sp>
        <p:nvSpPr>
          <p:cNvPr id="14" name="Content Placeholder 3">
            <a:extLst>
              <a:ext uri="{FF2B5EF4-FFF2-40B4-BE49-F238E27FC236}">
                <a16:creationId xmlns:a16="http://schemas.microsoft.com/office/drawing/2014/main" id="{F4752259-9457-4C97-9BB8-F3E43626052A}"/>
              </a:ext>
            </a:extLst>
          </p:cNvPr>
          <p:cNvSpPr txBox="1">
            <a:spLocks/>
          </p:cNvSpPr>
          <p:nvPr/>
        </p:nvSpPr>
        <p:spPr>
          <a:xfrm>
            <a:off x="410789" y="3839563"/>
            <a:ext cx="5259125" cy="4152042"/>
          </a:xfrm>
          <a:prstGeom prst="rect">
            <a:avLst/>
          </a:prstGeom>
        </p:spPr>
        <p:txBody>
          <a:bodyPr vert="horz" lIns="68580" tIns="34290" rIns="68580" bIns="34290" rtlCol="0">
            <a:no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hangingPunct="1">
              <a:buNone/>
            </a:pPr>
            <a:r>
              <a:rPr lang="en-US" sz="3600" b="1" dirty="0"/>
              <a:t>quicker screening</a:t>
            </a:r>
          </a:p>
          <a:p>
            <a:pPr marL="0" indent="0" hangingPunct="1">
              <a:buNone/>
            </a:pPr>
            <a:r>
              <a:rPr lang="en-US" sz="3600" b="1" dirty="0"/>
              <a:t>vibronic spectrum</a:t>
            </a:r>
            <a:br>
              <a:rPr lang="en-US" sz="3600" dirty="0"/>
            </a:br>
            <a:r>
              <a:rPr lang="en-US" sz="3600" dirty="0"/>
              <a:t>DABNA &amp; related</a:t>
            </a:r>
          </a:p>
          <a:p>
            <a:pPr marL="0" indent="0" hangingPunct="1">
              <a:buNone/>
            </a:pPr>
            <a:r>
              <a:rPr lang="en-US" sz="3600" dirty="0"/>
              <a:t>TADF emitters</a:t>
            </a:r>
          </a:p>
          <a:p>
            <a:pPr marL="0" indent="0" hangingPunct="1">
              <a:buNone/>
            </a:pPr>
            <a:endParaRPr lang="en-US" sz="3600" dirty="0"/>
          </a:p>
          <a:p>
            <a:pPr marL="0" indent="0" hangingPunct="1">
              <a:buNone/>
            </a:pPr>
            <a:r>
              <a:rPr lang="en-US" sz="3600" dirty="0"/>
              <a:t>Protocol + modify -&gt; python workflow-&gt; cluster/cloud</a:t>
            </a:r>
          </a:p>
          <a:p>
            <a:pPr marL="0" indent="0" hangingPunct="1">
              <a:buNone/>
            </a:pPr>
            <a:r>
              <a:rPr lang="en-US" sz="3600" dirty="0"/>
              <a:t> </a:t>
            </a:r>
          </a:p>
          <a:p>
            <a:pPr hangingPunct="1"/>
            <a:endParaRPr lang="en-US" sz="3600" dirty="0"/>
          </a:p>
          <a:p>
            <a:pPr hangingPunct="1">
              <a:buNone/>
            </a:pPr>
            <a:endParaRPr lang="en-US" sz="3600" dirty="0"/>
          </a:p>
          <a:p>
            <a:pPr hangingPunct="1">
              <a:buNone/>
            </a:pPr>
            <a:endParaRPr lang="en-US" sz="3600" dirty="0"/>
          </a:p>
          <a:p>
            <a:pPr lvl="1" hangingPunct="1"/>
            <a:endParaRPr lang="en-US" sz="3600" dirty="0"/>
          </a:p>
        </p:txBody>
      </p:sp>
    </p:spTree>
    <p:extLst>
      <p:ext uri="{BB962C8B-B14F-4D97-AF65-F5344CB8AC3E}">
        <p14:creationId xmlns:p14="http://schemas.microsoft.com/office/powerpoint/2010/main" val="15282585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p:cNvSpPr>
            <a:spLocks noGrp="1"/>
          </p:cNvSpPr>
          <p:nvPr>
            <p:ph sz="quarter" idx="4294967295"/>
          </p:nvPr>
        </p:nvSpPr>
        <p:spPr>
          <a:xfrm>
            <a:off x="446766" y="1983057"/>
            <a:ext cx="16622033" cy="11079799"/>
          </a:xfrm>
          <a:prstGeom prst="rect">
            <a:avLst/>
          </a:prstGeom>
        </p:spPr>
        <p:txBody>
          <a:bodyPr>
            <a:normAutofit/>
          </a:bodyPr>
          <a:lstStyle/>
          <a:p>
            <a:pPr defTabSz="1371566" eaLnBrk="0" fontAlgn="base">
              <a:lnSpc>
                <a:spcPct val="110000"/>
              </a:lnSpc>
              <a:spcBef>
                <a:spcPct val="0"/>
              </a:spcBef>
              <a:spcAft>
                <a:spcPct val="0"/>
              </a:spcAft>
              <a:defRPr/>
            </a:pPr>
            <a:r>
              <a:rPr lang="en-US" sz="4050" dirty="0">
                <a:hlinkClick r:id="rId3"/>
              </a:rPr>
              <a:t>2003</a:t>
            </a:r>
            <a:r>
              <a:rPr lang="en-US" sz="4050" dirty="0"/>
              <a:t>: easy to get </a:t>
            </a:r>
            <a:r>
              <a:rPr lang="en-US" sz="4050" dirty="0">
                <a:hlinkClick r:id="rId4"/>
              </a:rPr>
              <a:t>transfer integrals</a:t>
            </a:r>
            <a:r>
              <a:rPr lang="en-US" sz="4050" dirty="0"/>
              <a:t> from ADF (fragment-based)</a:t>
            </a:r>
          </a:p>
          <a:p>
            <a:pPr lvl="1" defTabSz="1371566" eaLnBrk="0" fontAlgn="base">
              <a:lnSpc>
                <a:spcPct val="110000"/>
              </a:lnSpc>
              <a:spcBef>
                <a:spcPct val="0"/>
              </a:spcBef>
              <a:spcAft>
                <a:spcPct val="0"/>
              </a:spcAft>
              <a:defRPr/>
            </a:pPr>
            <a:endParaRPr lang="en-US" sz="1950" dirty="0"/>
          </a:p>
          <a:p>
            <a:pPr defTabSz="1371566" eaLnBrk="0" fontAlgn="base">
              <a:lnSpc>
                <a:spcPct val="110000"/>
              </a:lnSpc>
              <a:spcBef>
                <a:spcPct val="0"/>
              </a:spcBef>
              <a:spcAft>
                <a:spcPct val="0"/>
              </a:spcAft>
              <a:defRPr/>
            </a:pPr>
            <a:r>
              <a:rPr lang="en-US" sz="4050" dirty="0">
                <a:hlinkClick r:id="rId5"/>
              </a:rPr>
              <a:t>2007</a:t>
            </a:r>
            <a:r>
              <a:rPr lang="en-US" sz="4050" dirty="0"/>
              <a:t>: organic semiconductors (</a:t>
            </a:r>
            <a:r>
              <a:rPr lang="en-US" sz="4050" b="1" dirty="0"/>
              <a:t>BASF</a:t>
            </a:r>
            <a:r>
              <a:rPr lang="en-US" sz="4050" dirty="0"/>
              <a:t>): hole and electron mobility</a:t>
            </a:r>
          </a:p>
          <a:p>
            <a:pPr defTabSz="1371566" eaLnBrk="0" fontAlgn="base">
              <a:lnSpc>
                <a:spcPct val="110000"/>
              </a:lnSpc>
              <a:spcBef>
                <a:spcPct val="0"/>
              </a:spcBef>
              <a:spcAft>
                <a:spcPct val="0"/>
              </a:spcAft>
              <a:defRPr/>
            </a:pPr>
            <a:endParaRPr lang="en-US" sz="4050" dirty="0"/>
          </a:p>
          <a:p>
            <a:pPr defTabSz="1371566" eaLnBrk="0" fontAlgn="base">
              <a:lnSpc>
                <a:spcPct val="110000"/>
              </a:lnSpc>
              <a:spcBef>
                <a:spcPct val="0"/>
              </a:spcBef>
              <a:spcAft>
                <a:spcPct val="0"/>
              </a:spcAft>
              <a:defRPr/>
            </a:pPr>
            <a:endParaRPr lang="en-US" sz="4050" dirty="0"/>
          </a:p>
          <a:p>
            <a:pPr defTabSz="1371566" eaLnBrk="0" fontAlgn="base">
              <a:lnSpc>
                <a:spcPct val="110000"/>
              </a:lnSpc>
              <a:spcBef>
                <a:spcPct val="0"/>
              </a:spcBef>
              <a:spcAft>
                <a:spcPct val="0"/>
              </a:spcAft>
              <a:defRPr/>
            </a:pPr>
            <a:endParaRPr lang="en-US" sz="4050" dirty="0"/>
          </a:p>
          <a:p>
            <a:pPr defTabSz="1371566" eaLnBrk="0" fontAlgn="base">
              <a:lnSpc>
                <a:spcPct val="110000"/>
              </a:lnSpc>
              <a:spcBef>
                <a:spcPct val="0"/>
              </a:spcBef>
              <a:spcAft>
                <a:spcPct val="0"/>
              </a:spcAft>
              <a:defRPr/>
            </a:pPr>
            <a:endParaRPr lang="en-US" sz="4050" dirty="0"/>
          </a:p>
          <a:p>
            <a:pPr defTabSz="1371566" eaLnBrk="0" fontAlgn="base">
              <a:lnSpc>
                <a:spcPct val="110000"/>
              </a:lnSpc>
              <a:spcBef>
                <a:spcPct val="0"/>
              </a:spcBef>
              <a:spcAft>
                <a:spcPct val="0"/>
              </a:spcAft>
              <a:defRPr/>
            </a:pPr>
            <a:endParaRPr lang="en-US" sz="4050" dirty="0"/>
          </a:p>
          <a:p>
            <a:pPr defTabSz="1371566" eaLnBrk="0" fontAlgn="base">
              <a:lnSpc>
                <a:spcPct val="110000"/>
              </a:lnSpc>
              <a:spcBef>
                <a:spcPct val="0"/>
              </a:spcBef>
              <a:spcAft>
                <a:spcPct val="0"/>
              </a:spcAft>
              <a:defRPr/>
            </a:pPr>
            <a:endParaRPr lang="en-US" sz="4050" dirty="0"/>
          </a:p>
          <a:p>
            <a:pPr marL="0" indent="0" defTabSz="1371566" eaLnBrk="0" fontAlgn="base">
              <a:lnSpc>
                <a:spcPct val="110000"/>
              </a:lnSpc>
              <a:spcBef>
                <a:spcPct val="0"/>
              </a:spcBef>
              <a:spcAft>
                <a:spcPct val="0"/>
              </a:spcAft>
              <a:buNone/>
              <a:defRPr/>
            </a:pPr>
            <a:endParaRPr lang="en-US" sz="4050" dirty="0"/>
          </a:p>
          <a:p>
            <a:pPr marL="0" indent="0" defTabSz="1371566" eaLnBrk="0" fontAlgn="base">
              <a:lnSpc>
                <a:spcPct val="110000"/>
              </a:lnSpc>
              <a:spcBef>
                <a:spcPct val="0"/>
              </a:spcBef>
              <a:spcAft>
                <a:spcPct val="0"/>
              </a:spcAft>
              <a:buNone/>
              <a:defRPr/>
            </a:pPr>
            <a:endParaRPr lang="en-US" sz="4050" b="1" dirty="0"/>
          </a:p>
          <a:p>
            <a:pPr marL="0" indent="0" defTabSz="1371566" eaLnBrk="0" fontAlgn="base">
              <a:lnSpc>
                <a:spcPct val="110000"/>
              </a:lnSpc>
              <a:spcBef>
                <a:spcPct val="0"/>
              </a:spcBef>
              <a:spcAft>
                <a:spcPct val="0"/>
              </a:spcAft>
              <a:buNone/>
              <a:defRPr/>
            </a:pPr>
            <a:endParaRPr lang="en-US" sz="4050" b="1" dirty="0"/>
          </a:p>
          <a:p>
            <a:pPr defTabSz="1371566" eaLnBrk="0" fontAlgn="base">
              <a:lnSpc>
                <a:spcPct val="110000"/>
              </a:lnSpc>
              <a:spcBef>
                <a:spcPct val="0"/>
              </a:spcBef>
              <a:spcAft>
                <a:spcPct val="0"/>
              </a:spcAft>
              <a:defRPr/>
            </a:pPr>
            <a:endParaRPr lang="en-US" sz="4050" dirty="0"/>
          </a:p>
          <a:p>
            <a:pPr defTabSz="1371566" eaLnBrk="0" fontAlgn="base">
              <a:lnSpc>
                <a:spcPct val="110000"/>
              </a:lnSpc>
              <a:spcBef>
                <a:spcPct val="0"/>
              </a:spcBef>
              <a:spcAft>
                <a:spcPct val="0"/>
              </a:spcAft>
              <a:defRPr/>
            </a:pPr>
            <a:endParaRPr lang="en-US" sz="4050" dirty="0"/>
          </a:p>
          <a:p>
            <a:pPr defTabSz="1371566" eaLnBrk="0" fontAlgn="base">
              <a:lnSpc>
                <a:spcPct val="110000"/>
              </a:lnSpc>
              <a:spcBef>
                <a:spcPct val="0"/>
              </a:spcBef>
              <a:spcAft>
                <a:spcPct val="0"/>
              </a:spcAft>
              <a:defRPr/>
            </a:pPr>
            <a:r>
              <a:rPr lang="en-US" sz="4050" dirty="0"/>
              <a:t>Solubility / miscibility: COSMO-RS</a:t>
            </a:r>
          </a:p>
        </p:txBody>
      </p:sp>
      <p:sp>
        <p:nvSpPr>
          <p:cNvPr id="4" name="Title 3"/>
          <p:cNvSpPr>
            <a:spLocks noGrp="1"/>
          </p:cNvSpPr>
          <p:nvPr>
            <p:ph type="title"/>
          </p:nvPr>
        </p:nvSpPr>
        <p:spPr>
          <a:xfrm>
            <a:off x="0" y="-1"/>
            <a:ext cx="18288000" cy="1983059"/>
          </a:xfrm>
        </p:spPr>
        <p:txBody>
          <a:bodyPr>
            <a:normAutofit fontScale="90000"/>
          </a:bodyPr>
          <a:lstStyle/>
          <a:p>
            <a:r>
              <a:rPr lang="en-US" sz="8800" dirty="0"/>
              <a:t>Optimize charge mobility (OLED, OFET)</a:t>
            </a:r>
          </a:p>
        </p:txBody>
      </p:sp>
      <p:pic>
        <p:nvPicPr>
          <p:cNvPr id="5" name="Picture 4">
            <a:extLst>
              <a:ext uri="{FF2B5EF4-FFF2-40B4-BE49-F238E27FC236}">
                <a16:creationId xmlns:a16="http://schemas.microsoft.com/office/drawing/2014/main" id="{C38AD4C9-D6E8-4E4E-97F5-58F1F7AAA9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070" y="4108796"/>
            <a:ext cx="14847902" cy="5044340"/>
          </a:xfrm>
          <a:prstGeom prst="rect">
            <a:avLst/>
          </a:prstGeom>
        </p:spPr>
      </p:pic>
      <p:sp>
        <p:nvSpPr>
          <p:cNvPr id="2" name="Rectangle 1">
            <a:extLst>
              <a:ext uri="{FF2B5EF4-FFF2-40B4-BE49-F238E27FC236}">
                <a16:creationId xmlns:a16="http://schemas.microsoft.com/office/drawing/2014/main" id="{6F4B26B8-35A7-F849-A119-1A1A4C949CFE}"/>
              </a:ext>
            </a:extLst>
          </p:cNvPr>
          <p:cNvSpPr/>
          <p:nvPr/>
        </p:nvSpPr>
        <p:spPr>
          <a:xfrm>
            <a:off x="12476408" y="9731625"/>
            <a:ext cx="5641607" cy="2752741"/>
          </a:xfrm>
          <a:prstGeom prst="rect">
            <a:avLst/>
          </a:prstGeom>
        </p:spPr>
        <p:txBody>
          <a:bodyPr wrap="square">
            <a:spAutoFit/>
          </a:bodyPr>
          <a:lstStyle/>
          <a:p>
            <a:pPr algn="l" defTabSz="1371566" eaLnBrk="0" fontAlgn="base">
              <a:lnSpc>
                <a:spcPct val="110000"/>
              </a:lnSpc>
              <a:spcBef>
                <a:spcPct val="0"/>
              </a:spcBef>
              <a:spcAft>
                <a:spcPct val="0"/>
              </a:spcAft>
              <a:defRPr/>
            </a:pPr>
            <a:r>
              <a:rPr lang="en-US" sz="3200" dirty="0">
                <a:latin typeface="Lato Medium" panose="020F0502020204030203" pitchFamily="34" charset="0"/>
                <a:ea typeface="Lato Medium" panose="020F0502020204030203" pitchFamily="34" charset="0"/>
                <a:cs typeface="Lato Medium" panose="020F0502020204030203" pitchFamily="34" charset="0"/>
              </a:rPr>
              <a:t>From adiabatic states (FDE)</a:t>
            </a:r>
          </a:p>
          <a:p>
            <a:pPr marL="685800" indent="-685800" algn="l" defTabSz="1371566" eaLnBrk="0" fontAlgn="base">
              <a:lnSpc>
                <a:spcPct val="110000"/>
              </a:lnSpc>
              <a:spcBef>
                <a:spcPct val="0"/>
              </a:spcBef>
              <a:spcAft>
                <a:spcPct val="0"/>
              </a:spcAft>
              <a:buFont typeface="Arial" panose="020B0604020202020204" pitchFamily="34" charset="0"/>
              <a:buChar char="•"/>
              <a:defRPr/>
            </a:pPr>
            <a:r>
              <a:rPr lang="en-US" sz="3200" dirty="0">
                <a:latin typeface="Lato Medium" panose="020F0502020204030203" pitchFamily="34" charset="0"/>
                <a:ea typeface="Lato Medium" panose="020F0502020204030203" pitchFamily="34" charset="0"/>
                <a:cs typeface="Lato Medium" panose="020F0502020204030203" pitchFamily="34" charset="0"/>
              </a:rPr>
              <a:t>Environment polarization</a:t>
            </a:r>
          </a:p>
          <a:p>
            <a:pPr marL="685800" indent="-685800" algn="l" defTabSz="1371566" eaLnBrk="0" fontAlgn="base">
              <a:lnSpc>
                <a:spcPct val="110000"/>
              </a:lnSpc>
              <a:spcBef>
                <a:spcPct val="0"/>
              </a:spcBef>
              <a:spcAft>
                <a:spcPct val="0"/>
              </a:spcAft>
              <a:buFont typeface="Arial" panose="020B0604020202020204" pitchFamily="34" charset="0"/>
              <a:buChar char="•"/>
              <a:defRPr/>
            </a:pPr>
            <a:r>
              <a:rPr lang="en-US" sz="3200" dirty="0">
                <a:latin typeface="Lato Medium" panose="020F0502020204030203" pitchFamily="34" charset="0"/>
                <a:ea typeface="Lato Medium" panose="020F0502020204030203" pitchFamily="34" charset="0"/>
                <a:cs typeface="Lato Medium" panose="020F0502020204030203" pitchFamily="34" charset="0"/>
              </a:rPr>
              <a:t>Charge generation</a:t>
            </a:r>
          </a:p>
          <a:p>
            <a:pPr marL="685800" indent="-685800" algn="l" defTabSz="1371566" eaLnBrk="0" fontAlgn="base">
              <a:lnSpc>
                <a:spcPct val="110000"/>
              </a:lnSpc>
              <a:spcBef>
                <a:spcPct val="0"/>
              </a:spcBef>
              <a:spcAft>
                <a:spcPct val="0"/>
              </a:spcAft>
              <a:buFont typeface="Arial" panose="020B0604020202020204" pitchFamily="34" charset="0"/>
              <a:buChar char="•"/>
              <a:defRPr/>
            </a:pPr>
            <a:r>
              <a:rPr lang="en-US" sz="3200" dirty="0">
                <a:latin typeface="Lato Medium" panose="020F0502020204030203" pitchFamily="34" charset="0"/>
                <a:ea typeface="Lato Medium" panose="020F0502020204030203" pitchFamily="34" charset="0"/>
                <a:cs typeface="Lato Medium" panose="020F0502020204030203" pitchFamily="34" charset="0"/>
              </a:rPr>
              <a:t>Charge recombination</a:t>
            </a:r>
          </a:p>
          <a:p>
            <a:pPr marL="685800" indent="-685800" algn="l" defTabSz="1371566" eaLnBrk="0" fontAlgn="base">
              <a:lnSpc>
                <a:spcPct val="110000"/>
              </a:lnSpc>
              <a:spcBef>
                <a:spcPct val="0"/>
              </a:spcBef>
              <a:spcAft>
                <a:spcPct val="0"/>
              </a:spcAft>
              <a:buFont typeface="Arial" panose="020B0604020202020204" pitchFamily="34" charset="0"/>
              <a:buChar char="•"/>
              <a:defRPr/>
            </a:pPr>
            <a:r>
              <a:rPr lang="en-US" sz="3200" dirty="0">
                <a:latin typeface="Lato Medium" panose="020F0502020204030203" pitchFamily="34" charset="0"/>
                <a:ea typeface="Lato Medium" panose="020F0502020204030203" pitchFamily="34" charset="0"/>
                <a:cs typeface="Lato Medium" panose="020F0502020204030203" pitchFamily="34" charset="0"/>
              </a:rPr>
              <a:t>Exciton transfer</a:t>
            </a:r>
          </a:p>
        </p:txBody>
      </p:sp>
    </p:spTree>
    <p:extLst>
      <p:ext uri="{BB962C8B-B14F-4D97-AF65-F5344CB8AC3E}">
        <p14:creationId xmlns:p14="http://schemas.microsoft.com/office/powerpoint/2010/main" val="4074742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0397" y="145901"/>
            <a:ext cx="17947205" cy="1487294"/>
          </a:xfrm>
        </p:spPr>
        <p:txBody>
          <a:bodyPr>
            <a:normAutofit fontScale="90000"/>
          </a:bodyPr>
          <a:lstStyle/>
          <a:p>
            <a:r>
              <a:rPr lang="en-US" sz="6600" dirty="0"/>
              <a:t>Ionization Potentials &amp; Electron Affinities: </a:t>
            </a:r>
            <a:r>
              <a:rPr lang="en-US" sz="6600" dirty="0" err="1">
                <a:hlinkClick r:id="rId3"/>
              </a:rPr>
              <a:t>qsGW</a:t>
            </a:r>
            <a:endParaRPr lang="en-US" sz="6600" dirty="0"/>
          </a:p>
        </p:txBody>
      </p:sp>
      <p:pic>
        <p:nvPicPr>
          <p:cNvPr id="1026" name="Picture 2" descr="fast qsGW for accurate IP, EA and band gaps">
            <a:extLst>
              <a:ext uri="{FF2B5EF4-FFF2-40B4-BE49-F238E27FC236}">
                <a16:creationId xmlns:a16="http://schemas.microsoft.com/office/drawing/2014/main" id="{8ED542B0-927E-4CB3-A9C6-19F1A9416D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702" y="1885950"/>
            <a:ext cx="12417898" cy="65727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C00A9BF-FEBB-49E4-B222-F22BF7400B08}"/>
              </a:ext>
            </a:extLst>
          </p:cNvPr>
          <p:cNvSpPr txBox="1"/>
          <p:nvPr/>
        </p:nvSpPr>
        <p:spPr>
          <a:xfrm>
            <a:off x="510702" y="11058796"/>
            <a:ext cx="16608898"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2400" dirty="0">
                <a:latin typeface="Lato Medium" panose="020F0502020204030203" pitchFamily="34" charset="0"/>
                <a:ea typeface="Lato Medium" panose="020F0502020204030203" pitchFamily="34" charset="0"/>
                <a:cs typeface="Lato Medium" panose="020F0502020204030203" pitchFamily="34" charset="0"/>
              </a:rPr>
              <a:t>A. </a:t>
            </a:r>
            <a:r>
              <a:rPr lang="en-GB" sz="2400" dirty="0" err="1">
                <a:latin typeface="Lato Medium" panose="020F0502020204030203" pitchFamily="34" charset="0"/>
                <a:ea typeface="Lato Medium" panose="020F0502020204030203" pitchFamily="34" charset="0"/>
                <a:cs typeface="Lato Medium" panose="020F0502020204030203" pitchFamily="34" charset="0"/>
              </a:rPr>
              <a:t>Förster</a:t>
            </a:r>
            <a:r>
              <a:rPr lang="en-GB" sz="2400" dirty="0">
                <a:latin typeface="Lato Medium" panose="020F0502020204030203" pitchFamily="34" charset="0"/>
                <a:ea typeface="Lato Medium" panose="020F0502020204030203" pitchFamily="34" charset="0"/>
                <a:cs typeface="Lato Medium" panose="020F0502020204030203" pitchFamily="34" charset="0"/>
              </a:rPr>
              <a:t>, L. Visscher, Low-Order Scaling Quasiparticle Self-Consistent GW for Molecules, </a:t>
            </a:r>
            <a:r>
              <a:rPr lang="en-GB" sz="2400" dirty="0">
                <a:latin typeface="Lato Medium" panose="020F0502020204030203" pitchFamily="34" charset="0"/>
                <a:ea typeface="Lato Medium" panose="020F0502020204030203" pitchFamily="34" charset="0"/>
                <a:cs typeface="Lato Medium" panose="020F0502020204030203" pitchFamily="34" charset="0"/>
                <a:hlinkClick r:id="rId5"/>
              </a:rPr>
              <a:t>Frontiers in Chemistry, 2021, 9: 736591</a:t>
            </a:r>
            <a:r>
              <a:rPr lang="en-GB" sz="2400" dirty="0">
                <a:latin typeface="Lato Medium" panose="020F0502020204030203" pitchFamily="34" charset="0"/>
                <a:ea typeface="Lato Medium" panose="020F0502020204030203" pitchFamily="34" charset="0"/>
                <a:cs typeface="Lato Medium" panose="020F0502020204030203" pitchFamily="34" charset="0"/>
              </a:rPr>
              <a:t>;  A. </a:t>
            </a:r>
            <a:r>
              <a:rPr lang="en-GB" sz="2400" dirty="0" err="1">
                <a:latin typeface="Lato Medium" panose="020F0502020204030203" pitchFamily="34" charset="0"/>
                <a:ea typeface="Lato Medium" panose="020F0502020204030203" pitchFamily="34" charset="0"/>
                <a:cs typeface="Lato Medium" panose="020F0502020204030203" pitchFamily="34" charset="0"/>
              </a:rPr>
              <a:t>Förster</a:t>
            </a:r>
            <a:r>
              <a:rPr lang="en-GB" sz="2400" dirty="0">
                <a:latin typeface="Lato Medium" panose="020F0502020204030203" pitchFamily="34" charset="0"/>
                <a:ea typeface="Lato Medium" panose="020F0502020204030203" pitchFamily="34" charset="0"/>
                <a:cs typeface="Lato Medium" panose="020F0502020204030203" pitchFamily="34" charset="0"/>
              </a:rPr>
              <a:t>, L. Visscher, Quasiparticle Self-Consistent GW-Bethe-Salpeter equation calculations for large </a:t>
            </a:r>
            <a:r>
              <a:rPr lang="en-GB" sz="2400" dirty="0" err="1">
                <a:latin typeface="Lato Medium" panose="020F0502020204030203" pitchFamily="34" charset="0"/>
                <a:ea typeface="Lato Medium" panose="020F0502020204030203" pitchFamily="34" charset="0"/>
                <a:cs typeface="Lato Medium" panose="020F0502020204030203" pitchFamily="34" charset="0"/>
              </a:rPr>
              <a:t>chromophoric</a:t>
            </a:r>
            <a:r>
              <a:rPr lang="en-GB" sz="2400" dirty="0">
                <a:latin typeface="Lato Medium" panose="020F0502020204030203" pitchFamily="34" charset="0"/>
                <a:ea typeface="Lato Medium" panose="020F0502020204030203" pitchFamily="34" charset="0"/>
                <a:cs typeface="Lato Medium" panose="020F0502020204030203" pitchFamily="34" charset="0"/>
              </a:rPr>
              <a:t> systems, </a:t>
            </a:r>
            <a:r>
              <a:rPr lang="en-GB" sz="2400" dirty="0">
                <a:latin typeface="Lato Medium" panose="020F0502020204030203" pitchFamily="34" charset="0"/>
                <a:ea typeface="Lato Medium" panose="020F0502020204030203" pitchFamily="34" charset="0"/>
                <a:cs typeface="Lato Medium" panose="020F0502020204030203" pitchFamily="34" charset="0"/>
                <a:hlinkClick r:id="rId6"/>
              </a:rPr>
              <a:t>J. Chem. Theory </a:t>
            </a:r>
            <a:r>
              <a:rPr lang="en-GB" sz="2400" dirty="0" err="1">
                <a:latin typeface="Lato Medium" panose="020F0502020204030203" pitchFamily="34" charset="0"/>
                <a:ea typeface="Lato Medium" panose="020F0502020204030203" pitchFamily="34" charset="0"/>
                <a:cs typeface="Lato Medium" panose="020F0502020204030203" pitchFamily="34" charset="0"/>
                <a:hlinkClick r:id="rId6"/>
              </a:rPr>
              <a:t>Comput</a:t>
            </a:r>
            <a:r>
              <a:rPr lang="en-GB" sz="2400" dirty="0">
                <a:latin typeface="Lato Medium" panose="020F0502020204030203" pitchFamily="34" charset="0"/>
                <a:ea typeface="Lato Medium" panose="020F0502020204030203" pitchFamily="34" charset="0"/>
                <a:cs typeface="Lato Medium" panose="020F0502020204030203" pitchFamily="34" charset="0"/>
                <a:hlinkClick r:id="rId6"/>
              </a:rPr>
              <a:t>. 2022, 18, 11, 6779–6793</a:t>
            </a:r>
            <a:endParaRPr lang="en-GB" sz="2400" dirty="0">
              <a:solidFill>
                <a:srgbClr val="FF8213"/>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9" name="Rectangle 8">
            <a:extLst>
              <a:ext uri="{FF2B5EF4-FFF2-40B4-BE49-F238E27FC236}">
                <a16:creationId xmlns:a16="http://schemas.microsoft.com/office/drawing/2014/main" id="{7530BD73-3951-4CC8-9969-600898A226F1}"/>
              </a:ext>
            </a:extLst>
          </p:cNvPr>
          <p:cNvSpPr/>
          <p:nvPr/>
        </p:nvSpPr>
        <p:spPr>
          <a:xfrm>
            <a:off x="510702" y="8660732"/>
            <a:ext cx="16608898" cy="2063642"/>
          </a:xfrm>
          <a:prstGeom prst="rect">
            <a:avLst/>
          </a:prstGeom>
        </p:spPr>
        <p:txBody>
          <a:bodyPr wrap="square">
            <a:spAutoFit/>
          </a:bodyPr>
          <a:lstStyle/>
          <a:p>
            <a:pPr marL="342900" indent="-342900" algn="l" defTabSz="1028675" eaLnBrk="0" fontAlgn="base">
              <a:lnSpc>
                <a:spcPct val="110000"/>
              </a:lnSpc>
              <a:spcBef>
                <a:spcPct val="0"/>
              </a:spcBef>
              <a:spcAft>
                <a:spcPct val="0"/>
              </a:spcAft>
              <a:buFont typeface="Arial" panose="020B0604020202020204" pitchFamily="34" charset="0"/>
              <a:buChar char="•"/>
              <a:defRPr/>
            </a:pPr>
            <a:r>
              <a:rPr lang="en-US" sz="4000" dirty="0">
                <a:latin typeface="Lato Medium" panose="020F0502020204030203" pitchFamily="34" charset="0"/>
                <a:ea typeface="Lato Medium" panose="020F0502020204030203" pitchFamily="34" charset="0"/>
                <a:cs typeface="Lato Medium" panose="020F0502020204030203" pitchFamily="34" charset="0"/>
              </a:rPr>
              <a:t>Quasiparticle self-consistent GW: can use a GGA </a:t>
            </a:r>
          </a:p>
          <a:p>
            <a:pPr marL="342900" indent="-342900" algn="l" defTabSz="1028675" eaLnBrk="0" fontAlgn="base">
              <a:lnSpc>
                <a:spcPct val="110000"/>
              </a:lnSpc>
              <a:spcBef>
                <a:spcPct val="0"/>
              </a:spcBef>
              <a:spcAft>
                <a:spcPct val="0"/>
              </a:spcAft>
              <a:buFont typeface="Arial" panose="020B0604020202020204" pitchFamily="34" charset="0"/>
              <a:buChar char="•"/>
              <a:defRPr/>
            </a:pPr>
            <a:r>
              <a:rPr lang="en-US" sz="4000" dirty="0">
                <a:latin typeface="Lato Medium" panose="020F0502020204030203" pitchFamily="34" charset="0"/>
                <a:ea typeface="Lato Medium" panose="020F0502020204030203" pitchFamily="34" charset="0"/>
                <a:cs typeface="Lato Medium" panose="020F0502020204030203" pitchFamily="34" charset="0"/>
              </a:rPr>
              <a:t>Spin-orbit coupling </a:t>
            </a:r>
            <a:r>
              <a:rPr lang="en-US" sz="4000" b="1" dirty="0">
                <a:latin typeface="Lato Medium" panose="020F0502020204030203" pitchFamily="34" charset="0"/>
                <a:ea typeface="Lato Medium" panose="020F0502020204030203" pitchFamily="34" charset="0"/>
                <a:cs typeface="Lato Medium" panose="020F0502020204030203" pitchFamily="34" charset="0"/>
              </a:rPr>
              <a:t>and</a:t>
            </a:r>
            <a:r>
              <a:rPr lang="en-US" sz="4000" dirty="0">
                <a:latin typeface="Lato Medium" panose="020F0502020204030203" pitchFamily="34" charset="0"/>
                <a:ea typeface="Lato Medium" panose="020F0502020204030203" pitchFamily="34" charset="0"/>
                <a:cs typeface="Lato Medium" panose="020F0502020204030203" pitchFamily="34" charset="0"/>
              </a:rPr>
              <a:t> excitations with BSE possible (</a:t>
            </a:r>
            <a:r>
              <a:rPr lang="en-US" sz="4000" dirty="0" err="1">
                <a:latin typeface="Lato Medium" panose="020F0502020204030203" pitchFamily="34" charset="0"/>
                <a:ea typeface="Lato Medium" panose="020F0502020204030203" pitchFamily="34" charset="0"/>
                <a:cs typeface="Lato Medium" panose="020F0502020204030203" pitchFamily="34" charset="0"/>
                <a:hlinkClick r:id="rId7"/>
              </a:rPr>
              <a:t>qsGW</a:t>
            </a:r>
            <a:r>
              <a:rPr lang="en-US" sz="4000" dirty="0">
                <a:latin typeface="Lato Medium" panose="020F0502020204030203" pitchFamily="34" charset="0"/>
                <a:ea typeface="Lato Medium" panose="020F0502020204030203" pitchFamily="34" charset="0"/>
                <a:cs typeface="Lato Medium" panose="020F0502020204030203" pitchFamily="34" charset="0"/>
                <a:hlinkClick r:id="rId7"/>
              </a:rPr>
              <a:t>-BSE</a:t>
            </a:r>
            <a:r>
              <a:rPr lang="en-US" sz="4000" dirty="0">
                <a:latin typeface="Lato Medium" panose="020F0502020204030203" pitchFamily="34" charset="0"/>
                <a:ea typeface="Lato Medium" panose="020F0502020204030203" pitchFamily="34" charset="0"/>
                <a:cs typeface="Lato Medium" panose="020F0502020204030203" pitchFamily="34" charset="0"/>
              </a:rPr>
              <a:t>)</a:t>
            </a:r>
          </a:p>
          <a:p>
            <a:pPr marL="342900" indent="-342900" algn="l" defTabSz="1028675" eaLnBrk="0" fontAlgn="base">
              <a:lnSpc>
                <a:spcPct val="110000"/>
              </a:lnSpc>
              <a:spcBef>
                <a:spcPct val="0"/>
              </a:spcBef>
              <a:spcAft>
                <a:spcPct val="0"/>
              </a:spcAft>
              <a:buFont typeface="Arial" panose="020B0604020202020204" pitchFamily="34" charset="0"/>
              <a:buChar char="•"/>
              <a:defRPr/>
            </a:pPr>
            <a:r>
              <a:rPr lang="en-US" sz="4000" dirty="0">
                <a:latin typeface="Lato Medium" panose="020F0502020204030203" pitchFamily="34" charset="0"/>
                <a:ea typeface="Lato Medium" panose="020F0502020204030203" pitchFamily="34" charset="0"/>
                <a:cs typeface="Lato Medium" panose="020F0502020204030203" pitchFamily="34" charset="0"/>
              </a:rPr>
              <a:t>In progress: </a:t>
            </a:r>
            <a:r>
              <a:rPr lang="en-US" sz="4000" dirty="0" err="1">
                <a:latin typeface="Lato Medium" panose="020F0502020204030203" pitchFamily="34" charset="0"/>
                <a:ea typeface="Lato Medium" panose="020F0502020204030203" pitchFamily="34" charset="0"/>
                <a:cs typeface="Lato Medium" panose="020F0502020204030203" pitchFamily="34" charset="0"/>
              </a:rPr>
              <a:t>qsGW</a:t>
            </a:r>
            <a:r>
              <a:rPr lang="en-US" sz="4000" dirty="0">
                <a:latin typeface="Lato Medium" panose="020F0502020204030203" pitchFamily="34" charset="0"/>
                <a:ea typeface="Lato Medium" panose="020F0502020204030203" pitchFamily="34" charset="0"/>
                <a:cs typeface="Lato Medium" panose="020F0502020204030203" pitchFamily="34" charset="0"/>
              </a:rPr>
              <a:t> embedding, alternative: COSMO corr. with DFT</a:t>
            </a:r>
          </a:p>
        </p:txBody>
      </p:sp>
      <p:sp>
        <p:nvSpPr>
          <p:cNvPr id="2" name="TextBox 1">
            <a:extLst>
              <a:ext uri="{FF2B5EF4-FFF2-40B4-BE49-F238E27FC236}">
                <a16:creationId xmlns:a16="http://schemas.microsoft.com/office/drawing/2014/main" id="{3836A603-4E31-D595-2B3E-011889DFE336}"/>
              </a:ext>
            </a:extLst>
          </p:cNvPr>
          <p:cNvSpPr txBox="1"/>
          <p:nvPr/>
        </p:nvSpPr>
        <p:spPr>
          <a:xfrm>
            <a:off x="13268905" y="3138463"/>
            <a:ext cx="4508393" cy="5016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4000" dirty="0">
                <a:solidFill>
                  <a:srgbClr val="FF8213"/>
                </a:solidFill>
                <a:latin typeface="Lato" panose="020F0502020204030203" pitchFamily="34" charset="0"/>
                <a:hlinkClick r:id="rId7"/>
              </a:rPr>
              <a:t>Webinar</a:t>
            </a:r>
            <a:endParaRPr lang="en-GB" sz="4000" dirty="0">
              <a:solidFill>
                <a:srgbClr val="FF8213"/>
              </a:solidFill>
              <a:latin typeface="Lato" panose="020F0502020204030203" pitchFamily="34" charset="0"/>
            </a:endParaRPr>
          </a:p>
          <a:p>
            <a:pPr algn="l"/>
            <a:endParaRPr lang="en-GB" sz="4000" dirty="0">
              <a:solidFill>
                <a:srgbClr val="FF8213"/>
              </a:solidFill>
              <a:latin typeface="Lato" panose="020F0502020204030203" pitchFamily="34" charset="0"/>
            </a:endParaRPr>
          </a:p>
          <a:p>
            <a:pPr algn="l"/>
            <a:r>
              <a:rPr lang="en-GB" sz="4000" dirty="0">
                <a:latin typeface="Lato Medium" panose="020F0502020204030203" pitchFamily="34" charset="0"/>
                <a:ea typeface="Lato Medium" panose="020F0502020204030203" pitchFamily="34" charset="0"/>
                <a:cs typeface="Lato Medium" panose="020F0502020204030203" pitchFamily="34" charset="0"/>
                <a:hlinkClick r:id="rId3"/>
              </a:rPr>
              <a:t>Recommended:</a:t>
            </a:r>
            <a:endParaRPr lang="en-GB" sz="4000" dirty="0">
              <a:latin typeface="Lato Medium" panose="020F0502020204030203" pitchFamily="34" charset="0"/>
              <a:ea typeface="Lato Medium" panose="020F0502020204030203" pitchFamily="34" charset="0"/>
              <a:cs typeface="Lato Medium" panose="020F0502020204030203" pitchFamily="34" charset="0"/>
            </a:endParaRPr>
          </a:p>
          <a:p>
            <a:pPr marL="571500" indent="-571500" algn="l">
              <a:buFont typeface="Arial" panose="020B0604020202020204" pitchFamily="34" charset="0"/>
              <a:buChar char="•"/>
            </a:pPr>
            <a:r>
              <a:rPr lang="en-GB" sz="4000" dirty="0" err="1">
                <a:latin typeface="Lato Medium" panose="020F0502020204030203" pitchFamily="34" charset="0"/>
                <a:ea typeface="Lato Medium" panose="020F0502020204030203" pitchFamily="34" charset="0"/>
                <a:cs typeface="Lato Medium" panose="020F0502020204030203" pitchFamily="34" charset="0"/>
              </a:rPr>
              <a:t>qsGW</a:t>
            </a:r>
            <a:endParaRPr lang="en-GB" sz="4000" dirty="0">
              <a:latin typeface="Lato Medium" panose="020F0502020204030203" pitchFamily="34" charset="0"/>
              <a:ea typeface="Lato Medium" panose="020F0502020204030203" pitchFamily="34" charset="0"/>
              <a:cs typeface="Lato Medium" panose="020F0502020204030203" pitchFamily="34" charset="0"/>
            </a:endParaRPr>
          </a:p>
          <a:p>
            <a:pPr marL="571500" indent="-571500" algn="l">
              <a:buFont typeface="Arial" panose="020B0604020202020204" pitchFamily="34" charset="0"/>
              <a:buChar char="•"/>
            </a:pPr>
            <a:r>
              <a:rPr lang="en-GB" sz="4000" dirty="0">
                <a:latin typeface="Lato Medium" panose="020F0502020204030203" pitchFamily="34" charset="0"/>
                <a:ea typeface="Lato Medium" panose="020F0502020204030203" pitchFamily="34" charset="0"/>
                <a:cs typeface="Lato Medium" panose="020F0502020204030203" pitchFamily="34" charset="0"/>
              </a:rPr>
              <a:t>TZ2P or larger</a:t>
            </a:r>
          </a:p>
          <a:p>
            <a:pPr marL="571500" indent="-571500" algn="l">
              <a:buFont typeface="Arial" panose="020B0604020202020204" pitchFamily="34" charset="0"/>
              <a:buChar char="•"/>
            </a:pPr>
            <a:endParaRPr lang="en-GB" sz="4000" dirty="0">
              <a:latin typeface="Lato Medium" panose="020F0502020204030203" pitchFamily="34" charset="0"/>
              <a:ea typeface="Lato Medium" panose="020F0502020204030203" pitchFamily="34" charset="0"/>
              <a:cs typeface="Lato Medium" panose="020F0502020204030203" pitchFamily="34" charset="0"/>
            </a:endParaRPr>
          </a:p>
          <a:p>
            <a:pPr algn="l"/>
            <a:r>
              <a:rPr lang="en-GB" sz="4000" dirty="0">
                <a:latin typeface="Lato Medium" panose="020F0502020204030203" pitchFamily="34" charset="0"/>
                <a:ea typeface="Lato Medium" panose="020F0502020204030203" pitchFamily="34" charset="0"/>
                <a:cs typeface="Lato Medium" panose="020F0502020204030203" pitchFamily="34" charset="0"/>
              </a:rPr>
              <a:t>IP = -HOMO</a:t>
            </a:r>
          </a:p>
          <a:p>
            <a:pPr algn="l"/>
            <a:r>
              <a:rPr lang="en-GB" sz="4000" dirty="0">
                <a:latin typeface="Lato Medium" panose="020F0502020204030203" pitchFamily="34" charset="0"/>
                <a:ea typeface="Lato Medium" panose="020F0502020204030203" pitchFamily="34" charset="0"/>
                <a:cs typeface="Lato Medium" panose="020F0502020204030203" pitchFamily="34" charset="0"/>
              </a:rPr>
              <a:t>EA </a:t>
            </a:r>
            <a:r>
              <a:rPr lang="en-GB" sz="4000">
                <a:latin typeface="Lato Medium" panose="020F0502020204030203" pitchFamily="34" charset="0"/>
                <a:ea typeface="Lato Medium" panose="020F0502020204030203" pitchFamily="34" charset="0"/>
                <a:cs typeface="Lato Medium" panose="020F0502020204030203" pitchFamily="34" charset="0"/>
              </a:rPr>
              <a:t>= -LUMO</a:t>
            </a:r>
            <a:endParaRPr lang="en-NL" sz="4000" dirty="0"/>
          </a:p>
        </p:txBody>
      </p:sp>
    </p:spTree>
    <p:extLst>
      <p:ext uri="{BB962C8B-B14F-4D97-AF65-F5344CB8AC3E}">
        <p14:creationId xmlns:p14="http://schemas.microsoft.com/office/powerpoint/2010/main" val="552408346"/>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8288000" cy="1983059"/>
          </a:xfrm>
        </p:spPr>
        <p:txBody>
          <a:bodyPr>
            <a:normAutofit/>
          </a:bodyPr>
          <a:lstStyle/>
          <a:p>
            <a:r>
              <a:rPr lang="en-US" sz="7200" dirty="0"/>
              <a:t>Accurate predictions, IP, EA, S1, T1</a:t>
            </a:r>
          </a:p>
        </p:txBody>
      </p:sp>
      <p:pic>
        <p:nvPicPr>
          <p:cNvPr id="3" name="Picture 2" descr="Chart, scatter chart&#10;&#10;Description automatically generated">
            <a:extLst>
              <a:ext uri="{FF2B5EF4-FFF2-40B4-BE49-F238E27FC236}">
                <a16:creationId xmlns:a16="http://schemas.microsoft.com/office/drawing/2014/main" id="{CEC7E350-7B3F-C04A-9F9F-F8ACE695F4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58" r="7010"/>
          <a:stretch/>
        </p:blipFill>
        <p:spPr>
          <a:xfrm>
            <a:off x="8339328" y="4937760"/>
            <a:ext cx="9811143" cy="7528633"/>
          </a:xfrm>
          <a:prstGeom prst="rect">
            <a:avLst/>
          </a:prstGeom>
        </p:spPr>
      </p:pic>
      <p:sp>
        <p:nvSpPr>
          <p:cNvPr id="13" name="Content Placeholder 3">
            <a:extLst>
              <a:ext uri="{FF2B5EF4-FFF2-40B4-BE49-F238E27FC236}">
                <a16:creationId xmlns:a16="http://schemas.microsoft.com/office/drawing/2014/main" id="{0A4BC49F-3B9D-0449-9118-FCA4CDFA7996}"/>
              </a:ext>
            </a:extLst>
          </p:cNvPr>
          <p:cNvSpPr txBox="1">
            <a:spLocks/>
          </p:cNvSpPr>
          <p:nvPr/>
        </p:nvSpPr>
        <p:spPr>
          <a:xfrm>
            <a:off x="1112546" y="2167797"/>
            <a:ext cx="17037925" cy="10658612"/>
          </a:xfrm>
          <a:prstGeom prst="rect">
            <a:avLst/>
          </a:prstGeom>
        </p:spPr>
        <p:txBody>
          <a:bodyPr vert="horz" lIns="91440" tIns="45720" rIns="91440" bIns="45720" rtlCol="0">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rgbClr val="FF941E"/>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rgbClr val="000000"/>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defTabSz="1371566" eaLnBrk="0" fontAlgn="base" hangingPunct="1">
              <a:lnSpc>
                <a:spcPct val="110000"/>
              </a:lnSpc>
              <a:spcBef>
                <a:spcPct val="0"/>
              </a:spcBef>
              <a:spcAft>
                <a:spcPct val="0"/>
              </a:spcAft>
              <a:defRPr/>
            </a:pPr>
            <a:r>
              <a:rPr lang="en-GB" sz="4800" dirty="0">
                <a:latin typeface="Lato Medium" pitchFamily="34" charset="0"/>
                <a:ea typeface="Lato Medium" pitchFamily="34" charset="0"/>
                <a:cs typeface="Lato Medium" pitchFamily="34" charset="0"/>
              </a:rPr>
              <a:t>Gas phase HOMO/LUMO can be well trained with NN</a:t>
            </a:r>
            <a:endParaRPr lang="en-US" sz="4800" dirty="0">
              <a:latin typeface="Lato Medium" pitchFamily="34" charset="0"/>
              <a:ea typeface="Lato Medium" pitchFamily="34" charset="0"/>
              <a:cs typeface="Lato Medium" pitchFamily="34" charset="0"/>
            </a:endParaRPr>
          </a:p>
          <a:p>
            <a:pPr defTabSz="1371566" eaLnBrk="0" fontAlgn="base" hangingPunct="1">
              <a:lnSpc>
                <a:spcPct val="110000"/>
              </a:lnSpc>
              <a:spcBef>
                <a:spcPct val="0"/>
              </a:spcBef>
              <a:spcAft>
                <a:spcPct val="0"/>
              </a:spcAft>
              <a:defRPr/>
            </a:pPr>
            <a:r>
              <a:rPr lang="en-US" sz="4800" dirty="0">
                <a:latin typeface="Lato Medium" pitchFamily="34" charset="0"/>
                <a:ea typeface="Lato Medium" pitchFamily="34" charset="0"/>
                <a:cs typeface="Lato Medium" pitchFamily="34" charset="0"/>
              </a:rPr>
              <a:t>Environment effects important!</a:t>
            </a:r>
          </a:p>
          <a:p>
            <a:pPr defTabSz="1371566" eaLnBrk="0" fontAlgn="base" hangingPunct="1">
              <a:lnSpc>
                <a:spcPct val="110000"/>
              </a:lnSpc>
              <a:spcBef>
                <a:spcPct val="0"/>
              </a:spcBef>
              <a:spcAft>
                <a:spcPct val="0"/>
              </a:spcAft>
              <a:defRPr/>
            </a:pPr>
            <a:r>
              <a:rPr lang="en-US" sz="4800" dirty="0">
                <a:latin typeface="Lato Medium" pitchFamily="34" charset="0"/>
                <a:ea typeface="Lato Medium" pitchFamily="34" charset="0"/>
                <a:cs typeface="Lato Medium" pitchFamily="34" charset="0"/>
              </a:rPr>
              <a:t>Fast GW + BSE (</a:t>
            </a:r>
            <a:r>
              <a:rPr lang="en-US" sz="4800" dirty="0">
                <a:latin typeface="Lato Medium" pitchFamily="34" charset="0"/>
                <a:ea typeface="Lato Medium" pitchFamily="34" charset="0"/>
                <a:cs typeface="Lato Medium" pitchFamily="34" charset="0"/>
                <a:hlinkClick r:id="rId4"/>
              </a:rPr>
              <a:t>webinar</a:t>
            </a:r>
            <a:r>
              <a:rPr lang="en-US" sz="4800" dirty="0">
                <a:latin typeface="Lato Medium" pitchFamily="34" charset="0"/>
                <a:ea typeface="Lato Medium" pitchFamily="34" charset="0"/>
                <a:cs typeface="Lato Medium" pitchFamily="34" charset="0"/>
              </a:rPr>
              <a:t>)</a:t>
            </a:r>
            <a:endParaRPr lang="en-GB" sz="4800" b="1" u="sng" dirty="0">
              <a:latin typeface="Lato Medium" pitchFamily="34" charset="0"/>
              <a:ea typeface="Lato Medium" pitchFamily="34" charset="0"/>
              <a:cs typeface="Lato Medium" pitchFamily="34" charset="0"/>
            </a:endParaRPr>
          </a:p>
          <a:p>
            <a:pPr defTabSz="1371566" eaLnBrk="0" fontAlgn="base" hangingPunct="1">
              <a:lnSpc>
                <a:spcPct val="110000"/>
              </a:lnSpc>
              <a:spcBef>
                <a:spcPct val="0"/>
              </a:spcBef>
              <a:spcAft>
                <a:spcPct val="0"/>
              </a:spcAft>
              <a:defRPr/>
            </a:pPr>
            <a:r>
              <a:rPr lang="en-GB" sz="4800" dirty="0">
                <a:latin typeface="Lato Medium" pitchFamily="34" charset="0"/>
                <a:ea typeface="Lato Medium" pitchFamily="34" charset="0"/>
                <a:cs typeface="Lato Medium" pitchFamily="34" charset="0"/>
              </a:rPr>
              <a:t>Bottleneck: deposition</a:t>
            </a:r>
          </a:p>
        </p:txBody>
      </p:sp>
    </p:spTree>
    <p:extLst>
      <p:ext uri="{BB962C8B-B14F-4D97-AF65-F5344CB8AC3E}">
        <p14:creationId xmlns:p14="http://schemas.microsoft.com/office/powerpoint/2010/main" val="25533870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8288000" cy="1983059"/>
          </a:xfrm>
        </p:spPr>
        <p:txBody>
          <a:bodyPr>
            <a:normAutofit/>
          </a:bodyPr>
          <a:lstStyle/>
          <a:p>
            <a:r>
              <a:rPr lang="en-US" sz="7200" dirty="0"/>
              <a:t>Deposition: sequential = slow</a:t>
            </a:r>
          </a:p>
        </p:txBody>
      </p:sp>
      <p:sp>
        <p:nvSpPr>
          <p:cNvPr id="13" name="Content Placeholder 3">
            <a:extLst>
              <a:ext uri="{FF2B5EF4-FFF2-40B4-BE49-F238E27FC236}">
                <a16:creationId xmlns:a16="http://schemas.microsoft.com/office/drawing/2014/main" id="{0A4BC49F-3B9D-0449-9118-FCA4CDFA7996}"/>
              </a:ext>
            </a:extLst>
          </p:cNvPr>
          <p:cNvSpPr txBox="1">
            <a:spLocks/>
          </p:cNvSpPr>
          <p:nvPr/>
        </p:nvSpPr>
        <p:spPr>
          <a:xfrm>
            <a:off x="1112546" y="2167797"/>
            <a:ext cx="17037925" cy="10658612"/>
          </a:xfrm>
          <a:prstGeom prst="rect">
            <a:avLst/>
          </a:prstGeom>
        </p:spPr>
        <p:txBody>
          <a:bodyPr vert="horz" lIns="91440" tIns="45720" rIns="91440" bIns="45720" rtlCol="0">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rgbClr val="FF941E"/>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rgbClr val="000000"/>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defTabSz="1371566" eaLnBrk="0" fontAlgn="base" hangingPunct="1">
              <a:lnSpc>
                <a:spcPct val="110000"/>
              </a:lnSpc>
              <a:spcBef>
                <a:spcPct val="0"/>
              </a:spcBef>
              <a:spcAft>
                <a:spcPct val="0"/>
              </a:spcAft>
              <a:defRPr/>
            </a:pPr>
            <a:endParaRPr lang="en-GB" dirty="0"/>
          </a:p>
        </p:txBody>
      </p:sp>
      <p:pic>
        <p:nvPicPr>
          <p:cNvPr id="5" name="deposition" descr="deposition">
            <a:hlinkClick r:id="" action="ppaction://media"/>
            <a:extLst>
              <a:ext uri="{FF2B5EF4-FFF2-40B4-BE49-F238E27FC236}">
                <a16:creationId xmlns:a16="http://schemas.microsoft.com/office/drawing/2014/main" id="{F20ED668-4847-424A-894C-4713C870D4C0}"/>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00930" y="2016512"/>
            <a:ext cx="18288000" cy="10287000"/>
          </a:xfrm>
          <a:prstGeom prst="rect">
            <a:avLst/>
          </a:prstGeom>
        </p:spPr>
      </p:pic>
    </p:spTree>
    <p:extLst>
      <p:ext uri="{BB962C8B-B14F-4D97-AF65-F5344CB8AC3E}">
        <p14:creationId xmlns:p14="http://schemas.microsoft.com/office/powerpoint/2010/main" val="290365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44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5"/>
                  </p:tgtEl>
                </p:cond>
              </p:nextCondLst>
            </p:seq>
            <p:video>
              <p:cMediaNode vol="80000">
                <p:cTn id="14" fill="hold" display="0">
                  <p:stCondLst>
                    <p:cond delay="indefinite"/>
                  </p:stCondLst>
                </p:cTn>
                <p:tgtEl>
                  <p:spTgt spid="5"/>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20598"/>
            <a:ext cx="17947205" cy="1487294"/>
          </a:xfrm>
        </p:spPr>
        <p:txBody>
          <a:bodyPr>
            <a:normAutofit fontScale="90000"/>
          </a:bodyPr>
          <a:lstStyle/>
          <a:p>
            <a:r>
              <a:rPr lang="en-US" sz="6600" dirty="0"/>
              <a:t>Ionization Potentials &amp; Electron Affinities: </a:t>
            </a:r>
            <a:r>
              <a:rPr lang="en-US" sz="6600" dirty="0">
                <a:hlinkClick r:id="rId3"/>
              </a:rPr>
              <a:t>workflow</a:t>
            </a:r>
            <a:endParaRPr lang="en-US" sz="6600" dirty="0"/>
          </a:p>
        </p:txBody>
      </p:sp>
      <p:pic>
        <p:nvPicPr>
          <p:cNvPr id="6" name="Picture 5">
            <a:extLst>
              <a:ext uri="{FF2B5EF4-FFF2-40B4-BE49-F238E27FC236}">
                <a16:creationId xmlns:a16="http://schemas.microsoft.com/office/drawing/2014/main" id="{12D8A716-F3BF-4B00-B496-A33D73862F9F}"/>
              </a:ext>
            </a:extLst>
          </p:cNvPr>
          <p:cNvPicPr>
            <a:picLocks noChangeAspect="1"/>
          </p:cNvPicPr>
          <p:nvPr/>
        </p:nvPicPr>
        <p:blipFill rotWithShape="1">
          <a:blip r:embed="rId4"/>
          <a:srcRect l="1110" t="21373" r="14869" b="12551"/>
          <a:stretch/>
        </p:blipFill>
        <p:spPr>
          <a:xfrm>
            <a:off x="692368" y="6306956"/>
            <a:ext cx="9947923" cy="5931643"/>
          </a:xfrm>
          <a:prstGeom prst="rect">
            <a:avLst/>
          </a:prstGeom>
        </p:spPr>
      </p:pic>
      <p:sp>
        <p:nvSpPr>
          <p:cNvPr id="8" name="Rectangle 7">
            <a:extLst>
              <a:ext uri="{FF2B5EF4-FFF2-40B4-BE49-F238E27FC236}">
                <a16:creationId xmlns:a16="http://schemas.microsoft.com/office/drawing/2014/main" id="{26BCF5D7-0FF5-486B-AB91-A777CE118552}"/>
              </a:ext>
            </a:extLst>
          </p:cNvPr>
          <p:cNvSpPr/>
          <p:nvPr/>
        </p:nvSpPr>
        <p:spPr>
          <a:xfrm>
            <a:off x="1270975" y="1778661"/>
            <a:ext cx="10304498" cy="4622291"/>
          </a:xfrm>
          <a:prstGeom prst="rect">
            <a:avLst/>
          </a:prstGeom>
        </p:spPr>
        <p:txBody>
          <a:bodyPr wrap="square">
            <a:spAutoFit/>
          </a:bodyPr>
          <a:lstStyle/>
          <a:p>
            <a:pPr algn="l" defTabSz="1028675" eaLnBrk="0" fontAlgn="base">
              <a:lnSpc>
                <a:spcPct val="110000"/>
              </a:lnSpc>
              <a:spcBef>
                <a:spcPct val="0"/>
              </a:spcBef>
              <a:spcAft>
                <a:spcPct val="0"/>
              </a:spcAft>
              <a:defRPr/>
            </a:pPr>
            <a:r>
              <a:rPr lang="en-US" sz="2700" dirty="0">
                <a:latin typeface="Lato Medium" panose="020F0502020204030203" pitchFamily="34" charset="0"/>
                <a:ea typeface="Lato Medium" panose="020F0502020204030203" pitchFamily="34" charset="0"/>
                <a:cs typeface="Lato Medium" panose="020F0502020204030203" pitchFamily="34" charset="0"/>
              </a:rPr>
              <a:t>1) deposit (UFF4MOF-II) </a:t>
            </a:r>
            <a:r>
              <a:rPr lang="en-US" sz="2700" dirty="0">
                <a:latin typeface="Lato Medium" panose="020F0502020204030203" pitchFamily="34" charset="0"/>
                <a:ea typeface="Lato Medium" panose="020F0502020204030203" pitchFamily="34" charset="0"/>
                <a:cs typeface="Lato Medium" panose="020F0502020204030203" pitchFamily="34" charset="0"/>
                <a:hlinkClick r:id="rId5"/>
              </a:rPr>
              <a:t>Video</a:t>
            </a:r>
            <a:endParaRPr lang="en-US" sz="2700" dirty="0">
              <a:latin typeface="Lato Medium" panose="020F0502020204030203" pitchFamily="34" charset="0"/>
              <a:ea typeface="Lato Medium" panose="020F0502020204030203" pitchFamily="34" charset="0"/>
              <a:cs typeface="Lato Medium" panose="020F0502020204030203" pitchFamily="34" charset="0"/>
            </a:endParaRPr>
          </a:p>
          <a:p>
            <a:pPr algn="l" defTabSz="1028675" eaLnBrk="0" fontAlgn="base">
              <a:lnSpc>
                <a:spcPct val="110000"/>
              </a:lnSpc>
              <a:spcBef>
                <a:spcPct val="0"/>
              </a:spcBef>
              <a:spcAft>
                <a:spcPct val="0"/>
              </a:spcAft>
              <a:defRPr/>
            </a:pPr>
            <a:r>
              <a:rPr lang="en-US" sz="2700" dirty="0" err="1">
                <a:latin typeface="Lato Medium" panose="020F0502020204030203" pitchFamily="34" charset="0"/>
                <a:ea typeface="Lato Medium" panose="020F0502020204030203" pitchFamily="34" charset="0"/>
                <a:cs typeface="Lato Medium" panose="020F0502020204030203" pitchFamily="34" charset="0"/>
              </a:rPr>
              <a:t>fbMC</a:t>
            </a:r>
            <a:r>
              <a:rPr lang="en-US" sz="2700" dirty="0">
                <a:latin typeface="Lato Medium" panose="020F0502020204030203" pitchFamily="34" charset="0"/>
                <a:ea typeface="Lato Medium" panose="020F0502020204030203" pitchFamily="34" charset="0"/>
                <a:cs typeface="Lato Medium" panose="020F0502020204030203" pitchFamily="34" charset="0"/>
              </a:rPr>
              <a:t>, with graphite support that is later removed</a:t>
            </a:r>
          </a:p>
          <a:p>
            <a:pPr algn="l" defTabSz="1028675" eaLnBrk="0" fontAlgn="base">
              <a:lnSpc>
                <a:spcPct val="110000"/>
              </a:lnSpc>
              <a:spcBef>
                <a:spcPct val="0"/>
              </a:spcBef>
              <a:spcAft>
                <a:spcPct val="0"/>
              </a:spcAft>
              <a:defRPr/>
            </a:pPr>
            <a:endParaRPr lang="en-US" sz="2700" dirty="0">
              <a:latin typeface="Lato Medium" panose="020F0502020204030203" pitchFamily="34" charset="0"/>
              <a:ea typeface="Lato Medium" panose="020F0502020204030203" pitchFamily="34" charset="0"/>
              <a:cs typeface="Lato Medium" panose="020F0502020204030203" pitchFamily="34" charset="0"/>
            </a:endParaRPr>
          </a:p>
          <a:p>
            <a:pPr algn="l" defTabSz="1028675" eaLnBrk="0" fontAlgn="base">
              <a:lnSpc>
                <a:spcPct val="110000"/>
              </a:lnSpc>
              <a:spcBef>
                <a:spcPct val="0"/>
              </a:spcBef>
              <a:spcAft>
                <a:spcPct val="0"/>
              </a:spcAft>
              <a:defRPr/>
            </a:pPr>
            <a:r>
              <a:rPr lang="en-US" sz="2700" dirty="0">
                <a:latin typeface="Lato Medium" panose="020F0502020204030203" pitchFamily="34" charset="0"/>
                <a:ea typeface="Lato Medium" panose="020F0502020204030203" pitchFamily="34" charset="0"/>
                <a:cs typeface="Lato Medium" panose="020F0502020204030203" pitchFamily="34" charset="0"/>
              </a:rPr>
              <a:t>2) </a:t>
            </a:r>
            <a:r>
              <a:rPr lang="en-US" sz="2700" dirty="0" err="1">
                <a:latin typeface="Lato Medium" panose="020F0502020204030203" pitchFamily="34" charset="0"/>
                <a:ea typeface="Lato Medium" panose="020F0502020204030203" pitchFamily="34" charset="0"/>
                <a:cs typeface="Lato Medium" panose="020F0502020204030203" pitchFamily="34" charset="0"/>
              </a:rPr>
              <a:t>Opt</a:t>
            </a:r>
            <a:r>
              <a:rPr lang="en-US" sz="2700" dirty="0">
                <a:latin typeface="Lato Medium" panose="020F0502020204030203" pitchFamily="34" charset="0"/>
                <a:ea typeface="Lato Medium" panose="020F0502020204030203" pitchFamily="34" charset="0"/>
                <a:cs typeface="Lato Medium" panose="020F0502020204030203" pitchFamily="34" charset="0"/>
              </a:rPr>
              <a:t> neutral, cation, anion + environment (</a:t>
            </a:r>
            <a:r>
              <a:rPr lang="en-US" sz="2700" dirty="0" err="1">
                <a:latin typeface="Lato Medium" panose="020F0502020204030203" pitchFamily="34" charset="0"/>
                <a:ea typeface="Lato Medium" panose="020F0502020204030203" pitchFamily="34" charset="0"/>
                <a:cs typeface="Lato Medium" panose="020F0502020204030203" pitchFamily="34" charset="0"/>
              </a:rPr>
              <a:t>xTB</a:t>
            </a:r>
            <a:r>
              <a:rPr lang="en-US" sz="2700" dirty="0">
                <a:latin typeface="Lato Medium" panose="020F0502020204030203" pitchFamily="34" charset="0"/>
                <a:ea typeface="Lato Medium" panose="020F0502020204030203" pitchFamily="34" charset="0"/>
                <a:cs typeface="Lato Medium" panose="020F0502020204030203" pitchFamily="34" charset="0"/>
              </a:rPr>
              <a:t>/UFF4MOF-II)</a:t>
            </a:r>
          </a:p>
          <a:p>
            <a:pPr marL="342900" indent="-342900" algn="l" defTabSz="1028675" eaLnBrk="0" fontAlgn="base">
              <a:lnSpc>
                <a:spcPct val="110000"/>
              </a:lnSpc>
              <a:spcBef>
                <a:spcPct val="0"/>
              </a:spcBef>
              <a:spcAft>
                <a:spcPct val="0"/>
              </a:spcAft>
              <a:buFont typeface="Arial" panose="020B0604020202020204" pitchFamily="34" charset="0"/>
              <a:buChar char="•"/>
              <a:defRPr/>
            </a:pPr>
            <a:endParaRPr lang="en-US" sz="2700" dirty="0">
              <a:latin typeface="Lato Medium" panose="020F0502020204030203" pitchFamily="34" charset="0"/>
              <a:ea typeface="Lato Medium" panose="020F0502020204030203" pitchFamily="34" charset="0"/>
              <a:cs typeface="Lato Medium" panose="020F0502020204030203" pitchFamily="34" charset="0"/>
            </a:endParaRPr>
          </a:p>
          <a:p>
            <a:pPr algn="l" defTabSz="1028675" eaLnBrk="0" fontAlgn="base">
              <a:lnSpc>
                <a:spcPct val="110000"/>
              </a:lnSpc>
              <a:spcBef>
                <a:spcPct val="0"/>
              </a:spcBef>
              <a:spcAft>
                <a:spcPct val="0"/>
              </a:spcAft>
              <a:defRPr/>
            </a:pPr>
            <a:r>
              <a:rPr lang="en-US" sz="2700" dirty="0">
                <a:latin typeface="Lato Medium" panose="020F0502020204030203" pitchFamily="34" charset="0"/>
                <a:ea typeface="Lato Medium" panose="020F0502020204030203" pitchFamily="34" charset="0"/>
                <a:cs typeface="Lato Medium" panose="020F0502020204030203" pitchFamily="34" charset="0"/>
              </a:rPr>
              <a:t>3) Calculate properties</a:t>
            </a:r>
          </a:p>
          <a:p>
            <a:pPr marL="342900" indent="-342900" algn="l" defTabSz="1028675" eaLnBrk="0" fontAlgn="base">
              <a:lnSpc>
                <a:spcPct val="110000"/>
              </a:lnSpc>
              <a:spcBef>
                <a:spcPct val="0"/>
              </a:spcBef>
              <a:spcAft>
                <a:spcPct val="0"/>
              </a:spcAft>
              <a:buFont typeface="Arial" panose="020B0604020202020204" pitchFamily="34" charset="0"/>
              <a:buChar char="•"/>
              <a:defRPr/>
            </a:pPr>
            <a:r>
              <a:rPr lang="en-US" sz="2700" dirty="0">
                <a:latin typeface="Lato Medium" panose="020F0502020204030203" pitchFamily="34" charset="0"/>
                <a:ea typeface="Lato Medium" panose="020F0502020204030203" pitchFamily="34" charset="0"/>
                <a:cs typeface="Lato Medium" panose="020F0502020204030203" pitchFamily="34" charset="0"/>
              </a:rPr>
              <a:t>IP, EA: </a:t>
            </a:r>
            <a:r>
              <a:rPr lang="en-US" sz="2700" dirty="0" err="1">
                <a:latin typeface="Lato Medium" panose="020F0502020204030203" pitchFamily="34" charset="0"/>
                <a:ea typeface="Lato Medium" panose="020F0502020204030203" pitchFamily="34" charset="0"/>
                <a:cs typeface="Lato Medium" panose="020F0502020204030203" pitchFamily="34" charset="0"/>
              </a:rPr>
              <a:t>DFT+embedding</a:t>
            </a:r>
            <a:endParaRPr lang="en-US" sz="2700" dirty="0">
              <a:latin typeface="Lato Medium" panose="020F0502020204030203" pitchFamily="34" charset="0"/>
              <a:ea typeface="Lato Medium" panose="020F0502020204030203" pitchFamily="34" charset="0"/>
              <a:cs typeface="Lato Medium" panose="020F0502020204030203" pitchFamily="34" charset="0"/>
            </a:endParaRPr>
          </a:p>
          <a:p>
            <a:pPr marL="342900" indent="-342900" algn="l" defTabSz="1028675" eaLnBrk="0" fontAlgn="base">
              <a:lnSpc>
                <a:spcPct val="110000"/>
              </a:lnSpc>
              <a:spcBef>
                <a:spcPct val="0"/>
              </a:spcBef>
              <a:spcAft>
                <a:spcPct val="0"/>
              </a:spcAft>
              <a:buFont typeface="Arial" panose="020B0604020202020204" pitchFamily="34" charset="0"/>
              <a:buChar char="•"/>
              <a:defRPr/>
            </a:pPr>
            <a:r>
              <a:rPr lang="en-US" sz="2700" dirty="0">
                <a:latin typeface="Lato Medium" panose="020F0502020204030203" pitchFamily="34" charset="0"/>
                <a:ea typeface="Lato Medium" panose="020F0502020204030203" pitchFamily="34" charset="0"/>
                <a:cs typeface="Lato Medium" panose="020F0502020204030203" pitchFamily="34" charset="0"/>
              </a:rPr>
              <a:t>Transfer integrals</a:t>
            </a:r>
          </a:p>
          <a:p>
            <a:pPr marL="342900" indent="-342900" algn="l" defTabSz="1028675" eaLnBrk="0" fontAlgn="base">
              <a:lnSpc>
                <a:spcPct val="110000"/>
              </a:lnSpc>
              <a:spcBef>
                <a:spcPct val="0"/>
              </a:spcBef>
              <a:spcAft>
                <a:spcPct val="0"/>
              </a:spcAft>
              <a:buFont typeface="Arial" panose="020B0604020202020204" pitchFamily="34" charset="0"/>
              <a:buChar char="•"/>
              <a:defRPr/>
            </a:pPr>
            <a:r>
              <a:rPr lang="en-US" sz="2700" dirty="0">
                <a:latin typeface="Lato Medium" panose="020F0502020204030203" pitchFamily="34" charset="0"/>
                <a:ea typeface="Lato Medium" panose="020F0502020204030203" pitchFamily="34" charset="0"/>
                <a:cs typeface="Lato Medium" panose="020F0502020204030203" pitchFamily="34" charset="0"/>
              </a:rPr>
              <a:t>Exciton properties </a:t>
            </a:r>
          </a:p>
          <a:p>
            <a:pPr marL="342900" indent="-342900" algn="l" defTabSz="1028675" eaLnBrk="0" fontAlgn="base">
              <a:lnSpc>
                <a:spcPct val="110000"/>
              </a:lnSpc>
              <a:spcBef>
                <a:spcPct val="0"/>
              </a:spcBef>
              <a:spcAft>
                <a:spcPct val="0"/>
              </a:spcAft>
              <a:buFont typeface="Arial" panose="020B0604020202020204" pitchFamily="34" charset="0"/>
              <a:buChar char="•"/>
              <a:defRPr/>
            </a:pPr>
            <a:endParaRPr lang="en-US" sz="2700" dirty="0">
              <a:latin typeface="Lato Medium" panose="020F0502020204030203" pitchFamily="34" charset="0"/>
              <a:ea typeface="Lato Medium" panose="020F0502020204030203" pitchFamily="34" charset="0"/>
              <a:cs typeface="Lato Medium" panose="020F0502020204030203" pitchFamily="34" charset="0"/>
            </a:endParaRPr>
          </a:p>
        </p:txBody>
      </p:sp>
      <p:pic>
        <p:nvPicPr>
          <p:cNvPr id="2052" name="Picture 4">
            <a:extLst>
              <a:ext uri="{FF2B5EF4-FFF2-40B4-BE49-F238E27FC236}">
                <a16:creationId xmlns:a16="http://schemas.microsoft.com/office/drawing/2014/main" id="{FF1E1297-F085-4102-93B4-90E8A8D002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52019" y="2382562"/>
            <a:ext cx="7335982" cy="10198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42344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2BAC0A13-D995-DD43-B2D2-3CDC22561EF3}"/>
              </a:ext>
            </a:extLst>
          </p:cNvPr>
          <p:cNvSpPr>
            <a:spLocks noGrp="1"/>
          </p:cNvSpPr>
          <p:nvPr>
            <p:ph type="title"/>
          </p:nvPr>
        </p:nvSpPr>
        <p:spPr>
          <a:xfrm>
            <a:off x="0" y="66006"/>
            <a:ext cx="18288000" cy="1283375"/>
          </a:xfrm>
        </p:spPr>
        <p:txBody>
          <a:bodyPr>
            <a:noAutofit/>
          </a:bodyPr>
          <a:lstStyle/>
          <a:p>
            <a:r>
              <a:rPr lang="en-US" sz="6000" dirty="0"/>
              <a:t>OLEDs: Optimize many materials &amp; properties</a:t>
            </a:r>
          </a:p>
        </p:txBody>
      </p:sp>
      <p:pic>
        <p:nvPicPr>
          <p:cNvPr id="13" name="Picture 12" descr="integrated-SCM-SBY.jpg"/>
          <p:cNvPicPr>
            <a:picLocks noChangeAspect="1"/>
          </p:cNvPicPr>
          <p:nvPr/>
        </p:nvPicPr>
        <p:blipFill>
          <a:blip r:embed="rId3" cstate="print"/>
          <a:srcRect t="4257" r="13286"/>
          <a:stretch>
            <a:fillRect/>
          </a:stretch>
        </p:blipFill>
        <p:spPr>
          <a:xfrm>
            <a:off x="2024517" y="1589985"/>
            <a:ext cx="16083955" cy="6792365"/>
          </a:xfrm>
          <a:prstGeom prst="rect">
            <a:avLst/>
          </a:prstGeom>
        </p:spPr>
      </p:pic>
      <p:sp>
        <p:nvSpPr>
          <p:cNvPr id="14" name="Rectangle 13"/>
          <p:cNvSpPr/>
          <p:nvPr/>
        </p:nvSpPr>
        <p:spPr>
          <a:xfrm>
            <a:off x="622852" y="5553574"/>
            <a:ext cx="2862470" cy="663602"/>
          </a:xfrm>
          <a:prstGeom prst="rect">
            <a:avLst/>
          </a:prstGeom>
          <a:solidFill>
            <a:srgbClr val="FFFF00"/>
          </a:solidFill>
        </p:spPr>
        <p:txBody>
          <a:bodyPr wrap="square" lIns="66311" tIns="33158" rIns="66311" bIns="33158">
            <a:spAutoFit/>
          </a:bodyPr>
          <a:lstStyle/>
          <a:p>
            <a:pPr marL="339615" lvl="1" indent="0" algn="l"/>
            <a:r>
              <a:rPr lang="en-US" sz="3877" dirty="0">
                <a:latin typeface="Lato Medium" pitchFamily="34" charset="0"/>
                <a:ea typeface="Lato Medium" pitchFamily="34" charset="0"/>
                <a:cs typeface="Lato Medium" pitchFamily="34" charset="0"/>
              </a:rPr>
              <a:t>Expensive</a:t>
            </a:r>
            <a:endParaRPr lang="en-US" sz="3877" b="1" dirty="0">
              <a:latin typeface="Lato Medium" pitchFamily="34" charset="0"/>
              <a:ea typeface="Lato Medium" pitchFamily="34" charset="0"/>
              <a:cs typeface="Lato Medium" pitchFamily="34" charset="0"/>
            </a:endParaRPr>
          </a:p>
        </p:txBody>
      </p:sp>
      <p:cxnSp>
        <p:nvCxnSpPr>
          <p:cNvPr id="16" name="Straight Arrow Connector 15"/>
          <p:cNvCxnSpPr/>
          <p:nvPr/>
        </p:nvCxnSpPr>
        <p:spPr>
          <a:xfrm flipV="1">
            <a:off x="2209800" y="3226292"/>
            <a:ext cx="723900" cy="2327282"/>
          </a:xfrm>
          <a:prstGeom prst="straightConnector1">
            <a:avLst/>
          </a:prstGeom>
          <a:noFill/>
          <a:ln w="57150" cap="flat">
            <a:solidFill>
              <a:srgbClr val="000000"/>
            </a:solidFill>
            <a:prstDash val="solid"/>
            <a:miter lim="400000"/>
            <a:tailEnd type="arrow"/>
          </a:ln>
          <a:effectLst/>
          <a:sp3d/>
        </p:spPr>
        <p:style>
          <a:lnRef idx="0">
            <a:scrgbClr r="0" g="0" b="0"/>
          </a:lnRef>
          <a:fillRef idx="0">
            <a:scrgbClr r="0" g="0" b="0"/>
          </a:fillRef>
          <a:effectRef idx="0">
            <a:scrgbClr r="0" g="0" b="0"/>
          </a:effectRef>
          <a:fontRef idx="none"/>
        </p:style>
      </p:cxnSp>
      <p:cxnSp>
        <p:nvCxnSpPr>
          <p:cNvPr id="18" name="Straight Arrow Connector 17"/>
          <p:cNvCxnSpPr/>
          <p:nvPr/>
        </p:nvCxnSpPr>
        <p:spPr>
          <a:xfrm>
            <a:off x="2209800" y="6217143"/>
            <a:ext cx="2533650" cy="1219200"/>
          </a:xfrm>
          <a:prstGeom prst="straightConnector1">
            <a:avLst/>
          </a:prstGeom>
          <a:noFill/>
          <a:ln w="57150" cap="flat">
            <a:solidFill>
              <a:srgbClr val="000000"/>
            </a:solidFill>
            <a:prstDash val="solid"/>
            <a:miter lim="400000"/>
            <a:tailEnd type="arrow"/>
          </a:ln>
          <a:effectLst/>
          <a:sp3d/>
        </p:spPr>
        <p:style>
          <a:lnRef idx="0">
            <a:scrgbClr r="0" g="0" b="0"/>
          </a:lnRef>
          <a:fillRef idx="0">
            <a:scrgbClr r="0" g="0" b="0"/>
          </a:fillRef>
          <a:effectRef idx="0">
            <a:scrgbClr r="0" g="0" b="0"/>
          </a:effectRef>
          <a:fontRef idx="none"/>
        </p:style>
      </p:cxnSp>
      <p:sp>
        <p:nvSpPr>
          <p:cNvPr id="23" name="Rectangle 22"/>
          <p:cNvSpPr/>
          <p:nvPr/>
        </p:nvSpPr>
        <p:spPr>
          <a:xfrm>
            <a:off x="12211050" y="1530843"/>
            <a:ext cx="4605959" cy="1260239"/>
          </a:xfrm>
          <a:prstGeom prst="rect">
            <a:avLst/>
          </a:prstGeom>
          <a:solidFill>
            <a:srgbClr val="FFFF00"/>
          </a:solidFill>
        </p:spPr>
        <p:txBody>
          <a:bodyPr wrap="square" lIns="66311" tIns="33158" rIns="66311" bIns="33158">
            <a:spAutoFit/>
          </a:bodyPr>
          <a:lstStyle/>
          <a:p>
            <a:pPr marL="345372" lvl="1" indent="-5757" algn="l"/>
            <a:r>
              <a:rPr lang="en-US" sz="3877" dirty="0">
                <a:latin typeface="Lato Medium" pitchFamily="34" charset="0"/>
                <a:ea typeface="Lato Medium" pitchFamily="34" charset="0"/>
                <a:cs typeface="Lato Medium" pitchFamily="34" charset="0"/>
              </a:rPr>
              <a:t>Predict promising materials + stacks</a:t>
            </a:r>
          </a:p>
        </p:txBody>
      </p:sp>
      <p:cxnSp>
        <p:nvCxnSpPr>
          <p:cNvPr id="24" name="Straight Arrow Connector 23"/>
          <p:cNvCxnSpPr/>
          <p:nvPr/>
        </p:nvCxnSpPr>
        <p:spPr>
          <a:xfrm>
            <a:off x="11258550" y="2083293"/>
            <a:ext cx="952500" cy="0"/>
          </a:xfrm>
          <a:prstGeom prst="straightConnector1">
            <a:avLst/>
          </a:prstGeom>
          <a:noFill/>
          <a:ln w="57150" cap="flat">
            <a:solidFill>
              <a:srgbClr val="000000"/>
            </a:solidFill>
            <a:prstDash val="solid"/>
            <a:miter lim="400000"/>
            <a:tailEnd type="arrow"/>
          </a:ln>
          <a:effectLst/>
          <a:sp3d/>
        </p:spPr>
        <p:style>
          <a:lnRef idx="0">
            <a:scrgbClr r="0" g="0" b="0"/>
          </a:lnRef>
          <a:fillRef idx="0">
            <a:scrgbClr r="0" g="0" b="0"/>
          </a:fillRef>
          <a:effectRef idx="0">
            <a:scrgbClr r="0" g="0" b="0"/>
          </a:effectRef>
          <a:fontRef idx="none"/>
        </p:style>
      </p:cxnSp>
      <p:pic>
        <p:nvPicPr>
          <p:cNvPr id="11" name="Picture 10">
            <a:extLst>
              <a:ext uri="{FF2B5EF4-FFF2-40B4-BE49-F238E27FC236}">
                <a16:creationId xmlns:a16="http://schemas.microsoft.com/office/drawing/2014/main" id="{E857C4C6-A9C7-3F44-D875-C34A98F6CE6D}"/>
              </a:ext>
            </a:extLst>
          </p:cNvPr>
          <p:cNvPicPr>
            <a:picLocks noChangeAspect="1"/>
          </p:cNvPicPr>
          <p:nvPr/>
        </p:nvPicPr>
        <p:blipFill>
          <a:blip r:embed="rId4" cstate="print"/>
          <a:stretch>
            <a:fillRect/>
          </a:stretch>
        </p:blipFill>
        <p:spPr>
          <a:xfrm>
            <a:off x="12909668" y="7605823"/>
            <a:ext cx="4767802" cy="1017131"/>
          </a:xfrm>
          <a:prstGeom prst="rect">
            <a:avLst/>
          </a:prstGeom>
        </p:spPr>
      </p:pic>
      <p:sp>
        <p:nvSpPr>
          <p:cNvPr id="15" name="Google Shape;10454;p48">
            <a:extLst>
              <a:ext uri="{FF2B5EF4-FFF2-40B4-BE49-F238E27FC236}">
                <a16:creationId xmlns:a16="http://schemas.microsoft.com/office/drawing/2014/main" id="{9D22BE3F-58F6-3D46-BDB5-BCAE7BD9ED98}"/>
              </a:ext>
            </a:extLst>
          </p:cNvPr>
          <p:cNvSpPr txBox="1"/>
          <p:nvPr/>
        </p:nvSpPr>
        <p:spPr>
          <a:xfrm>
            <a:off x="788888" y="8561052"/>
            <a:ext cx="9893700" cy="3970273"/>
          </a:xfrm>
          <a:prstGeom prst="rect">
            <a:avLst/>
          </a:prstGeom>
          <a:noFill/>
          <a:ln>
            <a:noFill/>
          </a:ln>
        </p:spPr>
        <p:txBody>
          <a:bodyPr spcFirstLastPara="1" wrap="square" lIns="137138" tIns="137138" rIns="137138" bIns="137138" anchor="t" anchorCtr="0">
            <a:spAutoFit/>
          </a:bodyPr>
          <a:lstStyle/>
          <a:p>
            <a:pPr marL="685800" indent="-485775" algn="just">
              <a:buClr>
                <a:srgbClr val="00A3DA"/>
              </a:buClr>
              <a:buSzPts val="1500"/>
              <a:buFont typeface="Open Sans"/>
              <a:buChar char="●"/>
            </a:pPr>
            <a:r>
              <a:rPr lang="en-US" sz="4000" dirty="0">
                <a:latin typeface="Lato Medium" panose="020F0502020204030203" pitchFamily="34" charset="0"/>
                <a:ea typeface="Lato Medium" panose="020F0502020204030203" pitchFamily="34" charset="0"/>
                <a:cs typeface="Lato Medium" panose="020F0502020204030203" pitchFamily="34" charset="0"/>
                <a:sym typeface="Open Sans"/>
              </a:rPr>
              <a:t>Molecular level:</a:t>
            </a:r>
            <a:endParaRPr sz="4000" dirty="0">
              <a:latin typeface="Lato Medium" panose="020F0502020204030203" pitchFamily="34" charset="0"/>
              <a:ea typeface="Lato Medium" panose="020F0502020204030203" pitchFamily="34" charset="0"/>
              <a:cs typeface="Lato Medium" panose="020F0502020204030203" pitchFamily="34" charset="0"/>
              <a:sym typeface="Open Sans"/>
            </a:endParaRPr>
          </a:p>
          <a:p>
            <a:pPr marL="1371600" lvl="1" indent="-485775" algn="just">
              <a:buSzPts val="1500"/>
              <a:buFont typeface="Open Sans"/>
              <a:buChar char="○"/>
            </a:pPr>
            <a:r>
              <a:rPr lang="en-US" sz="4000" dirty="0">
                <a:latin typeface="Lato Medium" panose="020F0502020204030203" pitchFamily="34" charset="0"/>
                <a:ea typeface="Lato Medium" panose="020F0502020204030203" pitchFamily="34" charset="0"/>
                <a:cs typeface="Lato Medium" panose="020F0502020204030203" pitchFamily="34" charset="0"/>
                <a:sym typeface="Open Sans"/>
              </a:rPr>
              <a:t>Electron affinity(EA)/LUMO </a:t>
            </a:r>
            <a:endParaRPr sz="4000" dirty="0">
              <a:latin typeface="Lato Medium" panose="020F0502020204030203" pitchFamily="34" charset="0"/>
              <a:ea typeface="Lato Medium" panose="020F0502020204030203" pitchFamily="34" charset="0"/>
              <a:cs typeface="Lato Medium" panose="020F0502020204030203" pitchFamily="34" charset="0"/>
              <a:sym typeface="Open Sans"/>
            </a:endParaRPr>
          </a:p>
          <a:p>
            <a:pPr marL="1371600" lvl="1" indent="-485775" algn="just">
              <a:buSzPts val="1500"/>
              <a:buFont typeface="Open Sans"/>
              <a:buChar char="○"/>
            </a:pPr>
            <a:r>
              <a:rPr lang="en-US" sz="4000" dirty="0">
                <a:latin typeface="Lato Medium" panose="020F0502020204030203" pitchFamily="34" charset="0"/>
                <a:ea typeface="Lato Medium" panose="020F0502020204030203" pitchFamily="34" charset="0"/>
                <a:cs typeface="Lato Medium" panose="020F0502020204030203" pitchFamily="34" charset="0"/>
                <a:sym typeface="Open Sans"/>
              </a:rPr>
              <a:t>Ionization potential(IP)/HOMO </a:t>
            </a:r>
            <a:endParaRPr sz="4000" dirty="0">
              <a:latin typeface="Lato Medium" panose="020F0502020204030203" pitchFamily="34" charset="0"/>
              <a:ea typeface="Lato Medium" panose="020F0502020204030203" pitchFamily="34" charset="0"/>
              <a:cs typeface="Lato Medium" panose="020F0502020204030203" pitchFamily="34" charset="0"/>
              <a:sym typeface="Open Sans"/>
            </a:endParaRPr>
          </a:p>
          <a:p>
            <a:pPr marL="1371600" lvl="1" indent="-485775" algn="just">
              <a:buSzPts val="1500"/>
              <a:buFont typeface="Open Sans"/>
              <a:buChar char="○"/>
            </a:pPr>
            <a:r>
              <a:rPr lang="en-US" sz="4000" dirty="0">
                <a:latin typeface="Lato Medium" panose="020F0502020204030203" pitchFamily="34" charset="0"/>
                <a:ea typeface="Lato Medium" panose="020F0502020204030203" pitchFamily="34" charset="0"/>
                <a:cs typeface="Lato Medium" panose="020F0502020204030203" pitchFamily="34" charset="0"/>
                <a:sym typeface="Open Sans"/>
              </a:rPr>
              <a:t>Decay rates</a:t>
            </a:r>
            <a:endParaRPr sz="4000" dirty="0">
              <a:latin typeface="Lato Medium" panose="020F0502020204030203" pitchFamily="34" charset="0"/>
              <a:ea typeface="Lato Medium" panose="020F0502020204030203" pitchFamily="34" charset="0"/>
              <a:cs typeface="Lato Medium" panose="020F0502020204030203" pitchFamily="34" charset="0"/>
              <a:sym typeface="Open Sans"/>
            </a:endParaRPr>
          </a:p>
          <a:p>
            <a:pPr marL="1371600" lvl="1" indent="-485775" algn="just">
              <a:buSzPts val="1500"/>
              <a:buFont typeface="Open Sans"/>
              <a:buChar char="○"/>
            </a:pPr>
            <a:r>
              <a:rPr lang="en-US" sz="4000" dirty="0">
                <a:latin typeface="Lato Medium" panose="020F0502020204030203" pitchFamily="34" charset="0"/>
                <a:ea typeface="Lato Medium" panose="020F0502020204030203" pitchFamily="34" charset="0"/>
                <a:cs typeface="Lato Medium" panose="020F0502020204030203" pitchFamily="34" charset="0"/>
                <a:sym typeface="Open Sans"/>
              </a:rPr>
              <a:t>Exciton energies</a:t>
            </a:r>
            <a:endParaRPr sz="4000" dirty="0">
              <a:latin typeface="Lato Medium" panose="020F0502020204030203" pitchFamily="34" charset="0"/>
              <a:ea typeface="Lato Medium" panose="020F0502020204030203" pitchFamily="34" charset="0"/>
              <a:cs typeface="Lato Medium" panose="020F0502020204030203" pitchFamily="34" charset="0"/>
              <a:sym typeface="Open Sans"/>
            </a:endParaRPr>
          </a:p>
          <a:p>
            <a:pPr marL="1371600" lvl="1" indent="-485775" algn="just">
              <a:buSzPts val="1500"/>
              <a:buFont typeface="Open Sans"/>
              <a:buChar char="○"/>
            </a:pPr>
            <a:r>
              <a:rPr lang="en-US" sz="4000" dirty="0">
                <a:latin typeface="Lato Medium" panose="020F0502020204030203" pitchFamily="34" charset="0"/>
                <a:ea typeface="Lato Medium" panose="020F0502020204030203" pitchFamily="34" charset="0"/>
                <a:cs typeface="Lato Medium" panose="020F0502020204030203" pitchFamily="34" charset="0"/>
                <a:sym typeface="Open Sans"/>
              </a:rPr>
              <a:t>Transfer integrals</a:t>
            </a:r>
            <a:endParaRPr sz="4000" dirty="0">
              <a:latin typeface="Lato Medium" panose="020F0502020204030203" pitchFamily="34" charset="0"/>
              <a:ea typeface="Lato Medium" panose="020F0502020204030203" pitchFamily="34" charset="0"/>
              <a:cs typeface="Lato Medium" panose="020F0502020204030203" pitchFamily="34" charset="0"/>
              <a:sym typeface="Open Sans"/>
            </a:endParaRPr>
          </a:p>
        </p:txBody>
      </p:sp>
      <p:sp>
        <p:nvSpPr>
          <p:cNvPr id="17" name="Google Shape;10454;p48">
            <a:extLst>
              <a:ext uri="{FF2B5EF4-FFF2-40B4-BE49-F238E27FC236}">
                <a16:creationId xmlns:a16="http://schemas.microsoft.com/office/drawing/2014/main" id="{804DE127-2274-1B45-81D0-38C4980199C0}"/>
              </a:ext>
            </a:extLst>
          </p:cNvPr>
          <p:cNvSpPr txBox="1"/>
          <p:nvPr/>
        </p:nvSpPr>
        <p:spPr>
          <a:xfrm>
            <a:off x="10346719" y="8771295"/>
            <a:ext cx="9893700" cy="3970273"/>
          </a:xfrm>
          <a:prstGeom prst="rect">
            <a:avLst/>
          </a:prstGeom>
          <a:noFill/>
          <a:ln>
            <a:noFill/>
          </a:ln>
        </p:spPr>
        <p:txBody>
          <a:bodyPr spcFirstLastPara="1" wrap="square" lIns="137138" tIns="137138" rIns="137138" bIns="137138" anchor="t" anchorCtr="0">
            <a:spAutoFit/>
          </a:bodyPr>
          <a:lstStyle/>
          <a:p>
            <a:pPr marL="771525" indent="-571500" algn="just">
              <a:buClr>
                <a:srgbClr val="00A3DA"/>
              </a:buClr>
              <a:buSzPts val="1500"/>
              <a:buFont typeface="Arial" panose="020B0604020202020204" pitchFamily="34" charset="0"/>
              <a:buChar char="•"/>
            </a:pPr>
            <a:r>
              <a:rPr lang="en-US" sz="4000" dirty="0">
                <a:latin typeface="Lato Medium" panose="020F0502020204030203" pitchFamily="34" charset="0"/>
                <a:ea typeface="Lato Medium" panose="020F0502020204030203" pitchFamily="34" charset="0"/>
                <a:cs typeface="Lato Medium" panose="020F0502020204030203" pitchFamily="34" charset="0"/>
                <a:sym typeface="Open Sans"/>
              </a:rPr>
              <a:t>Device level: </a:t>
            </a:r>
            <a:r>
              <a:rPr lang="en-US" sz="4000" dirty="0" err="1">
                <a:latin typeface="Lato Medium" panose="020F0502020204030203" pitchFamily="34" charset="0"/>
                <a:ea typeface="Lato Medium" panose="020F0502020204030203" pitchFamily="34" charset="0"/>
                <a:cs typeface="Lato Medium" panose="020F0502020204030203" pitchFamily="34" charset="0"/>
                <a:sym typeface="Open Sans"/>
              </a:rPr>
              <a:t>kMC</a:t>
            </a:r>
            <a:r>
              <a:rPr lang="en-US" sz="4000" dirty="0">
                <a:latin typeface="Lato Medium" panose="020F0502020204030203" pitchFamily="34" charset="0"/>
                <a:ea typeface="Lato Medium" panose="020F0502020204030203" pitchFamily="34" charset="0"/>
                <a:cs typeface="Lato Medium" panose="020F0502020204030203" pitchFamily="34" charset="0"/>
                <a:sym typeface="Open Sans"/>
              </a:rPr>
              <a:t>, OL-ME </a:t>
            </a:r>
          </a:p>
          <a:p>
            <a:pPr marL="771525" indent="-571500" algn="just">
              <a:buClr>
                <a:srgbClr val="00A3DA"/>
              </a:buClr>
              <a:buSzPts val="1500"/>
              <a:buFont typeface="Arial" panose="020B0604020202020204" pitchFamily="34" charset="0"/>
              <a:buChar char="•"/>
            </a:pPr>
            <a:r>
              <a:rPr lang="en-US" sz="4000" dirty="0">
                <a:latin typeface="Lato Medium" panose="020F0502020204030203" pitchFamily="34" charset="0"/>
                <a:ea typeface="Lato Medium" panose="020F0502020204030203" pitchFamily="34" charset="0"/>
                <a:cs typeface="Lato Medium" panose="020F0502020204030203" pitchFamily="34" charset="0"/>
                <a:sym typeface="Open Sans"/>
              </a:rPr>
              <a:t>+ scaling (x10)</a:t>
            </a:r>
            <a:endParaRPr sz="4000" dirty="0">
              <a:latin typeface="Lato Medium" panose="020F0502020204030203" pitchFamily="34" charset="0"/>
              <a:ea typeface="Lato Medium" panose="020F0502020204030203" pitchFamily="34" charset="0"/>
              <a:cs typeface="Lato Medium" panose="020F0502020204030203" pitchFamily="34" charset="0"/>
              <a:sym typeface="Open Sans"/>
            </a:endParaRPr>
          </a:p>
          <a:p>
            <a:pPr marL="1371600" lvl="1" indent="-485775" algn="just">
              <a:buSzPts val="1500"/>
              <a:buFont typeface="Open Sans"/>
              <a:buChar char="○"/>
            </a:pPr>
            <a:r>
              <a:rPr lang="en-US" sz="4000" dirty="0">
                <a:latin typeface="Lato Medium" panose="020F0502020204030203" pitchFamily="34" charset="0"/>
                <a:ea typeface="Lato Medium" panose="020F0502020204030203" pitchFamily="34" charset="0"/>
                <a:cs typeface="Lato Medium" panose="020F0502020204030203" pitchFamily="34" charset="0"/>
                <a:sym typeface="Open Sans"/>
              </a:rPr>
              <a:t>Material combinations</a:t>
            </a:r>
            <a:endParaRPr sz="4000" dirty="0">
              <a:latin typeface="Lato Medium" panose="020F0502020204030203" pitchFamily="34" charset="0"/>
              <a:ea typeface="Lato Medium" panose="020F0502020204030203" pitchFamily="34" charset="0"/>
              <a:cs typeface="Lato Medium" panose="020F0502020204030203" pitchFamily="34" charset="0"/>
              <a:sym typeface="Open Sans"/>
            </a:endParaRPr>
          </a:p>
          <a:p>
            <a:pPr marL="1371600" lvl="1" indent="-485775" algn="just">
              <a:buSzPts val="1500"/>
              <a:buFont typeface="Open Sans"/>
              <a:buChar char="○"/>
            </a:pPr>
            <a:r>
              <a:rPr lang="en-US" sz="4000" dirty="0">
                <a:latin typeface="Lato Medium" panose="020F0502020204030203" pitchFamily="34" charset="0"/>
                <a:ea typeface="Lato Medium" panose="020F0502020204030203" pitchFamily="34" charset="0"/>
                <a:cs typeface="Lato Medium" panose="020F0502020204030203" pitchFamily="34" charset="0"/>
                <a:sym typeface="Open Sans"/>
              </a:rPr>
              <a:t>Layer thickness </a:t>
            </a:r>
            <a:endParaRPr sz="4000" dirty="0">
              <a:latin typeface="Lato Medium" panose="020F0502020204030203" pitchFamily="34" charset="0"/>
              <a:ea typeface="Lato Medium" panose="020F0502020204030203" pitchFamily="34" charset="0"/>
              <a:cs typeface="Lato Medium" panose="020F0502020204030203" pitchFamily="34" charset="0"/>
              <a:sym typeface="Open Sans"/>
            </a:endParaRPr>
          </a:p>
          <a:p>
            <a:pPr marL="1371600" lvl="1" indent="-485775" algn="just">
              <a:buSzPts val="1500"/>
              <a:buFont typeface="Open Sans"/>
              <a:buChar char="○"/>
            </a:pPr>
            <a:r>
              <a:rPr lang="en-US" sz="4000" dirty="0">
                <a:latin typeface="Lato Medium" panose="020F0502020204030203" pitchFamily="34" charset="0"/>
                <a:ea typeface="Lato Medium" panose="020F0502020204030203" pitchFamily="34" charset="0"/>
                <a:cs typeface="Lato Medium" panose="020F0502020204030203" pitchFamily="34" charset="0"/>
                <a:sym typeface="Open Sans"/>
              </a:rPr>
              <a:t>Material concentrations</a:t>
            </a:r>
            <a:endParaRPr sz="4000" dirty="0">
              <a:latin typeface="Lato Medium" panose="020F0502020204030203" pitchFamily="34" charset="0"/>
              <a:ea typeface="Lato Medium" panose="020F0502020204030203" pitchFamily="34" charset="0"/>
              <a:cs typeface="Lato Medium" panose="020F0502020204030203" pitchFamily="34" charset="0"/>
              <a:sym typeface="Open Sans"/>
            </a:endParaRPr>
          </a:p>
          <a:p>
            <a:pPr algn="just"/>
            <a:endParaRPr sz="4000" dirty="0">
              <a:latin typeface="Lato Medium" panose="020F0502020204030203" pitchFamily="34" charset="0"/>
              <a:ea typeface="Lato Medium" panose="020F0502020204030203" pitchFamily="34" charset="0"/>
              <a:cs typeface="Lato Medium" panose="020F0502020204030203" pitchFamily="34" charset="0"/>
              <a:sym typeface="Open Sans"/>
            </a:endParaRPr>
          </a:p>
        </p:txBody>
      </p:sp>
    </p:spTree>
    <p:extLst>
      <p:ext uri="{BB962C8B-B14F-4D97-AF65-F5344CB8AC3E}">
        <p14:creationId xmlns:p14="http://schemas.microsoft.com/office/powerpoint/2010/main" val="150992391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Background: SCM, ADF &amp; AMS</a:t>
            </a:r>
          </a:p>
        </p:txBody>
      </p:sp>
      <p:sp>
        <p:nvSpPr>
          <p:cNvPr id="4" name="Content Placeholder 3"/>
          <p:cNvSpPr>
            <a:spLocks noGrp="1"/>
          </p:cNvSpPr>
          <p:nvPr>
            <p:ph sz="quarter" idx="11"/>
          </p:nvPr>
        </p:nvSpPr>
        <p:spPr>
          <a:xfrm>
            <a:off x="655136" y="2261138"/>
            <a:ext cx="11873510" cy="9509330"/>
          </a:xfrm>
        </p:spPr>
        <p:txBody>
          <a:bodyPr>
            <a:normAutofit fontScale="92500"/>
          </a:bodyPr>
          <a:lstStyle/>
          <a:p>
            <a:pPr marL="457200" lvl="0" indent="-317500" algn="l" rtl="0">
              <a:spcBef>
                <a:spcPts val="0"/>
              </a:spcBef>
              <a:spcAft>
                <a:spcPts val="0"/>
              </a:spcAft>
              <a:buClr>
                <a:srgbClr val="4D4D4D"/>
              </a:buClr>
              <a:buSzPts val="1400"/>
              <a:buFont typeface="Lato"/>
              <a:buChar char="●"/>
            </a:pPr>
            <a:r>
              <a:rPr lang="en-GB" b="1" dirty="0">
                <a:solidFill>
                  <a:srgbClr val="4D4D4D"/>
                </a:solidFill>
                <a:latin typeface="Lato"/>
                <a:ea typeface="Lato"/>
                <a:cs typeface="Lato"/>
                <a:sym typeface="Lato"/>
              </a:rPr>
              <a:t>ADF: first DFT code to understand chemistry (1970s) </a:t>
            </a:r>
          </a:p>
          <a:p>
            <a:pPr marL="0" lvl="0" indent="0" algn="l" rtl="0">
              <a:spcBef>
                <a:spcPts val="0"/>
              </a:spcBef>
              <a:spcAft>
                <a:spcPts val="0"/>
              </a:spcAft>
              <a:buClr>
                <a:schemeClr val="dk1"/>
              </a:buClr>
              <a:buSzPts val="1100"/>
              <a:buFont typeface="Arial"/>
              <a:buNone/>
            </a:pPr>
            <a:r>
              <a:rPr lang="en-GB" b="1" dirty="0">
                <a:solidFill>
                  <a:srgbClr val="4D4D4D"/>
                </a:solidFill>
                <a:latin typeface="Lato"/>
                <a:ea typeface="Lato"/>
                <a:cs typeface="Lato"/>
                <a:sym typeface="Lato"/>
              </a:rPr>
              <a:t>          </a:t>
            </a:r>
            <a:r>
              <a:rPr lang="en-GB" dirty="0" err="1">
                <a:solidFill>
                  <a:srgbClr val="4D4D4D"/>
                </a:solidFill>
                <a:latin typeface="Lato Light"/>
                <a:ea typeface="Lato Light"/>
                <a:cs typeface="Lato Light"/>
                <a:sym typeface="Lato Light"/>
              </a:rPr>
              <a:t>Baerends@VU</a:t>
            </a:r>
            <a:r>
              <a:rPr lang="en-GB" dirty="0">
                <a:solidFill>
                  <a:srgbClr val="4D4D4D"/>
                </a:solidFill>
                <a:latin typeface="Lato Light"/>
                <a:ea typeface="Lato Light"/>
                <a:cs typeface="Lato Light"/>
                <a:sym typeface="Lato Light"/>
              </a:rPr>
              <a:t> (&gt;’73), </a:t>
            </a:r>
            <a:r>
              <a:rPr lang="en-GB" dirty="0" err="1">
                <a:solidFill>
                  <a:srgbClr val="4D4D4D"/>
                </a:solidFill>
                <a:latin typeface="Lato Light"/>
                <a:ea typeface="Lato Light"/>
                <a:cs typeface="Lato Light"/>
                <a:sym typeface="Lato Light"/>
              </a:rPr>
              <a:t>Ziegler@Calgary</a:t>
            </a:r>
            <a:r>
              <a:rPr lang="en-GB" dirty="0">
                <a:solidFill>
                  <a:srgbClr val="4D4D4D"/>
                </a:solidFill>
                <a:latin typeface="Lato Light"/>
                <a:ea typeface="Lato Light"/>
                <a:cs typeface="Lato Light"/>
                <a:sym typeface="Lato Light"/>
              </a:rPr>
              <a:t>(+) (&gt;’75)</a:t>
            </a:r>
          </a:p>
          <a:p>
            <a:pPr marL="0" lvl="0" indent="0" algn="l" rtl="0">
              <a:spcBef>
                <a:spcPts val="0"/>
              </a:spcBef>
              <a:spcAft>
                <a:spcPts val="0"/>
              </a:spcAft>
              <a:buClr>
                <a:schemeClr val="dk1"/>
              </a:buClr>
              <a:buSzPts val="1100"/>
              <a:buFont typeface="Arial"/>
              <a:buNone/>
            </a:pPr>
            <a:endParaRPr lang="en-GB" b="1" dirty="0">
              <a:solidFill>
                <a:srgbClr val="4D4D4D"/>
              </a:solidFill>
              <a:latin typeface="Lato"/>
              <a:ea typeface="Lato"/>
              <a:cs typeface="Lato"/>
              <a:sym typeface="Lato"/>
            </a:endParaRPr>
          </a:p>
          <a:p>
            <a:pPr marL="457200" lvl="0" indent="-317500" algn="l" rtl="0">
              <a:spcBef>
                <a:spcPts val="0"/>
              </a:spcBef>
              <a:spcAft>
                <a:spcPts val="0"/>
              </a:spcAft>
              <a:buClr>
                <a:srgbClr val="4D4D4D"/>
              </a:buClr>
              <a:buSzPts val="1400"/>
              <a:buFont typeface="Lato"/>
              <a:buChar char="●"/>
            </a:pPr>
            <a:r>
              <a:rPr lang="en-GB" b="1" dirty="0">
                <a:solidFill>
                  <a:srgbClr val="4D4D4D"/>
                </a:solidFill>
                <a:latin typeface="Lato"/>
                <a:ea typeface="Lato"/>
                <a:cs typeface="Lato"/>
                <a:sym typeface="Lato"/>
              </a:rPr>
              <a:t>1980s: support from Mitsui, Shell, Akzo, Unilever </a:t>
            </a:r>
          </a:p>
          <a:p>
            <a:pPr marL="0" lvl="0" indent="0" algn="l" rtl="0">
              <a:spcBef>
                <a:spcPts val="0"/>
              </a:spcBef>
              <a:spcAft>
                <a:spcPts val="0"/>
              </a:spcAft>
              <a:buClr>
                <a:schemeClr val="dk1"/>
              </a:buClr>
              <a:buSzPts val="1100"/>
              <a:buFont typeface="Arial"/>
              <a:buNone/>
            </a:pPr>
            <a:endParaRPr lang="en-GB" b="1" dirty="0">
              <a:solidFill>
                <a:srgbClr val="4D4D4D"/>
              </a:solidFill>
              <a:latin typeface="Lato"/>
              <a:ea typeface="Lato"/>
              <a:cs typeface="Lato"/>
              <a:sym typeface="Lato"/>
            </a:endParaRPr>
          </a:p>
          <a:p>
            <a:pPr marL="457200" lvl="0" indent="-317500" algn="l" rtl="0">
              <a:spcBef>
                <a:spcPts val="0"/>
              </a:spcBef>
              <a:spcAft>
                <a:spcPts val="0"/>
              </a:spcAft>
              <a:buClr>
                <a:srgbClr val="4D4D4D"/>
              </a:buClr>
              <a:buSzPts val="1400"/>
              <a:buFont typeface="Lato"/>
              <a:buChar char="●"/>
            </a:pPr>
            <a:r>
              <a:rPr lang="en-GB" b="1" dirty="0">
                <a:solidFill>
                  <a:srgbClr val="4D4D4D"/>
                </a:solidFill>
                <a:latin typeface="Lato"/>
                <a:ea typeface="Lato"/>
                <a:cs typeface="Lato"/>
                <a:sym typeface="Lato"/>
              </a:rPr>
              <a:t>SCM: Spin-off company 1995</a:t>
            </a:r>
          </a:p>
          <a:p>
            <a:pPr marL="0" lvl="0" indent="0" algn="l" rtl="0">
              <a:spcBef>
                <a:spcPts val="0"/>
              </a:spcBef>
              <a:spcAft>
                <a:spcPts val="0"/>
              </a:spcAft>
              <a:buClr>
                <a:schemeClr val="dk1"/>
              </a:buClr>
              <a:buSzPts val="1100"/>
              <a:buFont typeface="Arial"/>
              <a:buNone/>
            </a:pPr>
            <a:endParaRPr lang="en-GB" b="1" dirty="0">
              <a:solidFill>
                <a:srgbClr val="4D4D4D"/>
              </a:solidFill>
              <a:latin typeface="Lato"/>
              <a:ea typeface="Lato"/>
              <a:cs typeface="Lato"/>
              <a:sym typeface="Lato"/>
            </a:endParaRPr>
          </a:p>
          <a:p>
            <a:pPr marL="457200" lvl="0" indent="-317500" algn="l" rtl="0">
              <a:spcBef>
                <a:spcPts val="0"/>
              </a:spcBef>
              <a:spcAft>
                <a:spcPts val="0"/>
              </a:spcAft>
              <a:buClr>
                <a:srgbClr val="4D4D4D"/>
              </a:buClr>
              <a:buSzPts val="1400"/>
              <a:buFont typeface="Lato"/>
              <a:buChar char="●"/>
            </a:pPr>
            <a:r>
              <a:rPr lang="en-GB" b="1" dirty="0">
                <a:solidFill>
                  <a:srgbClr val="4D4D4D"/>
                </a:solidFill>
                <a:latin typeface="Lato"/>
                <a:ea typeface="Lato"/>
                <a:cs typeface="Lato"/>
                <a:sym typeface="Lato"/>
              </a:rPr>
              <a:t>2010s: DFTB, </a:t>
            </a:r>
            <a:r>
              <a:rPr lang="en-GB" b="1" dirty="0" err="1">
                <a:solidFill>
                  <a:srgbClr val="4D4D4D"/>
                </a:solidFill>
                <a:latin typeface="Lato"/>
                <a:ea typeface="Lato"/>
                <a:cs typeface="Lato"/>
                <a:sym typeface="Lato"/>
              </a:rPr>
              <a:t>ReaxFF</a:t>
            </a:r>
            <a:r>
              <a:rPr lang="en-GB" b="1" dirty="0">
                <a:solidFill>
                  <a:srgbClr val="4D4D4D"/>
                </a:solidFill>
                <a:latin typeface="Lato"/>
                <a:ea typeface="Lato"/>
                <a:cs typeface="Lato"/>
                <a:sym typeface="Lato"/>
              </a:rPr>
              <a:t>, COSMO-RS (Albemarle, DSM)</a:t>
            </a:r>
          </a:p>
          <a:p>
            <a:pPr marL="0" lvl="0" indent="0" algn="l" rtl="0">
              <a:spcBef>
                <a:spcPts val="0"/>
              </a:spcBef>
              <a:spcAft>
                <a:spcPts val="0"/>
              </a:spcAft>
              <a:buClr>
                <a:schemeClr val="dk1"/>
              </a:buClr>
              <a:buSzPts val="1100"/>
              <a:buFont typeface="Arial"/>
              <a:buNone/>
            </a:pPr>
            <a:endParaRPr lang="en-GB" b="1" dirty="0">
              <a:solidFill>
                <a:srgbClr val="4D4D4D"/>
              </a:solidFill>
              <a:latin typeface="Lato"/>
              <a:ea typeface="Lato"/>
              <a:cs typeface="Lato"/>
              <a:sym typeface="Lato"/>
            </a:endParaRPr>
          </a:p>
          <a:p>
            <a:pPr marL="457200" lvl="0" indent="-317500" algn="l" rtl="0">
              <a:spcBef>
                <a:spcPts val="0"/>
              </a:spcBef>
              <a:spcAft>
                <a:spcPts val="0"/>
              </a:spcAft>
              <a:buClr>
                <a:srgbClr val="4D4D4D"/>
              </a:buClr>
              <a:buSzPts val="1400"/>
              <a:buFont typeface="Lato"/>
              <a:buChar char="●"/>
            </a:pPr>
            <a:r>
              <a:rPr lang="en-GB" b="1" dirty="0">
                <a:solidFill>
                  <a:srgbClr val="4D4D4D"/>
                </a:solidFill>
                <a:latin typeface="Lato"/>
                <a:ea typeface="Lato"/>
                <a:cs typeface="Lato"/>
                <a:sym typeface="Lato"/>
              </a:rPr>
              <a:t>2019: Multi-scale: </a:t>
            </a:r>
            <a:r>
              <a:rPr lang="en-GB" b="1" dirty="0" err="1">
                <a:solidFill>
                  <a:srgbClr val="4D4D4D"/>
                </a:solidFill>
                <a:latin typeface="Lato"/>
                <a:ea typeface="Lato"/>
                <a:cs typeface="Lato"/>
                <a:sym typeface="Lato"/>
              </a:rPr>
              <a:t>ReaxPro</a:t>
            </a:r>
            <a:r>
              <a:rPr lang="en-GB" b="1" dirty="0">
                <a:solidFill>
                  <a:srgbClr val="4D4D4D"/>
                </a:solidFill>
                <a:latin typeface="Lato"/>
                <a:ea typeface="Lato"/>
                <a:cs typeface="Lato"/>
                <a:sym typeface="Lato"/>
              </a:rPr>
              <a:t> (BASF, Dow, Shell, JM)</a:t>
            </a:r>
          </a:p>
          <a:p>
            <a:pPr marL="0" lvl="0" indent="0" algn="l" rtl="0">
              <a:spcBef>
                <a:spcPts val="0"/>
              </a:spcBef>
              <a:spcAft>
                <a:spcPts val="0"/>
              </a:spcAft>
              <a:buClr>
                <a:schemeClr val="dk1"/>
              </a:buClr>
              <a:buSzPts val="1100"/>
              <a:buFont typeface="Arial"/>
              <a:buNone/>
            </a:pPr>
            <a:endParaRPr lang="en-GB" b="1" dirty="0">
              <a:solidFill>
                <a:srgbClr val="4D4D4D"/>
              </a:solidFill>
              <a:latin typeface="Lato"/>
              <a:ea typeface="Lato"/>
              <a:cs typeface="Lato"/>
              <a:sym typeface="Lato"/>
            </a:endParaRPr>
          </a:p>
          <a:p>
            <a:pPr marL="457200" lvl="0" indent="-317500" algn="l" rtl="0">
              <a:spcBef>
                <a:spcPts val="0"/>
              </a:spcBef>
              <a:spcAft>
                <a:spcPts val="0"/>
              </a:spcAft>
              <a:buClr>
                <a:srgbClr val="4D4D4D"/>
              </a:buClr>
              <a:buSzPts val="1400"/>
              <a:buFont typeface="Lato"/>
              <a:buChar char="●"/>
            </a:pPr>
            <a:r>
              <a:rPr lang="en-GB" b="1" dirty="0">
                <a:solidFill>
                  <a:srgbClr val="4D4D4D"/>
                </a:solidFill>
                <a:latin typeface="Lato"/>
                <a:ea typeface="Lato"/>
                <a:cs typeface="Lato"/>
                <a:sym typeface="Lato"/>
              </a:rPr>
              <a:t>29 people (21 senior PhD’s) + 2 EU fellows</a:t>
            </a:r>
          </a:p>
          <a:p>
            <a:pPr marL="0" lvl="0" indent="0" algn="l" rtl="0">
              <a:spcBef>
                <a:spcPts val="0"/>
              </a:spcBef>
              <a:spcAft>
                <a:spcPts val="0"/>
              </a:spcAft>
              <a:buClr>
                <a:schemeClr val="dk1"/>
              </a:buClr>
              <a:buSzPts val="1100"/>
              <a:buFont typeface="Arial"/>
              <a:buNone/>
            </a:pPr>
            <a:endParaRPr lang="en-GB" b="1" dirty="0">
              <a:solidFill>
                <a:srgbClr val="4D4D4D"/>
              </a:solidFill>
              <a:latin typeface="Lato"/>
              <a:ea typeface="Lato"/>
              <a:cs typeface="Lato"/>
              <a:sym typeface="Lato"/>
            </a:endParaRPr>
          </a:p>
          <a:p>
            <a:pPr marL="457200" lvl="0" indent="-317500" algn="l" rtl="0">
              <a:spcBef>
                <a:spcPts val="0"/>
              </a:spcBef>
              <a:spcAft>
                <a:spcPts val="0"/>
              </a:spcAft>
              <a:buClr>
                <a:srgbClr val="4D4D4D"/>
              </a:buClr>
              <a:buSzPts val="1400"/>
              <a:buFont typeface="Lato"/>
              <a:buChar char="●"/>
            </a:pPr>
            <a:r>
              <a:rPr lang="en-GB" b="1" dirty="0">
                <a:solidFill>
                  <a:srgbClr val="4D4D4D"/>
                </a:solidFill>
                <a:latin typeface="Lato"/>
                <a:ea typeface="Lato"/>
                <a:cs typeface="Lato"/>
                <a:sym typeface="Lato"/>
              </a:rPr>
              <a:t>Many academic collaborators &amp; EU networks</a:t>
            </a:r>
          </a:p>
          <a:p>
            <a:pPr marL="0" lvl="0" indent="0" algn="l" rtl="0">
              <a:spcBef>
                <a:spcPts val="0"/>
              </a:spcBef>
              <a:spcAft>
                <a:spcPts val="0"/>
              </a:spcAft>
              <a:buClr>
                <a:schemeClr val="dk1"/>
              </a:buClr>
              <a:buSzPts val="1100"/>
              <a:buFont typeface="Arial"/>
              <a:buNone/>
            </a:pPr>
            <a:endParaRPr lang="en-GB" b="1" dirty="0">
              <a:solidFill>
                <a:srgbClr val="4D4D4D"/>
              </a:solidFill>
              <a:latin typeface="Lato"/>
              <a:ea typeface="Lato"/>
              <a:cs typeface="Lato"/>
              <a:sym typeface="Lato"/>
            </a:endParaRPr>
          </a:p>
          <a:p>
            <a:pPr marL="457200" lvl="0" indent="-317500" algn="l" rtl="0">
              <a:spcBef>
                <a:spcPts val="0"/>
              </a:spcBef>
              <a:spcAft>
                <a:spcPts val="0"/>
              </a:spcAft>
              <a:buClr>
                <a:srgbClr val="4D4D4D"/>
              </a:buClr>
              <a:buSzPts val="1400"/>
              <a:buFont typeface="Lato"/>
              <a:buChar char="●"/>
            </a:pPr>
            <a:r>
              <a:rPr lang="en-GB" b="1" dirty="0">
                <a:solidFill>
                  <a:srgbClr val="4D4D4D"/>
                </a:solidFill>
                <a:latin typeface="Lato"/>
                <a:ea typeface="Lato"/>
                <a:cs typeface="Lato"/>
                <a:sym typeface="Lato"/>
              </a:rPr>
              <a:t>SCM: development, debug, port, optimize, &amp; support</a:t>
            </a:r>
          </a:p>
          <a:p>
            <a:pPr eaLnBrk="1" hangingPunct="1"/>
            <a:endParaRPr lang="en-GB" altLang="ja-JP" u="sng" dirty="0">
              <a:ea typeface="MS PGothic" pitchFamily="34" charset="-128"/>
            </a:endParaRPr>
          </a:p>
        </p:txBody>
      </p:sp>
      <p:pic>
        <p:nvPicPr>
          <p:cNvPr id="6" name="Picture 5">
            <a:extLst>
              <a:ext uri="{FF2B5EF4-FFF2-40B4-BE49-F238E27FC236}">
                <a16:creationId xmlns:a16="http://schemas.microsoft.com/office/drawing/2014/main" id="{A52DABBF-4965-2E47-88EF-71CB6F6798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76242" y="1731186"/>
            <a:ext cx="6011758" cy="10039282"/>
          </a:xfrm>
          <a:prstGeom prst="rect">
            <a:avLst/>
          </a:prstGeom>
        </p:spPr>
      </p:pic>
      <p:sp>
        <p:nvSpPr>
          <p:cNvPr id="10" name="Rectangle 9">
            <a:extLst>
              <a:ext uri="{FF2B5EF4-FFF2-40B4-BE49-F238E27FC236}">
                <a16:creationId xmlns:a16="http://schemas.microsoft.com/office/drawing/2014/main" id="{E01618A0-1E8A-AD4F-A506-7A7625252E1B}"/>
              </a:ext>
            </a:extLst>
          </p:cNvPr>
          <p:cNvSpPr/>
          <p:nvPr/>
        </p:nvSpPr>
        <p:spPr>
          <a:xfrm>
            <a:off x="13189045" y="8831482"/>
            <a:ext cx="3475944" cy="941572"/>
          </a:xfrm>
          <a:prstGeom prst="rect">
            <a:avLst/>
          </a:prstGeom>
        </p:spPr>
        <p:txBody>
          <a:bodyPr wrap="none" lIns="88420" tIns="44212" rIns="88420" bIns="44212">
            <a:spAutoFit/>
          </a:bodyPr>
          <a:lstStyle/>
          <a:p>
            <a:pPr algn="l"/>
            <a:r>
              <a:rPr lang="en-US" sz="2769" dirty="0">
                <a:latin typeface="Lato Medium" pitchFamily="34" charset="0"/>
                <a:ea typeface="Lato Medium" pitchFamily="34" charset="0"/>
                <a:cs typeface="Lato Medium" pitchFamily="34" charset="0"/>
              </a:rPr>
              <a:t>Papers with </a:t>
            </a:r>
          </a:p>
          <a:p>
            <a:pPr algn="l"/>
            <a:r>
              <a:rPr lang="en-US" sz="2769" dirty="0">
                <a:latin typeface="Lato Medium" pitchFamily="34" charset="0"/>
                <a:ea typeface="Lato Medium" pitchFamily="34" charset="0"/>
                <a:cs typeface="Lato Medium" pitchFamily="34" charset="0"/>
              </a:rPr>
              <a:t>“DFT and Chemistry”</a:t>
            </a:r>
          </a:p>
        </p:txBody>
      </p:sp>
      <p:sp>
        <p:nvSpPr>
          <p:cNvPr id="11" name="Rectangle 10">
            <a:extLst>
              <a:ext uri="{FF2B5EF4-FFF2-40B4-BE49-F238E27FC236}">
                <a16:creationId xmlns:a16="http://schemas.microsoft.com/office/drawing/2014/main" id="{027701FA-AFB5-C64B-AA4B-95B8F8A2D11E}"/>
              </a:ext>
            </a:extLst>
          </p:cNvPr>
          <p:cNvSpPr/>
          <p:nvPr/>
        </p:nvSpPr>
        <p:spPr>
          <a:xfrm>
            <a:off x="13500710" y="5346964"/>
            <a:ext cx="2773665" cy="970092"/>
          </a:xfrm>
          <a:prstGeom prst="rect">
            <a:avLst/>
          </a:prstGeom>
        </p:spPr>
        <p:txBody>
          <a:bodyPr wrap="square" lIns="46305" tIns="23155" rIns="46305" bIns="23155">
            <a:spAutoFit/>
          </a:bodyPr>
          <a:lstStyle/>
          <a:p>
            <a:r>
              <a:rPr lang="en-US" sz="1500" dirty="0">
                <a:latin typeface="Lato Medium" charset="0"/>
                <a:ea typeface="Lato Medium" charset="0"/>
                <a:cs typeface="Lato Medium" charset="0"/>
              </a:rPr>
              <a:t>articles &amp;patents in materials science with</a:t>
            </a:r>
          </a:p>
          <a:p>
            <a:r>
              <a:rPr lang="en-US" sz="1500" dirty="0">
                <a:latin typeface="Lato Medium" charset="0"/>
                <a:ea typeface="Lato Medium" charset="0"/>
                <a:cs typeface="Lato Medium" charset="0"/>
              </a:rPr>
              <a:t>“density functional theory”, Nat. Mat. 4619</a:t>
            </a:r>
          </a:p>
        </p:txBody>
      </p:sp>
    </p:spTree>
    <p:extLst>
      <p:ext uri="{BB962C8B-B14F-4D97-AF65-F5344CB8AC3E}">
        <p14:creationId xmlns:p14="http://schemas.microsoft.com/office/powerpoint/2010/main" val="15050799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494"/>
        <p:cNvGrpSpPr/>
        <p:nvPr/>
      </p:nvGrpSpPr>
      <p:grpSpPr>
        <a:xfrm>
          <a:off x="0" y="0"/>
          <a:ext cx="0" cy="0"/>
          <a:chOff x="0" y="0"/>
          <a:chExt cx="0" cy="0"/>
        </a:xfrm>
      </p:grpSpPr>
      <p:pic>
        <p:nvPicPr>
          <p:cNvPr id="3" name="Picture 2">
            <a:extLst>
              <a:ext uri="{FF2B5EF4-FFF2-40B4-BE49-F238E27FC236}">
                <a16:creationId xmlns:a16="http://schemas.microsoft.com/office/drawing/2014/main" id="{E83D2CDD-81FC-E94C-84E9-8813115A2A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1380"/>
            <a:ext cx="18327906" cy="7980172"/>
          </a:xfrm>
          <a:prstGeom prst="rect">
            <a:avLst/>
          </a:prstGeom>
        </p:spPr>
      </p:pic>
      <p:sp>
        <p:nvSpPr>
          <p:cNvPr id="53" name="Title 3">
            <a:extLst>
              <a:ext uri="{FF2B5EF4-FFF2-40B4-BE49-F238E27FC236}">
                <a16:creationId xmlns:a16="http://schemas.microsoft.com/office/drawing/2014/main" id="{7E39BEF6-9B34-6347-B94B-75A912D7E9BF}"/>
              </a:ext>
            </a:extLst>
          </p:cNvPr>
          <p:cNvSpPr>
            <a:spLocks noGrp="1"/>
          </p:cNvSpPr>
          <p:nvPr>
            <p:ph type="title"/>
          </p:nvPr>
        </p:nvSpPr>
        <p:spPr>
          <a:xfrm>
            <a:off x="0" y="-1"/>
            <a:ext cx="18288000" cy="1983059"/>
          </a:xfrm>
        </p:spPr>
        <p:txBody>
          <a:bodyPr>
            <a:normAutofit/>
          </a:bodyPr>
          <a:lstStyle/>
          <a:p>
            <a:r>
              <a:rPr lang="en-US" sz="7200" dirty="0"/>
              <a:t>Multi-scale OLED workflow</a:t>
            </a:r>
          </a:p>
        </p:txBody>
      </p:sp>
      <p:sp>
        <p:nvSpPr>
          <p:cNvPr id="2" name="TextBox 1">
            <a:extLst>
              <a:ext uri="{FF2B5EF4-FFF2-40B4-BE49-F238E27FC236}">
                <a16:creationId xmlns:a16="http://schemas.microsoft.com/office/drawing/2014/main" id="{FD853F49-0D5C-0476-A62F-52C860696D19}"/>
              </a:ext>
            </a:extLst>
          </p:cNvPr>
          <p:cNvSpPr txBox="1"/>
          <p:nvPr/>
        </p:nvSpPr>
        <p:spPr>
          <a:xfrm>
            <a:off x="429801" y="11026011"/>
            <a:ext cx="10507830"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endParaRPr lang="en-GB" sz="2400" dirty="0">
              <a:solidFill>
                <a:srgbClr val="FF8213"/>
              </a:solidFill>
              <a:latin typeface="Lato" panose="020F0502020204030203" pitchFamily="34" charset="0"/>
            </a:endParaRPr>
          </a:p>
          <a:p>
            <a:pPr algn="l"/>
            <a:r>
              <a:rPr lang="en-GB" sz="4000" dirty="0">
                <a:solidFill>
                  <a:srgbClr val="FF8213"/>
                </a:solidFill>
                <a:latin typeface="Lato" panose="020F0502020204030203" pitchFamily="34" charset="0"/>
                <a:hlinkClick r:id="rId4"/>
              </a:rPr>
              <a:t>Webinar</a:t>
            </a:r>
            <a:endParaRPr lang="en-NL" sz="4000" dirty="0"/>
          </a:p>
        </p:txBody>
      </p:sp>
    </p:spTree>
    <p:extLst>
      <p:ext uri="{BB962C8B-B14F-4D97-AF65-F5344CB8AC3E}">
        <p14:creationId xmlns:p14="http://schemas.microsoft.com/office/powerpoint/2010/main" val="914397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8288000" cy="1983059"/>
          </a:xfrm>
        </p:spPr>
        <p:txBody>
          <a:bodyPr>
            <a:normAutofit/>
          </a:bodyPr>
          <a:lstStyle/>
          <a:p>
            <a:r>
              <a:rPr lang="en-US" sz="7200" dirty="0"/>
              <a:t>Pilot project: hyperfluorescent devices</a:t>
            </a:r>
          </a:p>
        </p:txBody>
      </p:sp>
      <p:pic>
        <p:nvPicPr>
          <p:cNvPr id="5" name="Picture 4">
            <a:extLst>
              <a:ext uri="{FF2B5EF4-FFF2-40B4-BE49-F238E27FC236}">
                <a16:creationId xmlns:a16="http://schemas.microsoft.com/office/drawing/2014/main" id="{27375C6A-8E4B-4A43-B9E2-FE19A1D9B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01" y="2277525"/>
            <a:ext cx="18285235" cy="6146586"/>
          </a:xfrm>
          <a:prstGeom prst="rect">
            <a:avLst/>
          </a:prstGeom>
        </p:spPr>
      </p:pic>
      <p:sp>
        <p:nvSpPr>
          <p:cNvPr id="7" name="Google Shape;10623;p55">
            <a:extLst>
              <a:ext uri="{FF2B5EF4-FFF2-40B4-BE49-F238E27FC236}">
                <a16:creationId xmlns:a16="http://schemas.microsoft.com/office/drawing/2014/main" id="{8BBD91F3-38D7-334A-890E-0FB1EFFCE2D8}"/>
              </a:ext>
            </a:extLst>
          </p:cNvPr>
          <p:cNvSpPr txBox="1"/>
          <p:nvPr/>
        </p:nvSpPr>
        <p:spPr>
          <a:xfrm>
            <a:off x="402336" y="8983906"/>
            <a:ext cx="16773118" cy="249296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Font typeface="Open Sans"/>
              <a:buChar char="●"/>
            </a:pPr>
            <a:r>
              <a:rPr lang="en-US" dirty="0">
                <a:latin typeface="Lato Medium" panose="020F0502020204030203" pitchFamily="34" charset="0"/>
                <a:ea typeface="Lato Medium" panose="020F0502020204030203" pitchFamily="34" charset="0"/>
                <a:cs typeface="Lato Medium" panose="020F0502020204030203" pitchFamily="34" charset="0"/>
                <a:sym typeface="Open Sans"/>
              </a:rPr>
              <a:t>Experimental</a:t>
            </a:r>
            <a:r>
              <a:rPr lang="en-US" baseline="30000" dirty="0">
                <a:latin typeface="Lato Medium" panose="020F0502020204030203" pitchFamily="34" charset="0"/>
                <a:ea typeface="Lato Medium" panose="020F0502020204030203" pitchFamily="34" charset="0"/>
                <a:cs typeface="Lato Medium" panose="020F0502020204030203" pitchFamily="34" charset="0"/>
                <a:sym typeface="Open Sans"/>
              </a:rPr>
              <a:t>**</a:t>
            </a:r>
            <a:r>
              <a:rPr lang="en-US" dirty="0">
                <a:latin typeface="Lato Medium" panose="020F0502020204030203" pitchFamily="34" charset="0"/>
                <a:ea typeface="Lato Medium" panose="020F0502020204030203" pitchFamily="34" charset="0"/>
                <a:cs typeface="Lato Medium" panose="020F0502020204030203" pitchFamily="34" charset="0"/>
                <a:sym typeface="Open Sans"/>
              </a:rPr>
              <a:t> and computed</a:t>
            </a:r>
            <a:r>
              <a:rPr lang="en-US" baseline="30000" dirty="0">
                <a:latin typeface="Lato Medium" panose="020F0502020204030203" pitchFamily="34" charset="0"/>
                <a:ea typeface="Lato Medium" panose="020F0502020204030203" pitchFamily="34" charset="0"/>
                <a:cs typeface="Lato Medium" panose="020F0502020204030203" pitchFamily="34" charset="0"/>
                <a:sym typeface="Open Sans"/>
              </a:rPr>
              <a:t>*</a:t>
            </a:r>
            <a:r>
              <a:rPr lang="en-US" dirty="0">
                <a:latin typeface="Lato Medium" panose="020F0502020204030203" pitchFamily="34" charset="0"/>
                <a:ea typeface="Lato Medium" panose="020F0502020204030203" pitchFamily="34" charset="0"/>
                <a:cs typeface="Lato Medium" panose="020F0502020204030203" pitchFamily="34" charset="0"/>
                <a:sym typeface="Open Sans"/>
              </a:rPr>
              <a:t> IP in OK agreement </a:t>
            </a:r>
          </a:p>
          <a:p>
            <a:pPr marL="457200" lvl="0" indent="-304800" algn="l" rtl="0">
              <a:spcBef>
                <a:spcPts val="0"/>
              </a:spcBef>
              <a:spcAft>
                <a:spcPts val="0"/>
              </a:spcAft>
              <a:buSzPts val="1200"/>
              <a:buFont typeface="Open Sans"/>
              <a:buChar char="●"/>
            </a:pPr>
            <a:r>
              <a:rPr lang="en-US" dirty="0">
                <a:latin typeface="Lato Medium" panose="020F0502020204030203" pitchFamily="34" charset="0"/>
                <a:ea typeface="Lato Medium" panose="020F0502020204030203" pitchFamily="34" charset="0"/>
                <a:cs typeface="Lato Medium" panose="020F0502020204030203" pitchFamily="34" charset="0"/>
                <a:sym typeface="Open Sans"/>
              </a:rPr>
              <a:t>Experimental J(V) trends well captured by simulations</a:t>
            </a:r>
          </a:p>
          <a:p>
            <a:pPr marL="457200" lvl="0" indent="-304800" algn="l" rtl="0">
              <a:spcBef>
                <a:spcPts val="0"/>
              </a:spcBef>
              <a:spcAft>
                <a:spcPts val="0"/>
              </a:spcAft>
              <a:buSzPts val="1200"/>
              <a:buFont typeface="Open Sans"/>
              <a:buChar char="●"/>
            </a:pPr>
            <a:r>
              <a:rPr lang="en-US" dirty="0">
                <a:latin typeface="Lato Medium" panose="020F0502020204030203" pitchFamily="34" charset="0"/>
                <a:ea typeface="Lato Medium" panose="020F0502020204030203" pitchFamily="34" charset="0"/>
                <a:cs typeface="Lato Medium" panose="020F0502020204030203" pitchFamily="34" charset="0"/>
                <a:sym typeface="Open Sans"/>
              </a:rPr>
              <a:t>Speed vs accuracy</a:t>
            </a:r>
            <a:endParaRPr dirty="0">
              <a:latin typeface="Lato Medium" panose="020F0502020204030203" pitchFamily="34" charset="0"/>
              <a:ea typeface="Lato Medium" panose="020F0502020204030203" pitchFamily="34" charset="0"/>
              <a:cs typeface="Lato Medium" panose="020F0502020204030203" pitchFamily="34" charset="0"/>
              <a:sym typeface="Open Sans"/>
            </a:endParaRPr>
          </a:p>
        </p:txBody>
      </p:sp>
      <p:sp>
        <p:nvSpPr>
          <p:cNvPr id="8" name="Google Shape;10625;p55">
            <a:extLst>
              <a:ext uri="{FF2B5EF4-FFF2-40B4-BE49-F238E27FC236}">
                <a16:creationId xmlns:a16="http://schemas.microsoft.com/office/drawing/2014/main" id="{4A05912E-9B42-E74D-ABFC-2073E89AC732}"/>
              </a:ext>
            </a:extLst>
          </p:cNvPr>
          <p:cNvSpPr txBox="1"/>
          <p:nvPr/>
        </p:nvSpPr>
        <p:spPr>
          <a:xfrm>
            <a:off x="10740936" y="11438475"/>
            <a:ext cx="8069783" cy="147729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aseline="30000" dirty="0">
                <a:latin typeface="Lato Medium" panose="020F0502020204030203" pitchFamily="34" charset="0"/>
                <a:ea typeface="Lato Medium" panose="020F0502020204030203" pitchFamily="34" charset="0"/>
                <a:cs typeface="Lato Medium" panose="020F0502020204030203" pitchFamily="34" charset="0"/>
                <a:sym typeface="Open Sans"/>
              </a:rPr>
              <a:t>*</a:t>
            </a:r>
            <a:r>
              <a:rPr lang="en-US" sz="2800" dirty="0">
                <a:latin typeface="Lato Medium" panose="020F0502020204030203" pitchFamily="34" charset="0"/>
                <a:ea typeface="Lato Medium" panose="020F0502020204030203" pitchFamily="34" charset="0"/>
                <a:cs typeface="Lato Medium" panose="020F0502020204030203" pitchFamily="34" charset="0"/>
                <a:sym typeface="Open Sans"/>
              </a:rPr>
              <a:t> Calculated values from multiscale toolchain</a:t>
            </a:r>
            <a:endParaRPr sz="2800" dirty="0">
              <a:latin typeface="Lato Medium" panose="020F0502020204030203" pitchFamily="34" charset="0"/>
              <a:ea typeface="Lato Medium" panose="020F0502020204030203" pitchFamily="34" charset="0"/>
              <a:cs typeface="Lato Medium" panose="020F0502020204030203" pitchFamily="34" charset="0"/>
              <a:sym typeface="Open Sans"/>
            </a:endParaRPr>
          </a:p>
          <a:p>
            <a:pPr marL="0" lvl="0" indent="0" algn="l" rtl="0">
              <a:spcBef>
                <a:spcPts val="0"/>
              </a:spcBef>
              <a:spcAft>
                <a:spcPts val="0"/>
              </a:spcAft>
              <a:buNone/>
            </a:pPr>
            <a:r>
              <a:rPr lang="en-US" sz="2800" baseline="30000" dirty="0">
                <a:latin typeface="Lato Medium" panose="020F0502020204030203" pitchFamily="34" charset="0"/>
                <a:ea typeface="Lato Medium" panose="020F0502020204030203" pitchFamily="34" charset="0"/>
                <a:cs typeface="Lato Medium" panose="020F0502020204030203" pitchFamily="34" charset="0"/>
                <a:sym typeface="Open Sans"/>
              </a:rPr>
              <a:t>**</a:t>
            </a:r>
            <a:r>
              <a:rPr lang="en-US" sz="2800" dirty="0">
                <a:latin typeface="Lato Medium" panose="020F0502020204030203" pitchFamily="34" charset="0"/>
                <a:ea typeface="Lato Medium" panose="020F0502020204030203" pitchFamily="34" charset="0"/>
                <a:cs typeface="Lato Medium" panose="020F0502020204030203" pitchFamily="34" charset="0"/>
                <a:sym typeface="Open Sans"/>
              </a:rPr>
              <a:t>Experimental values </a:t>
            </a:r>
            <a:r>
              <a:rPr lang="en-US" sz="2800" dirty="0" err="1">
                <a:latin typeface="Lato Medium" panose="020F0502020204030203" pitchFamily="34" charset="0"/>
                <a:ea typeface="Lato Medium" panose="020F0502020204030203" pitchFamily="34" charset="0"/>
                <a:cs typeface="Lato Medium" panose="020F0502020204030203" pitchFamily="34" charset="0"/>
                <a:sym typeface="Open Sans"/>
              </a:rPr>
              <a:t>Cynora</a:t>
            </a:r>
            <a:endParaRPr sz="2800" dirty="0">
              <a:latin typeface="Lato Medium" panose="020F0502020204030203" pitchFamily="34" charset="0"/>
              <a:ea typeface="Lato Medium" panose="020F0502020204030203" pitchFamily="34" charset="0"/>
              <a:cs typeface="Lato Medium" panose="020F0502020204030203" pitchFamily="34" charset="0"/>
              <a:sym typeface="Open Sans"/>
            </a:endParaRPr>
          </a:p>
          <a:p>
            <a:pPr marL="0" lvl="0" indent="0" algn="l" rtl="0">
              <a:spcBef>
                <a:spcPts val="0"/>
              </a:spcBef>
              <a:spcAft>
                <a:spcPts val="0"/>
              </a:spcAft>
              <a:buNone/>
            </a:pPr>
            <a:endParaRPr sz="2800" dirty="0">
              <a:latin typeface="Lato Medium" panose="020F0502020204030203" pitchFamily="34" charset="0"/>
              <a:ea typeface="Lato Medium" panose="020F0502020204030203" pitchFamily="34" charset="0"/>
              <a:cs typeface="Lato Medium" panose="020F0502020204030203" pitchFamily="34" charset="0"/>
              <a:sym typeface="Open Sans"/>
            </a:endParaRPr>
          </a:p>
        </p:txBody>
      </p:sp>
    </p:spTree>
    <p:extLst>
      <p:ext uri="{BB962C8B-B14F-4D97-AF65-F5344CB8AC3E}">
        <p14:creationId xmlns:p14="http://schemas.microsoft.com/office/powerpoint/2010/main" val="17037688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746"/>
            <a:ext cx="18418629" cy="1784789"/>
          </a:xfrm>
        </p:spPr>
        <p:txBody>
          <a:bodyPr>
            <a:normAutofit/>
          </a:bodyPr>
          <a:lstStyle/>
          <a:p>
            <a:r>
              <a:rPr lang="en-US" sz="6600" b="1" dirty="0">
                <a:latin typeface="Lato Black" pitchFamily="34" charset="0"/>
                <a:ea typeface="Lato Black" pitchFamily="34" charset="0"/>
                <a:cs typeface="Lato Black" pitchFamily="34" charset="0"/>
              </a:rPr>
              <a:t>Demo</a:t>
            </a:r>
            <a:r>
              <a:rPr lang="en-US" sz="6600" b="1" dirty="0">
                <a:latin typeface="Lato Medium" pitchFamily="34" charset="0"/>
                <a:ea typeface="Lato Medium" pitchFamily="34" charset="0"/>
                <a:cs typeface="Lato Medium" pitchFamily="34" charset="0"/>
              </a:rPr>
              <a:t>: </a:t>
            </a:r>
            <a:r>
              <a:rPr lang="en-US" sz="6600" b="1" dirty="0" err="1">
                <a:latin typeface="Lato Black" pitchFamily="34" charset="0"/>
                <a:ea typeface="Lato Black" pitchFamily="34" charset="0"/>
                <a:cs typeface="Lato Black" pitchFamily="34" charset="0"/>
              </a:rPr>
              <a:t>qsGW+BSE</a:t>
            </a:r>
            <a:r>
              <a:rPr lang="en-US" sz="6600" b="1" dirty="0">
                <a:latin typeface="Lato Black" pitchFamily="34" charset="0"/>
                <a:ea typeface="Lato Black" pitchFamily="34" charset="0"/>
                <a:cs typeface="Lato Black" pitchFamily="34" charset="0"/>
              </a:rPr>
              <a:t> (</a:t>
            </a:r>
            <a:r>
              <a:rPr lang="en-US" sz="6600" b="1" dirty="0">
                <a:latin typeface="Lato Black" pitchFamily="34" charset="0"/>
                <a:ea typeface="Lato Black" pitchFamily="34" charset="0"/>
                <a:cs typeface="Lato Black" pitchFamily="34" charset="0"/>
                <a:hlinkClick r:id="rId2"/>
              </a:rPr>
              <a:t>tutorial</a:t>
            </a:r>
            <a:r>
              <a:rPr lang="en-US" sz="6600" b="1" dirty="0">
                <a:latin typeface="Lato Black" pitchFamily="34" charset="0"/>
                <a:ea typeface="Lato Black" pitchFamily="34" charset="0"/>
                <a:cs typeface="Lato Black" pitchFamily="34" charset="0"/>
              </a:rPr>
              <a:t>)</a:t>
            </a:r>
            <a:endParaRPr lang="en-US" sz="6600" b="1" baseline="-25000" dirty="0">
              <a:latin typeface="Lato Black" pitchFamily="34" charset="0"/>
              <a:ea typeface="Lato Black" pitchFamily="34" charset="0"/>
              <a:cs typeface="Lato Black" pitchFamily="34" charset="0"/>
            </a:endParaRPr>
          </a:p>
        </p:txBody>
      </p:sp>
      <p:pic>
        <p:nvPicPr>
          <p:cNvPr id="1026" name="Picture 2">
            <a:extLst>
              <a:ext uri="{FF2B5EF4-FFF2-40B4-BE49-F238E27FC236}">
                <a16:creationId xmlns:a16="http://schemas.microsoft.com/office/drawing/2014/main" id="{B26AA88A-E13C-1EA2-5288-80C0B0BD3C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5175" y="10732792"/>
            <a:ext cx="7673643" cy="15569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8F04D54-080B-3355-1B1D-2B829F236396}"/>
              </a:ext>
            </a:extLst>
          </p:cNvPr>
          <p:cNvPicPr>
            <a:picLocks noChangeAspect="1"/>
          </p:cNvPicPr>
          <p:nvPr/>
        </p:nvPicPr>
        <p:blipFill>
          <a:blip r:embed="rId4"/>
          <a:stretch>
            <a:fillRect/>
          </a:stretch>
        </p:blipFill>
        <p:spPr>
          <a:xfrm>
            <a:off x="694146" y="1807535"/>
            <a:ext cx="12687488" cy="8739634"/>
          </a:xfrm>
          <a:prstGeom prst="rect">
            <a:avLst/>
          </a:prstGeom>
        </p:spPr>
      </p:pic>
      <p:pic>
        <p:nvPicPr>
          <p:cNvPr id="1030" name="Picture 6">
            <a:extLst>
              <a:ext uri="{FF2B5EF4-FFF2-40B4-BE49-F238E27FC236}">
                <a16:creationId xmlns:a16="http://schemas.microsoft.com/office/drawing/2014/main" id="{6DB7E1F5-57C8-2D7B-FCDD-094AC8591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21661" y="7131785"/>
            <a:ext cx="5599601" cy="2494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2162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DBDF0B5-BAC8-3538-6AEB-3CD1737F7791}"/>
              </a:ext>
            </a:extLst>
          </p:cNvPr>
          <p:cNvSpPr txBox="1">
            <a:spLocks/>
          </p:cNvSpPr>
          <p:nvPr/>
        </p:nvSpPr>
        <p:spPr>
          <a:xfrm>
            <a:off x="0" y="563525"/>
            <a:ext cx="18288000" cy="338150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Autofit/>
          </a:bodyPr>
          <a:lstStyle>
            <a:lvl1pPr marL="0" marR="0" indent="0" algn="ctr" defTabSz="619125" latinLnBrk="0">
              <a:lnSpc>
                <a:spcPct val="100000"/>
              </a:lnSpc>
              <a:spcBef>
                <a:spcPts val="0"/>
              </a:spcBef>
              <a:spcAft>
                <a:spcPts val="0"/>
              </a:spcAft>
              <a:buClrTx/>
              <a:buSzTx/>
              <a:buFontTx/>
              <a:buNone/>
              <a:tabLst/>
              <a:defRPr sz="8400" b="0" i="0" u="none" strike="noStrike" cap="none" spc="0" baseline="0">
                <a:ln>
                  <a:noFill/>
                </a:ln>
                <a:solidFill>
                  <a:schemeClr val="accent1"/>
                </a:solidFill>
                <a:uFillTx/>
                <a:latin typeface="Lato Black"/>
                <a:ea typeface="Lato Black"/>
                <a:cs typeface="Lato Black"/>
                <a:sym typeface="Lato Black"/>
              </a:defRPr>
            </a:lvl1pPr>
            <a:lvl2pPr marL="0" marR="0" indent="1714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2pPr>
            <a:lvl3pPr marL="0" marR="0" indent="3429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3pPr>
            <a:lvl4pPr marL="0" marR="0" indent="5143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4pPr>
            <a:lvl5pPr marL="0" marR="0" indent="6858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5pPr>
            <a:lvl6pPr marL="0" marR="0" indent="8572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6pPr>
            <a:lvl7pPr marL="0" marR="0" indent="10287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7pPr>
            <a:lvl8pPr marL="0" marR="0" indent="12001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8pPr>
            <a:lvl9pPr marL="0" marR="0" indent="13716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9pPr>
          </a:lstStyle>
          <a:p>
            <a:pPr marL="0" marR="0" lvl="0" indent="0" algn="ctr" defTabSz="619125" rtl="0" eaLnBrk="1" fontAlgn="auto" latinLnBrk="0" hangingPunct="1">
              <a:lnSpc>
                <a:spcPct val="100000"/>
              </a:lnSpc>
              <a:spcBef>
                <a:spcPts val="0"/>
              </a:spcBef>
              <a:spcAft>
                <a:spcPts val="0"/>
              </a:spcAft>
              <a:buClrTx/>
              <a:buSzTx/>
              <a:buFontTx/>
              <a:buNone/>
              <a:tabLst/>
              <a:defRPr/>
            </a:pPr>
            <a:br>
              <a:rPr kumimoji="0" lang="en-GB" sz="8000" b="1" i="0" u="none" strike="noStrike" kern="0" cap="none" spc="0" normalizeH="0" baseline="0" noProof="0" dirty="0">
                <a:ln>
                  <a:noFill/>
                </a:ln>
                <a:solidFill>
                  <a:srgbClr val="FF921E"/>
                </a:solidFill>
                <a:effectLst/>
                <a:uLnTx/>
                <a:uFillTx/>
                <a:latin typeface="Lato Medium" pitchFamily="34" charset="0"/>
                <a:ea typeface="Lato Medium" pitchFamily="34" charset="0"/>
                <a:cs typeface="Lato Medium" pitchFamily="34" charset="0"/>
                <a:sym typeface="Lato Black"/>
              </a:rPr>
            </a:br>
            <a:r>
              <a:rPr kumimoji="0" lang="en-GB" sz="8000" b="1" i="0" u="none" strike="noStrike" kern="0" cap="none" spc="0" normalizeH="0" baseline="0" noProof="0" dirty="0" err="1">
                <a:ln>
                  <a:noFill/>
                </a:ln>
                <a:solidFill>
                  <a:srgbClr val="FF921E"/>
                </a:solidFill>
                <a:effectLst/>
                <a:uLnTx/>
                <a:uFillTx/>
                <a:latin typeface="Lato Medium" pitchFamily="34" charset="0"/>
                <a:ea typeface="Lato Medium" pitchFamily="34" charset="0"/>
                <a:cs typeface="Lato Medium" pitchFamily="34" charset="0"/>
                <a:sym typeface="Lato Black"/>
              </a:rPr>
              <a:t>Modeling</a:t>
            </a:r>
            <a:r>
              <a:rPr kumimoji="0" lang="en-GB" sz="8000" b="1" i="0" u="none" strike="noStrike" kern="0" cap="none" spc="0" normalizeH="0" baseline="0" noProof="0" dirty="0">
                <a:ln>
                  <a:noFill/>
                </a:ln>
                <a:solidFill>
                  <a:srgbClr val="FF921E"/>
                </a:solidFill>
                <a:effectLst/>
                <a:uLnTx/>
                <a:uFillTx/>
                <a:latin typeface="Lato Medium" pitchFamily="34" charset="0"/>
                <a:ea typeface="Lato Medium" pitchFamily="34" charset="0"/>
                <a:cs typeface="Lato Medium" pitchFamily="34" charset="0"/>
                <a:sym typeface="Lato Black"/>
              </a:rPr>
              <a:t> </a:t>
            </a:r>
            <a:r>
              <a:rPr lang="en-GB" sz="8000" b="1" dirty="0">
                <a:solidFill>
                  <a:srgbClr val="FF921E"/>
                </a:solidFill>
                <a:latin typeface="Lato Medium" pitchFamily="34" charset="0"/>
                <a:ea typeface="Lato Medium" pitchFamily="34" charset="0"/>
                <a:cs typeface="Lato Medium" pitchFamily="34" charset="0"/>
              </a:rPr>
              <a:t>battery </a:t>
            </a:r>
            <a:r>
              <a:rPr kumimoji="0" lang="en-GB" sz="8000" b="1" i="0" u="none" strike="noStrike" kern="0" cap="none" spc="0" normalizeH="0" baseline="0" noProof="0" dirty="0">
                <a:ln>
                  <a:noFill/>
                </a:ln>
                <a:solidFill>
                  <a:srgbClr val="FF921E"/>
                </a:solidFill>
                <a:effectLst/>
                <a:uLnTx/>
                <a:uFillTx/>
                <a:latin typeface="Lato Medium" pitchFamily="34" charset="0"/>
                <a:ea typeface="Lato Medium" pitchFamily="34" charset="0"/>
                <a:cs typeface="Lato Medium" pitchFamily="34" charset="0"/>
                <a:sym typeface="Lato Black"/>
              </a:rPr>
              <a:t>materials</a:t>
            </a:r>
            <a:br>
              <a:rPr kumimoji="0" lang="en-US" sz="8000" b="1" i="0" u="none" strike="noStrike" kern="0" cap="none" spc="0" normalizeH="0" baseline="0" noProof="0" dirty="0">
                <a:ln>
                  <a:noFill/>
                </a:ln>
                <a:solidFill>
                  <a:srgbClr val="FF941E"/>
                </a:solidFill>
                <a:effectLst/>
                <a:uLnTx/>
                <a:uFillTx/>
                <a:latin typeface="Lato Medium" pitchFamily="34" charset="0"/>
                <a:ea typeface="Lato Medium" pitchFamily="34" charset="0"/>
                <a:cs typeface="Lato Medium" pitchFamily="34" charset="0"/>
                <a:sym typeface="Lato Black"/>
              </a:rPr>
            </a:br>
            <a:endParaRPr kumimoji="0" lang="en-US" sz="8000" b="1" i="0" u="none" strike="noStrike" kern="0" cap="none" spc="0" normalizeH="0" baseline="0" noProof="0" dirty="0">
              <a:ln>
                <a:noFill/>
              </a:ln>
              <a:solidFill>
                <a:srgbClr val="FF921E"/>
              </a:solidFill>
              <a:effectLst/>
              <a:uLnTx/>
              <a:uFillTx/>
              <a:latin typeface="Lato Medium" pitchFamily="34" charset="0"/>
              <a:ea typeface="Lato Medium" pitchFamily="34" charset="0"/>
              <a:cs typeface="Lato Medium" pitchFamily="34" charset="0"/>
              <a:sym typeface="Lato Black"/>
            </a:endParaRPr>
          </a:p>
        </p:txBody>
      </p:sp>
      <p:pic>
        <p:nvPicPr>
          <p:cNvPr id="2" name="Picture 1">
            <a:extLst>
              <a:ext uri="{FF2B5EF4-FFF2-40B4-BE49-F238E27FC236}">
                <a16:creationId xmlns:a16="http://schemas.microsoft.com/office/drawing/2014/main" id="{F2CA882E-82EC-12DD-0B3B-73AB1FFA5A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94" b="5766"/>
          <a:stretch/>
        </p:blipFill>
        <p:spPr>
          <a:xfrm>
            <a:off x="9356916" y="4281201"/>
            <a:ext cx="7735330" cy="5489772"/>
          </a:xfrm>
          <a:prstGeom prst="rect">
            <a:avLst/>
          </a:prstGeom>
        </p:spPr>
      </p:pic>
      <p:pic>
        <p:nvPicPr>
          <p:cNvPr id="3" name="plot_NEB.pdf" descr="plot_NEB.pdf">
            <a:extLst>
              <a:ext uri="{FF2B5EF4-FFF2-40B4-BE49-F238E27FC236}">
                <a16:creationId xmlns:a16="http://schemas.microsoft.com/office/drawing/2014/main" id="{454555AA-E3C6-E78B-BF47-CA60DB105AA1}"/>
              </a:ext>
            </a:extLst>
          </p:cNvPr>
          <p:cNvPicPr>
            <a:picLocks noChangeAspect="1"/>
          </p:cNvPicPr>
          <p:nvPr/>
        </p:nvPicPr>
        <p:blipFill>
          <a:blip r:embed="rId3"/>
          <a:stretch/>
        </p:blipFill>
        <p:spPr bwMode="auto">
          <a:xfrm>
            <a:off x="612137" y="4086347"/>
            <a:ext cx="8090348" cy="6067761"/>
          </a:xfrm>
          <a:prstGeom prst="rect">
            <a:avLst/>
          </a:prstGeom>
          <a:ln w="12700">
            <a:miter lim="400000"/>
          </a:ln>
        </p:spPr>
      </p:pic>
    </p:spTree>
    <p:extLst>
      <p:ext uri="{BB962C8B-B14F-4D97-AF65-F5344CB8AC3E}">
        <p14:creationId xmlns:p14="http://schemas.microsoft.com/office/powerpoint/2010/main" val="14376170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8288000" cy="1983059"/>
          </a:xfrm>
        </p:spPr>
        <p:txBody>
          <a:bodyPr>
            <a:normAutofit/>
          </a:bodyPr>
          <a:lstStyle/>
          <a:p>
            <a:r>
              <a:rPr lang="en-US" dirty="0"/>
              <a:t>Properties for battery materials</a:t>
            </a:r>
          </a:p>
        </p:txBody>
      </p:sp>
      <p:sp>
        <p:nvSpPr>
          <p:cNvPr id="12" name="Content Placeholder 3">
            <a:extLst>
              <a:ext uri="{FF2B5EF4-FFF2-40B4-BE49-F238E27FC236}">
                <a16:creationId xmlns:a16="http://schemas.microsoft.com/office/drawing/2014/main" id="{C1807C39-BC92-C448-8E80-BB1B49C00C9A}"/>
              </a:ext>
            </a:extLst>
          </p:cNvPr>
          <p:cNvSpPr txBox="1">
            <a:spLocks/>
          </p:cNvSpPr>
          <p:nvPr/>
        </p:nvSpPr>
        <p:spPr>
          <a:xfrm>
            <a:off x="376527" y="1983058"/>
            <a:ext cx="17911473" cy="10183542"/>
          </a:xfrm>
          <a:prstGeom prst="rect">
            <a:avLst/>
          </a:prstGeom>
        </p:spPr>
        <p:txBody>
          <a:bodyPr vert="horz" lIns="68580" tIns="34290" rIns="68580" bIns="34290" rtlCol="0">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hangingPunct="1"/>
            <a:r>
              <a:rPr lang="en-US" sz="4000" dirty="0">
                <a:latin typeface="Lato Medium" charset="0"/>
                <a:ea typeface="Lato Medium" charset="0"/>
                <a:cs typeface="Lato Medium" charset="0"/>
              </a:rPr>
              <a:t>Charge mobility, diffusion, viscosity</a:t>
            </a:r>
          </a:p>
          <a:p>
            <a:pPr lvl="1" hangingPunct="1"/>
            <a:r>
              <a:rPr lang="en-US" sz="2800" dirty="0">
                <a:solidFill>
                  <a:srgbClr val="FF941E"/>
                </a:solidFill>
                <a:latin typeface="Lato Medium" charset="0"/>
                <a:ea typeface="Lato Medium" charset="0"/>
                <a:cs typeface="Lato Medium" charset="0"/>
                <a:hlinkClick r:id="rId3"/>
              </a:rPr>
              <a:t>ReaxFF</a:t>
            </a:r>
            <a:r>
              <a:rPr lang="en-US" sz="2800" dirty="0">
                <a:solidFill>
                  <a:srgbClr val="FF941E"/>
                </a:solidFill>
                <a:latin typeface="Lato Medium" charset="0"/>
                <a:ea typeface="Lato Medium" charset="0"/>
                <a:cs typeface="Lato Medium" charset="0"/>
              </a:rPr>
              <a:t>, </a:t>
            </a:r>
            <a:r>
              <a:rPr lang="en-US" sz="2800" dirty="0">
                <a:solidFill>
                  <a:srgbClr val="FF941E"/>
                </a:solidFill>
                <a:latin typeface="Lato Medium" charset="0"/>
                <a:ea typeface="Lato Medium" charset="0"/>
                <a:cs typeface="Lato Medium" charset="0"/>
                <a:hlinkClick r:id="rId4"/>
              </a:rPr>
              <a:t>APPLE&amp;P</a:t>
            </a:r>
            <a:r>
              <a:rPr lang="en-US" sz="2800" dirty="0">
                <a:solidFill>
                  <a:srgbClr val="FF941E"/>
                </a:solidFill>
                <a:latin typeface="Lato Medium" charset="0"/>
                <a:ea typeface="Lato Medium" charset="0"/>
                <a:cs typeface="Lato Medium" charset="0"/>
              </a:rPr>
              <a:t>, DFTB-MD</a:t>
            </a:r>
          </a:p>
          <a:p>
            <a:pPr lvl="1" hangingPunct="1"/>
            <a:r>
              <a:rPr lang="en-US" sz="2800" dirty="0">
                <a:solidFill>
                  <a:srgbClr val="FF941E"/>
                </a:solidFill>
                <a:latin typeface="Lato Medium" charset="0"/>
                <a:ea typeface="Lato Medium" charset="0"/>
                <a:cs typeface="Lato Medium" charset="0"/>
                <a:hlinkClick r:id="rId5"/>
              </a:rPr>
              <a:t>NEGF</a:t>
            </a:r>
            <a:r>
              <a:rPr lang="en-US" sz="2800" dirty="0">
                <a:solidFill>
                  <a:srgbClr val="FF941E"/>
                </a:solidFill>
                <a:latin typeface="Lato Medium" charset="0"/>
                <a:ea typeface="Lato Medium" charset="0"/>
                <a:cs typeface="Lato Medium" charset="0"/>
              </a:rPr>
              <a:t>: I-V curves, mobility across interface</a:t>
            </a:r>
          </a:p>
          <a:p>
            <a:pPr lvl="1" hangingPunct="1"/>
            <a:endParaRPr lang="en-US" sz="2800" dirty="0">
              <a:solidFill>
                <a:srgbClr val="FF941E"/>
              </a:solidFill>
              <a:latin typeface="Lato Medium" charset="0"/>
              <a:ea typeface="Lato Medium" charset="0"/>
              <a:cs typeface="Lato Medium" charset="0"/>
            </a:endParaRPr>
          </a:p>
          <a:p>
            <a:pPr hangingPunct="1"/>
            <a:r>
              <a:rPr lang="en-US" sz="4000" dirty="0">
                <a:solidFill>
                  <a:schemeClr val="tx1"/>
                </a:solidFill>
                <a:latin typeface="Lato Medium" charset="0"/>
                <a:ea typeface="Lato Medium" charset="0"/>
                <a:cs typeface="Lato Medium" charset="0"/>
              </a:rPr>
              <a:t>Electrolyte solubility &amp; electrochemistry</a:t>
            </a:r>
          </a:p>
          <a:p>
            <a:pPr lvl="1" hangingPunct="1"/>
            <a:r>
              <a:rPr lang="en-US" sz="2800" dirty="0">
                <a:solidFill>
                  <a:srgbClr val="FF941E"/>
                </a:solidFill>
                <a:latin typeface="Lato Medium" charset="0"/>
                <a:ea typeface="Lato Medium" charset="0"/>
                <a:cs typeface="Lato Medium" charset="0"/>
                <a:hlinkClick r:id="rId6"/>
              </a:rPr>
              <a:t>Accurate redox potentials </a:t>
            </a:r>
            <a:r>
              <a:rPr lang="en-US" sz="2800" dirty="0">
                <a:solidFill>
                  <a:srgbClr val="FF941E"/>
                </a:solidFill>
                <a:latin typeface="Lato Medium" charset="0"/>
                <a:ea typeface="Lato Medium" charset="0"/>
                <a:cs typeface="Lato Medium" charset="0"/>
              </a:rPr>
              <a:t>(ADF+COSMO-RS), </a:t>
            </a:r>
            <a:r>
              <a:rPr lang="en-US" sz="2800" dirty="0">
                <a:solidFill>
                  <a:srgbClr val="FF941E"/>
                </a:solidFill>
                <a:latin typeface="Lato Medium" charset="0"/>
                <a:ea typeface="Lato Medium" charset="0"/>
                <a:cs typeface="Lato Medium" charset="0"/>
                <a:hlinkClick r:id="rId7"/>
              </a:rPr>
              <a:t>ionization potentials</a:t>
            </a:r>
            <a:endParaRPr lang="en-US" sz="2800" dirty="0">
              <a:solidFill>
                <a:srgbClr val="FF941E"/>
              </a:solidFill>
              <a:latin typeface="Lato Medium" charset="0"/>
              <a:ea typeface="Lato Medium" charset="0"/>
              <a:cs typeface="Lato Medium" charset="0"/>
            </a:endParaRPr>
          </a:p>
          <a:p>
            <a:pPr lvl="1" hangingPunct="1"/>
            <a:r>
              <a:rPr lang="en-US" sz="2800" dirty="0">
                <a:solidFill>
                  <a:srgbClr val="FF941E"/>
                </a:solidFill>
                <a:latin typeface="Lato Medium" charset="0"/>
                <a:ea typeface="Lato Medium" charset="0"/>
                <a:cs typeface="Lato Medium" charset="0"/>
              </a:rPr>
              <a:t>Solubility: COSMO-RS</a:t>
            </a:r>
          </a:p>
          <a:p>
            <a:pPr lvl="1" hangingPunct="1"/>
            <a:r>
              <a:rPr lang="en-US" sz="2800" dirty="0">
                <a:solidFill>
                  <a:srgbClr val="FF941E"/>
                </a:solidFill>
                <a:latin typeface="Lato Medium" charset="0"/>
                <a:ea typeface="Lato Medium" charset="0"/>
                <a:cs typeface="Lato Medium" charset="0"/>
              </a:rPr>
              <a:t>(e)</a:t>
            </a:r>
            <a:r>
              <a:rPr lang="en-US" sz="2800" dirty="0" err="1">
                <a:solidFill>
                  <a:srgbClr val="FF941E"/>
                </a:solidFill>
                <a:latin typeface="Lato Medium" charset="0"/>
                <a:ea typeface="Lato Medium" charset="0"/>
                <a:cs typeface="Lato Medium" charset="0"/>
              </a:rPr>
              <a:t>ReaxFF</a:t>
            </a:r>
            <a:r>
              <a:rPr lang="en-US" sz="2800" dirty="0">
                <a:solidFill>
                  <a:srgbClr val="FF941E"/>
                </a:solidFill>
                <a:latin typeface="Lato Medium" charset="0"/>
                <a:ea typeface="Lato Medium" charset="0"/>
                <a:cs typeface="Lato Medium" charset="0"/>
              </a:rPr>
              <a:t>: </a:t>
            </a:r>
            <a:r>
              <a:rPr lang="en-US" sz="2800" dirty="0">
                <a:solidFill>
                  <a:srgbClr val="FF941E"/>
                </a:solidFill>
                <a:latin typeface="Lato Medium" charset="0"/>
                <a:ea typeface="Lato Medium" charset="0"/>
                <a:cs typeface="Lato Medium" charset="0"/>
                <a:hlinkClick r:id="rId8"/>
              </a:rPr>
              <a:t>electrolyte degradation</a:t>
            </a:r>
            <a:endParaRPr lang="en-US" sz="2800" dirty="0">
              <a:solidFill>
                <a:srgbClr val="FF941E"/>
              </a:solidFill>
              <a:latin typeface="Lato Medium" charset="0"/>
              <a:ea typeface="Lato Medium" charset="0"/>
              <a:cs typeface="Lato Medium" charset="0"/>
            </a:endParaRPr>
          </a:p>
          <a:p>
            <a:pPr lvl="1" hangingPunct="1"/>
            <a:r>
              <a:rPr lang="en-US" sz="2800" dirty="0" err="1">
                <a:solidFill>
                  <a:srgbClr val="FF941E"/>
                </a:solidFill>
                <a:latin typeface="Lato Medium" charset="0"/>
                <a:ea typeface="Lato Medium" charset="0"/>
                <a:cs typeface="Lato Medium" charset="0"/>
              </a:rPr>
              <a:t>ReaxFF</a:t>
            </a:r>
            <a:r>
              <a:rPr lang="en-US" sz="2800" dirty="0">
                <a:solidFill>
                  <a:srgbClr val="FF941E"/>
                </a:solidFill>
                <a:latin typeface="Lato Medium" charset="0"/>
                <a:ea typeface="Lato Medium" charset="0"/>
                <a:cs typeface="Lato Medium" charset="0"/>
              </a:rPr>
              <a:t>, DFTB, BAND, polymer properties (</a:t>
            </a:r>
            <a:r>
              <a:rPr lang="en-US" sz="2800" dirty="0">
                <a:solidFill>
                  <a:srgbClr val="FF941E"/>
                </a:solidFill>
                <a:latin typeface="Lato Medium" charset="0"/>
                <a:ea typeface="Lato Medium" charset="0"/>
                <a:cs typeface="Lato Medium" charset="0"/>
                <a:hlinkClick r:id="rId9"/>
              </a:rPr>
              <a:t>band gaps</a:t>
            </a:r>
            <a:r>
              <a:rPr lang="en-US" sz="2800" dirty="0">
                <a:solidFill>
                  <a:srgbClr val="FF941E"/>
                </a:solidFill>
                <a:latin typeface="Lato Medium" charset="0"/>
                <a:ea typeface="Lato Medium" charset="0"/>
                <a:cs typeface="Lato Medium" charset="0"/>
              </a:rPr>
              <a:t>)</a:t>
            </a:r>
          </a:p>
          <a:p>
            <a:pPr lvl="1" hangingPunct="1"/>
            <a:r>
              <a:rPr lang="en-US" sz="2800" dirty="0">
                <a:solidFill>
                  <a:srgbClr val="FF941E"/>
                </a:solidFill>
                <a:latin typeface="Lato Medium" charset="0"/>
                <a:ea typeface="Lato Medium" charset="0"/>
                <a:cs typeface="Lato Medium" charset="0"/>
              </a:rPr>
              <a:t>BAND: include solvation, E field</a:t>
            </a:r>
            <a:endParaRPr lang="en-US" sz="2800" dirty="0">
              <a:solidFill>
                <a:schemeClr val="tx1"/>
              </a:solidFill>
              <a:latin typeface="Lato Medium" charset="0"/>
              <a:ea typeface="Lato Medium" charset="0"/>
              <a:cs typeface="Lato Medium" charset="0"/>
            </a:endParaRPr>
          </a:p>
          <a:p>
            <a:pPr lvl="1" hangingPunct="1"/>
            <a:endParaRPr lang="en-US" sz="2400" dirty="0">
              <a:latin typeface="Lato Medium" charset="0"/>
              <a:ea typeface="Lato Medium" charset="0"/>
              <a:cs typeface="Lato Medium" charset="0"/>
            </a:endParaRPr>
          </a:p>
          <a:p>
            <a:pPr hangingPunct="1"/>
            <a:r>
              <a:rPr lang="en-US" sz="4000" dirty="0">
                <a:latin typeface="Lato Medium" charset="0"/>
                <a:ea typeface="Lato Medium" charset="0"/>
                <a:cs typeface="Lato Medium" charset="0"/>
              </a:rPr>
              <a:t>(Dis)charge processes</a:t>
            </a:r>
            <a:r>
              <a:rPr lang="en-US" sz="3600" dirty="0">
                <a:latin typeface="Lato Medium" charset="0"/>
                <a:ea typeface="Lato Medium" charset="0"/>
                <a:cs typeface="Lato Medium" charset="0"/>
              </a:rPr>
              <a:t> </a:t>
            </a:r>
            <a:endParaRPr lang="en-US" sz="2400" dirty="0">
              <a:latin typeface="Lato Medium" charset="0"/>
              <a:ea typeface="Lato Medium" charset="0"/>
              <a:cs typeface="Lato Medium" charset="0"/>
            </a:endParaRPr>
          </a:p>
          <a:p>
            <a:pPr lvl="1" hangingPunct="1"/>
            <a:r>
              <a:rPr lang="en-US" sz="2800" dirty="0">
                <a:solidFill>
                  <a:srgbClr val="FF941E"/>
                </a:solidFill>
                <a:latin typeface="Lato Medium" charset="0"/>
                <a:ea typeface="Lato Medium" charset="0"/>
                <a:cs typeface="Lato Medium" charset="0"/>
                <a:hlinkClick r:id="rId10"/>
              </a:rPr>
              <a:t>GCMC</a:t>
            </a:r>
            <a:r>
              <a:rPr lang="en-US" sz="2800" dirty="0">
                <a:solidFill>
                  <a:srgbClr val="FF941E"/>
                </a:solidFill>
                <a:latin typeface="Lato Medium" charset="0"/>
                <a:ea typeface="Lato Medium" charset="0"/>
                <a:cs typeface="Lato Medium" charset="0"/>
              </a:rPr>
              <a:t> with </a:t>
            </a:r>
            <a:r>
              <a:rPr lang="en-US" sz="2800" dirty="0" err="1">
                <a:solidFill>
                  <a:srgbClr val="FF941E"/>
                </a:solidFill>
                <a:latin typeface="Lato Medium" charset="0"/>
                <a:ea typeface="Lato Medium" charset="0"/>
                <a:cs typeface="Lato Medium" charset="0"/>
              </a:rPr>
              <a:t>ReaxFF</a:t>
            </a:r>
            <a:r>
              <a:rPr lang="en-US" sz="2800" dirty="0">
                <a:solidFill>
                  <a:srgbClr val="FF941E"/>
                </a:solidFill>
                <a:latin typeface="Lato Medium" charset="0"/>
                <a:ea typeface="Lato Medium" charset="0"/>
                <a:cs typeface="Lato Medium" charset="0"/>
              </a:rPr>
              <a:t>, or DFT(B)</a:t>
            </a:r>
          </a:p>
          <a:p>
            <a:pPr lvl="1" hangingPunct="1"/>
            <a:endParaRPr lang="en-US" sz="2800" dirty="0">
              <a:solidFill>
                <a:srgbClr val="FF941E"/>
              </a:solidFill>
              <a:latin typeface="Lato Medium" charset="0"/>
              <a:ea typeface="Lato Medium" charset="0"/>
              <a:cs typeface="Lato Medium" charset="0"/>
            </a:endParaRPr>
          </a:p>
          <a:p>
            <a:pPr hangingPunct="1"/>
            <a:r>
              <a:rPr lang="en-US" sz="4000" dirty="0">
                <a:solidFill>
                  <a:schemeClr val="tx1"/>
                </a:solidFill>
                <a:latin typeface="Lato Medium" charset="0"/>
                <a:ea typeface="Lato Medium" charset="0"/>
                <a:cs typeface="Lato Medium" charset="0"/>
              </a:rPr>
              <a:t>Understand battery ‘operando’</a:t>
            </a:r>
          </a:p>
          <a:p>
            <a:pPr lvl="1" hangingPunct="1"/>
            <a:r>
              <a:rPr lang="en-US" sz="2800" dirty="0">
                <a:solidFill>
                  <a:srgbClr val="FF941E"/>
                </a:solidFill>
                <a:latin typeface="Lato Medium" charset="0"/>
                <a:ea typeface="Lato Medium" charset="0"/>
                <a:cs typeface="Lato Medium" charset="0"/>
              </a:rPr>
              <a:t>ADF - Spectroscopy: </a:t>
            </a:r>
            <a:r>
              <a:rPr lang="en-US" sz="2800" dirty="0">
                <a:solidFill>
                  <a:srgbClr val="FF941E"/>
                </a:solidFill>
                <a:latin typeface="Lato Medium" charset="0"/>
                <a:ea typeface="Lato Medium" charset="0"/>
                <a:cs typeface="Lato Medium" charset="0"/>
                <a:hlinkClick r:id="rId11"/>
              </a:rPr>
              <a:t>NMR</a:t>
            </a:r>
            <a:r>
              <a:rPr lang="en-US" sz="2800" dirty="0">
                <a:solidFill>
                  <a:srgbClr val="FF941E"/>
                </a:solidFill>
                <a:latin typeface="Lato Medium" charset="0"/>
                <a:ea typeface="Lato Medium" charset="0"/>
                <a:cs typeface="Lato Medium" charset="0"/>
              </a:rPr>
              <a:t>, NEXAFS</a:t>
            </a:r>
          </a:p>
        </p:txBody>
      </p:sp>
      <p:pic>
        <p:nvPicPr>
          <p:cNvPr id="10" name="Picture 9">
            <a:extLst>
              <a:ext uri="{FF2B5EF4-FFF2-40B4-BE49-F238E27FC236}">
                <a16:creationId xmlns:a16="http://schemas.microsoft.com/office/drawing/2014/main" id="{BA6EED88-FF6A-6241-B34C-D3260592C99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5748"/>
          <a:stretch/>
        </p:blipFill>
        <p:spPr>
          <a:xfrm>
            <a:off x="12588999" y="7328462"/>
            <a:ext cx="5154252" cy="5207789"/>
          </a:xfrm>
          <a:prstGeom prst="rect">
            <a:avLst/>
          </a:prstGeom>
        </p:spPr>
      </p:pic>
      <p:pic>
        <p:nvPicPr>
          <p:cNvPr id="5" name="Picture 4">
            <a:extLst>
              <a:ext uri="{FF2B5EF4-FFF2-40B4-BE49-F238E27FC236}">
                <a16:creationId xmlns:a16="http://schemas.microsoft.com/office/drawing/2014/main" id="{6396B01A-D440-4C13-8FE8-F6CBA23806A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588999" y="2081913"/>
            <a:ext cx="4844854" cy="2042616"/>
          </a:xfrm>
          <a:prstGeom prst="rect">
            <a:avLst/>
          </a:prstGeom>
        </p:spPr>
      </p:pic>
      <p:pic>
        <p:nvPicPr>
          <p:cNvPr id="6" name="Picture 5">
            <a:extLst>
              <a:ext uri="{FF2B5EF4-FFF2-40B4-BE49-F238E27FC236}">
                <a16:creationId xmlns:a16="http://schemas.microsoft.com/office/drawing/2014/main" id="{02A11DA6-25DA-414E-BF54-75861AEF937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6994" b="5766"/>
          <a:stretch/>
        </p:blipFill>
        <p:spPr>
          <a:xfrm>
            <a:off x="13254561" y="4362414"/>
            <a:ext cx="4179292" cy="2966048"/>
          </a:xfrm>
          <a:prstGeom prst="rect">
            <a:avLst/>
          </a:prstGeom>
        </p:spPr>
      </p:pic>
    </p:spTree>
    <p:extLst>
      <p:ext uri="{BB962C8B-B14F-4D97-AF65-F5344CB8AC3E}">
        <p14:creationId xmlns:p14="http://schemas.microsoft.com/office/powerpoint/2010/main" val="11116357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a:t>Solvation energies, redox potentials, NMR spectra</a:t>
            </a:r>
          </a:p>
        </p:txBody>
      </p:sp>
      <p:sp>
        <p:nvSpPr>
          <p:cNvPr id="20" name="Rectangle 19"/>
          <p:cNvSpPr/>
          <p:nvPr/>
        </p:nvSpPr>
        <p:spPr>
          <a:xfrm>
            <a:off x="210065" y="11449016"/>
            <a:ext cx="18288000" cy="1138773"/>
          </a:xfrm>
          <a:prstGeom prst="rect">
            <a:avLst/>
          </a:prstGeom>
        </p:spPr>
        <p:txBody>
          <a:bodyPr wrap="square">
            <a:spAutoFit/>
          </a:bodyPr>
          <a:lstStyle/>
          <a:p>
            <a:pPr algn="l"/>
            <a:r>
              <a:rPr lang="en-GB" sz="2400" i="0" dirty="0">
                <a:solidFill>
                  <a:srgbClr val="303030"/>
                </a:solidFill>
                <a:effectLst/>
                <a:latin typeface="Lato Medium" pitchFamily="34" charset="0"/>
                <a:ea typeface="Lato Medium" pitchFamily="34" charset="0"/>
                <a:cs typeface="Lato Medium" pitchFamily="34" charset="0"/>
              </a:rPr>
              <a:t>A biomimetic high-capacity phenazine-based anolyte for aqueous organic redox flow batteries, </a:t>
            </a:r>
            <a:r>
              <a:rPr lang="en-GB" sz="2400" i="0" u="none" strike="noStrike" dirty="0">
                <a:solidFill>
                  <a:srgbClr val="FF8213"/>
                </a:solidFill>
                <a:effectLst/>
                <a:latin typeface="Lato Medium" pitchFamily="34" charset="0"/>
                <a:ea typeface="Lato Medium" pitchFamily="34" charset="0"/>
                <a:cs typeface="Lato Medium" pitchFamily="34" charset="0"/>
                <a:hlinkClick r:id="rId2"/>
              </a:rPr>
              <a:t>Nature Energy 3, 508-514 (2018)</a:t>
            </a:r>
            <a:br>
              <a:rPr lang="en-GB" sz="2400" i="0" u="none" strike="noStrike" dirty="0">
                <a:solidFill>
                  <a:srgbClr val="FF8213"/>
                </a:solidFill>
                <a:effectLst/>
                <a:latin typeface="Lato Medium" pitchFamily="34" charset="0"/>
                <a:ea typeface="Lato Medium" pitchFamily="34" charset="0"/>
                <a:cs typeface="Lato Medium" pitchFamily="34" charset="0"/>
              </a:rPr>
            </a:br>
            <a:r>
              <a:rPr lang="en-GB" sz="2400" i="0" dirty="0">
                <a:solidFill>
                  <a:srgbClr val="222222"/>
                </a:solidFill>
                <a:effectLst/>
                <a:latin typeface="Lato Medium" pitchFamily="34" charset="0"/>
                <a:ea typeface="Lato Medium" pitchFamily="34" charset="0"/>
                <a:cs typeface="Lato Medium" pitchFamily="34" charset="0"/>
              </a:rPr>
              <a:t>Non-flammable electrolytes with high salt-to-solvent ratios for Li-ion and Li-metal batteries, </a:t>
            </a:r>
            <a:r>
              <a:rPr lang="en-GB" sz="2400" i="0" u="none" strike="noStrike" dirty="0">
                <a:solidFill>
                  <a:srgbClr val="FF8213"/>
                </a:solidFill>
                <a:effectLst/>
                <a:latin typeface="Lato Medium" pitchFamily="34" charset="0"/>
                <a:ea typeface="Lato Medium" pitchFamily="34" charset="0"/>
                <a:cs typeface="Lato Medium" pitchFamily="34" charset="0"/>
                <a:hlinkClick r:id="rId3"/>
              </a:rPr>
              <a:t>Nature Energy 3, 674–681 (2018)</a:t>
            </a:r>
            <a:endParaRPr lang="en-GB" sz="2400" i="0" dirty="0">
              <a:solidFill>
                <a:srgbClr val="222222"/>
              </a:solidFill>
              <a:effectLst/>
              <a:latin typeface="Lato Medium" pitchFamily="34" charset="0"/>
              <a:ea typeface="Lato Medium" pitchFamily="34" charset="0"/>
              <a:cs typeface="Lato Medium" pitchFamily="34" charset="0"/>
            </a:endParaRPr>
          </a:p>
          <a:p>
            <a:endParaRPr lang="en-US" sz="2000" dirty="0">
              <a:solidFill>
                <a:schemeClr val="tx1"/>
              </a:solidFill>
              <a:latin typeface="Lato Medium" pitchFamily="34" charset="0"/>
              <a:ea typeface="Lato Medium" pitchFamily="34" charset="0"/>
              <a:cs typeface="Lato Medium" pitchFamily="34" charset="0"/>
            </a:endParaRPr>
          </a:p>
        </p:txBody>
      </p:sp>
      <p:sp>
        <p:nvSpPr>
          <p:cNvPr id="13" name="Rectangle 12">
            <a:extLst>
              <a:ext uri="{FF2B5EF4-FFF2-40B4-BE49-F238E27FC236}">
                <a16:creationId xmlns:a16="http://schemas.microsoft.com/office/drawing/2014/main" id="{5384B234-57F7-44E1-9A8B-216726F64DAC}"/>
              </a:ext>
            </a:extLst>
          </p:cNvPr>
          <p:cNvSpPr/>
          <p:nvPr/>
        </p:nvSpPr>
        <p:spPr>
          <a:xfrm>
            <a:off x="516828" y="1586230"/>
            <a:ext cx="16636319" cy="1246495"/>
          </a:xfrm>
          <a:prstGeom prst="rect">
            <a:avLst/>
          </a:prstGeom>
        </p:spPr>
        <p:txBody>
          <a:bodyPr wrap="square">
            <a:spAutoFit/>
          </a:bodyPr>
          <a:lstStyle/>
          <a:p>
            <a:pPr algn="l"/>
            <a:r>
              <a:rPr lang="en-US" sz="3750" dirty="0">
                <a:solidFill>
                  <a:prstClr val="black"/>
                </a:solidFill>
                <a:latin typeface="Arial" panose="020B0604020202020204" pitchFamily="34" charset="0"/>
                <a:cs typeface="Arial" panose="020B0604020202020204" pitchFamily="34" charset="0"/>
              </a:rPr>
              <a:t>Developing non-flammable electrolytes: </a:t>
            </a:r>
            <a:br>
              <a:rPr lang="en-US" sz="3750" dirty="0">
                <a:solidFill>
                  <a:prstClr val="black"/>
                </a:solidFill>
                <a:latin typeface="Arial" panose="020B0604020202020204" pitchFamily="34" charset="0"/>
                <a:cs typeface="Arial" panose="020B0604020202020204" pitchFamily="34" charset="0"/>
              </a:rPr>
            </a:br>
            <a:r>
              <a:rPr lang="en-US" sz="3750" dirty="0">
                <a:solidFill>
                  <a:prstClr val="black"/>
                </a:solidFill>
                <a:latin typeface="Arial" panose="020B0604020202020204" pitchFamily="34" charset="0"/>
                <a:cs typeface="Arial" panose="020B0604020202020204" pitchFamily="34" charset="0"/>
              </a:rPr>
              <a:t>DFT + Continuum Solvation (COSMO) aids experiments</a:t>
            </a:r>
            <a:endParaRPr lang="en-US" sz="3750" dirty="0"/>
          </a:p>
        </p:txBody>
      </p:sp>
      <p:pic>
        <p:nvPicPr>
          <p:cNvPr id="1026" name="Picture 2" descr="electrolyte electrostatic potential &amp; NMR shifts">
            <a:extLst>
              <a:ext uri="{FF2B5EF4-FFF2-40B4-BE49-F238E27FC236}">
                <a16:creationId xmlns:a16="http://schemas.microsoft.com/office/drawing/2014/main" id="{199103BC-806B-465F-97AB-BA01E3FCE3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1238" y="3169567"/>
            <a:ext cx="10644274" cy="7942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0791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a:t>Solvation energies, redox potentials, NMR spectra</a:t>
            </a:r>
          </a:p>
        </p:txBody>
      </p:sp>
      <p:sp>
        <p:nvSpPr>
          <p:cNvPr id="20" name="Rectangle 19"/>
          <p:cNvSpPr/>
          <p:nvPr/>
        </p:nvSpPr>
        <p:spPr>
          <a:xfrm>
            <a:off x="210065" y="11449016"/>
            <a:ext cx="18288000" cy="830997"/>
          </a:xfrm>
          <a:prstGeom prst="rect">
            <a:avLst/>
          </a:prstGeom>
        </p:spPr>
        <p:txBody>
          <a:bodyPr wrap="square">
            <a:spAutoFit/>
          </a:bodyPr>
          <a:lstStyle/>
          <a:p>
            <a:pPr algn="l"/>
            <a:r>
              <a:rPr lang="en-US" sz="2400" dirty="0">
                <a:latin typeface="Lato Medium" pitchFamily="34" charset="0"/>
                <a:ea typeface="Lato Medium" pitchFamily="34" charset="0"/>
                <a:cs typeface="Lato Medium" pitchFamily="34" charset="0"/>
              </a:rPr>
              <a:t>J. </a:t>
            </a:r>
            <a:r>
              <a:rPr lang="en-US" sz="2400" dirty="0" err="1">
                <a:latin typeface="Lato Medium" pitchFamily="34" charset="0"/>
                <a:ea typeface="Lato Medium" pitchFamily="34" charset="0"/>
                <a:cs typeface="Lato Medium" pitchFamily="34" charset="0"/>
              </a:rPr>
              <a:t>Belić</a:t>
            </a:r>
            <a:r>
              <a:rPr lang="en-US" sz="2400" dirty="0">
                <a:latin typeface="Lato Medium" pitchFamily="34" charset="0"/>
                <a:ea typeface="Lato Medium" pitchFamily="34" charset="0"/>
                <a:cs typeface="Lato Medium" pitchFamily="34" charset="0"/>
              </a:rPr>
              <a:t>, A. </a:t>
            </a:r>
            <a:r>
              <a:rPr lang="en-US" sz="2400" dirty="0" err="1">
                <a:latin typeface="Lato Medium" pitchFamily="34" charset="0"/>
                <a:ea typeface="Lato Medium" pitchFamily="34" charset="0"/>
                <a:cs typeface="Lato Medium" pitchFamily="34" charset="0"/>
              </a:rPr>
              <a:t>Förster</a:t>
            </a:r>
            <a:r>
              <a:rPr lang="en-US" sz="2400" dirty="0">
                <a:latin typeface="Lato Medium" pitchFamily="34" charset="0"/>
                <a:ea typeface="Lato Medium" pitchFamily="34" charset="0"/>
                <a:cs typeface="Lato Medium" pitchFamily="34" charset="0"/>
              </a:rPr>
              <a:t>, J. P. </a:t>
            </a:r>
            <a:r>
              <a:rPr lang="en-US" sz="2400" dirty="0" err="1">
                <a:latin typeface="Lato Medium" pitchFamily="34" charset="0"/>
                <a:ea typeface="Lato Medium" pitchFamily="34" charset="0"/>
                <a:cs typeface="Lato Medium" pitchFamily="34" charset="0"/>
              </a:rPr>
              <a:t>Menzel</a:t>
            </a:r>
            <a:r>
              <a:rPr lang="en-US" sz="2400" dirty="0">
                <a:latin typeface="Lato Medium" pitchFamily="34" charset="0"/>
                <a:ea typeface="Lato Medium" pitchFamily="34" charset="0"/>
                <a:cs typeface="Lato Medium" pitchFamily="34" charset="0"/>
              </a:rPr>
              <a:t>, F. Buda, and L. </a:t>
            </a:r>
            <a:r>
              <a:rPr lang="en-US" sz="2400" dirty="0" err="1">
                <a:latin typeface="Lato Medium" pitchFamily="34" charset="0"/>
                <a:ea typeface="Lato Medium" pitchFamily="34" charset="0"/>
                <a:cs typeface="Lato Medium" pitchFamily="34" charset="0"/>
              </a:rPr>
              <a:t>Visscher</a:t>
            </a:r>
            <a:r>
              <a:rPr lang="en-US" sz="2400" dirty="0">
                <a:latin typeface="Lato Medium" pitchFamily="34" charset="0"/>
                <a:ea typeface="Lato Medium" pitchFamily="34" charset="0"/>
                <a:cs typeface="Lato Medium" pitchFamily="34" charset="0"/>
              </a:rPr>
              <a:t>, </a:t>
            </a:r>
            <a:r>
              <a:rPr lang="en-US" sz="2400" b="1" i="1" dirty="0">
                <a:latin typeface="Lato Medium" pitchFamily="34" charset="0"/>
                <a:ea typeface="Lato Medium" pitchFamily="34" charset="0"/>
                <a:cs typeface="Lato Medium" pitchFamily="34" charset="0"/>
              </a:rPr>
              <a:t>Automated assessment of </a:t>
            </a:r>
            <a:r>
              <a:rPr lang="en-US" sz="2400" b="1" i="1" dirty="0" err="1">
                <a:latin typeface="Lato Medium" pitchFamily="34" charset="0"/>
                <a:ea typeface="Lato Medium" pitchFamily="34" charset="0"/>
                <a:cs typeface="Lato Medium" pitchFamily="34" charset="0"/>
              </a:rPr>
              <a:t>redox</a:t>
            </a:r>
            <a:r>
              <a:rPr lang="en-US" sz="2400" b="1" i="1" dirty="0">
                <a:latin typeface="Lato Medium" pitchFamily="34" charset="0"/>
                <a:ea typeface="Lato Medium" pitchFamily="34" charset="0"/>
                <a:cs typeface="Lato Medium" pitchFamily="34" charset="0"/>
              </a:rPr>
              <a:t> potentials for dyes in dye-sensitized </a:t>
            </a:r>
            <a:r>
              <a:rPr lang="en-US" sz="2400" b="1" i="1" dirty="0" err="1">
                <a:latin typeface="Lato Medium" pitchFamily="34" charset="0"/>
                <a:ea typeface="Lato Medium" pitchFamily="34" charset="0"/>
                <a:cs typeface="Lato Medium" pitchFamily="34" charset="0"/>
              </a:rPr>
              <a:t>photoelectrochemical</a:t>
            </a:r>
            <a:r>
              <a:rPr lang="en-US" sz="2400" b="1" i="1" dirty="0">
                <a:latin typeface="Lato Medium" pitchFamily="34" charset="0"/>
                <a:ea typeface="Lato Medium" pitchFamily="34" charset="0"/>
                <a:cs typeface="Lato Medium" pitchFamily="34" charset="0"/>
              </a:rPr>
              <a:t> cells</a:t>
            </a:r>
            <a:r>
              <a:rPr lang="en-US" sz="2400" dirty="0">
                <a:latin typeface="Lato Medium" pitchFamily="34" charset="0"/>
                <a:ea typeface="Lato Medium" pitchFamily="34" charset="0"/>
                <a:cs typeface="Lato Medium" pitchFamily="34" charset="0"/>
              </a:rPr>
              <a:t>, </a:t>
            </a:r>
            <a:r>
              <a:rPr lang="en-US" sz="2400" dirty="0">
                <a:latin typeface="Lato Medium" pitchFamily="34" charset="0"/>
                <a:ea typeface="Lato Medium" pitchFamily="34" charset="0"/>
                <a:cs typeface="Lato Medium" pitchFamily="34" charset="0"/>
                <a:hlinkClick r:id="rId2" tooltip="Link to journal home page"/>
              </a:rPr>
              <a:t>Phys. Chem. Chem. Phys. </a:t>
            </a:r>
            <a:r>
              <a:rPr lang="en-US" sz="2400" b="1" dirty="0">
                <a:latin typeface="Lato Medium" pitchFamily="34" charset="0"/>
                <a:ea typeface="Lato Medium" pitchFamily="34" charset="0"/>
                <a:cs typeface="Lato Medium" pitchFamily="34" charset="0"/>
                <a:hlinkClick r:id="rId2" tooltip="Link to journal home page"/>
              </a:rPr>
              <a:t>24, </a:t>
            </a:r>
            <a:r>
              <a:rPr lang="en-US" sz="2400" dirty="0">
                <a:latin typeface="Lato Medium" pitchFamily="34" charset="0"/>
                <a:ea typeface="Lato Medium" pitchFamily="34" charset="0"/>
                <a:cs typeface="Lato Medium" pitchFamily="34" charset="0"/>
                <a:hlinkClick r:id="rId2" tooltip="Link to journal home page"/>
              </a:rPr>
              <a:t>197-210 (2022)</a:t>
            </a:r>
            <a:endParaRPr lang="en-US" sz="2400" dirty="0">
              <a:solidFill>
                <a:schemeClr val="tx1"/>
              </a:solidFill>
              <a:latin typeface="Lato Medium" pitchFamily="34" charset="0"/>
              <a:ea typeface="Lato Medium" pitchFamily="34" charset="0"/>
              <a:cs typeface="Lato Medium" pitchFamily="34" charset="0"/>
            </a:endParaRPr>
          </a:p>
        </p:txBody>
      </p:sp>
      <p:sp>
        <p:nvSpPr>
          <p:cNvPr id="13" name="Rectangle 12">
            <a:extLst>
              <a:ext uri="{FF2B5EF4-FFF2-40B4-BE49-F238E27FC236}">
                <a16:creationId xmlns:a16="http://schemas.microsoft.com/office/drawing/2014/main" id="{5384B234-57F7-44E1-9A8B-216726F64DAC}"/>
              </a:ext>
            </a:extLst>
          </p:cNvPr>
          <p:cNvSpPr/>
          <p:nvPr/>
        </p:nvSpPr>
        <p:spPr>
          <a:xfrm>
            <a:off x="516828" y="1586230"/>
            <a:ext cx="17116038" cy="2308324"/>
          </a:xfrm>
          <a:prstGeom prst="rect">
            <a:avLst/>
          </a:prstGeom>
        </p:spPr>
        <p:txBody>
          <a:bodyPr wrap="square">
            <a:spAutoFit/>
          </a:bodyPr>
          <a:lstStyle/>
          <a:p>
            <a:pPr algn="l"/>
            <a:r>
              <a:rPr lang="en-US" sz="3600" dirty="0">
                <a:solidFill>
                  <a:prstClr val="black"/>
                </a:solidFill>
                <a:latin typeface="Lato Medium" panose="020F0502020204030203" pitchFamily="34" charset="0"/>
                <a:ea typeface="Lato Medium" panose="020F0502020204030203" pitchFamily="34" charset="0"/>
                <a:cs typeface="Lato Medium" panose="020F0502020204030203" pitchFamily="34" charset="0"/>
                <a:hlinkClick r:id="rId3"/>
              </a:rPr>
              <a:t>(python) workflow</a:t>
            </a:r>
            <a:r>
              <a:rPr lang="en-US" sz="3600" dirty="0">
                <a:solidFill>
                  <a:prstClr val="black"/>
                </a:solidFill>
                <a:latin typeface="Lato Medium" panose="020F0502020204030203" pitchFamily="34" charset="0"/>
                <a:ea typeface="Lato Medium" panose="020F0502020204030203" pitchFamily="34" charset="0"/>
                <a:cs typeface="Lato Medium" panose="020F0502020204030203" pitchFamily="34" charset="0"/>
              </a:rPr>
              <a:t> screening redox potentials: </a:t>
            </a:r>
            <a:r>
              <a:rPr lang="en-GB" sz="3600" b="0" i="0" dirty="0">
                <a:solidFill>
                  <a:srgbClr val="303030"/>
                </a:solidFill>
                <a:effectLst/>
                <a:latin typeface="Lato Medium" panose="020F0502020204030203" pitchFamily="34" charset="0"/>
                <a:ea typeface="Lato Medium" panose="020F0502020204030203" pitchFamily="34" charset="0"/>
                <a:cs typeface="Lato Medium" panose="020F0502020204030203" pitchFamily="34" charset="0"/>
              </a:rPr>
              <a:t>E⁰ = -</a:t>
            </a:r>
            <a:r>
              <a:rPr lang="el-GR" sz="3600" b="0" i="0" dirty="0">
                <a:solidFill>
                  <a:srgbClr val="303030"/>
                </a:solidFill>
                <a:effectLst/>
                <a:latin typeface="Lato Medium" panose="020F0502020204030203" pitchFamily="34" charset="0"/>
                <a:ea typeface="Lato Medium" panose="020F0502020204030203" pitchFamily="34" charset="0"/>
                <a:cs typeface="Lato Medium" panose="020F0502020204030203" pitchFamily="34" charset="0"/>
              </a:rPr>
              <a:t> Δ</a:t>
            </a:r>
            <a:r>
              <a:rPr lang="en-GB" sz="3600" b="0" i="0" dirty="0">
                <a:solidFill>
                  <a:srgbClr val="303030"/>
                </a:solidFill>
                <a:effectLst/>
                <a:latin typeface="Lato Medium" panose="020F0502020204030203" pitchFamily="34" charset="0"/>
                <a:ea typeface="Lato Medium" panose="020F0502020204030203" pitchFamily="34" charset="0"/>
                <a:cs typeface="Lato Medium" panose="020F0502020204030203" pitchFamily="34" charset="0"/>
              </a:rPr>
              <a:t>G (A + e</a:t>
            </a:r>
            <a:r>
              <a:rPr lang="en-GB" sz="3600" b="0" i="0" baseline="30000" dirty="0">
                <a:solidFill>
                  <a:srgbClr val="303030"/>
                </a:solidFill>
                <a:effectLst/>
                <a:latin typeface="Lato Medium" panose="020F0502020204030203" pitchFamily="34" charset="0"/>
                <a:ea typeface="Lato Medium" panose="020F0502020204030203" pitchFamily="34" charset="0"/>
                <a:cs typeface="Lato Medium" panose="020F0502020204030203" pitchFamily="34" charset="0"/>
              </a:rPr>
              <a:t>–</a:t>
            </a:r>
            <a:r>
              <a:rPr lang="en-GB" sz="3600" b="0" i="0" dirty="0">
                <a:solidFill>
                  <a:srgbClr val="303030"/>
                </a:solidFill>
                <a:effectLst/>
                <a:latin typeface="Lato Medium" panose="020F0502020204030203" pitchFamily="34" charset="0"/>
                <a:ea typeface="Lato Medium" panose="020F0502020204030203" pitchFamily="34" charset="0"/>
                <a:cs typeface="Lato Medium" panose="020F0502020204030203" pitchFamily="34" charset="0"/>
              </a:rPr>
              <a:t> → A</a:t>
            </a:r>
            <a:r>
              <a:rPr lang="en-GB" sz="3600" b="0" i="0" baseline="30000" dirty="0">
                <a:solidFill>
                  <a:srgbClr val="303030"/>
                </a:solidFill>
                <a:effectLst/>
                <a:latin typeface="Lato Medium" panose="020F0502020204030203" pitchFamily="34" charset="0"/>
                <a:ea typeface="Lato Medium" panose="020F0502020204030203" pitchFamily="34" charset="0"/>
                <a:cs typeface="Lato Medium" panose="020F0502020204030203" pitchFamily="34" charset="0"/>
              </a:rPr>
              <a:t>–</a:t>
            </a:r>
            <a:r>
              <a:rPr lang="en-GB" sz="3600" b="0" i="0" dirty="0">
                <a:solidFill>
                  <a:srgbClr val="303030"/>
                </a:solidFill>
                <a:effectLst/>
                <a:latin typeface="Lato Medium" panose="020F0502020204030203" pitchFamily="34" charset="0"/>
                <a:ea typeface="Lato Medium" panose="020F0502020204030203" pitchFamily="34" charset="0"/>
                <a:cs typeface="Lato Medium" panose="020F0502020204030203" pitchFamily="34" charset="0"/>
              </a:rPr>
              <a:t> )/F (reduction)</a:t>
            </a:r>
            <a:br>
              <a:rPr lang="en-US" sz="3600" dirty="0">
                <a:solidFill>
                  <a:prstClr val="black"/>
                </a:solidFill>
                <a:latin typeface="Lato Medium" panose="020F0502020204030203" pitchFamily="34" charset="0"/>
                <a:ea typeface="Lato Medium" panose="020F0502020204030203" pitchFamily="34" charset="0"/>
                <a:cs typeface="Lato Medium" panose="020F0502020204030203" pitchFamily="34" charset="0"/>
              </a:rPr>
            </a:br>
            <a:endParaRPr lang="en-US" sz="3600" dirty="0">
              <a:solidFill>
                <a:prstClr val="black"/>
              </a:solidFill>
              <a:latin typeface="Lato Medium" panose="020F0502020204030203" pitchFamily="34" charset="0"/>
              <a:ea typeface="Lato Medium" panose="020F0502020204030203" pitchFamily="34" charset="0"/>
              <a:cs typeface="Lato Medium" panose="020F0502020204030203" pitchFamily="34" charset="0"/>
            </a:endParaRPr>
          </a:p>
          <a:p>
            <a:pPr algn="l"/>
            <a:r>
              <a:rPr lang="en-US" sz="3600" dirty="0">
                <a:solidFill>
                  <a:prstClr val="black"/>
                </a:solidFill>
                <a:latin typeface="Lato Medium" panose="020F0502020204030203" pitchFamily="34" charset="0"/>
                <a:ea typeface="Lato Medium" panose="020F0502020204030203" pitchFamily="34" charset="0"/>
                <a:cs typeface="Lato Medium" panose="020F0502020204030203" pitchFamily="34" charset="0"/>
              </a:rPr>
              <a:t>DFTB + solvation (first pass) -&gt; ADF + solvation (more accurate)</a:t>
            </a:r>
            <a:br>
              <a:rPr lang="en-US" sz="3600" dirty="0">
                <a:solidFill>
                  <a:prstClr val="black"/>
                </a:solidFill>
                <a:latin typeface="Lato Medium" panose="020F0502020204030203" pitchFamily="34" charset="0"/>
                <a:ea typeface="Lato Medium" panose="020F0502020204030203" pitchFamily="34" charset="0"/>
                <a:cs typeface="Lato Medium" panose="020F0502020204030203" pitchFamily="34" charset="0"/>
              </a:rPr>
            </a:br>
            <a:r>
              <a:rPr lang="en-US" sz="3600" dirty="0">
                <a:solidFill>
                  <a:prstClr val="black"/>
                </a:solidFill>
                <a:latin typeface="Lato Medium" panose="020F0502020204030203" pitchFamily="34" charset="0"/>
                <a:ea typeface="Lato Medium" panose="020F0502020204030203" pitchFamily="34" charset="0"/>
                <a:cs typeface="Lato Medium" panose="020F0502020204030203" pitchFamily="34" charset="0"/>
              </a:rPr>
              <a:t>Use directly with COSMO, or through thermodynamic cycle with COSMO-RS</a:t>
            </a:r>
            <a:endParaRPr lang="en-US" sz="3600" dirty="0">
              <a:latin typeface="Lato Medium" panose="020F0502020204030203" pitchFamily="34" charset="0"/>
              <a:ea typeface="Lato Medium" panose="020F0502020204030203" pitchFamily="34" charset="0"/>
              <a:cs typeface="Lato Medium" panose="020F0502020204030203" pitchFamily="34" charset="0"/>
            </a:endParaRPr>
          </a:p>
        </p:txBody>
      </p:sp>
      <p:pic>
        <p:nvPicPr>
          <p:cNvPr id="2050" name="Picture 2" descr="https://pubs.rsc.org/image/article/2022/cp/d1cp04218a/d1cp04218a-f5_hi-res.gif"/>
          <p:cNvPicPr>
            <a:picLocks noChangeAspect="1" noChangeArrowheads="1"/>
          </p:cNvPicPr>
          <p:nvPr/>
        </p:nvPicPr>
        <p:blipFill>
          <a:blip r:embed="rId4" cstate="print"/>
          <a:srcRect/>
          <a:stretch>
            <a:fillRect/>
          </a:stretch>
        </p:blipFill>
        <p:spPr bwMode="auto">
          <a:xfrm>
            <a:off x="9144000" y="4755821"/>
            <a:ext cx="8698078" cy="6425927"/>
          </a:xfrm>
          <a:prstGeom prst="rect">
            <a:avLst/>
          </a:prstGeom>
          <a:noFill/>
        </p:spPr>
      </p:pic>
      <p:pic>
        <p:nvPicPr>
          <p:cNvPr id="2052" name="Picture 4" descr="Screening Dyes for photoelectrochemistry"/>
          <p:cNvPicPr>
            <a:picLocks noChangeAspect="1" noChangeArrowheads="1"/>
          </p:cNvPicPr>
          <p:nvPr/>
        </p:nvPicPr>
        <p:blipFill>
          <a:blip r:embed="rId5" cstate="print"/>
          <a:srcRect/>
          <a:stretch>
            <a:fillRect/>
          </a:stretch>
        </p:blipFill>
        <p:spPr bwMode="auto">
          <a:xfrm>
            <a:off x="445922" y="4694125"/>
            <a:ext cx="7961158" cy="5955320"/>
          </a:xfrm>
          <a:prstGeom prst="rect">
            <a:avLst/>
          </a:prstGeom>
          <a:noFill/>
        </p:spPr>
      </p:pic>
    </p:spTree>
    <p:extLst>
      <p:ext uri="{BB962C8B-B14F-4D97-AF65-F5344CB8AC3E}">
        <p14:creationId xmlns:p14="http://schemas.microsoft.com/office/powerpoint/2010/main" val="6819952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Screening polymers for Lithium Ion Batteries</a:t>
            </a:r>
          </a:p>
        </p:txBody>
      </p:sp>
      <p:sp>
        <p:nvSpPr>
          <p:cNvPr id="20" name="Rectangle 19"/>
          <p:cNvSpPr/>
          <p:nvPr/>
        </p:nvSpPr>
        <p:spPr>
          <a:xfrm>
            <a:off x="0" y="11881503"/>
            <a:ext cx="18288000" cy="400110"/>
          </a:xfrm>
          <a:prstGeom prst="rect">
            <a:avLst/>
          </a:prstGeom>
        </p:spPr>
        <p:txBody>
          <a:bodyPr wrap="square">
            <a:spAutoFit/>
          </a:bodyPr>
          <a:lstStyle/>
          <a:p>
            <a:r>
              <a:rPr lang="en-GB" sz="2000" b="0" i="0" dirty="0">
                <a:solidFill>
                  <a:srgbClr val="303030"/>
                </a:solidFill>
                <a:effectLst/>
                <a:latin typeface="Lato"/>
              </a:rPr>
              <a:t>H. Lu, J. Yu, G. Chen, and S. Sun, Theoretical screening of novel electrode materials for lithium–ion batteries from industrial polymers, </a:t>
            </a:r>
            <a:r>
              <a:rPr lang="en-GB" sz="2000" b="0" i="0" u="none" strike="noStrike" dirty="0">
                <a:solidFill>
                  <a:srgbClr val="FF8213"/>
                </a:solidFill>
                <a:effectLst/>
                <a:latin typeface="Lato"/>
                <a:hlinkClick r:id="rId3"/>
              </a:rPr>
              <a:t>Ionics (2019)</a:t>
            </a:r>
            <a:endParaRPr lang="en-US" sz="2000" dirty="0">
              <a:solidFill>
                <a:schemeClr val="tx1"/>
              </a:solidFill>
              <a:latin typeface="Lato"/>
              <a:ea typeface="Lato Medium" charset="0"/>
              <a:cs typeface="Lato Medium" charset="0"/>
            </a:endParaRPr>
          </a:p>
        </p:txBody>
      </p:sp>
      <p:pic>
        <p:nvPicPr>
          <p:cNvPr id="3074" name="Picture 2" descr="Screening polymers for batteries">
            <a:extLst>
              <a:ext uri="{FF2B5EF4-FFF2-40B4-BE49-F238E27FC236}">
                <a16:creationId xmlns:a16="http://schemas.microsoft.com/office/drawing/2014/main" id="{F02EB665-FE54-4180-A140-BB9FC2BDD7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4455" y="3799710"/>
            <a:ext cx="15728692" cy="808179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384B234-57F7-44E1-9A8B-216726F64DAC}"/>
              </a:ext>
            </a:extLst>
          </p:cNvPr>
          <p:cNvSpPr/>
          <p:nvPr/>
        </p:nvSpPr>
        <p:spPr>
          <a:xfrm>
            <a:off x="516828" y="1872425"/>
            <a:ext cx="16636319" cy="669414"/>
          </a:xfrm>
          <a:prstGeom prst="rect">
            <a:avLst/>
          </a:prstGeom>
        </p:spPr>
        <p:txBody>
          <a:bodyPr wrap="square">
            <a:spAutoFit/>
          </a:bodyPr>
          <a:lstStyle/>
          <a:p>
            <a:r>
              <a:rPr lang="en-US" sz="3750" dirty="0">
                <a:solidFill>
                  <a:prstClr val="black"/>
                </a:solidFill>
                <a:latin typeface="Arial" panose="020B0604020202020204" pitchFamily="34" charset="0"/>
                <a:cs typeface="Arial" panose="020B0604020202020204" pitchFamily="34" charset="0"/>
              </a:rPr>
              <a:t>Screening band gaps and lithiation energies with 1D periodic DFT + COSMO</a:t>
            </a:r>
            <a:endParaRPr lang="en-US" sz="3750" dirty="0"/>
          </a:p>
        </p:txBody>
      </p:sp>
    </p:spTree>
    <p:extLst>
      <p:ext uri="{BB962C8B-B14F-4D97-AF65-F5344CB8AC3E}">
        <p14:creationId xmlns:p14="http://schemas.microsoft.com/office/powerpoint/2010/main" val="11587621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3"/>
          <p:cNvSpPr>
            <a:spLocks noGrp="1"/>
          </p:cNvSpPr>
          <p:nvPr>
            <p:ph type="title"/>
          </p:nvPr>
        </p:nvSpPr>
        <p:spPr>
          <a:xfrm>
            <a:off x="-11543" y="0"/>
            <a:ext cx="18288000" cy="1223204"/>
          </a:xfrm>
        </p:spPr>
        <p:txBody>
          <a:bodyPr>
            <a:noAutofit/>
          </a:bodyPr>
          <a:lstStyle/>
          <a:p>
            <a:r>
              <a:rPr lang="en-US" sz="7200" dirty="0"/>
              <a:t>Discharge process Li-S batteries</a:t>
            </a:r>
            <a:endParaRPr lang="en-US" sz="6000" b="1" dirty="0"/>
          </a:p>
        </p:txBody>
      </p:sp>
      <p:sp>
        <p:nvSpPr>
          <p:cNvPr id="4" name="Rectangle 3"/>
          <p:cNvSpPr/>
          <p:nvPr/>
        </p:nvSpPr>
        <p:spPr>
          <a:xfrm>
            <a:off x="8766412" y="10655156"/>
            <a:ext cx="9014170" cy="1569660"/>
          </a:xfrm>
          <a:prstGeom prst="rect">
            <a:avLst/>
          </a:prstGeom>
        </p:spPr>
        <p:txBody>
          <a:bodyPr wrap="square">
            <a:spAutoFit/>
          </a:bodyPr>
          <a:lstStyle/>
          <a:p>
            <a:pPr algn="l"/>
            <a:r>
              <a:rPr lang="en-US" sz="2400" dirty="0">
                <a:solidFill>
                  <a:srgbClr val="707070"/>
                </a:solidFill>
                <a:latin typeface="Lato Medium" pitchFamily="34" charset="0"/>
                <a:ea typeface="Lato Medium" pitchFamily="34" charset="0"/>
                <a:cs typeface="Lato Medium" pitchFamily="34" charset="0"/>
              </a:rPr>
              <a:t>M. M. Islam, A. </a:t>
            </a:r>
            <a:r>
              <a:rPr lang="en-US" sz="2400" dirty="0" err="1">
                <a:solidFill>
                  <a:srgbClr val="707070"/>
                </a:solidFill>
                <a:latin typeface="Lato Medium" pitchFamily="34" charset="0"/>
                <a:ea typeface="Lato Medium" pitchFamily="34" charset="0"/>
                <a:cs typeface="Lato Medium" pitchFamily="34" charset="0"/>
              </a:rPr>
              <a:t>Ostadhossein</a:t>
            </a:r>
            <a:r>
              <a:rPr lang="en-US" sz="2400" dirty="0">
                <a:solidFill>
                  <a:srgbClr val="707070"/>
                </a:solidFill>
                <a:latin typeface="Lato Medium" pitchFamily="34" charset="0"/>
                <a:ea typeface="Lato Medium" pitchFamily="34" charset="0"/>
                <a:cs typeface="Lato Medium" pitchFamily="34" charset="0"/>
              </a:rPr>
              <a:t>, O. Borodin, A. T. </a:t>
            </a:r>
            <a:r>
              <a:rPr lang="en-US" sz="2400" dirty="0" err="1">
                <a:solidFill>
                  <a:srgbClr val="707070"/>
                </a:solidFill>
                <a:latin typeface="Lato Medium" pitchFamily="34" charset="0"/>
                <a:ea typeface="Lato Medium" pitchFamily="34" charset="0"/>
                <a:cs typeface="Lato Medium" pitchFamily="34" charset="0"/>
              </a:rPr>
              <a:t>Yeates</a:t>
            </a:r>
            <a:r>
              <a:rPr lang="en-US" sz="2400" dirty="0">
                <a:solidFill>
                  <a:srgbClr val="707070"/>
                </a:solidFill>
                <a:latin typeface="Lato Medium" pitchFamily="34" charset="0"/>
                <a:ea typeface="Lato Medium" pitchFamily="34" charset="0"/>
                <a:cs typeface="Lato Medium" pitchFamily="34" charset="0"/>
              </a:rPr>
              <a:t>, W. W. Tipton, R. G. </a:t>
            </a:r>
            <a:r>
              <a:rPr lang="en-US" sz="2400" dirty="0" err="1">
                <a:solidFill>
                  <a:srgbClr val="707070"/>
                </a:solidFill>
                <a:latin typeface="Lato Medium" pitchFamily="34" charset="0"/>
                <a:ea typeface="Lato Medium" pitchFamily="34" charset="0"/>
                <a:cs typeface="Lato Medium" pitchFamily="34" charset="0"/>
              </a:rPr>
              <a:t>Hennig</a:t>
            </a:r>
            <a:r>
              <a:rPr lang="en-US" sz="2400" dirty="0">
                <a:solidFill>
                  <a:srgbClr val="707070"/>
                </a:solidFill>
                <a:latin typeface="Lato Medium" pitchFamily="34" charset="0"/>
                <a:ea typeface="Lato Medium" pitchFamily="34" charset="0"/>
                <a:cs typeface="Lato Medium" pitchFamily="34" charset="0"/>
              </a:rPr>
              <a:t>, N. Kumar, and A. C. T. van </a:t>
            </a:r>
            <a:r>
              <a:rPr lang="en-US" sz="2400" dirty="0" err="1">
                <a:solidFill>
                  <a:srgbClr val="707070"/>
                </a:solidFill>
                <a:latin typeface="Lato Medium" pitchFamily="34" charset="0"/>
                <a:ea typeface="Lato Medium" pitchFamily="34" charset="0"/>
                <a:cs typeface="Lato Medium" pitchFamily="34" charset="0"/>
              </a:rPr>
              <a:t>Duin</a:t>
            </a:r>
            <a:r>
              <a:rPr lang="en-US" sz="2400" dirty="0">
                <a:solidFill>
                  <a:srgbClr val="707070"/>
                </a:solidFill>
                <a:latin typeface="Lato Medium" pitchFamily="34" charset="0"/>
                <a:ea typeface="Lato Medium" pitchFamily="34" charset="0"/>
                <a:cs typeface="Lato Medium" pitchFamily="34" charset="0"/>
              </a:rPr>
              <a:t>, </a:t>
            </a:r>
            <a:r>
              <a:rPr lang="en-US" sz="2400" i="1" dirty="0" err="1">
                <a:solidFill>
                  <a:srgbClr val="707070"/>
                </a:solidFill>
                <a:latin typeface="Lato Medium" pitchFamily="34" charset="0"/>
                <a:ea typeface="Lato Medium" pitchFamily="34" charset="0"/>
                <a:cs typeface="Lato Medium" pitchFamily="34" charset="0"/>
              </a:rPr>
              <a:t>ReaxFF</a:t>
            </a:r>
            <a:r>
              <a:rPr lang="en-US" sz="2400" i="1" dirty="0">
                <a:solidFill>
                  <a:srgbClr val="707070"/>
                </a:solidFill>
                <a:latin typeface="Lato Medium" pitchFamily="34" charset="0"/>
                <a:ea typeface="Lato Medium" pitchFamily="34" charset="0"/>
                <a:cs typeface="Lato Medium" pitchFamily="34" charset="0"/>
              </a:rPr>
              <a:t> molecular dynamics simulations on </a:t>
            </a:r>
            <a:r>
              <a:rPr lang="en-US" sz="2400" i="1" dirty="0" err="1">
                <a:solidFill>
                  <a:srgbClr val="707070"/>
                </a:solidFill>
                <a:latin typeface="Lato Medium" pitchFamily="34" charset="0"/>
                <a:ea typeface="Lato Medium" pitchFamily="34" charset="0"/>
                <a:cs typeface="Lato Medium" pitchFamily="34" charset="0"/>
              </a:rPr>
              <a:t>lithiated</a:t>
            </a:r>
            <a:r>
              <a:rPr lang="en-US" sz="2400" i="1" dirty="0">
                <a:solidFill>
                  <a:srgbClr val="707070"/>
                </a:solidFill>
                <a:latin typeface="Lato Medium" pitchFamily="34" charset="0"/>
                <a:ea typeface="Lato Medium" pitchFamily="34" charset="0"/>
                <a:cs typeface="Lato Medium" pitchFamily="34" charset="0"/>
              </a:rPr>
              <a:t> sulfur cathode materials</a:t>
            </a:r>
            <a:r>
              <a:rPr lang="en-US" sz="2400" dirty="0">
                <a:solidFill>
                  <a:srgbClr val="707070"/>
                </a:solidFill>
                <a:latin typeface="Lato Medium" pitchFamily="34" charset="0"/>
                <a:ea typeface="Lato Medium" pitchFamily="34" charset="0"/>
                <a:cs typeface="Lato Medium" pitchFamily="34" charset="0"/>
              </a:rPr>
              <a:t>, </a:t>
            </a:r>
            <a:r>
              <a:rPr lang="en-US" sz="2400" dirty="0">
                <a:solidFill>
                  <a:srgbClr val="FF931E"/>
                </a:solidFill>
                <a:latin typeface="Lato Medium" pitchFamily="34" charset="0"/>
                <a:ea typeface="Lato Medium" pitchFamily="34" charset="0"/>
                <a:cs typeface="Lato Medium" pitchFamily="34" charset="0"/>
                <a:hlinkClick r:id="rId2"/>
              </a:rPr>
              <a:t>Phys. Chem. Chem. Phys. </a:t>
            </a:r>
            <a:r>
              <a:rPr lang="en-US" sz="2400" b="1" dirty="0">
                <a:solidFill>
                  <a:srgbClr val="FF931E"/>
                </a:solidFill>
                <a:latin typeface="Lato Medium" pitchFamily="34" charset="0"/>
                <a:ea typeface="Lato Medium" pitchFamily="34" charset="0"/>
                <a:cs typeface="Lato Medium" pitchFamily="34" charset="0"/>
                <a:hlinkClick r:id="rId2"/>
              </a:rPr>
              <a:t>17</a:t>
            </a:r>
            <a:r>
              <a:rPr lang="en-US" sz="2400" dirty="0">
                <a:solidFill>
                  <a:srgbClr val="FF931E"/>
                </a:solidFill>
                <a:latin typeface="Lato Medium" pitchFamily="34" charset="0"/>
                <a:ea typeface="Lato Medium" pitchFamily="34" charset="0"/>
                <a:cs typeface="Lato Medium" pitchFamily="34" charset="0"/>
                <a:hlinkClick r:id="rId2"/>
              </a:rPr>
              <a:t>, 3383-3393 (2015)</a:t>
            </a:r>
            <a:endParaRPr lang="en-US" sz="2400" dirty="0">
              <a:latin typeface="Lato Medium" pitchFamily="34" charset="0"/>
              <a:ea typeface="Lato Medium" pitchFamily="34" charset="0"/>
              <a:cs typeface="Lato Medium" pitchFamily="34" charset="0"/>
            </a:endParaRPr>
          </a:p>
        </p:txBody>
      </p:sp>
      <p:sp>
        <p:nvSpPr>
          <p:cNvPr id="6" name="Content Placeholder 2"/>
          <p:cNvSpPr txBox="1">
            <a:spLocks/>
          </p:cNvSpPr>
          <p:nvPr/>
        </p:nvSpPr>
        <p:spPr>
          <a:xfrm>
            <a:off x="507419" y="1727016"/>
            <a:ext cx="8358188" cy="7436644"/>
          </a:xfrm>
          <a:prstGeom prst="rect">
            <a:avLst/>
          </a:prstGeom>
        </p:spPr>
        <p:txBody>
          <a:bodyPr>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hangingPunct="1"/>
            <a:r>
              <a:rPr lang="en-US" sz="4050" dirty="0">
                <a:latin typeface="Lato Medium" pitchFamily="34" charset="0"/>
                <a:ea typeface="Lato Medium" pitchFamily="34" charset="0"/>
                <a:cs typeface="Lato Medium" pitchFamily="34" charset="0"/>
              </a:rPr>
              <a:t>Cathode expansion</a:t>
            </a:r>
          </a:p>
          <a:p>
            <a:pPr lvl="1" hangingPunct="1"/>
            <a:endParaRPr lang="en-US" sz="2850" dirty="0">
              <a:latin typeface="Lato Medium" pitchFamily="34" charset="0"/>
              <a:ea typeface="Lato Medium" pitchFamily="34" charset="0"/>
              <a:cs typeface="Lato Medium" pitchFamily="34" charset="0"/>
            </a:endParaRPr>
          </a:p>
          <a:p>
            <a:pPr hangingPunct="1"/>
            <a:r>
              <a:rPr lang="en-US" sz="4050" dirty="0">
                <a:latin typeface="Lato Medium" pitchFamily="34" charset="0"/>
                <a:ea typeface="Lato Medium" pitchFamily="34" charset="0"/>
                <a:cs typeface="Lato Medium" pitchFamily="34" charset="0"/>
              </a:rPr>
              <a:t>Voltage reduction</a:t>
            </a:r>
            <a:endParaRPr lang="en-US" sz="3150" dirty="0">
              <a:latin typeface="Lato Medium" pitchFamily="34" charset="0"/>
              <a:ea typeface="Lato Medium" pitchFamily="34" charset="0"/>
              <a:cs typeface="Lato Medium" pitchFamily="34" charset="0"/>
            </a:endParaRPr>
          </a:p>
          <a:p>
            <a:pPr lvl="1" hangingPunct="1"/>
            <a:endParaRPr lang="en-US" sz="2850" dirty="0">
              <a:latin typeface="Lato Medium" pitchFamily="34" charset="0"/>
              <a:ea typeface="Lato Medium" pitchFamily="34" charset="0"/>
              <a:cs typeface="Lato Medium" pitchFamily="34" charset="0"/>
            </a:endParaRPr>
          </a:p>
          <a:p>
            <a:pPr hangingPunct="1"/>
            <a:r>
              <a:rPr lang="en-US" sz="4050" dirty="0">
                <a:latin typeface="Lato Medium" pitchFamily="34" charset="0"/>
                <a:ea typeface="Lato Medium" pitchFamily="34" charset="0"/>
                <a:cs typeface="Lato Medium" pitchFamily="34" charset="0"/>
              </a:rPr>
              <a:t>Diffusion induced stress</a:t>
            </a:r>
            <a:endParaRPr lang="en-US" sz="3150" dirty="0">
              <a:latin typeface="Lato Medium" pitchFamily="34" charset="0"/>
              <a:ea typeface="Lato Medium" pitchFamily="34" charset="0"/>
              <a:cs typeface="Lato Medium" pitchFamily="34" charset="0"/>
            </a:endParaRPr>
          </a:p>
          <a:p>
            <a:pPr hangingPunct="1"/>
            <a:endParaRPr lang="en-US" sz="4050" u="sng" dirty="0">
              <a:latin typeface="Lato Medium" pitchFamily="34" charset="0"/>
              <a:ea typeface="Lato Medium" pitchFamily="34" charset="0"/>
              <a:cs typeface="Lato Medium" pitchFamily="34" charset="0"/>
            </a:endParaRPr>
          </a:p>
          <a:p>
            <a:pPr hangingPunct="1">
              <a:buFontTx/>
              <a:buNone/>
            </a:pPr>
            <a:endParaRPr lang="en-US" sz="3600" dirty="0">
              <a:latin typeface="Lato Medium" pitchFamily="34" charset="0"/>
              <a:ea typeface="Lato Medium" pitchFamily="34" charset="0"/>
              <a:cs typeface="Lato Medium" pitchFamily="34" charset="0"/>
            </a:endParaRPr>
          </a:p>
        </p:txBody>
      </p:sp>
      <p:sp>
        <p:nvSpPr>
          <p:cNvPr id="7" name="Rechthoek 7">
            <a:extLst>
              <a:ext uri="{FF2B5EF4-FFF2-40B4-BE49-F238E27FC236}">
                <a16:creationId xmlns:a16="http://schemas.microsoft.com/office/drawing/2014/main" id="{BE3B6348-E9E8-FA4E-B6DE-ECABDD6E1C4D}"/>
              </a:ext>
            </a:extLst>
          </p:cNvPr>
          <p:cNvSpPr/>
          <p:nvPr/>
        </p:nvSpPr>
        <p:spPr>
          <a:xfrm>
            <a:off x="10763794" y="5385182"/>
            <a:ext cx="6642202" cy="1015663"/>
          </a:xfrm>
          <a:prstGeom prst="rect">
            <a:avLst/>
          </a:prstGeom>
          <a:solidFill>
            <a:srgbClr val="FF941E"/>
          </a:solidFill>
        </p:spPr>
        <p:txBody>
          <a:bodyPr wrap="square">
            <a:spAutoFit/>
          </a:bodyPr>
          <a:lstStyle/>
          <a:p>
            <a:r>
              <a:rPr lang="en-US" sz="3000" dirty="0">
                <a:latin typeface="Lato Medium"/>
              </a:rPr>
              <a:t>Tutorials: </a:t>
            </a:r>
            <a:r>
              <a:rPr lang="en-US" sz="3000" dirty="0">
                <a:latin typeface="Lato Medium"/>
                <a:hlinkClick r:id="rId3"/>
              </a:rPr>
              <a:t>Battery discharge</a:t>
            </a:r>
            <a:r>
              <a:rPr lang="en-US" sz="3000" dirty="0">
                <a:latin typeface="Lato Medium"/>
              </a:rPr>
              <a:t> (GCMC) </a:t>
            </a:r>
          </a:p>
          <a:p>
            <a:r>
              <a:rPr lang="en-US" sz="3000" dirty="0">
                <a:latin typeface="Lato Medium"/>
              </a:rPr>
              <a:t>&amp; </a:t>
            </a:r>
            <a:r>
              <a:rPr lang="en-US" sz="3000" dirty="0">
                <a:latin typeface="Lato Medium"/>
                <a:hlinkClick r:id="rId4"/>
              </a:rPr>
              <a:t>Li ion diffusion</a:t>
            </a:r>
            <a:endParaRPr lang="en-US" sz="3000" dirty="0">
              <a:latin typeface="Lato Medium"/>
            </a:endParaRPr>
          </a:p>
        </p:txBody>
      </p:sp>
      <p:pic>
        <p:nvPicPr>
          <p:cNvPr id="9" name="Picture 2">
            <a:extLst>
              <a:ext uri="{FF2B5EF4-FFF2-40B4-BE49-F238E27FC236}">
                <a16:creationId xmlns:a16="http://schemas.microsoft.com/office/drawing/2014/main" id="{AF7F8708-4D55-DF45-B4E5-9DF6269A3BC8}"/>
              </a:ext>
            </a:extLst>
          </p:cNvPr>
          <p:cNvPicPr>
            <a:picLocks noChangeAspect="1" noChangeArrowheads="1"/>
          </p:cNvPicPr>
          <p:nvPr/>
        </p:nvPicPr>
        <p:blipFill>
          <a:blip r:embed="rId5" cstate="print"/>
          <a:srcRect/>
          <a:stretch>
            <a:fillRect/>
          </a:stretch>
        </p:blipFill>
        <p:spPr bwMode="auto">
          <a:xfrm>
            <a:off x="882004" y="5565488"/>
            <a:ext cx="7080052" cy="6428496"/>
          </a:xfrm>
          <a:prstGeom prst="rect">
            <a:avLst/>
          </a:prstGeom>
          <a:noFill/>
          <a:ln w="9525">
            <a:noFill/>
            <a:miter lim="800000"/>
            <a:headEnd/>
            <a:tailEnd/>
          </a:ln>
          <a:effectLst/>
        </p:spPr>
      </p:pic>
      <p:sp>
        <p:nvSpPr>
          <p:cNvPr id="8" name="Rectangle 7">
            <a:extLst>
              <a:ext uri="{FF2B5EF4-FFF2-40B4-BE49-F238E27FC236}">
                <a16:creationId xmlns:a16="http://schemas.microsoft.com/office/drawing/2014/main" id="{60EF2D8D-78F2-DC41-BC4C-CCE2577F0444}"/>
              </a:ext>
            </a:extLst>
          </p:cNvPr>
          <p:cNvSpPr/>
          <p:nvPr/>
        </p:nvSpPr>
        <p:spPr>
          <a:xfrm>
            <a:off x="11557158" y="9207863"/>
            <a:ext cx="5309816" cy="646331"/>
          </a:xfrm>
          <a:prstGeom prst="rect">
            <a:avLst/>
          </a:prstGeom>
        </p:spPr>
        <p:txBody>
          <a:bodyPr wrap="square">
            <a:spAutoFit/>
          </a:bodyPr>
          <a:lstStyle/>
          <a:p>
            <a:pPr algn="l"/>
            <a:r>
              <a:rPr lang="nl-NL" sz="3600" dirty="0">
                <a:solidFill>
                  <a:srgbClr val="4C4E4B"/>
                </a:solidFill>
                <a:latin typeface="Lato Medium" charset="0"/>
                <a:ea typeface="Lato Medium" charset="0"/>
                <a:cs typeface="Lato Medium" charset="0"/>
                <a:hlinkClick r:id="rId6"/>
              </a:rPr>
              <a:t>Battery discharge video</a:t>
            </a:r>
            <a:endParaRPr lang="en-US" sz="3600" dirty="0">
              <a:latin typeface="Lato Medium" charset="0"/>
              <a:ea typeface="Lato Medium" charset="0"/>
              <a:cs typeface="Lato Medium" charset="0"/>
            </a:endParaRPr>
          </a:p>
        </p:txBody>
      </p:sp>
      <p:pic>
        <p:nvPicPr>
          <p:cNvPr id="10" name="Picture 9" descr="A close up of a flower&#10;&#10;Description automatically generated">
            <a:extLst>
              <a:ext uri="{FF2B5EF4-FFF2-40B4-BE49-F238E27FC236}">
                <a16:creationId xmlns:a16="http://schemas.microsoft.com/office/drawing/2014/main" id="{685A577F-C00E-4751-A87B-B8F0A813FE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3131" y="1731109"/>
            <a:ext cx="10077450" cy="3238500"/>
          </a:xfrm>
          <a:prstGeom prst="rect">
            <a:avLst/>
          </a:prstGeom>
        </p:spPr>
      </p:pic>
    </p:spTree>
    <p:extLst>
      <p:ext uri="{BB962C8B-B14F-4D97-AF65-F5344CB8AC3E}">
        <p14:creationId xmlns:p14="http://schemas.microsoft.com/office/powerpoint/2010/main" val="1731266199"/>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2495333" y="1582523"/>
            <a:ext cx="13750188" cy="1246495"/>
          </a:xfrm>
          <a:prstGeom prst="rect">
            <a:avLst/>
          </a:prstGeom>
        </p:spPr>
        <p:txBody>
          <a:bodyPr wrap="square">
            <a:spAutoFit/>
          </a:bodyPr>
          <a:lstStyle/>
          <a:p>
            <a:pPr algn="l"/>
            <a:r>
              <a:rPr lang="en-US" sz="3750" dirty="0">
                <a:solidFill>
                  <a:prstClr val="black"/>
                </a:solidFill>
                <a:latin typeface="Arial" panose="020B0604020202020204" pitchFamily="34" charset="0"/>
                <a:cs typeface="Arial" panose="020B0604020202020204" pitchFamily="34" charset="0"/>
              </a:rPr>
              <a:t>Teflon layer on anode-electrolyte interface significantly reduces lithium reactivity and diffusion through the electrolyte phase</a:t>
            </a:r>
            <a:endParaRPr lang="en-US" sz="3750" dirty="0"/>
          </a:p>
        </p:txBody>
      </p:sp>
      <p:sp>
        <p:nvSpPr>
          <p:cNvPr id="23" name="Rectangle 22"/>
          <p:cNvSpPr/>
          <p:nvPr/>
        </p:nvSpPr>
        <p:spPr>
          <a:xfrm>
            <a:off x="917976" y="11732551"/>
            <a:ext cx="16094869" cy="553998"/>
          </a:xfrm>
          <a:prstGeom prst="rect">
            <a:avLst/>
          </a:prstGeom>
        </p:spPr>
        <p:txBody>
          <a:bodyPr wrap="square">
            <a:spAutoFit/>
          </a:bodyPr>
          <a:lstStyle/>
          <a:p>
            <a:r>
              <a:rPr lang="en-US" sz="3000" dirty="0">
                <a:latin typeface="Lato" charset="0"/>
                <a:ea typeface="Lato" charset="0"/>
                <a:cs typeface="Lato" charset="0"/>
                <a:hlinkClick r:id="rId2"/>
              </a:rPr>
              <a:t>J. </a:t>
            </a:r>
            <a:r>
              <a:rPr lang="en-US" sz="3000" dirty="0" err="1">
                <a:latin typeface="Lato" charset="0"/>
                <a:ea typeface="Lato" charset="0"/>
                <a:cs typeface="Lato" charset="0"/>
                <a:hlinkClick r:id="rId2"/>
              </a:rPr>
              <a:t>Electrochem</a:t>
            </a:r>
            <a:r>
              <a:rPr lang="en-US" sz="3000" dirty="0">
                <a:latin typeface="Lato" charset="0"/>
                <a:ea typeface="Lato" charset="0"/>
                <a:cs typeface="Lato" charset="0"/>
                <a:hlinkClick r:id="rId2"/>
              </a:rPr>
              <a:t>. Soc. </a:t>
            </a:r>
            <a:r>
              <a:rPr lang="en-US" sz="3000" b="1" dirty="0">
                <a:latin typeface="Lato" charset="0"/>
                <a:ea typeface="Lato" charset="0"/>
                <a:cs typeface="Lato" charset="0"/>
                <a:hlinkClick r:id="rId2"/>
              </a:rPr>
              <a:t>161</a:t>
            </a:r>
            <a:r>
              <a:rPr lang="en-US" sz="3000" dirty="0">
                <a:latin typeface="Lato" charset="0"/>
                <a:ea typeface="Lato" charset="0"/>
                <a:cs typeface="Lato" charset="0"/>
                <a:hlinkClick r:id="rId2"/>
              </a:rPr>
              <a:t>, E3009-E3014 (2014). </a:t>
            </a:r>
            <a:endParaRPr lang="en-US" sz="3000" dirty="0">
              <a:latin typeface="Lato" charset="0"/>
              <a:ea typeface="Lato" charset="0"/>
              <a:cs typeface="Lato" charset="0"/>
            </a:endParaRPr>
          </a:p>
        </p:txBody>
      </p:sp>
      <p:sp>
        <p:nvSpPr>
          <p:cNvPr id="24" name="Title 13"/>
          <p:cNvSpPr>
            <a:spLocks noGrp="1"/>
          </p:cNvSpPr>
          <p:nvPr>
            <p:ph type="title"/>
          </p:nvPr>
        </p:nvSpPr>
        <p:spPr>
          <a:xfrm>
            <a:off x="0" y="92472"/>
            <a:ext cx="18288000" cy="1223204"/>
          </a:xfrm>
        </p:spPr>
        <p:txBody>
          <a:bodyPr>
            <a:noAutofit/>
          </a:bodyPr>
          <a:lstStyle/>
          <a:p>
            <a:r>
              <a:rPr lang="en-US" sz="6000" b="1" dirty="0"/>
              <a:t>Teflon protects electrolyte in Li battery</a:t>
            </a:r>
          </a:p>
        </p:txBody>
      </p:sp>
      <p:pic>
        <p:nvPicPr>
          <p:cNvPr id="4" name="Picture 3" descr="A picture containing rug&#10;&#10;Description automatically generated">
            <a:extLst>
              <a:ext uri="{FF2B5EF4-FFF2-40B4-BE49-F238E27FC236}">
                <a16:creationId xmlns:a16="http://schemas.microsoft.com/office/drawing/2014/main" id="{26EA5788-4A7D-9A41-B01D-F2982B163C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1" y="3473450"/>
            <a:ext cx="18287999" cy="7484508"/>
          </a:xfrm>
          <a:prstGeom prst="rect">
            <a:avLst/>
          </a:prstGeom>
        </p:spPr>
      </p:pic>
    </p:spTree>
    <p:extLst>
      <p:ext uri="{BB962C8B-B14F-4D97-AF65-F5344CB8AC3E}">
        <p14:creationId xmlns:p14="http://schemas.microsoft.com/office/powerpoint/2010/main" val="2030063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134" y="1"/>
            <a:ext cx="16977732" cy="1771074"/>
          </a:xfrm>
        </p:spPr>
        <p:txBody>
          <a:bodyPr>
            <a:normAutofit/>
          </a:bodyPr>
          <a:lstStyle/>
          <a:p>
            <a:r>
              <a:rPr lang="en-US" dirty="0"/>
              <a:t>The SCM team in Amsterdam</a:t>
            </a:r>
          </a:p>
        </p:txBody>
      </p:sp>
      <p:pic>
        <p:nvPicPr>
          <p:cNvPr id="6" name="Google Shape;161;p29">
            <a:extLst>
              <a:ext uri="{FF2B5EF4-FFF2-40B4-BE49-F238E27FC236}">
                <a16:creationId xmlns:a16="http://schemas.microsoft.com/office/drawing/2014/main" id="{3E53B425-1A18-59A5-63F2-B8806951AADA}"/>
              </a:ext>
            </a:extLst>
          </p:cNvPr>
          <p:cNvPicPr preferRelativeResize="0"/>
          <p:nvPr/>
        </p:nvPicPr>
        <p:blipFill>
          <a:blip r:embed="rId3">
            <a:alphaModFix/>
          </a:blip>
          <a:stretch>
            <a:fillRect/>
          </a:stretch>
        </p:blipFill>
        <p:spPr>
          <a:xfrm>
            <a:off x="13673190" y="2815450"/>
            <a:ext cx="4310010" cy="4374000"/>
          </a:xfrm>
          <a:prstGeom prst="rect">
            <a:avLst/>
          </a:prstGeom>
          <a:noFill/>
          <a:ln>
            <a:noFill/>
          </a:ln>
        </p:spPr>
      </p:pic>
      <p:pic>
        <p:nvPicPr>
          <p:cNvPr id="7" name="Google Shape;162;p29">
            <a:extLst>
              <a:ext uri="{FF2B5EF4-FFF2-40B4-BE49-F238E27FC236}">
                <a16:creationId xmlns:a16="http://schemas.microsoft.com/office/drawing/2014/main" id="{C9C1D081-F067-F213-9793-BB660522C593}"/>
              </a:ext>
            </a:extLst>
          </p:cNvPr>
          <p:cNvPicPr preferRelativeResize="0"/>
          <p:nvPr/>
        </p:nvPicPr>
        <p:blipFill>
          <a:blip r:embed="rId4">
            <a:alphaModFix/>
          </a:blip>
          <a:stretch>
            <a:fillRect/>
          </a:stretch>
        </p:blipFill>
        <p:spPr>
          <a:xfrm>
            <a:off x="12911531" y="8814290"/>
            <a:ext cx="5285396" cy="3526350"/>
          </a:xfrm>
          <a:prstGeom prst="rect">
            <a:avLst/>
          </a:prstGeom>
          <a:noFill/>
          <a:ln>
            <a:noFill/>
          </a:ln>
        </p:spPr>
      </p:pic>
      <p:pic>
        <p:nvPicPr>
          <p:cNvPr id="8" name="Google Shape;163;p29">
            <a:extLst>
              <a:ext uri="{FF2B5EF4-FFF2-40B4-BE49-F238E27FC236}">
                <a16:creationId xmlns:a16="http://schemas.microsoft.com/office/drawing/2014/main" id="{12EC4B15-9D64-95E8-53D8-48E379FF9E55}"/>
              </a:ext>
            </a:extLst>
          </p:cNvPr>
          <p:cNvPicPr preferRelativeResize="0"/>
          <p:nvPr/>
        </p:nvPicPr>
        <p:blipFill>
          <a:blip r:embed="rId5">
            <a:alphaModFix/>
          </a:blip>
          <a:stretch>
            <a:fillRect/>
          </a:stretch>
        </p:blipFill>
        <p:spPr>
          <a:xfrm>
            <a:off x="304800" y="1934351"/>
            <a:ext cx="12606731" cy="9062091"/>
          </a:xfrm>
          <a:prstGeom prst="rect">
            <a:avLst/>
          </a:prstGeom>
          <a:noFill/>
          <a:ln>
            <a:noFill/>
          </a:ln>
        </p:spPr>
      </p:pic>
    </p:spTree>
    <p:extLst>
      <p:ext uri="{BB962C8B-B14F-4D97-AF65-F5344CB8AC3E}">
        <p14:creationId xmlns:p14="http://schemas.microsoft.com/office/powerpoint/2010/main" val="26011780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646771" y="1582523"/>
            <a:ext cx="15598750" cy="669414"/>
          </a:xfrm>
          <a:prstGeom prst="rect">
            <a:avLst/>
          </a:prstGeom>
        </p:spPr>
        <p:txBody>
          <a:bodyPr wrap="square">
            <a:spAutoFit/>
          </a:bodyPr>
          <a:lstStyle/>
          <a:p>
            <a:pPr algn="l"/>
            <a:r>
              <a:rPr lang="en-US" sz="3750" dirty="0">
                <a:solidFill>
                  <a:prstClr val="black"/>
                </a:solidFill>
                <a:latin typeface="Arial" panose="020B0604020202020204" pitchFamily="34" charset="0"/>
                <a:cs typeface="Arial" panose="020B0604020202020204" pitchFamily="34" charset="0"/>
              </a:rPr>
              <a:t>ReaxFF protocol to study the initial formation stages of SEI formation</a:t>
            </a:r>
            <a:endParaRPr lang="en-US" sz="3750" dirty="0"/>
          </a:p>
        </p:txBody>
      </p:sp>
      <p:sp>
        <p:nvSpPr>
          <p:cNvPr id="23" name="Rectangle 22"/>
          <p:cNvSpPr/>
          <p:nvPr/>
        </p:nvSpPr>
        <p:spPr>
          <a:xfrm>
            <a:off x="349995" y="10063580"/>
            <a:ext cx="7032112" cy="2246769"/>
          </a:xfrm>
          <a:prstGeom prst="rect">
            <a:avLst/>
          </a:prstGeom>
        </p:spPr>
        <p:txBody>
          <a:bodyPr wrap="square">
            <a:spAutoFit/>
          </a:bodyPr>
          <a:lstStyle/>
          <a:p>
            <a:pPr algn="l"/>
            <a:r>
              <a:rPr lang="en-GB" sz="2800" b="0" i="0" dirty="0">
                <a:solidFill>
                  <a:srgbClr val="303030"/>
                </a:solidFill>
                <a:effectLst/>
                <a:latin typeface="Lato Medium" pitchFamily="34" charset="0"/>
                <a:ea typeface="Lato Medium" pitchFamily="34" charset="0"/>
                <a:cs typeface="Lato Medium" pitchFamily="34" charset="0"/>
              </a:rPr>
              <a:t>Wang J, </a:t>
            </a:r>
            <a:r>
              <a:rPr lang="en-GB" sz="2800" b="0" i="0" dirty="0" err="1">
                <a:solidFill>
                  <a:srgbClr val="303030"/>
                </a:solidFill>
                <a:effectLst/>
                <a:latin typeface="Lato Medium" pitchFamily="34" charset="0"/>
                <a:ea typeface="Lato Medium" pitchFamily="34" charset="0"/>
                <a:cs typeface="Lato Medium" pitchFamily="34" charset="0"/>
              </a:rPr>
              <a:t>Liun</a:t>
            </a:r>
            <a:r>
              <a:rPr lang="en-GB" sz="2800" b="0" i="0" dirty="0">
                <a:solidFill>
                  <a:srgbClr val="303030"/>
                </a:solidFill>
                <a:effectLst/>
                <a:latin typeface="Lato Medium" pitchFamily="34" charset="0"/>
                <a:ea typeface="Lato Medium" pitchFamily="34" charset="0"/>
                <a:cs typeface="Lato Medium" pitchFamily="34" charset="0"/>
              </a:rPr>
              <a:t> Y, Tu Y, Wang Q, Reductive Decomposition of Solvents and Additives toward Solid-Electrolyte Interphase Formation in Lithium-Ion Battery, </a:t>
            </a:r>
            <a:r>
              <a:rPr lang="en-GB" sz="2800" b="0" i="0" u="none" strike="noStrike" dirty="0">
                <a:solidFill>
                  <a:srgbClr val="FF8213"/>
                </a:solidFill>
                <a:effectLst/>
                <a:latin typeface="Lato Medium" pitchFamily="34" charset="0"/>
                <a:ea typeface="Lato Medium" pitchFamily="34" charset="0"/>
                <a:cs typeface="Lato Medium" pitchFamily="34" charset="0"/>
                <a:hlinkClick r:id="rId3"/>
              </a:rPr>
              <a:t>J. Phys. Chem. (2020)</a:t>
            </a:r>
            <a:r>
              <a:rPr lang="en-GB" sz="2800" b="0" i="0" dirty="0">
                <a:solidFill>
                  <a:srgbClr val="303030"/>
                </a:solidFill>
                <a:effectLst/>
                <a:latin typeface="Lato Medium" pitchFamily="34" charset="0"/>
                <a:ea typeface="Lato Medium" pitchFamily="34" charset="0"/>
                <a:cs typeface="Lato Medium" pitchFamily="34" charset="0"/>
              </a:rPr>
              <a:t>.</a:t>
            </a:r>
            <a:endParaRPr lang="en-US" sz="2800" dirty="0">
              <a:latin typeface="Lato Medium" pitchFamily="34" charset="0"/>
              <a:ea typeface="Lato Medium" pitchFamily="34" charset="0"/>
              <a:cs typeface="Lato Medium" pitchFamily="34" charset="0"/>
            </a:endParaRPr>
          </a:p>
        </p:txBody>
      </p:sp>
      <p:sp>
        <p:nvSpPr>
          <p:cNvPr id="24" name="Title 13"/>
          <p:cNvSpPr>
            <a:spLocks noGrp="1"/>
          </p:cNvSpPr>
          <p:nvPr>
            <p:ph type="title"/>
          </p:nvPr>
        </p:nvSpPr>
        <p:spPr>
          <a:xfrm>
            <a:off x="0" y="92472"/>
            <a:ext cx="18288000" cy="1223204"/>
          </a:xfrm>
        </p:spPr>
        <p:txBody>
          <a:bodyPr>
            <a:noAutofit/>
          </a:bodyPr>
          <a:lstStyle/>
          <a:p>
            <a:r>
              <a:rPr lang="en-US" sz="5400" dirty="0"/>
              <a:t>Solid electrolyte interface formation Lithium Ion Batteries</a:t>
            </a:r>
          </a:p>
        </p:txBody>
      </p:sp>
      <p:pic>
        <p:nvPicPr>
          <p:cNvPr id="2050" name="Picture 2">
            <a:extLst>
              <a:ext uri="{FF2B5EF4-FFF2-40B4-BE49-F238E27FC236}">
                <a16:creationId xmlns:a16="http://schemas.microsoft.com/office/drawing/2014/main" id="{DB85C988-6FAC-408A-B73C-722FF4E1A1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2251937"/>
            <a:ext cx="11998712" cy="6339164"/>
          </a:xfrm>
          <a:prstGeom prst="rect">
            <a:avLst/>
          </a:prstGeom>
          <a:noFill/>
          <a:extLst>
            <a:ext uri="{909E8E84-426E-40DD-AFC4-6F175D3DCCD1}">
              <a14:hiddenFill xmlns:a14="http://schemas.microsoft.com/office/drawing/2010/main">
                <a:solidFill>
                  <a:srgbClr val="FFFFFF"/>
                </a:solidFill>
              </a14:hiddenFill>
            </a:ext>
          </a:extLst>
        </p:spPr>
      </p:pic>
      <p:sp>
        <p:nvSpPr>
          <p:cNvPr id="24582" name="AutoShape 6" descr="https://pubs.acs.org/cms/10.1021/acs.jpcc.9b10535/asset/images/large/jp9b10535_0002.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 name="Picture 8" descr="images_large_jp9b10535_0002 (1).jpeg"/>
          <p:cNvPicPr>
            <a:picLocks noChangeAspect="1"/>
          </p:cNvPicPr>
          <p:nvPr/>
        </p:nvPicPr>
        <p:blipFill>
          <a:blip r:embed="rId5" cstate="print"/>
          <a:srcRect r="48596"/>
          <a:stretch>
            <a:fillRect/>
          </a:stretch>
        </p:blipFill>
        <p:spPr>
          <a:xfrm>
            <a:off x="12333307" y="8051180"/>
            <a:ext cx="5820881" cy="4259169"/>
          </a:xfrm>
          <a:prstGeom prst="rect">
            <a:avLst/>
          </a:prstGeom>
        </p:spPr>
      </p:pic>
    </p:spTree>
    <p:extLst>
      <p:ext uri="{BB962C8B-B14F-4D97-AF65-F5344CB8AC3E}">
        <p14:creationId xmlns:p14="http://schemas.microsoft.com/office/powerpoint/2010/main" val="2455749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Shape 1"/>
          <p:cNvSpPr txBox="1"/>
          <p:nvPr/>
        </p:nvSpPr>
        <p:spPr>
          <a:xfrm>
            <a:off x="419130" y="0"/>
            <a:ext cx="17158779" cy="1448778"/>
          </a:xfrm>
          <a:prstGeom prst="rect">
            <a:avLst/>
          </a:prstGeom>
          <a:noFill/>
          <a:ln>
            <a:noFill/>
          </a:ln>
        </p:spPr>
        <p:txBody>
          <a:bodyPr lIns="0" tIns="0" rIns="0" bIns="0" anchor="ctr"/>
          <a:lstStyle/>
          <a:p>
            <a:r>
              <a:rPr lang="en-US" sz="6000" b="1" spc="-2" dirty="0" err="1">
                <a:solidFill>
                  <a:srgbClr val="FF941E"/>
                </a:solidFill>
                <a:uFill>
                  <a:solidFill>
                    <a:srgbClr val="FFFFFF"/>
                  </a:solidFill>
                </a:uFill>
                <a:latin typeface="Lato Black" charset="0"/>
                <a:ea typeface="Lato Black" charset="0"/>
                <a:cs typeface="Lato Black" charset="0"/>
              </a:rPr>
              <a:t>eReaxFF</a:t>
            </a:r>
            <a:r>
              <a:rPr lang="en-US" sz="6000" b="1" spc="-2" dirty="0">
                <a:solidFill>
                  <a:srgbClr val="FF941E"/>
                </a:solidFill>
                <a:uFill>
                  <a:solidFill>
                    <a:srgbClr val="FFFFFF"/>
                  </a:solidFill>
                </a:uFill>
                <a:latin typeface="Lato Black" charset="0"/>
                <a:ea typeface="Lato Black" charset="0"/>
                <a:cs typeface="Lato Black" charset="0"/>
              </a:rPr>
              <a:t> </a:t>
            </a:r>
            <a:r>
              <a:rPr lang="mr-IN" sz="6000" b="1" spc="-2" dirty="0">
                <a:solidFill>
                  <a:srgbClr val="FF941E"/>
                </a:solidFill>
                <a:uFill>
                  <a:solidFill>
                    <a:srgbClr val="FFFFFF"/>
                  </a:solidFill>
                </a:uFill>
                <a:latin typeface="Lato Black" charset="0"/>
                <a:ea typeface="Lato Black" charset="0"/>
                <a:cs typeface="Lato Black" charset="0"/>
              </a:rPr>
              <a:t>–</a:t>
            </a:r>
            <a:r>
              <a:rPr lang="en-US" sz="6000" b="1" spc="-2" dirty="0">
                <a:solidFill>
                  <a:srgbClr val="FF941E"/>
                </a:solidFill>
                <a:uFill>
                  <a:solidFill>
                    <a:srgbClr val="FFFFFF"/>
                  </a:solidFill>
                </a:uFill>
                <a:latin typeface="Lato Black" charset="0"/>
                <a:ea typeface="Lato Black" charset="0"/>
                <a:cs typeface="Lato Black" charset="0"/>
              </a:rPr>
              <a:t> explicit electrons</a:t>
            </a:r>
          </a:p>
        </p:txBody>
      </p:sp>
      <p:sp>
        <p:nvSpPr>
          <p:cNvPr id="2" name="Rectangle 1"/>
          <p:cNvSpPr/>
          <p:nvPr/>
        </p:nvSpPr>
        <p:spPr>
          <a:xfrm>
            <a:off x="846667" y="11686106"/>
            <a:ext cx="15612533" cy="584775"/>
          </a:xfrm>
          <a:prstGeom prst="rect">
            <a:avLst/>
          </a:prstGeom>
        </p:spPr>
        <p:txBody>
          <a:bodyPr wrap="square">
            <a:spAutoFit/>
          </a:bodyPr>
          <a:lstStyle/>
          <a:p>
            <a:r>
              <a:rPr lang="nl-NL" sz="3200" dirty="0">
                <a:solidFill>
                  <a:srgbClr val="4C4E4B"/>
                </a:solidFill>
                <a:latin typeface="Lato Medium" charset="0"/>
                <a:ea typeface="Lato Medium" charset="0"/>
                <a:cs typeface="Lato Medium" charset="0"/>
              </a:rPr>
              <a:t>M. M. Islam </a:t>
            </a:r>
            <a:r>
              <a:rPr lang="nl-NL" sz="3200" dirty="0" err="1">
                <a:solidFill>
                  <a:srgbClr val="4C4E4B"/>
                </a:solidFill>
                <a:latin typeface="Lato Medium" charset="0"/>
                <a:ea typeface="Lato Medium" charset="0"/>
                <a:cs typeface="Lato Medium" charset="0"/>
              </a:rPr>
              <a:t>and</a:t>
            </a:r>
            <a:r>
              <a:rPr lang="nl-NL" sz="3200" dirty="0">
                <a:solidFill>
                  <a:srgbClr val="4C4E4B"/>
                </a:solidFill>
                <a:latin typeface="Lato Medium" charset="0"/>
                <a:ea typeface="Lato Medium" charset="0"/>
                <a:cs typeface="Lato Medium" charset="0"/>
              </a:rPr>
              <a:t> A. C. T. van Duin, J. </a:t>
            </a:r>
            <a:r>
              <a:rPr lang="nl-NL" sz="3200" dirty="0" err="1">
                <a:solidFill>
                  <a:srgbClr val="4C4E4B"/>
                </a:solidFill>
                <a:latin typeface="Lato Medium" charset="0"/>
                <a:ea typeface="Lato Medium" charset="0"/>
                <a:cs typeface="Lato Medium" charset="0"/>
              </a:rPr>
              <a:t>Phys</a:t>
            </a:r>
            <a:r>
              <a:rPr lang="nl-NL" sz="3200" dirty="0">
                <a:solidFill>
                  <a:srgbClr val="4C4E4B"/>
                </a:solidFill>
                <a:latin typeface="Lato Medium" charset="0"/>
                <a:ea typeface="Lato Medium" charset="0"/>
                <a:cs typeface="Lato Medium" charset="0"/>
              </a:rPr>
              <a:t>. </a:t>
            </a:r>
            <a:r>
              <a:rPr lang="nl-NL" sz="3200" dirty="0" err="1">
                <a:solidFill>
                  <a:srgbClr val="4C4E4B"/>
                </a:solidFill>
                <a:latin typeface="Lato Medium" charset="0"/>
                <a:ea typeface="Lato Medium" charset="0"/>
                <a:cs typeface="Lato Medium" charset="0"/>
              </a:rPr>
              <a:t>Chem</a:t>
            </a:r>
            <a:r>
              <a:rPr lang="nl-NL" sz="3200" dirty="0">
                <a:solidFill>
                  <a:srgbClr val="4C4E4B"/>
                </a:solidFill>
                <a:latin typeface="Lato Medium" charset="0"/>
                <a:ea typeface="Lato Medium" charset="0"/>
                <a:cs typeface="Lato Medium" charset="0"/>
              </a:rPr>
              <a:t>. C 2016, 120 (48), 27128-27134.</a:t>
            </a:r>
            <a:endParaRPr lang="en-US" sz="3200" dirty="0">
              <a:latin typeface="Lato Medium" charset="0"/>
              <a:ea typeface="Lato Medium" charset="0"/>
              <a:cs typeface="Lato Medium" charset="0"/>
            </a:endParaRPr>
          </a:p>
        </p:txBody>
      </p:sp>
      <p:sp>
        <p:nvSpPr>
          <p:cNvPr id="25" name="Rectangle 24"/>
          <p:cNvSpPr/>
          <p:nvPr/>
        </p:nvSpPr>
        <p:spPr>
          <a:xfrm>
            <a:off x="419130" y="1448778"/>
            <a:ext cx="17496337" cy="1446550"/>
          </a:xfrm>
          <a:prstGeom prst="rect">
            <a:avLst/>
          </a:prstGeom>
        </p:spPr>
        <p:txBody>
          <a:bodyPr wrap="square">
            <a:spAutoFit/>
          </a:bodyPr>
          <a:lstStyle/>
          <a:p>
            <a:pPr algn="l"/>
            <a:r>
              <a:rPr lang="nl-NL" sz="4400" dirty="0" err="1">
                <a:solidFill>
                  <a:srgbClr val="4C4E4B"/>
                </a:solidFill>
                <a:latin typeface="Lato Medium" charset="0"/>
                <a:ea typeface="Lato Medium" charset="0"/>
                <a:cs typeface="Lato Medium" charset="0"/>
              </a:rPr>
              <a:t>Reductive</a:t>
            </a:r>
            <a:r>
              <a:rPr lang="nl-NL" sz="4400" dirty="0">
                <a:solidFill>
                  <a:srgbClr val="4C4E4B"/>
                </a:solidFill>
                <a:latin typeface="Lato Medium" charset="0"/>
                <a:ea typeface="Lato Medium" charset="0"/>
                <a:cs typeface="Lato Medium" charset="0"/>
              </a:rPr>
              <a:t> </a:t>
            </a:r>
            <a:r>
              <a:rPr lang="nl-NL" sz="4400" dirty="0" err="1">
                <a:solidFill>
                  <a:srgbClr val="4C4E4B"/>
                </a:solidFill>
                <a:latin typeface="Lato Medium" charset="0"/>
                <a:ea typeface="Lato Medium" charset="0"/>
                <a:cs typeface="Lato Medium" charset="0"/>
              </a:rPr>
              <a:t>decomposition</a:t>
            </a:r>
            <a:r>
              <a:rPr lang="nl-NL" sz="4400" dirty="0">
                <a:solidFill>
                  <a:srgbClr val="4C4E4B"/>
                </a:solidFill>
                <a:latin typeface="Lato Medium" charset="0"/>
                <a:ea typeface="Lato Medium" charset="0"/>
                <a:cs typeface="Lato Medium" charset="0"/>
              </a:rPr>
              <a:t> of </a:t>
            </a:r>
            <a:r>
              <a:rPr lang="nl-NL" sz="4400" dirty="0" err="1">
                <a:solidFill>
                  <a:srgbClr val="4C4E4B"/>
                </a:solidFill>
                <a:latin typeface="Lato Medium" charset="0"/>
                <a:ea typeface="Lato Medium" charset="0"/>
                <a:cs typeface="Lato Medium" charset="0"/>
              </a:rPr>
              <a:t>ethylene</a:t>
            </a:r>
            <a:r>
              <a:rPr lang="nl-NL" sz="4400" dirty="0">
                <a:solidFill>
                  <a:srgbClr val="4C4E4B"/>
                </a:solidFill>
                <a:latin typeface="Lato Medium" charset="0"/>
                <a:ea typeface="Lato Medium" charset="0"/>
                <a:cs typeface="Lato Medium" charset="0"/>
              </a:rPr>
              <a:t> </a:t>
            </a:r>
            <a:r>
              <a:rPr lang="nl-NL" sz="4400" dirty="0" err="1">
                <a:solidFill>
                  <a:srgbClr val="4C4E4B"/>
                </a:solidFill>
                <a:latin typeface="Lato Medium" charset="0"/>
                <a:ea typeface="Lato Medium" charset="0"/>
                <a:cs typeface="Lato Medium" charset="0"/>
              </a:rPr>
              <a:t>carbonate</a:t>
            </a:r>
            <a:r>
              <a:rPr lang="nl-NL" sz="4400" dirty="0">
                <a:solidFill>
                  <a:srgbClr val="4C4E4B"/>
                </a:solidFill>
                <a:latin typeface="Lato Medium" charset="0"/>
                <a:ea typeface="Lato Medium" charset="0"/>
                <a:cs typeface="Lato Medium" charset="0"/>
              </a:rPr>
              <a:t> in Li ion </a:t>
            </a:r>
            <a:r>
              <a:rPr lang="nl-NL" sz="4400" dirty="0" err="1">
                <a:solidFill>
                  <a:srgbClr val="4C4E4B"/>
                </a:solidFill>
                <a:latin typeface="Lato Medium" charset="0"/>
                <a:ea typeface="Lato Medium" charset="0"/>
                <a:cs typeface="Lato Medium" charset="0"/>
              </a:rPr>
              <a:t>batteries</a:t>
            </a:r>
            <a:endParaRPr lang="nl-NL" sz="4400" dirty="0">
              <a:solidFill>
                <a:srgbClr val="4C4E4B"/>
              </a:solidFill>
              <a:latin typeface="Lato Medium" charset="0"/>
              <a:ea typeface="Lato Medium" charset="0"/>
              <a:cs typeface="Lato Medium" charset="0"/>
            </a:endParaRPr>
          </a:p>
          <a:p>
            <a:pPr algn="l"/>
            <a:endParaRPr lang="en-US" sz="4400" dirty="0">
              <a:latin typeface="Lato Medium" charset="0"/>
              <a:ea typeface="Lato Medium" charset="0"/>
              <a:cs typeface="Lato Medium"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0775" y="3131867"/>
            <a:ext cx="11735487" cy="8317699"/>
          </a:xfrm>
          <a:prstGeom prst="rect">
            <a:avLst/>
          </a:prstGeom>
        </p:spPr>
      </p:pic>
      <p:sp>
        <p:nvSpPr>
          <p:cNvPr id="6" name="Rectangle 5"/>
          <p:cNvSpPr/>
          <p:nvPr/>
        </p:nvSpPr>
        <p:spPr>
          <a:xfrm>
            <a:off x="419130" y="10841297"/>
            <a:ext cx="3374828" cy="646331"/>
          </a:xfrm>
          <a:prstGeom prst="rect">
            <a:avLst/>
          </a:prstGeom>
        </p:spPr>
        <p:txBody>
          <a:bodyPr wrap="square">
            <a:spAutoFit/>
          </a:bodyPr>
          <a:lstStyle/>
          <a:p>
            <a:pPr algn="l"/>
            <a:r>
              <a:rPr lang="nl-NL" sz="3600" dirty="0">
                <a:solidFill>
                  <a:srgbClr val="4C4E4B"/>
                </a:solidFill>
                <a:latin typeface="Lato Medium" charset="0"/>
                <a:ea typeface="Lato Medium" charset="0"/>
                <a:cs typeface="Lato Medium" charset="0"/>
                <a:hlinkClick r:id="rId4"/>
              </a:rPr>
              <a:t>eReaxFF video</a:t>
            </a:r>
            <a:endParaRPr lang="en-US" sz="3600" dirty="0">
              <a:latin typeface="Lato Medium" charset="0"/>
              <a:ea typeface="Lato Medium" charset="0"/>
              <a:cs typeface="Lato Medium" charset="0"/>
            </a:endParaRPr>
          </a:p>
        </p:txBody>
      </p:sp>
      <p:pic>
        <p:nvPicPr>
          <p:cNvPr id="4" name="Picture 3">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9615" y="4693504"/>
            <a:ext cx="14119660" cy="5952925"/>
          </a:xfrm>
          <a:prstGeom prst="rect">
            <a:avLst/>
          </a:prstGeom>
        </p:spPr>
      </p:pic>
    </p:spTree>
    <p:extLst>
      <p:ext uri="{BB962C8B-B14F-4D97-AF65-F5344CB8AC3E}">
        <p14:creationId xmlns:p14="http://schemas.microsoft.com/office/powerpoint/2010/main" val="15061562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Shape 1"/>
          <p:cNvSpPr txBox="1"/>
          <p:nvPr/>
        </p:nvSpPr>
        <p:spPr>
          <a:xfrm>
            <a:off x="419130" y="0"/>
            <a:ext cx="17158779" cy="1448778"/>
          </a:xfrm>
          <a:prstGeom prst="rect">
            <a:avLst/>
          </a:prstGeom>
          <a:noFill/>
          <a:ln>
            <a:noFill/>
          </a:ln>
        </p:spPr>
        <p:txBody>
          <a:bodyPr lIns="0" tIns="0" rIns="0" bIns="0" anchor="ctr"/>
          <a:lstStyle/>
          <a:p>
            <a:r>
              <a:rPr lang="en-US" sz="6000" b="1" spc="-2" dirty="0" err="1">
                <a:solidFill>
                  <a:srgbClr val="FF941E"/>
                </a:solidFill>
                <a:uFill>
                  <a:solidFill>
                    <a:srgbClr val="FFFFFF"/>
                  </a:solidFill>
                </a:uFill>
                <a:latin typeface="Lato Black" charset="0"/>
                <a:ea typeface="Lato Black" charset="0"/>
                <a:cs typeface="Lato Black" charset="0"/>
              </a:rPr>
              <a:t>eReaxFF</a:t>
            </a:r>
            <a:r>
              <a:rPr lang="en-US" sz="6000" b="1" spc="-2" dirty="0">
                <a:solidFill>
                  <a:srgbClr val="FF941E"/>
                </a:solidFill>
                <a:uFill>
                  <a:solidFill>
                    <a:srgbClr val="FFFFFF"/>
                  </a:solidFill>
                </a:uFill>
                <a:latin typeface="Lato Black" charset="0"/>
                <a:ea typeface="Lato Black" charset="0"/>
                <a:cs typeface="Lato Black" charset="0"/>
              </a:rPr>
              <a:t> </a:t>
            </a:r>
            <a:r>
              <a:rPr lang="mr-IN" sz="6000" b="1" spc="-2" dirty="0">
                <a:solidFill>
                  <a:srgbClr val="FF941E"/>
                </a:solidFill>
                <a:uFill>
                  <a:solidFill>
                    <a:srgbClr val="FFFFFF"/>
                  </a:solidFill>
                </a:uFill>
                <a:latin typeface="Lato Black" charset="0"/>
                <a:ea typeface="Lato Black" charset="0"/>
                <a:cs typeface="Lato Black" charset="0"/>
              </a:rPr>
              <a:t>–</a:t>
            </a:r>
            <a:r>
              <a:rPr lang="en-US" sz="6000" b="1" spc="-2" dirty="0">
                <a:solidFill>
                  <a:srgbClr val="FF941E"/>
                </a:solidFill>
                <a:uFill>
                  <a:solidFill>
                    <a:srgbClr val="FFFFFF"/>
                  </a:solidFill>
                </a:uFill>
                <a:latin typeface="Lato Black" charset="0"/>
                <a:ea typeface="Lato Black" charset="0"/>
                <a:cs typeface="Lato Black" charset="0"/>
              </a:rPr>
              <a:t> Li on graphitic anodes</a:t>
            </a:r>
          </a:p>
        </p:txBody>
      </p:sp>
      <p:sp>
        <p:nvSpPr>
          <p:cNvPr id="2" name="Rectangle 1"/>
          <p:cNvSpPr/>
          <p:nvPr/>
        </p:nvSpPr>
        <p:spPr>
          <a:xfrm>
            <a:off x="846667" y="11686106"/>
            <a:ext cx="15612533" cy="584775"/>
          </a:xfrm>
          <a:prstGeom prst="rect">
            <a:avLst/>
          </a:prstGeom>
        </p:spPr>
        <p:txBody>
          <a:bodyPr wrap="square">
            <a:spAutoFit/>
          </a:bodyPr>
          <a:lstStyle/>
          <a:p>
            <a:r>
              <a:rPr lang="fr-FR" sz="3200" dirty="0"/>
              <a:t>Md Jamil </a:t>
            </a:r>
            <a:r>
              <a:rPr lang="fr-FR" sz="3200" dirty="0" err="1"/>
              <a:t>Hossain</a:t>
            </a:r>
            <a:r>
              <a:rPr lang="fr-FR" sz="3200" dirty="0"/>
              <a:t> </a:t>
            </a:r>
            <a:r>
              <a:rPr lang="fr-FR" sz="3200" i="1" dirty="0"/>
              <a:t>et al. J. </a:t>
            </a:r>
            <a:r>
              <a:rPr lang="fr-FR" sz="3200" i="1" dirty="0" err="1"/>
              <a:t>Electrochem</a:t>
            </a:r>
            <a:r>
              <a:rPr lang="fr-FR" sz="3200" i="1" dirty="0"/>
              <a:t>. Soc. </a:t>
            </a:r>
            <a:r>
              <a:rPr lang="fr-FR" sz="3200" b="1" dirty="0"/>
              <a:t>169 ,</a:t>
            </a:r>
            <a:r>
              <a:rPr lang="fr-FR" sz="3200" dirty="0"/>
              <a:t>110540 (2022)</a:t>
            </a:r>
            <a:endParaRPr lang="en-US" sz="3200" dirty="0">
              <a:latin typeface="Lato Medium" charset="0"/>
              <a:ea typeface="Lato Medium" charset="0"/>
              <a:cs typeface="Lato Medium" charset="0"/>
            </a:endParaRPr>
          </a:p>
        </p:txBody>
      </p:sp>
      <p:sp>
        <p:nvSpPr>
          <p:cNvPr id="25" name="Rectangle 24"/>
          <p:cNvSpPr/>
          <p:nvPr/>
        </p:nvSpPr>
        <p:spPr>
          <a:xfrm>
            <a:off x="419130" y="1448778"/>
            <a:ext cx="18103332" cy="2800767"/>
          </a:xfrm>
          <a:prstGeom prst="rect">
            <a:avLst/>
          </a:prstGeom>
        </p:spPr>
        <p:txBody>
          <a:bodyPr wrap="square">
            <a:spAutoFit/>
          </a:bodyPr>
          <a:lstStyle/>
          <a:p>
            <a:pPr algn="l"/>
            <a:r>
              <a:rPr lang="nl-NL" sz="4400" dirty="0">
                <a:solidFill>
                  <a:srgbClr val="4C4E4B"/>
                </a:solidFill>
                <a:latin typeface="Lato Medium" charset="0"/>
                <a:ea typeface="Lato Medium" charset="0"/>
                <a:cs typeface="Lato Medium" charset="0"/>
              </a:rPr>
              <a:t>eReaxFF to study </a:t>
            </a:r>
            <a:r>
              <a:rPr lang="nl-NL" sz="4400" dirty="0" err="1">
                <a:solidFill>
                  <a:srgbClr val="4C4E4B"/>
                </a:solidFill>
                <a:latin typeface="Lato Medium" charset="0"/>
                <a:ea typeface="Lato Medium" charset="0"/>
                <a:cs typeface="Lato Medium" charset="0"/>
              </a:rPr>
              <a:t>electron</a:t>
            </a:r>
            <a:r>
              <a:rPr lang="nl-NL" sz="4400" dirty="0">
                <a:solidFill>
                  <a:srgbClr val="4C4E4B"/>
                </a:solidFill>
                <a:latin typeface="Lato Medium" charset="0"/>
                <a:ea typeface="Lato Medium" charset="0"/>
                <a:cs typeface="Lato Medium" charset="0"/>
              </a:rPr>
              <a:t> </a:t>
            </a:r>
            <a:r>
              <a:rPr lang="nl-NL" sz="4400" dirty="0" err="1">
                <a:solidFill>
                  <a:srgbClr val="4C4E4B"/>
                </a:solidFill>
                <a:latin typeface="Lato Medium" charset="0"/>
                <a:ea typeface="Lato Medium" charset="0"/>
                <a:cs typeface="Lato Medium" charset="0"/>
              </a:rPr>
              <a:t>mobility</a:t>
            </a:r>
            <a:r>
              <a:rPr lang="nl-NL" sz="4400" dirty="0">
                <a:solidFill>
                  <a:srgbClr val="4C4E4B"/>
                </a:solidFill>
                <a:latin typeface="Lato Medium" charset="0"/>
                <a:ea typeface="Lato Medium" charset="0"/>
                <a:cs typeface="Lato Medium" charset="0"/>
              </a:rPr>
              <a:t> &amp; Li ion reduction, </a:t>
            </a:r>
            <a:r>
              <a:rPr lang="nl-NL" sz="4400" dirty="0" err="1">
                <a:solidFill>
                  <a:srgbClr val="4C4E4B"/>
                </a:solidFill>
                <a:latin typeface="Lato Medium" charset="0"/>
                <a:ea typeface="Lato Medium" charset="0"/>
                <a:cs typeface="Lato Medium" charset="0"/>
              </a:rPr>
              <a:t>including</a:t>
            </a:r>
            <a:r>
              <a:rPr lang="nl-NL" sz="4400" dirty="0">
                <a:solidFill>
                  <a:srgbClr val="4C4E4B"/>
                </a:solidFill>
                <a:latin typeface="Lato Medium" charset="0"/>
                <a:ea typeface="Lato Medium" charset="0"/>
                <a:cs typeface="Lato Medium" charset="0"/>
              </a:rPr>
              <a:t> (</a:t>
            </a:r>
            <a:r>
              <a:rPr lang="nl-NL" sz="4400" dirty="0">
                <a:solidFill>
                  <a:srgbClr val="4C4E4B"/>
                </a:solidFill>
                <a:latin typeface="Lato Medium" charset="0"/>
                <a:ea typeface="Lato Medium" charset="0"/>
                <a:cs typeface="Lato Medium" charset="0"/>
                <a:hlinkClick r:id="rId3"/>
              </a:rPr>
              <a:t>video</a:t>
            </a:r>
            <a:r>
              <a:rPr lang="nl-NL" sz="4400" dirty="0">
                <a:solidFill>
                  <a:srgbClr val="4C4E4B"/>
                </a:solidFill>
                <a:latin typeface="Lato Medium" charset="0"/>
                <a:ea typeface="Lato Medium" charset="0"/>
                <a:cs typeface="Lato Medium" charset="0"/>
              </a:rPr>
              <a:t>)</a:t>
            </a:r>
          </a:p>
          <a:p>
            <a:pPr algn="l"/>
            <a:r>
              <a:rPr lang="nl-NL" sz="4400" dirty="0">
                <a:solidFill>
                  <a:srgbClr val="4C4E4B"/>
                </a:solidFill>
                <a:latin typeface="Lato Medium" charset="0"/>
                <a:ea typeface="Lato Medium" charset="0"/>
                <a:cs typeface="Lato Medium" charset="0"/>
              </a:rPr>
              <a:t>- explicit electrons</a:t>
            </a:r>
            <a:br>
              <a:rPr lang="nl-NL" sz="4400" dirty="0">
                <a:solidFill>
                  <a:srgbClr val="4C4E4B"/>
                </a:solidFill>
                <a:latin typeface="Lato Medium" charset="0"/>
                <a:ea typeface="Lato Medium" charset="0"/>
                <a:cs typeface="Lato Medium" charset="0"/>
              </a:rPr>
            </a:br>
            <a:r>
              <a:rPr lang="nl-NL" sz="4400" dirty="0">
                <a:solidFill>
                  <a:srgbClr val="4C4E4B"/>
                </a:solidFill>
                <a:latin typeface="Lato Medium" charset="0"/>
                <a:ea typeface="Lato Medium" charset="0"/>
                <a:cs typeface="Lato Medium" charset="0"/>
              </a:rPr>
              <a:t>- electric fields</a:t>
            </a:r>
          </a:p>
          <a:p>
            <a:pPr algn="l"/>
            <a:endParaRPr lang="en-US" sz="4400" dirty="0">
              <a:latin typeface="Lato Medium" charset="0"/>
              <a:ea typeface="Lato Medium" charset="0"/>
              <a:cs typeface="Lato Medium" charset="0"/>
            </a:endParaRPr>
          </a:p>
        </p:txBody>
      </p:sp>
      <p:grpSp>
        <p:nvGrpSpPr>
          <p:cNvPr id="11" name="Group 10"/>
          <p:cNvGrpSpPr/>
          <p:nvPr/>
        </p:nvGrpSpPr>
        <p:grpSpPr>
          <a:xfrm>
            <a:off x="1691339" y="4605131"/>
            <a:ext cx="15185304" cy="6009859"/>
            <a:chOff x="419130" y="4249545"/>
            <a:chExt cx="13794152" cy="5225196"/>
          </a:xfrm>
        </p:grpSpPr>
        <p:pic>
          <p:nvPicPr>
            <p:cNvPr id="1026" name="Picture 2"/>
            <p:cNvPicPr>
              <a:picLocks noChangeAspect="1" noChangeArrowheads="1"/>
            </p:cNvPicPr>
            <p:nvPr/>
          </p:nvPicPr>
          <p:blipFill>
            <a:blip r:embed="rId4" cstate="print"/>
            <a:srcRect/>
            <a:stretch>
              <a:fillRect/>
            </a:stretch>
          </p:blipFill>
          <p:spPr bwMode="auto">
            <a:xfrm>
              <a:off x="419130" y="5181601"/>
              <a:ext cx="13794152" cy="4293140"/>
            </a:xfrm>
            <a:prstGeom prst="rect">
              <a:avLst/>
            </a:prstGeom>
            <a:noFill/>
            <a:ln w="9525">
              <a:noFill/>
              <a:miter lim="800000"/>
              <a:headEnd/>
              <a:tailEnd/>
            </a:ln>
          </p:spPr>
        </p:pic>
        <p:sp>
          <p:nvSpPr>
            <p:cNvPr id="9" name="Rectangle 8"/>
            <p:cNvSpPr/>
            <p:nvPr/>
          </p:nvSpPr>
          <p:spPr>
            <a:xfrm>
              <a:off x="4772691" y="4249545"/>
              <a:ext cx="9061391" cy="1257685"/>
            </a:xfrm>
            <a:prstGeom prst="rect">
              <a:avLst/>
            </a:prstGeom>
          </p:spPr>
          <p:txBody>
            <a:bodyPr wrap="square">
              <a:spAutoFit/>
            </a:bodyPr>
            <a:lstStyle/>
            <a:p>
              <a:pPr algn="l"/>
              <a:r>
                <a:rPr lang="nl-NL" sz="4400" dirty="0">
                  <a:solidFill>
                    <a:srgbClr val="4C4E4B"/>
                  </a:solidFill>
                  <a:latin typeface="Lato Medium" charset="0"/>
                  <a:ea typeface="Lato Medium" charset="0"/>
                  <a:cs typeface="Lato Medium" charset="0"/>
                </a:rPr>
                <a:t>300K                400K                 500K</a:t>
              </a:r>
            </a:p>
            <a:p>
              <a:pPr algn="l"/>
              <a:endParaRPr lang="en-US" sz="4400" dirty="0">
                <a:latin typeface="Lato Medium" charset="0"/>
                <a:ea typeface="Lato Medium" charset="0"/>
                <a:cs typeface="Lato Medium" charset="0"/>
              </a:endParaRPr>
            </a:p>
          </p:txBody>
        </p:sp>
        <p:sp>
          <p:nvSpPr>
            <p:cNvPr id="10" name="Rectangle 9"/>
            <p:cNvSpPr/>
            <p:nvPr/>
          </p:nvSpPr>
          <p:spPr>
            <a:xfrm>
              <a:off x="846667" y="4249545"/>
              <a:ext cx="9061391" cy="1257685"/>
            </a:xfrm>
            <a:prstGeom prst="rect">
              <a:avLst/>
            </a:prstGeom>
          </p:spPr>
          <p:txBody>
            <a:bodyPr wrap="square">
              <a:spAutoFit/>
            </a:bodyPr>
            <a:lstStyle/>
            <a:p>
              <a:pPr algn="l"/>
              <a:r>
                <a:rPr lang="nl-NL" sz="4400" dirty="0">
                  <a:solidFill>
                    <a:srgbClr val="4C4E4B"/>
                  </a:solidFill>
                  <a:latin typeface="Lato Medium" charset="0"/>
                  <a:ea typeface="Lato Medium" charset="0"/>
                  <a:cs typeface="Lato Medium" charset="0"/>
                </a:rPr>
                <a:t>  red: e-</a:t>
              </a:r>
            </a:p>
            <a:p>
              <a:pPr algn="l"/>
              <a:endParaRPr lang="en-US" sz="4400" dirty="0">
                <a:latin typeface="Lato Medium" charset="0"/>
                <a:ea typeface="Lato Medium" charset="0"/>
                <a:cs typeface="Lato Medium" charset="0"/>
              </a:endParaRPr>
            </a:p>
          </p:txBody>
        </p:sp>
      </p:grpSp>
    </p:spTree>
    <p:extLst>
      <p:ext uri="{BB962C8B-B14F-4D97-AF65-F5344CB8AC3E}">
        <p14:creationId xmlns:p14="http://schemas.microsoft.com/office/powerpoint/2010/main" val="42434001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21" name="MLPotentials for battery research"/>
          <p:cNvSpPr txBox="1">
            <a:spLocks noGrp="1"/>
          </p:cNvSpPr>
          <p:nvPr>
            <p:ph type="title"/>
          </p:nvPr>
        </p:nvSpPr>
        <p:spPr bwMode="auto">
          <a:prstGeom prst="rect">
            <a:avLst/>
          </a:prstGeom>
        </p:spPr>
        <p:txBody>
          <a:bodyPr>
            <a:noAutofit/>
          </a:bodyPr>
          <a:lstStyle/>
          <a:p>
            <a:pPr>
              <a:defRPr/>
            </a:pPr>
            <a:r>
              <a:rPr sz="7800" dirty="0" err="1"/>
              <a:t>MLPotentials</a:t>
            </a:r>
            <a:r>
              <a:rPr sz="7800" dirty="0"/>
              <a:t> for </a:t>
            </a:r>
            <a:r>
              <a:rPr lang="en-US" sz="7800" dirty="0"/>
              <a:t>(</a:t>
            </a:r>
            <a:r>
              <a:rPr sz="7800" dirty="0"/>
              <a:t>battery</a:t>
            </a:r>
            <a:r>
              <a:rPr lang="en-US" sz="7800" dirty="0"/>
              <a:t>)</a:t>
            </a:r>
            <a:r>
              <a:rPr sz="7800" dirty="0"/>
              <a:t> </a:t>
            </a:r>
            <a:r>
              <a:rPr lang="en-GB" sz="7800" dirty="0"/>
              <a:t>materials</a:t>
            </a:r>
            <a:endParaRPr sz="7800" dirty="0"/>
          </a:p>
        </p:txBody>
      </p:sp>
      <p:sp>
        <p:nvSpPr>
          <p:cNvPr id="322" name="M3GNet 1000x faster than DFT"/>
          <p:cNvSpPr txBox="1">
            <a:spLocks noGrp="1"/>
          </p:cNvSpPr>
          <p:nvPr>
            <p:ph type="body" idx="21"/>
          </p:nvPr>
        </p:nvSpPr>
        <p:spPr bwMode="auto">
          <a:prstGeom prst="rect">
            <a:avLst/>
          </a:prstGeom>
        </p:spPr>
        <p:txBody>
          <a:bodyPr/>
          <a:lstStyle/>
          <a:p>
            <a:pPr>
              <a:defRPr/>
            </a:pPr>
            <a:r>
              <a:rPr dirty="0"/>
              <a:t>M3GNet</a:t>
            </a:r>
            <a:r>
              <a:rPr lang="en-US" dirty="0"/>
              <a:t>, trained to Materials Project </a:t>
            </a:r>
            <a:r>
              <a:rPr dirty="0"/>
              <a:t>1000x faster than DFT</a:t>
            </a:r>
          </a:p>
        </p:txBody>
      </p:sp>
      <p:pic>
        <p:nvPicPr>
          <p:cNvPr id="324" name="intercallation_potential.pdf" descr="intercallation_potential.pdf"/>
          <p:cNvPicPr>
            <a:picLocks noChangeAspect="1"/>
          </p:cNvPicPr>
          <p:nvPr/>
        </p:nvPicPr>
        <p:blipFill>
          <a:blip r:embed="rId4"/>
          <a:stretch/>
        </p:blipFill>
        <p:spPr bwMode="auto">
          <a:xfrm>
            <a:off x="516835" y="2499141"/>
            <a:ext cx="8229600" cy="6172201"/>
          </a:xfrm>
          <a:prstGeom prst="rect">
            <a:avLst/>
          </a:prstGeom>
          <a:ln w="12700">
            <a:miter lim="400000"/>
          </a:ln>
        </p:spPr>
      </p:pic>
      <p:pic>
        <p:nvPicPr>
          <p:cNvPr id="325" name="plot_NEB.pdf" descr="plot_NEB.pdf"/>
          <p:cNvPicPr>
            <a:picLocks noChangeAspect="1"/>
          </p:cNvPicPr>
          <p:nvPr/>
        </p:nvPicPr>
        <p:blipFill>
          <a:blip r:embed="rId5"/>
          <a:stretch/>
        </p:blipFill>
        <p:spPr bwMode="auto">
          <a:xfrm>
            <a:off x="9541567" y="7311604"/>
            <a:ext cx="7492471" cy="5619353"/>
          </a:xfrm>
          <a:prstGeom prst="rect">
            <a:avLst/>
          </a:prstGeom>
          <a:ln w="12700">
            <a:miter lim="400000"/>
          </a:ln>
        </p:spPr>
      </p:pic>
      <p:sp>
        <p:nvSpPr>
          <p:cNvPr id="326" name="Li intercalation potentials can be accurately predicted with DFT (limited to 100s atoms)…"/>
          <p:cNvSpPr txBox="1"/>
          <p:nvPr/>
        </p:nvSpPr>
        <p:spPr bwMode="auto">
          <a:xfrm>
            <a:off x="9658354" y="3368527"/>
            <a:ext cx="7403376" cy="1619034"/>
          </a:xfrm>
          <a:prstGeom prst="rect">
            <a:avLst/>
          </a:prstGeom>
          <a:ln w="12700">
            <a:miter lim="400000"/>
          </a:ln>
        </p:spPr>
        <p:txBody>
          <a:bodyPr lIns="71438" tIns="71438" rIns="71438" bIns="71438" anchor="ctr">
            <a:spAutoFit/>
          </a:bodyPr>
          <a:lstStyle/>
          <a:p>
            <a:pPr marL="369106" indent="-369106" algn="l" defTabSz="642960">
              <a:spcBef>
                <a:spcPts val="703"/>
              </a:spcBef>
              <a:buSzPct val="100000"/>
              <a:buChar char="•"/>
              <a:defRPr sz="2000">
                <a:latin typeface="Lato Regular"/>
                <a:ea typeface="Lato Regular"/>
                <a:cs typeface="Lato Regular"/>
              </a:defRPr>
            </a:pPr>
            <a:r>
              <a:rPr sz="3000" dirty="0"/>
              <a:t>Li intercalation potentials accurately predicted with DFT (</a:t>
            </a:r>
            <a:r>
              <a:rPr lang="en-US" sz="3000" dirty="0"/>
              <a:t>~100 </a:t>
            </a:r>
            <a:r>
              <a:rPr sz="3000" dirty="0"/>
              <a:t>atoms)</a:t>
            </a:r>
          </a:p>
          <a:p>
            <a:pPr marL="369106" indent="-369106" algn="l" defTabSz="642960">
              <a:spcBef>
                <a:spcPts val="703"/>
              </a:spcBef>
              <a:buSzPct val="100000"/>
              <a:buChar char="•"/>
              <a:defRPr sz="2000">
                <a:latin typeface="Lato Regular"/>
                <a:ea typeface="Lato Regular"/>
                <a:cs typeface="Lato Regular"/>
              </a:defRPr>
            </a:pPr>
            <a:r>
              <a:rPr sz="3000" dirty="0"/>
              <a:t>M3GNet reproduces DFT </a:t>
            </a:r>
            <a:r>
              <a:rPr lang="en-US" sz="3000" dirty="0"/>
              <a:t>really well</a:t>
            </a:r>
            <a:endParaRPr sz="3000" dirty="0"/>
          </a:p>
        </p:txBody>
      </p:sp>
      <p:grpSp>
        <p:nvGrpSpPr>
          <p:cNvPr id="331" name="Group"/>
          <p:cNvGrpSpPr/>
          <p:nvPr/>
        </p:nvGrpSpPr>
        <p:grpSpPr bwMode="auto">
          <a:xfrm>
            <a:off x="9325715" y="5271957"/>
            <a:ext cx="4258110" cy="1801432"/>
            <a:chOff x="0" y="0"/>
            <a:chExt cx="3027988" cy="1281017"/>
          </a:xfrm>
        </p:grpSpPr>
        <p:pic>
          <p:nvPicPr>
            <p:cNvPr id="327" name="snap.png" descr="snap.png"/>
            <p:cNvPicPr>
              <a:picLocks noChangeAspect="1"/>
            </p:cNvPicPr>
            <p:nvPr/>
          </p:nvPicPr>
          <p:blipFill>
            <a:blip r:embed="rId6"/>
            <a:stretch/>
          </p:blipFill>
          <p:spPr bwMode="auto">
            <a:xfrm>
              <a:off x="0" y="0"/>
              <a:ext cx="1505825" cy="1281017"/>
            </a:xfrm>
            <a:prstGeom prst="rect">
              <a:avLst/>
            </a:prstGeom>
            <a:ln w="12700" cap="flat">
              <a:noFill/>
              <a:miter lim="400000"/>
            </a:ln>
            <a:effectLst/>
          </p:spPr>
        </p:pic>
        <p:pic>
          <p:nvPicPr>
            <p:cNvPr id="328" name="snap.png" descr="snap.png"/>
            <p:cNvPicPr>
              <a:picLocks noChangeAspect="1"/>
            </p:cNvPicPr>
            <p:nvPr/>
          </p:nvPicPr>
          <p:blipFill>
            <a:blip r:embed="rId7"/>
            <a:stretch/>
          </p:blipFill>
          <p:spPr bwMode="auto">
            <a:xfrm>
              <a:off x="1833688" y="132508"/>
              <a:ext cx="1194300" cy="1016001"/>
            </a:xfrm>
            <a:prstGeom prst="rect">
              <a:avLst/>
            </a:prstGeom>
            <a:ln w="12700" cap="flat">
              <a:noFill/>
              <a:miter lim="400000"/>
            </a:ln>
            <a:effectLst/>
          </p:spPr>
        </p:pic>
        <p:sp>
          <p:nvSpPr>
            <p:cNvPr id="329" name="Line"/>
            <p:cNvSpPr/>
            <p:nvPr/>
          </p:nvSpPr>
          <p:spPr bwMode="auto">
            <a:xfrm>
              <a:off x="1295624" y="640508"/>
              <a:ext cx="574198" cy="1"/>
            </a:xfrm>
            <a:prstGeom prst="line">
              <a:avLst/>
            </a:prstGeom>
            <a:noFill/>
            <a:ln w="25400" cap="flat">
              <a:solidFill>
                <a:srgbClr val="000000"/>
              </a:solidFill>
              <a:prstDash val="solid"/>
              <a:miter lim="400000"/>
              <a:tailEnd type="triangle" w="med" len="med"/>
            </a:ln>
            <a:effectLst/>
          </p:spPr>
          <p:txBody>
            <a:bodyPr wrap="square" lIns="71438" tIns="71438" rIns="71438" bIns="71438" numCol="1" anchor="ctr">
              <a:noAutofit/>
            </a:bodyPr>
            <a:lstStyle/>
            <a:p>
              <a:pPr>
                <a:defRPr/>
              </a:pPr>
              <a:endParaRPr sz="7032"/>
            </a:p>
          </p:txBody>
        </p:sp>
        <p:sp>
          <p:nvSpPr>
            <p:cNvPr id="330" name="ΔE"/>
            <p:cNvSpPr txBox="1"/>
            <p:nvPr/>
          </p:nvSpPr>
          <p:spPr bwMode="auto">
            <a:xfrm>
              <a:off x="1347901" y="230418"/>
              <a:ext cx="469645" cy="452774"/>
            </a:xfrm>
            <a:prstGeom prst="rect">
              <a:avLst/>
            </a:prstGeom>
            <a:noFill/>
            <a:ln w="12700" cap="flat">
              <a:noFill/>
              <a:miter lim="400000"/>
            </a:ln>
            <a:effectLst/>
          </p:spPr>
          <p:txBody>
            <a:bodyPr wrap="none" lIns="71438" tIns="71438" rIns="71438" bIns="71438" numCol="1" anchor="ctr">
              <a:spAutoFit/>
            </a:bodyPr>
            <a:lstStyle>
              <a:lvl1pPr>
                <a:defRPr>
                  <a:latin typeface="Lato Regular"/>
                  <a:ea typeface="Lato Regular"/>
                  <a:cs typeface="Lato Regular"/>
                </a:defRPr>
              </a:lvl1pPr>
            </a:lstStyle>
            <a:p>
              <a:pPr>
                <a:defRPr/>
              </a:pPr>
              <a:r>
                <a:rPr sz="3200" dirty="0"/>
                <a:t>ΔE</a:t>
              </a:r>
            </a:p>
          </p:txBody>
        </p:sp>
      </p:grpSp>
      <p:sp>
        <p:nvSpPr>
          <p:cNvPr id="332" name="Li diffusion can be calculated with DFT based on NEB or PES scan…"/>
          <p:cNvSpPr txBox="1"/>
          <p:nvPr/>
        </p:nvSpPr>
        <p:spPr bwMode="auto">
          <a:xfrm>
            <a:off x="605678" y="8756350"/>
            <a:ext cx="7244319" cy="1708802"/>
          </a:xfrm>
          <a:prstGeom prst="rect">
            <a:avLst/>
          </a:prstGeom>
          <a:ln w="12700">
            <a:miter lim="400000"/>
          </a:ln>
        </p:spPr>
        <p:txBody>
          <a:bodyPr lIns="71438" tIns="71438" rIns="71438" bIns="71438" anchor="ctr">
            <a:spAutoFit/>
          </a:bodyPr>
          <a:lstStyle/>
          <a:p>
            <a:pPr marL="369106" indent="-369106" algn="l" defTabSz="642960">
              <a:spcBef>
                <a:spcPts val="703"/>
              </a:spcBef>
              <a:buSzPct val="100000"/>
              <a:buChar char="•"/>
              <a:defRPr sz="2000">
                <a:latin typeface="Lato Regular"/>
                <a:ea typeface="Lato Regular"/>
                <a:cs typeface="Lato Regular"/>
              </a:defRPr>
            </a:pPr>
            <a:r>
              <a:rPr sz="3000" dirty="0"/>
              <a:t>Li diffusion </a:t>
            </a:r>
            <a:r>
              <a:rPr lang="en-US" sz="3000" dirty="0"/>
              <a:t>through </a:t>
            </a:r>
            <a:r>
              <a:rPr sz="3000" dirty="0"/>
              <a:t>NEB or PES scan  </a:t>
            </a:r>
          </a:p>
          <a:p>
            <a:pPr marL="369106" indent="-369106" algn="l" defTabSz="642960">
              <a:spcBef>
                <a:spcPts val="703"/>
              </a:spcBef>
              <a:buSzPct val="100000"/>
              <a:buChar char="•"/>
              <a:defRPr sz="2000">
                <a:latin typeface="Lato Regular"/>
                <a:ea typeface="Lato Regular"/>
                <a:cs typeface="Lato Regular"/>
              </a:defRPr>
            </a:pPr>
            <a:r>
              <a:rPr lang="en-US" sz="3000" dirty="0"/>
              <a:t>M3GNet </a:t>
            </a:r>
            <a:r>
              <a:rPr sz="3000" dirty="0"/>
              <a:t>can accelerate by </a:t>
            </a:r>
            <a:r>
              <a:rPr lang="en-US" sz="3000" dirty="0"/>
              <a:t>1000x</a:t>
            </a:r>
          </a:p>
          <a:p>
            <a:pPr marL="369106" indent="-369106" algn="l" defTabSz="642960">
              <a:spcBef>
                <a:spcPts val="703"/>
              </a:spcBef>
              <a:buSzPct val="100000"/>
              <a:buChar char="•"/>
              <a:defRPr sz="2000">
                <a:latin typeface="Lato Regular"/>
                <a:ea typeface="Lato Regular"/>
                <a:cs typeface="Lato Regular"/>
              </a:defRPr>
            </a:pPr>
            <a:r>
              <a:rPr lang="en-US" sz="3000" dirty="0"/>
              <a:t>(Dis)charge curves: GCMC</a:t>
            </a:r>
            <a:endParaRPr sz="3000" dirty="0"/>
          </a:p>
        </p:txBody>
      </p:sp>
      <p:pic>
        <p:nvPicPr>
          <p:cNvPr id="333" name="ams.mp4" descr="ams.mp4">
            <a:hlinkClick r:id="" action="ppaction://media"/>
          </p:cNvPr>
          <p:cNvPicPr>
            <a:picLocks/>
          </p:cNvPicPr>
          <p:nvPr>
            <a:videoFile r:link="rId2"/>
            <p:extLst>
              <p:ext uri="{DAA4B4D4-6D71-4841-9C94-3DE7FCFB9230}">
                <p14:media xmlns:p14="http://schemas.microsoft.com/office/powerpoint/2010/main" r:embed="rId1"/>
              </p:ext>
            </p:extLst>
          </p:nvPr>
        </p:nvPicPr>
        <p:blipFill>
          <a:blip r:embed="rId8"/>
          <a:stretch/>
        </p:blipFill>
        <p:spPr bwMode="auto">
          <a:xfrm>
            <a:off x="5622638" y="10133196"/>
            <a:ext cx="2731788" cy="2731788"/>
          </a:xfrm>
          <a:prstGeom prst="rect">
            <a:avLst/>
          </a:prstGeom>
          <a:ln w="12700">
            <a:miter lim="400000"/>
          </a:ln>
        </p:spPr>
      </p:pic>
      <p:sp>
        <p:nvSpPr>
          <p:cNvPr id="334" name="Li potential…"/>
          <p:cNvSpPr txBox="1"/>
          <p:nvPr/>
        </p:nvSpPr>
        <p:spPr bwMode="auto">
          <a:xfrm>
            <a:off x="13805914" y="5399160"/>
            <a:ext cx="3068208" cy="1446166"/>
          </a:xfrm>
          <a:prstGeom prst="rect">
            <a:avLst/>
          </a:prstGeom>
          <a:solidFill>
            <a:srgbClr val="D5D5D5"/>
          </a:solidFill>
          <a:ln w="12700">
            <a:miter lim="400000"/>
          </a:ln>
        </p:spPr>
        <p:txBody>
          <a:bodyPr lIns="71438" tIns="71438" rIns="71438" bIns="71438" anchor="ctr">
            <a:spAutoFit/>
          </a:bodyPr>
          <a:lstStyle/>
          <a:p>
            <a:pPr marL="321480" indent="-321480" algn="l" defTabSz="2446821">
              <a:spcBef>
                <a:spcPts val="703"/>
              </a:spcBef>
              <a:buSzPct val="175000"/>
              <a:buChar char="‣"/>
              <a:defRPr sz="1400">
                <a:latin typeface="Lato Regular"/>
                <a:ea typeface="Lato Regular"/>
                <a:cs typeface="Lato Regular"/>
              </a:defRPr>
            </a:pPr>
            <a:r>
              <a:rPr sz="1969"/>
              <a:t>Li potential</a:t>
            </a:r>
          </a:p>
          <a:p>
            <a:pPr marL="321480" indent="-321480" algn="l" defTabSz="2446821">
              <a:spcBef>
                <a:spcPts val="703"/>
              </a:spcBef>
              <a:buSzPct val="175000"/>
              <a:buChar char="‣"/>
              <a:defRPr sz="1400">
                <a:latin typeface="Lato Regular"/>
                <a:ea typeface="Lato Regular"/>
                <a:cs typeface="Lato Regular"/>
              </a:defRPr>
            </a:pPr>
            <a:r>
              <a:rPr sz="1969"/>
              <a:t>Mechanical properties of electrode (volume change upon lithiation)</a:t>
            </a:r>
          </a:p>
        </p:txBody>
      </p:sp>
      <p:sp>
        <p:nvSpPr>
          <p:cNvPr id="335" name="Activation energy…"/>
          <p:cNvSpPr txBox="1"/>
          <p:nvPr/>
        </p:nvSpPr>
        <p:spPr bwMode="auto">
          <a:xfrm>
            <a:off x="1253962" y="10796807"/>
            <a:ext cx="2475406" cy="840103"/>
          </a:xfrm>
          <a:prstGeom prst="rect">
            <a:avLst/>
          </a:prstGeom>
          <a:solidFill>
            <a:srgbClr val="D5D5D5"/>
          </a:solidFill>
          <a:ln w="12700">
            <a:miter lim="400000"/>
          </a:ln>
        </p:spPr>
        <p:txBody>
          <a:bodyPr lIns="71438" tIns="71438" rIns="71438" bIns="71438" anchor="ctr">
            <a:spAutoFit/>
          </a:bodyPr>
          <a:lstStyle/>
          <a:p>
            <a:pPr marL="258374" indent="-258374" algn="l" defTabSz="2446821">
              <a:spcBef>
                <a:spcPts val="703"/>
              </a:spcBef>
              <a:buSzPct val="175000"/>
              <a:buChar char="‣"/>
              <a:defRPr sz="1400">
                <a:latin typeface="Lato Regular"/>
                <a:ea typeface="Lato Regular"/>
                <a:cs typeface="Lato Regular"/>
              </a:defRPr>
            </a:pPr>
            <a:r>
              <a:rPr sz="1969" dirty="0"/>
              <a:t>Activation energy</a:t>
            </a:r>
          </a:p>
          <a:p>
            <a:pPr marL="258374" indent="-258374" algn="l" defTabSz="2446821">
              <a:spcBef>
                <a:spcPts val="703"/>
              </a:spcBef>
              <a:buSzPct val="175000"/>
              <a:buChar char="‣"/>
              <a:defRPr sz="1400">
                <a:latin typeface="Lato Regular"/>
                <a:ea typeface="Lato Regular"/>
                <a:cs typeface="Lato Regular"/>
              </a:defRPr>
            </a:pPr>
            <a:r>
              <a:rPr sz="1969" dirty="0"/>
              <a:t>Diffusion (kinetics)</a:t>
            </a:r>
          </a:p>
        </p:txBody>
      </p:sp>
      <p:sp>
        <p:nvSpPr>
          <p:cNvPr id="3" name="TextBox 2">
            <a:extLst>
              <a:ext uri="{FF2B5EF4-FFF2-40B4-BE49-F238E27FC236}">
                <a16:creationId xmlns:a16="http://schemas.microsoft.com/office/drawing/2014/main" id="{EF116B48-B40C-25EE-4325-9D594CC0C2D2}"/>
              </a:ext>
            </a:extLst>
          </p:cNvPr>
          <p:cNvSpPr txBox="1"/>
          <p:nvPr/>
        </p:nvSpPr>
        <p:spPr>
          <a:xfrm>
            <a:off x="9962804" y="2414133"/>
            <a:ext cx="6446520"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642960">
              <a:defRPr sz="1400" i="1">
                <a:solidFill>
                  <a:schemeClr val="accent4">
                    <a:hueOff val="-1306536"/>
                    <a:satOff val="-22407"/>
                    <a:lumOff val="-8954"/>
                  </a:schemeClr>
                </a:solidFill>
                <a:latin typeface="Lato Regular"/>
                <a:ea typeface="Lato Regular"/>
                <a:cs typeface="Lato Regular"/>
              </a:defRPr>
            </a:pPr>
            <a:r>
              <a:rPr lang="en-US" sz="20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C. Chen, S.P. Ong., Nature Comp. Sci. 2, 718–728 (2022)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 fill="hold"/>
                                        <p:tgtEl>
                                          <p:spTgt spid="3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33"/>
                </p:tgtEl>
              </p:cMediaNode>
            </p:video>
            <p:seq concurrent="1" prevAc="none" nextAc="seek">
              <p:cTn id="8" restart="whenNotActive" fill="hold" evtFilter="cancelBubble" nodeType="interactiveSeq">
                <p:stCondLst>
                  <p:cond evt="onClick" delay="0">
                    <p:tgtEl>
                      <p:spTgt spid="33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3"/>
                                        </p:tgtEl>
                                      </p:cBhvr>
                                    </p:cmd>
                                  </p:childTnLst>
                                </p:cTn>
                              </p:par>
                            </p:childTnLst>
                          </p:cTn>
                        </p:par>
                      </p:childTnLst>
                    </p:cTn>
                  </p:par>
                </p:childTnLst>
              </p:cTn>
              <p:nextCondLst>
                <p:cond evt="onClick" delay="0">
                  <p:tgtEl>
                    <p:spTgt spid="333"/>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3">
            <a:extLst>
              <a:ext uri="{FF2B5EF4-FFF2-40B4-BE49-F238E27FC236}">
                <a16:creationId xmlns:a16="http://schemas.microsoft.com/office/drawing/2014/main" id="{BAC34A1E-4AC2-6F4D-B6DF-560905CADFEC}"/>
              </a:ext>
            </a:extLst>
          </p:cNvPr>
          <p:cNvSpPr txBox="1">
            <a:spLocks/>
          </p:cNvSpPr>
          <p:nvPr/>
        </p:nvSpPr>
        <p:spPr>
          <a:xfrm>
            <a:off x="-11543" y="0"/>
            <a:ext cx="18288000" cy="1223204"/>
          </a:xfrm>
          <a:prstGeom prst="rect">
            <a:avLst/>
          </a:prstGeom>
        </p:spPr>
        <p:txBody>
          <a:bodyPr>
            <a:noAutofit/>
          </a:bodyPr>
          <a:lstStyle>
            <a:lvl1pPr marL="0" marR="0" indent="0" algn="ctr" defTabSz="619125" latinLnBrk="0">
              <a:lnSpc>
                <a:spcPct val="100000"/>
              </a:lnSpc>
              <a:spcBef>
                <a:spcPts val="0"/>
              </a:spcBef>
              <a:spcAft>
                <a:spcPts val="0"/>
              </a:spcAft>
              <a:buClrTx/>
              <a:buSzTx/>
              <a:buFontTx/>
              <a:buNone/>
              <a:tabLst/>
              <a:defRPr sz="8400" b="0" i="0" u="none" strike="noStrike" cap="none" spc="0" baseline="0">
                <a:ln>
                  <a:noFill/>
                </a:ln>
                <a:solidFill>
                  <a:schemeClr val="accent1"/>
                </a:solidFill>
                <a:uFillTx/>
                <a:latin typeface="Lato Black"/>
                <a:ea typeface="Lato Black"/>
                <a:cs typeface="Lato Black"/>
                <a:sym typeface="Lato Black"/>
              </a:defRPr>
            </a:lvl1pPr>
            <a:lvl2pPr marL="0" marR="0" indent="1714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2pPr>
            <a:lvl3pPr marL="0" marR="0" indent="3429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3pPr>
            <a:lvl4pPr marL="0" marR="0" indent="5143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4pPr>
            <a:lvl5pPr marL="0" marR="0" indent="6858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5pPr>
            <a:lvl6pPr marL="0" marR="0" indent="8572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6pPr>
            <a:lvl7pPr marL="0" marR="0" indent="10287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7pPr>
            <a:lvl8pPr marL="0" marR="0" indent="12001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8pPr>
            <a:lvl9pPr marL="0" marR="0" indent="13716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200" dirty="0">
                <a:solidFill>
                  <a:srgbClr val="FF941E"/>
                </a:solidFill>
              </a:rPr>
              <a:t>Diffusion, Conductivity with APPLE&amp;P</a:t>
            </a:r>
            <a:endParaRPr lang="en-US" sz="6000" b="1" dirty="0">
              <a:solidFill>
                <a:srgbClr val="FF941E"/>
              </a:solidFill>
            </a:endParaRPr>
          </a:p>
        </p:txBody>
      </p:sp>
      <p:pic>
        <p:nvPicPr>
          <p:cNvPr id="4" name="Picture 3" descr="Chart, scatter chart&#10;&#10;Description automatically generated">
            <a:extLst>
              <a:ext uri="{FF2B5EF4-FFF2-40B4-BE49-F238E27FC236}">
                <a16:creationId xmlns:a16="http://schemas.microsoft.com/office/drawing/2014/main" id="{A30B7357-7C5F-49B1-91BF-3A257DCF65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206"/>
          <a:stretch/>
        </p:blipFill>
        <p:spPr>
          <a:xfrm>
            <a:off x="1031944" y="1655377"/>
            <a:ext cx="14389270" cy="5202623"/>
          </a:xfrm>
          <a:prstGeom prst="rect">
            <a:avLst/>
          </a:prstGeom>
        </p:spPr>
      </p:pic>
      <p:pic>
        <p:nvPicPr>
          <p:cNvPr id="6" name="Picture 5" descr="Diagram&#10;&#10;Description automatically generated">
            <a:extLst>
              <a:ext uri="{FF2B5EF4-FFF2-40B4-BE49-F238E27FC236}">
                <a16:creationId xmlns:a16="http://schemas.microsoft.com/office/drawing/2014/main" id="{22F1685F-1E0B-42CA-9615-F89598DCB3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275" y="7473711"/>
            <a:ext cx="9168345" cy="4528328"/>
          </a:xfrm>
          <a:prstGeom prst="rect">
            <a:avLst/>
          </a:prstGeom>
        </p:spPr>
      </p:pic>
      <p:sp>
        <p:nvSpPr>
          <p:cNvPr id="15" name="TextBox 11">
            <a:extLst>
              <a:ext uri="{FF2B5EF4-FFF2-40B4-BE49-F238E27FC236}">
                <a16:creationId xmlns:a16="http://schemas.microsoft.com/office/drawing/2014/main" id="{5431C9B5-819B-4B04-A946-E3D997D5D3C1}"/>
              </a:ext>
            </a:extLst>
          </p:cNvPr>
          <p:cNvSpPr txBox="1">
            <a:spLocks noChangeArrowheads="1"/>
          </p:cNvSpPr>
          <p:nvPr/>
        </p:nvSpPr>
        <p:spPr bwMode="auto">
          <a:xfrm>
            <a:off x="10595194" y="7615263"/>
            <a:ext cx="7574564" cy="3785652"/>
          </a:xfrm>
          <a:prstGeom prst="rect">
            <a:avLst/>
          </a:prstGeom>
          <a:noFill/>
          <a:ln w="9525">
            <a:noFill/>
            <a:miter lim="800000"/>
            <a:headEnd/>
            <a:tailEnd/>
          </a:ln>
        </p:spPr>
        <p:txBody>
          <a:bodyPr wrap="square">
            <a:prstTxWarp prst="textNoShape">
              <a:avLst/>
            </a:prstTxWarp>
            <a:spAutoFit/>
          </a:bodyPr>
          <a:lstStyle/>
          <a:p>
            <a:pPr algn="l"/>
            <a:r>
              <a:rPr lang="en-US" sz="30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Polarizable force field for batteries, ionic liquids, fuel cells</a:t>
            </a:r>
          </a:p>
          <a:p>
            <a:pPr algn="l"/>
            <a:endParaRPr lang="en-US" sz="3000" dirty="0">
              <a:solidFill>
                <a:schemeClr val="tx1"/>
              </a:solidFill>
              <a:latin typeface="Lato Medium" panose="020F0502020204030203" pitchFamily="34" charset="0"/>
              <a:ea typeface="Lato Medium" panose="020F0502020204030203" pitchFamily="34" charset="0"/>
              <a:cs typeface="Lato Medium" panose="020F0502020204030203" pitchFamily="34" charset="0"/>
            </a:endParaRPr>
          </a:p>
          <a:p>
            <a:pPr algn="l"/>
            <a:r>
              <a:rPr lang="en-US" sz="30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APPLE&amp;P MD simulations: ion dynamics </a:t>
            </a:r>
            <a:r>
              <a:rPr lang="en-US" sz="3000" b="1" u="sng"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within 15-20% from experiment</a:t>
            </a:r>
            <a:endParaRPr lang="en-US" sz="3000" dirty="0">
              <a:solidFill>
                <a:schemeClr val="tx1"/>
              </a:solidFill>
              <a:latin typeface="Lato Medium" panose="020F0502020204030203" pitchFamily="34" charset="0"/>
              <a:ea typeface="Lato Medium" panose="020F0502020204030203" pitchFamily="34" charset="0"/>
              <a:cs typeface="Lato Medium" panose="020F0502020204030203" pitchFamily="34" charset="0"/>
            </a:endParaRPr>
          </a:p>
          <a:p>
            <a:pPr algn="l"/>
            <a:endParaRPr lang="en-US" sz="3000" dirty="0">
              <a:solidFill>
                <a:schemeClr val="tx1"/>
              </a:solidFill>
              <a:latin typeface="Lato Medium" panose="020F0502020204030203" pitchFamily="34" charset="0"/>
              <a:ea typeface="Lato Medium" panose="020F0502020204030203" pitchFamily="34" charset="0"/>
              <a:cs typeface="Lato Medium" panose="020F0502020204030203" pitchFamily="34" charset="0"/>
            </a:endParaRPr>
          </a:p>
          <a:p>
            <a:pPr algn="l"/>
            <a:r>
              <a:rPr lang="en-US" sz="30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More transferable than non-polarizable force fields with rescaled ion charges</a:t>
            </a:r>
          </a:p>
        </p:txBody>
      </p:sp>
      <p:sp>
        <p:nvSpPr>
          <p:cNvPr id="7" name="Rectangle 6">
            <a:extLst>
              <a:ext uri="{FF2B5EF4-FFF2-40B4-BE49-F238E27FC236}">
                <a16:creationId xmlns:a16="http://schemas.microsoft.com/office/drawing/2014/main" id="{A7B1DFA8-BA1E-C342-A769-1724A348A5EC}"/>
              </a:ext>
            </a:extLst>
          </p:cNvPr>
          <p:cNvSpPr/>
          <p:nvPr/>
        </p:nvSpPr>
        <p:spPr>
          <a:xfrm>
            <a:off x="10595194" y="11665735"/>
            <a:ext cx="6210978" cy="492443"/>
          </a:xfrm>
          <a:prstGeom prst="rect">
            <a:avLst/>
          </a:prstGeom>
        </p:spPr>
        <p:txBody>
          <a:bodyPr wrap="square">
            <a:spAutoFit/>
          </a:bodyPr>
          <a:lstStyle/>
          <a:p>
            <a:pPr algn="l"/>
            <a:r>
              <a:rPr lang="en-US" sz="2600" dirty="0">
                <a:solidFill>
                  <a:srgbClr val="FF931E"/>
                </a:solidFill>
                <a:latin typeface="Lato Medium" pitchFamily="34" charset="0"/>
                <a:ea typeface="Lato Medium" pitchFamily="34" charset="0"/>
                <a:cs typeface="Lato Medium" pitchFamily="34" charset="0"/>
                <a:hlinkClick r:id="rId4"/>
              </a:rPr>
              <a:t>Chem. Rev. 2019, </a:t>
            </a:r>
            <a:r>
              <a:rPr lang="en-US" sz="2600" b="1" dirty="0">
                <a:solidFill>
                  <a:srgbClr val="FF931E"/>
                </a:solidFill>
                <a:latin typeface="Lato Medium" pitchFamily="34" charset="0"/>
                <a:ea typeface="Lato Medium" pitchFamily="34" charset="0"/>
                <a:cs typeface="Lato Medium" pitchFamily="34" charset="0"/>
                <a:hlinkClick r:id="rId4"/>
              </a:rPr>
              <a:t>119</a:t>
            </a:r>
            <a:r>
              <a:rPr lang="en-US" sz="2600" dirty="0">
                <a:solidFill>
                  <a:srgbClr val="FF931E"/>
                </a:solidFill>
                <a:latin typeface="Lato Medium" pitchFamily="34" charset="0"/>
                <a:ea typeface="Lato Medium" pitchFamily="34" charset="0"/>
                <a:cs typeface="Lato Medium" pitchFamily="34" charset="0"/>
                <a:hlinkClick r:id="rId4"/>
              </a:rPr>
              <a:t>, 7940</a:t>
            </a:r>
            <a:endParaRPr lang="en-US" sz="2600" dirty="0">
              <a:latin typeface="Lato Medium" pitchFamily="34" charset="0"/>
              <a:ea typeface="Lato Medium" pitchFamily="34" charset="0"/>
              <a:cs typeface="Lato Medium" pitchFamily="34" charset="0"/>
            </a:endParaRPr>
          </a:p>
        </p:txBody>
      </p:sp>
    </p:spTree>
    <p:extLst>
      <p:ext uri="{BB962C8B-B14F-4D97-AF65-F5344CB8AC3E}">
        <p14:creationId xmlns:p14="http://schemas.microsoft.com/office/powerpoint/2010/main" val="16773824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646771" y="1582523"/>
            <a:ext cx="15598750" cy="669414"/>
          </a:xfrm>
          <a:prstGeom prst="rect">
            <a:avLst/>
          </a:prstGeom>
        </p:spPr>
        <p:txBody>
          <a:bodyPr wrap="square">
            <a:spAutoFit/>
          </a:bodyPr>
          <a:lstStyle/>
          <a:p>
            <a:pPr algn="l"/>
            <a:r>
              <a:rPr lang="en-US" sz="3750" dirty="0">
                <a:solidFill>
                  <a:prstClr val="black"/>
                </a:solidFill>
                <a:latin typeface="Arial" panose="020B0604020202020204" pitchFamily="34" charset="0"/>
                <a:cs typeface="Arial" panose="020B0604020202020204" pitchFamily="34" charset="0"/>
              </a:rPr>
              <a:t>Modified (</a:t>
            </a:r>
            <a:r>
              <a:rPr lang="en-US" sz="3750" dirty="0" err="1">
                <a:solidFill>
                  <a:prstClr val="black"/>
                </a:solidFill>
                <a:latin typeface="Arial" panose="020B0604020202020204" pitchFamily="34" charset="0"/>
                <a:cs typeface="Arial" panose="020B0604020202020204" pitchFamily="34" charset="0"/>
              </a:rPr>
              <a:t>py</a:t>
            </a:r>
            <a:r>
              <a:rPr lang="en-US" sz="3750">
                <a:solidFill>
                  <a:prstClr val="black"/>
                </a:solidFill>
                <a:latin typeface="Arial" panose="020B0604020202020204" pitchFamily="34" charset="0"/>
                <a:cs typeface="Arial" panose="020B0604020202020204" pitchFamily="34" charset="0"/>
              </a:rPr>
              <a:t>)Zacros</a:t>
            </a:r>
            <a:r>
              <a:rPr lang="en-US" sz="3750" dirty="0">
                <a:solidFill>
                  <a:prstClr val="black"/>
                </a:solidFill>
                <a:latin typeface="Arial" panose="020B0604020202020204" pitchFamily="34" charset="0"/>
                <a:cs typeface="Arial" panose="020B0604020202020204" pitchFamily="34" charset="0"/>
              </a:rPr>
              <a:t> </a:t>
            </a:r>
            <a:r>
              <a:rPr lang="en-US" sz="3750" dirty="0" err="1">
                <a:solidFill>
                  <a:prstClr val="black"/>
                </a:solidFill>
                <a:latin typeface="Arial" panose="020B0604020202020204" pitchFamily="34" charset="0"/>
                <a:cs typeface="Arial" panose="020B0604020202020204" pitchFamily="34" charset="0"/>
              </a:rPr>
              <a:t>kMC</a:t>
            </a:r>
            <a:r>
              <a:rPr lang="en-US" sz="3750" dirty="0">
                <a:solidFill>
                  <a:prstClr val="black"/>
                </a:solidFill>
                <a:latin typeface="Arial" panose="020B0604020202020204" pitchFamily="34" charset="0"/>
                <a:cs typeface="Arial" panose="020B0604020202020204" pitchFamily="34" charset="0"/>
              </a:rPr>
              <a:t> to study dendrite formation</a:t>
            </a:r>
            <a:endParaRPr lang="en-US" sz="3750" dirty="0"/>
          </a:p>
        </p:txBody>
      </p:sp>
      <p:sp>
        <p:nvSpPr>
          <p:cNvPr id="24" name="Title 13"/>
          <p:cNvSpPr>
            <a:spLocks noGrp="1"/>
          </p:cNvSpPr>
          <p:nvPr>
            <p:ph type="title"/>
          </p:nvPr>
        </p:nvSpPr>
        <p:spPr>
          <a:xfrm>
            <a:off x="0" y="92472"/>
            <a:ext cx="18288000" cy="1223204"/>
          </a:xfrm>
        </p:spPr>
        <p:txBody>
          <a:bodyPr>
            <a:noAutofit/>
          </a:bodyPr>
          <a:lstStyle/>
          <a:p>
            <a:r>
              <a:rPr lang="en-US" sz="5400" dirty="0"/>
              <a:t>Kinetic Monte Carlo: SEI dendrite formation</a:t>
            </a:r>
          </a:p>
        </p:txBody>
      </p:sp>
      <p:pic>
        <p:nvPicPr>
          <p:cNvPr id="58370" name="Picture 2" descr="C:\Users\goumans\OneDrive\Desktop\animation.gif"/>
          <p:cNvPicPr>
            <a:picLocks noChangeAspect="1" noChangeArrowheads="1" noCrop="1"/>
          </p:cNvPicPr>
          <p:nvPr/>
        </p:nvPicPr>
        <p:blipFill>
          <a:blip r:embed="rId3" cstate="print"/>
          <a:srcRect/>
          <a:stretch>
            <a:fillRect/>
          </a:stretch>
        </p:blipFill>
        <p:spPr bwMode="auto">
          <a:xfrm>
            <a:off x="-753249" y="4076881"/>
            <a:ext cx="9562713" cy="6914577"/>
          </a:xfrm>
          <a:prstGeom prst="rect">
            <a:avLst/>
          </a:prstGeom>
          <a:noFill/>
        </p:spPr>
      </p:pic>
      <p:sp>
        <p:nvSpPr>
          <p:cNvPr id="8" name="Rectangle 7"/>
          <p:cNvSpPr/>
          <p:nvPr/>
        </p:nvSpPr>
        <p:spPr>
          <a:xfrm>
            <a:off x="486346" y="11925628"/>
            <a:ext cx="16646236" cy="523220"/>
          </a:xfrm>
          <a:prstGeom prst="rect">
            <a:avLst/>
          </a:prstGeom>
        </p:spPr>
        <p:txBody>
          <a:bodyPr wrap="square">
            <a:spAutoFit/>
          </a:bodyPr>
          <a:lstStyle/>
          <a:p>
            <a:pPr algn="l"/>
            <a:r>
              <a:rPr lang="en-GB" sz="2800" b="0" i="0" dirty="0">
                <a:solidFill>
                  <a:srgbClr val="303030"/>
                </a:solidFill>
                <a:effectLst/>
                <a:latin typeface="Lato Medium" pitchFamily="34" charset="0"/>
                <a:ea typeface="Lato Medium" pitchFamily="34" charset="0"/>
                <a:cs typeface="Lato Medium" pitchFamily="34" charset="0"/>
              </a:rPr>
              <a:t>Inspired by </a:t>
            </a:r>
            <a:r>
              <a:rPr lang="en-US" sz="2800" b="1" dirty="0">
                <a:latin typeface="Lato Medium" pitchFamily="34" charset="0"/>
                <a:ea typeface="Lato Medium" pitchFamily="34" charset="0"/>
                <a:cs typeface="Lato Medium" pitchFamily="34" charset="0"/>
              </a:rPr>
              <a:t>Surface diffusion manifestation in </a:t>
            </a:r>
            <a:r>
              <a:rPr lang="en-US" sz="2800" b="1" dirty="0" err="1">
                <a:latin typeface="Lato Medium" pitchFamily="34" charset="0"/>
                <a:ea typeface="Lato Medium" pitchFamily="34" charset="0"/>
                <a:cs typeface="Lato Medium" pitchFamily="34" charset="0"/>
              </a:rPr>
              <a:t>electrodeposition</a:t>
            </a:r>
            <a:r>
              <a:rPr lang="en-US" sz="2800" b="1" dirty="0">
                <a:latin typeface="Lato Medium" pitchFamily="34" charset="0"/>
                <a:ea typeface="Lato Medium" pitchFamily="34" charset="0"/>
                <a:cs typeface="Lato Medium" pitchFamily="34" charset="0"/>
              </a:rPr>
              <a:t> of metal anodes, </a:t>
            </a:r>
            <a:r>
              <a:rPr lang="en-US" sz="2800" b="1" dirty="0">
                <a:latin typeface="Lato Medium" pitchFamily="34" charset="0"/>
                <a:ea typeface="Lato Medium" pitchFamily="34" charset="0"/>
                <a:cs typeface="Lato Medium" pitchFamily="34" charset="0"/>
                <a:hlinkClick r:id="rId4"/>
              </a:rPr>
              <a:t>PCCP 2020 (22), 11286</a:t>
            </a:r>
            <a:endParaRPr lang="en-US" sz="2800" dirty="0">
              <a:latin typeface="Lato Medium" pitchFamily="34" charset="0"/>
              <a:ea typeface="Lato Medium" pitchFamily="34" charset="0"/>
              <a:cs typeface="Lato Medium" pitchFamily="34" charset="0"/>
            </a:endParaRPr>
          </a:p>
        </p:txBody>
      </p:sp>
      <p:sp>
        <p:nvSpPr>
          <p:cNvPr id="9" name="Rectangle 8"/>
          <p:cNvSpPr/>
          <p:nvPr/>
        </p:nvSpPr>
        <p:spPr>
          <a:xfrm>
            <a:off x="7992383" y="2901591"/>
            <a:ext cx="9924585" cy="1815882"/>
          </a:xfrm>
          <a:prstGeom prst="rect">
            <a:avLst/>
          </a:prstGeom>
        </p:spPr>
        <p:txBody>
          <a:bodyPr wrap="square">
            <a:spAutoFit/>
          </a:bodyPr>
          <a:lstStyle/>
          <a:p>
            <a:pPr algn="l">
              <a:tabLst>
                <a:tab pos="457200" algn="l"/>
                <a:tab pos="914400" algn="l"/>
                <a:tab pos="1371600" algn="l"/>
                <a:tab pos="1828800" algn="l"/>
                <a:tab pos="2286000" algn="l"/>
                <a:tab pos="2743200" algn="l"/>
                <a:tab pos="3200400" algn="l"/>
                <a:tab pos="3657600" algn="l"/>
                <a:tab pos="4114800" algn="l"/>
                <a:tab pos="4572000" algn="l"/>
                <a:tab pos="5029200" algn="l"/>
              </a:tabLst>
            </a:pPr>
            <a:r>
              <a:rPr lang="en-US" sz="2800" b="1" dirty="0">
                <a:latin typeface="Lato Medium" pitchFamily="34" charset="0"/>
                <a:ea typeface="Lato Medium" pitchFamily="34" charset="0"/>
                <a:cs typeface="Lato Medium" pitchFamily="34" charset="0"/>
              </a:rPr>
              <a:t>3 Processes </a:t>
            </a:r>
            <a:r>
              <a:rPr lang="en-US" sz="2800" dirty="0">
                <a:latin typeface="Lato Medium" pitchFamily="34" charset="0"/>
                <a:ea typeface="Lato Medium" pitchFamily="34" charset="0"/>
                <a:cs typeface="Lato Medium" pitchFamily="34" charset="0"/>
              </a:rPr>
              <a:t>(rates can be computed with AMS):</a:t>
            </a:r>
          </a:p>
          <a:p>
            <a:pPr algn="l">
              <a:tabLst>
                <a:tab pos="457200" algn="l"/>
                <a:tab pos="914400" algn="l"/>
                <a:tab pos="1371600" algn="l"/>
                <a:tab pos="1828800" algn="l"/>
                <a:tab pos="2286000" algn="l"/>
                <a:tab pos="2743200" algn="l"/>
                <a:tab pos="3200400" algn="l"/>
                <a:tab pos="3657600" algn="l"/>
                <a:tab pos="4114800" algn="l"/>
                <a:tab pos="4572000" algn="l"/>
                <a:tab pos="5029200" algn="l"/>
              </a:tabLst>
            </a:pPr>
            <a:r>
              <a:rPr lang="en-US" sz="2800" dirty="0">
                <a:latin typeface="Lato Medium" pitchFamily="34" charset="0"/>
                <a:ea typeface="Lato Medium" pitchFamily="34" charset="0"/>
                <a:cs typeface="Lato Medium" pitchFamily="34" charset="0"/>
              </a:rPr>
              <a:t>1) Metal ion (</a:t>
            </a:r>
            <a:r>
              <a:rPr lang="en-US" sz="2800" b="1" dirty="0" err="1">
                <a:latin typeface="Lato Medium" pitchFamily="34" charset="0"/>
                <a:ea typeface="Lato Medium" pitchFamily="34" charset="0"/>
                <a:cs typeface="Lato Medium" pitchFamily="34" charset="0"/>
              </a:rPr>
              <a:t>M</a:t>
            </a:r>
            <a:r>
              <a:rPr lang="en-US" sz="2800" b="1" baseline="33000" dirty="0" err="1">
                <a:latin typeface="Lato Medium" pitchFamily="34" charset="0"/>
                <a:ea typeface="Lato Medium" pitchFamily="34" charset="0"/>
                <a:cs typeface="Lato Medium" pitchFamily="34" charset="0"/>
              </a:rPr>
              <a:t>z</a:t>
            </a:r>
            <a:r>
              <a:rPr lang="en-US" sz="2800" b="1" baseline="33000" dirty="0">
                <a:latin typeface="Lato Medium" pitchFamily="34" charset="0"/>
                <a:ea typeface="Lato Medium" pitchFamily="34" charset="0"/>
                <a:cs typeface="Lato Medium" pitchFamily="34" charset="0"/>
              </a:rPr>
              <a:t>+</a:t>
            </a:r>
            <a:r>
              <a:rPr lang="en-US" sz="2800" dirty="0">
                <a:latin typeface="Lato Medium" pitchFamily="34" charset="0"/>
                <a:ea typeface="Lato Medium" pitchFamily="34" charset="0"/>
                <a:cs typeface="Lato Medium" pitchFamily="34" charset="0"/>
              </a:rPr>
              <a:t>) transport across electrolyte</a:t>
            </a:r>
          </a:p>
          <a:p>
            <a:pPr algn="l">
              <a:tabLst>
                <a:tab pos="457200" algn="l"/>
                <a:tab pos="914400" algn="l"/>
                <a:tab pos="1371600" algn="l"/>
                <a:tab pos="1828800" algn="l"/>
                <a:tab pos="2286000" algn="l"/>
                <a:tab pos="2743200" algn="l"/>
                <a:tab pos="3200400" algn="l"/>
                <a:tab pos="3657600" algn="l"/>
                <a:tab pos="4114800" algn="l"/>
                <a:tab pos="4572000" algn="l"/>
                <a:tab pos="5029200" algn="l"/>
              </a:tabLst>
            </a:pPr>
            <a:r>
              <a:rPr lang="en-US" sz="2800" dirty="0">
                <a:latin typeface="Lato Medium" pitchFamily="34" charset="0"/>
                <a:ea typeface="Lato Medium" pitchFamily="34" charset="0"/>
                <a:cs typeface="Lato Medium" pitchFamily="34" charset="0"/>
              </a:rPr>
              <a:t>2) Reduction at the solid-electrolyte interface (</a:t>
            </a:r>
            <a:r>
              <a:rPr lang="en-US" sz="2800" b="1" dirty="0" err="1">
                <a:latin typeface="Lato Medium" pitchFamily="34" charset="0"/>
                <a:ea typeface="Lato Medium" pitchFamily="34" charset="0"/>
                <a:cs typeface="Lato Medium" pitchFamily="34" charset="0"/>
              </a:rPr>
              <a:t>M</a:t>
            </a:r>
            <a:r>
              <a:rPr lang="en-US" sz="2800" b="1" baseline="33000" dirty="0" err="1">
                <a:latin typeface="Lato Medium" pitchFamily="34" charset="0"/>
                <a:ea typeface="Lato Medium" pitchFamily="34" charset="0"/>
                <a:cs typeface="Lato Medium" pitchFamily="34" charset="0"/>
              </a:rPr>
              <a:t>z</a:t>
            </a:r>
            <a:r>
              <a:rPr lang="en-US" sz="2800" b="1" baseline="33000" dirty="0">
                <a:latin typeface="Lato Medium" pitchFamily="34" charset="0"/>
                <a:ea typeface="Lato Medium" pitchFamily="34" charset="0"/>
                <a:cs typeface="Lato Medium" pitchFamily="34" charset="0"/>
              </a:rPr>
              <a:t>+</a:t>
            </a:r>
            <a:r>
              <a:rPr lang="en-US" sz="2800" b="1" dirty="0">
                <a:latin typeface="Lato Medium" pitchFamily="34" charset="0"/>
                <a:ea typeface="Lato Medium" pitchFamily="34" charset="0"/>
                <a:cs typeface="Lato Medium" pitchFamily="34" charset="0"/>
              </a:rPr>
              <a:t>-&gt;M</a:t>
            </a:r>
            <a:r>
              <a:rPr lang="en-US" sz="2800" dirty="0">
                <a:latin typeface="Lato Medium" pitchFamily="34" charset="0"/>
                <a:ea typeface="Lato Medium" pitchFamily="34" charset="0"/>
                <a:cs typeface="Lato Medium" pitchFamily="34" charset="0"/>
              </a:rPr>
              <a:t>)</a:t>
            </a:r>
          </a:p>
          <a:p>
            <a:pPr algn="l">
              <a:tabLst>
                <a:tab pos="457200" algn="l"/>
                <a:tab pos="914400" algn="l"/>
                <a:tab pos="1371600" algn="l"/>
                <a:tab pos="1828800" algn="l"/>
                <a:tab pos="2286000" algn="l"/>
                <a:tab pos="2743200" algn="l"/>
                <a:tab pos="3200400" algn="l"/>
                <a:tab pos="3657600" algn="l"/>
                <a:tab pos="4114800" algn="l"/>
                <a:tab pos="4572000" algn="l"/>
                <a:tab pos="5029200" algn="l"/>
              </a:tabLst>
            </a:pPr>
            <a:r>
              <a:rPr lang="en-US" sz="2800" dirty="0">
                <a:latin typeface="Lato Medium" pitchFamily="34" charset="0"/>
                <a:ea typeface="Lato Medium" pitchFamily="34" charset="0"/>
                <a:cs typeface="Lato Medium" pitchFamily="34" charset="0"/>
              </a:rPr>
              <a:t>3) Diffusion of the metal (</a:t>
            </a:r>
            <a:r>
              <a:rPr lang="en-US" sz="2800" b="1" dirty="0">
                <a:latin typeface="Lato Medium" pitchFamily="34" charset="0"/>
                <a:ea typeface="Lato Medium" pitchFamily="34" charset="0"/>
                <a:cs typeface="Lato Medium" pitchFamily="34" charset="0"/>
              </a:rPr>
              <a:t>M</a:t>
            </a:r>
            <a:r>
              <a:rPr lang="en-US" sz="2800" dirty="0">
                <a:latin typeface="Lato Medium" pitchFamily="34" charset="0"/>
                <a:ea typeface="Lato Medium" pitchFamily="34" charset="0"/>
                <a:cs typeface="Lato Medium" pitchFamily="34" charset="0"/>
              </a:rPr>
              <a:t>) over the electrode surface</a:t>
            </a:r>
          </a:p>
        </p:txBody>
      </p:sp>
      <p:grpSp>
        <p:nvGrpSpPr>
          <p:cNvPr id="10" name="Group 9"/>
          <p:cNvGrpSpPr/>
          <p:nvPr/>
        </p:nvGrpSpPr>
        <p:grpSpPr>
          <a:xfrm>
            <a:off x="8809464" y="5941806"/>
            <a:ext cx="8725287" cy="5644687"/>
            <a:chOff x="8692917" y="4751736"/>
            <a:chExt cx="8725287" cy="5644687"/>
          </a:xfrm>
        </p:grpSpPr>
        <p:pic>
          <p:nvPicPr>
            <p:cNvPr id="11" name="Picture 6" descr="https://pubs.rsc.org/image/article/2020/CP/d0cp01352h/d0cp01352h-f2_hi-res.gif"/>
            <p:cNvPicPr>
              <a:picLocks noChangeAspect="1" noChangeArrowheads="1"/>
            </p:cNvPicPr>
            <p:nvPr/>
          </p:nvPicPr>
          <p:blipFill>
            <a:blip r:embed="rId5" cstate="print"/>
            <a:srcRect/>
            <a:stretch>
              <a:fillRect/>
            </a:stretch>
          </p:blipFill>
          <p:spPr bwMode="auto">
            <a:xfrm>
              <a:off x="8692917" y="4903053"/>
              <a:ext cx="8725287" cy="5493370"/>
            </a:xfrm>
            <a:prstGeom prst="rect">
              <a:avLst/>
            </a:prstGeom>
            <a:noFill/>
          </p:spPr>
        </p:pic>
        <p:sp>
          <p:nvSpPr>
            <p:cNvPr id="12" name="TextBox 11"/>
            <p:cNvSpPr txBox="1"/>
            <p:nvPr/>
          </p:nvSpPr>
          <p:spPr>
            <a:xfrm>
              <a:off x="8692918" y="4751736"/>
              <a:ext cx="8431300" cy="59503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Lato Medium" pitchFamily="34" charset="0"/>
                  <a:ea typeface="Lato Medium" pitchFamily="34" charset="0"/>
                  <a:cs typeface="Lato Medium" pitchFamily="34" charset="0"/>
                  <a:sym typeface="Helvetica Light"/>
                </a:rPr>
                <a:t>no step diffusion  </a:t>
              </a:r>
              <a:r>
                <a:rPr kumimoji="0" lang="en-US" sz="3200" b="0" i="0" u="none" strike="noStrike" cap="none" spc="0" normalizeH="0" dirty="0">
                  <a:ln>
                    <a:noFill/>
                  </a:ln>
                  <a:solidFill>
                    <a:srgbClr val="000000"/>
                  </a:solidFill>
                  <a:effectLst/>
                  <a:uFillTx/>
                  <a:latin typeface="Lato Medium" pitchFamily="34" charset="0"/>
                  <a:ea typeface="Lato Medium" pitchFamily="34" charset="0"/>
                  <a:cs typeface="Lato Medium" pitchFamily="34" charset="0"/>
                  <a:sym typeface="Helvetica Light"/>
                </a:rPr>
                <a:t>             no terrace diffusion</a:t>
              </a:r>
              <a:endParaRPr kumimoji="0" lang="en-US" sz="3200" b="0" i="0" u="none" strike="noStrike" cap="none" spc="0" normalizeH="0" baseline="0" dirty="0">
                <a:ln>
                  <a:noFill/>
                </a:ln>
                <a:solidFill>
                  <a:srgbClr val="000000"/>
                </a:solidFill>
                <a:effectLst/>
                <a:uFillTx/>
                <a:latin typeface="Lato Medium" pitchFamily="34" charset="0"/>
                <a:ea typeface="Lato Medium" pitchFamily="34" charset="0"/>
                <a:cs typeface="Lato Medium" pitchFamily="34" charset="0"/>
                <a:sym typeface="Helvetica Light"/>
              </a:endParaRPr>
            </a:p>
          </p:txBody>
        </p:sp>
      </p:grpSp>
      <p:pic>
        <p:nvPicPr>
          <p:cNvPr id="1026" name="Picture 2"/>
          <p:cNvPicPr>
            <a:picLocks noChangeAspect="1" noChangeArrowheads="1"/>
          </p:cNvPicPr>
          <p:nvPr/>
        </p:nvPicPr>
        <p:blipFill>
          <a:blip r:embed="rId6" cstate="print"/>
          <a:srcRect/>
          <a:stretch>
            <a:fillRect/>
          </a:stretch>
        </p:blipFill>
        <p:spPr bwMode="auto">
          <a:xfrm>
            <a:off x="6983760" y="6858000"/>
            <a:ext cx="1616075" cy="1028700"/>
          </a:xfrm>
          <a:prstGeom prst="rect">
            <a:avLst/>
          </a:prstGeom>
          <a:noFill/>
          <a:ln w="9525">
            <a:noFill/>
            <a:miter lim="800000"/>
            <a:headEnd/>
            <a:tailEnd/>
          </a:ln>
          <a:effectLst/>
        </p:spPr>
      </p:pic>
    </p:spTree>
    <p:extLst>
      <p:ext uri="{BB962C8B-B14F-4D97-AF65-F5344CB8AC3E}">
        <p14:creationId xmlns:p14="http://schemas.microsoft.com/office/powerpoint/2010/main" val="2746259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21" name="MLPotentials for battery research"/>
          <p:cNvSpPr txBox="1">
            <a:spLocks noGrp="1"/>
          </p:cNvSpPr>
          <p:nvPr>
            <p:ph type="title"/>
          </p:nvPr>
        </p:nvSpPr>
        <p:spPr bwMode="auto">
          <a:prstGeom prst="rect">
            <a:avLst/>
          </a:prstGeom>
        </p:spPr>
        <p:txBody>
          <a:bodyPr>
            <a:noAutofit/>
          </a:bodyPr>
          <a:lstStyle/>
          <a:p>
            <a:pPr>
              <a:defRPr/>
            </a:pPr>
            <a:r>
              <a:rPr lang="en-GB" sz="7800" dirty="0"/>
              <a:t>Demo: Li diffusion (</a:t>
            </a:r>
            <a:r>
              <a:rPr lang="en-GB" sz="7800" dirty="0">
                <a:hlinkClick r:id="rId4"/>
              </a:rPr>
              <a:t>tutorial</a:t>
            </a:r>
            <a:r>
              <a:rPr lang="en-GB" sz="7800" dirty="0"/>
              <a:t>)</a:t>
            </a:r>
            <a:endParaRPr sz="7800" dirty="0"/>
          </a:p>
        </p:txBody>
      </p:sp>
      <p:sp>
        <p:nvSpPr>
          <p:cNvPr id="322" name="M3GNet 1000x faster than DFT"/>
          <p:cNvSpPr txBox="1">
            <a:spLocks noGrp="1"/>
          </p:cNvSpPr>
          <p:nvPr>
            <p:ph type="body" idx="21"/>
          </p:nvPr>
        </p:nvSpPr>
        <p:spPr bwMode="auto">
          <a:prstGeom prst="rect">
            <a:avLst/>
          </a:prstGeom>
        </p:spPr>
        <p:txBody>
          <a:bodyPr/>
          <a:lstStyle/>
          <a:p>
            <a:pPr>
              <a:defRPr/>
            </a:pPr>
            <a:r>
              <a:rPr dirty="0"/>
              <a:t>M3GNet</a:t>
            </a:r>
            <a:r>
              <a:rPr lang="en-US" dirty="0"/>
              <a:t>, trained to Materials Project </a:t>
            </a:r>
            <a:r>
              <a:rPr dirty="0"/>
              <a:t>1000x faster than DFT</a:t>
            </a:r>
          </a:p>
        </p:txBody>
      </p:sp>
      <p:pic>
        <p:nvPicPr>
          <p:cNvPr id="325" name="plot_NEB.pdf" descr="plot_NEB.pdf"/>
          <p:cNvPicPr>
            <a:picLocks noChangeAspect="1"/>
          </p:cNvPicPr>
          <p:nvPr/>
        </p:nvPicPr>
        <p:blipFill>
          <a:blip r:embed="rId5"/>
          <a:stretch/>
        </p:blipFill>
        <p:spPr bwMode="auto">
          <a:xfrm>
            <a:off x="13072940" y="2228388"/>
            <a:ext cx="5333603" cy="4000202"/>
          </a:xfrm>
          <a:prstGeom prst="rect">
            <a:avLst/>
          </a:prstGeom>
          <a:ln w="12700">
            <a:miter lim="400000"/>
          </a:ln>
        </p:spPr>
      </p:pic>
      <p:pic>
        <p:nvPicPr>
          <p:cNvPr id="333" name="ams.mp4" descr="ams.mp4">
            <a:hlinkClick r:id="" action="ppaction://media"/>
          </p:cNvPr>
          <p:cNvPicPr>
            <a:picLocks/>
          </p:cNvPicPr>
          <p:nvPr>
            <a:videoFile r:link="rId2"/>
            <p:extLst>
              <p:ext uri="{DAA4B4D4-6D71-4841-9C94-3DE7FCFB9230}">
                <p14:media xmlns:p14="http://schemas.microsoft.com/office/powerpoint/2010/main" r:embed="rId1"/>
              </p:ext>
            </p:extLst>
          </p:nvPr>
        </p:nvPicPr>
        <p:blipFill>
          <a:blip r:embed="rId6"/>
          <a:stretch/>
        </p:blipFill>
        <p:spPr bwMode="auto">
          <a:xfrm>
            <a:off x="14497340" y="8255349"/>
            <a:ext cx="3728042" cy="3264886"/>
          </a:xfrm>
          <a:prstGeom prst="rect">
            <a:avLst/>
          </a:prstGeom>
          <a:ln w="12700">
            <a:miter lim="400000"/>
          </a:ln>
        </p:spPr>
      </p:pic>
      <p:sp>
        <p:nvSpPr>
          <p:cNvPr id="3" name="TextBox 2">
            <a:extLst>
              <a:ext uri="{FF2B5EF4-FFF2-40B4-BE49-F238E27FC236}">
                <a16:creationId xmlns:a16="http://schemas.microsoft.com/office/drawing/2014/main" id="{EF116B48-B40C-25EE-4325-9D594CC0C2D2}"/>
              </a:ext>
            </a:extLst>
          </p:cNvPr>
          <p:cNvSpPr txBox="1"/>
          <p:nvPr/>
        </p:nvSpPr>
        <p:spPr>
          <a:xfrm>
            <a:off x="10884877" y="11989067"/>
            <a:ext cx="7521666"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642960">
              <a:defRPr sz="1400" i="1">
                <a:solidFill>
                  <a:schemeClr val="accent4">
                    <a:hueOff val="-1306536"/>
                    <a:satOff val="-22407"/>
                    <a:lumOff val="-8954"/>
                  </a:schemeClr>
                </a:solidFill>
                <a:latin typeface="Lato Regular"/>
                <a:ea typeface="Lato Regular"/>
                <a:cs typeface="Lato Regular"/>
              </a:defRPr>
            </a:pPr>
            <a:r>
              <a:rPr lang="en-US" sz="20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M3GNet: C. Chen, S.P. Ong., Nature Comp. Sci. 2, 718–728 (2022)</a:t>
            </a:r>
          </a:p>
        </p:txBody>
      </p:sp>
      <p:pic>
        <p:nvPicPr>
          <p:cNvPr id="2050" name="Picture 2">
            <a:extLst>
              <a:ext uri="{FF2B5EF4-FFF2-40B4-BE49-F238E27FC236}">
                <a16:creationId xmlns:a16="http://schemas.microsoft.com/office/drawing/2014/main" id="{E2B7D804-89BA-FDB6-1261-652D16C9E4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18" y="2958131"/>
            <a:ext cx="9292398" cy="55162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8B74A1A-0951-5E67-3DEB-75691CDB24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8121" y="6073335"/>
            <a:ext cx="9749338" cy="4850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85231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 fill="hold"/>
                                        <p:tgtEl>
                                          <p:spTgt spid="3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33"/>
                </p:tgtEl>
              </p:cMediaNode>
            </p:video>
            <p:seq concurrent="1" prevAc="none" nextAc="seek">
              <p:cTn id="8" restart="whenNotActive" fill="hold" evtFilter="cancelBubble" nodeType="interactiveSeq">
                <p:stCondLst>
                  <p:cond evt="onClick" delay="0">
                    <p:tgtEl>
                      <p:spTgt spid="33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3"/>
                                        </p:tgtEl>
                                      </p:cBhvr>
                                    </p:cmd>
                                  </p:childTnLst>
                                </p:cTn>
                              </p:par>
                            </p:childTnLst>
                          </p:cTn>
                        </p:par>
                      </p:childTnLst>
                    </p:cTn>
                  </p:par>
                </p:childTnLst>
              </p:cTn>
              <p:nextCondLst>
                <p:cond evt="onClick" delay="0">
                  <p:tgtEl>
                    <p:spTgt spid="333"/>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DBDF0B5-BAC8-3538-6AEB-3CD1737F7791}"/>
              </a:ext>
            </a:extLst>
          </p:cNvPr>
          <p:cNvSpPr txBox="1">
            <a:spLocks/>
          </p:cNvSpPr>
          <p:nvPr/>
        </p:nvSpPr>
        <p:spPr>
          <a:xfrm>
            <a:off x="0" y="563525"/>
            <a:ext cx="18288000" cy="338150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Autofit/>
          </a:bodyPr>
          <a:lstStyle>
            <a:lvl1pPr marL="0" marR="0" indent="0" algn="ctr" defTabSz="619125" latinLnBrk="0">
              <a:lnSpc>
                <a:spcPct val="100000"/>
              </a:lnSpc>
              <a:spcBef>
                <a:spcPts val="0"/>
              </a:spcBef>
              <a:spcAft>
                <a:spcPts val="0"/>
              </a:spcAft>
              <a:buClrTx/>
              <a:buSzTx/>
              <a:buFontTx/>
              <a:buNone/>
              <a:tabLst/>
              <a:defRPr sz="8400" b="0" i="0" u="none" strike="noStrike" cap="none" spc="0" baseline="0">
                <a:ln>
                  <a:noFill/>
                </a:ln>
                <a:solidFill>
                  <a:schemeClr val="accent1"/>
                </a:solidFill>
                <a:uFillTx/>
                <a:latin typeface="Lato Black"/>
                <a:ea typeface="Lato Black"/>
                <a:cs typeface="Lato Black"/>
                <a:sym typeface="Lato Black"/>
              </a:defRPr>
            </a:lvl1pPr>
            <a:lvl2pPr marL="0" marR="0" indent="1714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2pPr>
            <a:lvl3pPr marL="0" marR="0" indent="3429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3pPr>
            <a:lvl4pPr marL="0" marR="0" indent="5143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4pPr>
            <a:lvl5pPr marL="0" marR="0" indent="6858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5pPr>
            <a:lvl6pPr marL="0" marR="0" indent="8572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6pPr>
            <a:lvl7pPr marL="0" marR="0" indent="10287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7pPr>
            <a:lvl8pPr marL="0" marR="0" indent="12001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8pPr>
            <a:lvl9pPr marL="0" marR="0" indent="13716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9pPr>
          </a:lstStyle>
          <a:p>
            <a:pPr marL="0" marR="0" lvl="0" indent="0" algn="ctr" defTabSz="619125" rtl="0" eaLnBrk="1" fontAlgn="auto" latinLnBrk="0" hangingPunct="1">
              <a:lnSpc>
                <a:spcPct val="100000"/>
              </a:lnSpc>
              <a:spcBef>
                <a:spcPts val="0"/>
              </a:spcBef>
              <a:spcAft>
                <a:spcPts val="0"/>
              </a:spcAft>
              <a:buClrTx/>
              <a:buSzTx/>
              <a:buFontTx/>
              <a:buNone/>
              <a:tabLst/>
              <a:defRPr/>
            </a:pPr>
            <a:br>
              <a:rPr kumimoji="0" lang="en-GB" sz="8000" b="1" i="0" u="none" strike="noStrike" kern="0" cap="none" spc="0" normalizeH="0" baseline="0" noProof="0" dirty="0">
                <a:ln>
                  <a:noFill/>
                </a:ln>
                <a:solidFill>
                  <a:srgbClr val="FF921E"/>
                </a:solidFill>
                <a:effectLst/>
                <a:uLnTx/>
                <a:uFillTx/>
                <a:latin typeface="Lato Medium" pitchFamily="34" charset="0"/>
                <a:ea typeface="Lato Medium" pitchFamily="34" charset="0"/>
                <a:cs typeface="Lato Medium" pitchFamily="34" charset="0"/>
                <a:sym typeface="Lato Black"/>
              </a:rPr>
            </a:br>
            <a:r>
              <a:rPr kumimoji="0" lang="en-GB" sz="8000" b="1" i="0" u="none" strike="noStrike" kern="0" cap="none" spc="0" normalizeH="0" baseline="0" noProof="0" dirty="0">
                <a:ln>
                  <a:noFill/>
                </a:ln>
                <a:solidFill>
                  <a:srgbClr val="FF921E"/>
                </a:solidFill>
                <a:effectLst/>
                <a:uLnTx/>
                <a:uFillTx/>
                <a:latin typeface="Lato Medium" pitchFamily="34" charset="0"/>
                <a:ea typeface="Lato Medium" pitchFamily="34" charset="0"/>
                <a:cs typeface="Lato Medium" pitchFamily="34" charset="0"/>
                <a:sym typeface="Lato Black"/>
              </a:rPr>
              <a:t>Reaction discovery</a:t>
            </a:r>
            <a:br>
              <a:rPr kumimoji="0" lang="en-US" sz="8000" b="1" i="0" u="none" strike="noStrike" kern="0" cap="none" spc="0" normalizeH="0" baseline="0" noProof="0" dirty="0">
                <a:ln>
                  <a:noFill/>
                </a:ln>
                <a:solidFill>
                  <a:srgbClr val="FF941E"/>
                </a:solidFill>
                <a:effectLst/>
                <a:uLnTx/>
                <a:uFillTx/>
                <a:latin typeface="Lato Medium" pitchFamily="34" charset="0"/>
                <a:ea typeface="Lato Medium" pitchFamily="34" charset="0"/>
                <a:cs typeface="Lato Medium" pitchFamily="34" charset="0"/>
                <a:sym typeface="Lato Black"/>
              </a:rPr>
            </a:br>
            <a:endParaRPr kumimoji="0" lang="en-US" sz="8000" b="1" i="0" u="none" strike="noStrike" kern="0" cap="none" spc="0" normalizeH="0" baseline="0" noProof="0" dirty="0">
              <a:ln>
                <a:noFill/>
              </a:ln>
              <a:solidFill>
                <a:srgbClr val="FF921E"/>
              </a:solidFill>
              <a:effectLst/>
              <a:uLnTx/>
              <a:uFillTx/>
              <a:latin typeface="Lato Medium" pitchFamily="34" charset="0"/>
              <a:ea typeface="Lato Medium" pitchFamily="34" charset="0"/>
              <a:cs typeface="Lato Medium" pitchFamily="34" charset="0"/>
              <a:sym typeface="Lato Black"/>
            </a:endParaRPr>
          </a:p>
        </p:txBody>
      </p:sp>
      <p:grpSp>
        <p:nvGrpSpPr>
          <p:cNvPr id="2" name="Group 1">
            <a:extLst>
              <a:ext uri="{FF2B5EF4-FFF2-40B4-BE49-F238E27FC236}">
                <a16:creationId xmlns:a16="http://schemas.microsoft.com/office/drawing/2014/main" id="{DA5DC9E5-8785-5427-7F6F-83AB875893CD}"/>
              </a:ext>
            </a:extLst>
          </p:cNvPr>
          <p:cNvGrpSpPr/>
          <p:nvPr/>
        </p:nvGrpSpPr>
        <p:grpSpPr>
          <a:xfrm>
            <a:off x="10633106" y="4196419"/>
            <a:ext cx="5910711" cy="5296416"/>
            <a:chOff x="1492315" y="3765807"/>
            <a:chExt cx="3184615" cy="2853641"/>
          </a:xfrm>
        </p:grpSpPr>
        <p:pic>
          <p:nvPicPr>
            <p:cNvPr id="3" name="Picture 2">
              <a:extLst>
                <a:ext uri="{FF2B5EF4-FFF2-40B4-BE49-F238E27FC236}">
                  <a16:creationId xmlns:a16="http://schemas.microsoft.com/office/drawing/2014/main" id="{59EE66A8-DE35-1992-AD87-C4A64B53392B}"/>
                </a:ext>
              </a:extLst>
            </p:cNvPr>
            <p:cNvPicPr>
              <a:picLocks noChangeAspect="1"/>
            </p:cNvPicPr>
            <p:nvPr/>
          </p:nvPicPr>
          <p:blipFill rotWithShape="1">
            <a:blip r:embed="rId2">
              <a:alphaModFix amt="50000"/>
            </a:blip>
            <a:srcRect l="8854" t="30846" r="29391" b="4720"/>
            <a:stretch/>
          </p:blipFill>
          <p:spPr>
            <a:xfrm>
              <a:off x="1492315" y="3765807"/>
              <a:ext cx="3184615" cy="2853641"/>
            </a:xfrm>
            <a:prstGeom prst="rect">
              <a:avLst/>
            </a:prstGeom>
            <a:ln>
              <a:solidFill>
                <a:schemeClr val="tx1"/>
              </a:solidFill>
            </a:ln>
          </p:spPr>
        </p:pic>
        <p:pic>
          <p:nvPicPr>
            <p:cNvPr id="5" name="Picture 4">
              <a:extLst>
                <a:ext uri="{FF2B5EF4-FFF2-40B4-BE49-F238E27FC236}">
                  <a16:creationId xmlns:a16="http://schemas.microsoft.com/office/drawing/2014/main" id="{06C6D1A1-7D6B-AD6D-DD6C-688DF07CA679}"/>
                </a:ext>
              </a:extLst>
            </p:cNvPr>
            <p:cNvPicPr>
              <a:picLocks noChangeAspect="1"/>
            </p:cNvPicPr>
            <p:nvPr/>
          </p:nvPicPr>
          <p:blipFill rotWithShape="1">
            <a:blip r:embed="rId2"/>
            <a:srcRect l="21640" t="43908" r="41639" b="19379"/>
            <a:stretch/>
          </p:blipFill>
          <p:spPr>
            <a:xfrm>
              <a:off x="2153390" y="4344127"/>
              <a:ext cx="1893681" cy="1625932"/>
            </a:xfrm>
            <a:prstGeom prst="rect">
              <a:avLst/>
            </a:prstGeom>
            <a:ln>
              <a:noFill/>
            </a:ln>
          </p:spPr>
        </p:pic>
        <p:sp>
          <p:nvSpPr>
            <p:cNvPr id="6" name="Frame 5">
              <a:extLst>
                <a:ext uri="{FF2B5EF4-FFF2-40B4-BE49-F238E27FC236}">
                  <a16:creationId xmlns:a16="http://schemas.microsoft.com/office/drawing/2014/main" id="{C1A9F666-D26C-728A-4F55-9DA9633E3F1E}"/>
                </a:ext>
              </a:extLst>
            </p:cNvPr>
            <p:cNvSpPr/>
            <p:nvPr/>
          </p:nvSpPr>
          <p:spPr>
            <a:xfrm>
              <a:off x="1968522" y="4104587"/>
              <a:ext cx="2261713" cy="2124793"/>
            </a:xfrm>
            <a:prstGeom prst="frame">
              <a:avLst>
                <a:gd name="adj1" fmla="val 9635"/>
              </a:avLst>
            </a:prstGeom>
            <a:gradFill flip="none" rotWithShape="1">
              <a:gsLst>
                <a:gs pos="0">
                  <a:srgbClr val="FFA500">
                    <a:tint val="66000"/>
                    <a:satMod val="160000"/>
                  </a:srgbClr>
                </a:gs>
                <a:gs pos="50000">
                  <a:srgbClr val="FFA500">
                    <a:tint val="44500"/>
                    <a:satMod val="160000"/>
                  </a:srgbClr>
                </a:gs>
                <a:gs pos="100000">
                  <a:srgbClr val="FFA50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endParaRPr>
            </a:p>
          </p:txBody>
        </p:sp>
        <p:sp>
          <p:nvSpPr>
            <p:cNvPr id="7" name="Left Arrow 14">
              <a:extLst>
                <a:ext uri="{FF2B5EF4-FFF2-40B4-BE49-F238E27FC236}">
                  <a16:creationId xmlns:a16="http://schemas.microsoft.com/office/drawing/2014/main" id="{B83DAFE8-64D5-0889-ADD6-7A7B12C0C498}"/>
                </a:ext>
              </a:extLst>
            </p:cNvPr>
            <p:cNvSpPr/>
            <p:nvPr/>
          </p:nvSpPr>
          <p:spPr>
            <a:xfrm>
              <a:off x="3737390" y="4998241"/>
              <a:ext cx="309681" cy="326171"/>
            </a:xfrm>
            <a:prstGeom prst="leftArrow">
              <a:avLst/>
            </a:prstGeom>
            <a:solidFill>
              <a:srgbClr val="DE7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Left Arrow 15">
              <a:extLst>
                <a:ext uri="{FF2B5EF4-FFF2-40B4-BE49-F238E27FC236}">
                  <a16:creationId xmlns:a16="http://schemas.microsoft.com/office/drawing/2014/main" id="{4939E830-9579-7917-BFB0-A19C92C0ADE2}"/>
                </a:ext>
              </a:extLst>
            </p:cNvPr>
            <p:cNvSpPr/>
            <p:nvPr/>
          </p:nvSpPr>
          <p:spPr>
            <a:xfrm flipH="1">
              <a:off x="2153390" y="4998241"/>
              <a:ext cx="309680" cy="326171"/>
            </a:xfrm>
            <a:prstGeom prst="leftArrow">
              <a:avLst/>
            </a:prstGeom>
            <a:solidFill>
              <a:srgbClr val="DE7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pic>
        <p:nvPicPr>
          <p:cNvPr id="9" name="Picture 4">
            <a:extLst>
              <a:ext uri="{FF2B5EF4-FFF2-40B4-BE49-F238E27FC236}">
                <a16:creationId xmlns:a16="http://schemas.microsoft.com/office/drawing/2014/main" id="{1E4AE40C-2004-2604-9D36-5D4AFC23D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49" y="3649151"/>
            <a:ext cx="946785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5258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8288000" cy="1771074"/>
          </a:xfrm>
        </p:spPr>
        <p:txBody>
          <a:bodyPr>
            <a:noAutofit/>
          </a:bodyPr>
          <a:lstStyle/>
          <a:p>
            <a:r>
              <a:rPr lang="en-GB" sz="5400" dirty="0" err="1">
                <a:hlinkClick r:id="rId2"/>
              </a:rPr>
              <a:t>AutoCheMo</a:t>
            </a:r>
            <a:r>
              <a:rPr lang="en-GB" sz="5400" dirty="0"/>
              <a:t>: Automatic generation of Chemical Models</a:t>
            </a:r>
          </a:p>
        </p:txBody>
      </p:sp>
      <p:sp>
        <p:nvSpPr>
          <p:cNvPr id="48" name="Rectangle 47"/>
          <p:cNvSpPr/>
          <p:nvPr/>
        </p:nvSpPr>
        <p:spPr>
          <a:xfrm>
            <a:off x="592563" y="1601255"/>
            <a:ext cx="17271370" cy="3385542"/>
          </a:xfrm>
          <a:prstGeom prst="rect">
            <a:avLst/>
          </a:prstGeom>
        </p:spPr>
        <p:txBody>
          <a:bodyPr wrap="square" lIns="182880" tIns="91440" rIns="182880" bIns="91440">
            <a:spAutoFit/>
          </a:bodyPr>
          <a:lstStyle/>
          <a:p>
            <a:pPr algn="l">
              <a:spcBef>
                <a:spcPts val="1200"/>
              </a:spcBef>
            </a:pPr>
            <a:r>
              <a:rPr lang="en-GB" sz="4000" dirty="0">
                <a:latin typeface="Lato Medium" pitchFamily="34" charset="0"/>
                <a:ea typeface="Lato Medium" pitchFamily="34" charset="0"/>
                <a:cs typeface="Lato Medium" pitchFamily="34" charset="0"/>
              </a:rPr>
              <a:t>4 PhD projects, in collaboration with Universities of Gent and Aachen:</a:t>
            </a:r>
          </a:p>
          <a:p>
            <a:pPr lvl="8" indent="-457200" algn="l">
              <a:spcBef>
                <a:spcPts val="1200"/>
              </a:spcBef>
              <a:buFont typeface="Arial" panose="020B0604020202020204" pitchFamily="34" charset="0"/>
              <a:buChar char="•"/>
            </a:pPr>
            <a:r>
              <a:rPr lang="en-GB" sz="3200" dirty="0">
                <a:latin typeface="Lato Medium" pitchFamily="34" charset="0"/>
                <a:ea typeface="Lato Medium" pitchFamily="34" charset="0"/>
                <a:cs typeface="Lato Medium" pitchFamily="34" charset="0"/>
              </a:rPr>
              <a:t>Complex reaction networks, automatic rates						</a:t>
            </a:r>
            <a:r>
              <a:rPr lang="en-GB" sz="3200" dirty="0">
                <a:latin typeface="Lato Medium" pitchFamily="34" charset="0"/>
                <a:ea typeface="Lato Medium" pitchFamily="34" charset="0"/>
                <a:cs typeface="Lato Medium" pitchFamily="34" charset="0"/>
                <a:hlinkClick r:id="rId3"/>
              </a:rPr>
              <a:t>ChemTraYzer2</a:t>
            </a:r>
            <a:endParaRPr lang="en-GB" sz="3200" dirty="0">
              <a:latin typeface="Lato Medium" pitchFamily="34" charset="0"/>
              <a:ea typeface="Lato Medium" pitchFamily="34" charset="0"/>
              <a:cs typeface="Lato Medium" pitchFamily="34" charset="0"/>
            </a:endParaRPr>
          </a:p>
          <a:p>
            <a:pPr lvl="8" indent="-457200" algn="l">
              <a:spcBef>
                <a:spcPts val="1200"/>
              </a:spcBef>
              <a:buFont typeface="Arial" panose="020B0604020202020204" pitchFamily="34" charset="0"/>
              <a:buChar char="•"/>
            </a:pPr>
            <a:r>
              <a:rPr lang="en-GB" sz="3200" dirty="0">
                <a:latin typeface="Lato Medium" pitchFamily="34" charset="0"/>
                <a:ea typeface="Lato Medium" pitchFamily="34" charset="0"/>
                <a:cs typeface="Lato Medium" pitchFamily="34" charset="0"/>
              </a:rPr>
              <a:t>Semi-automatic </a:t>
            </a:r>
            <a:r>
              <a:rPr lang="en-GB" sz="3200" dirty="0" err="1">
                <a:latin typeface="Lato Medium" pitchFamily="34" charset="0"/>
                <a:ea typeface="Lato Medium" pitchFamily="34" charset="0"/>
                <a:cs typeface="Lato Medium" pitchFamily="34" charset="0"/>
              </a:rPr>
              <a:t>ReaxFF</a:t>
            </a:r>
            <a:r>
              <a:rPr lang="en-GB" sz="3200" dirty="0">
                <a:latin typeface="Lato Medium" pitchFamily="34" charset="0"/>
                <a:ea typeface="Lato Medium" pitchFamily="34" charset="0"/>
                <a:cs typeface="Lato Medium" pitchFamily="34" charset="0"/>
              </a:rPr>
              <a:t> force field parameterization 					</a:t>
            </a:r>
            <a:r>
              <a:rPr lang="en-GB" sz="3200" dirty="0">
                <a:latin typeface="Lato Medium" pitchFamily="34" charset="0"/>
                <a:ea typeface="Lato Medium" pitchFamily="34" charset="0"/>
                <a:cs typeface="Lato Medium" pitchFamily="34" charset="0"/>
                <a:hlinkClick r:id="rId4"/>
              </a:rPr>
              <a:t>ParAMS</a:t>
            </a:r>
            <a:endParaRPr lang="en-GB" sz="3200" dirty="0">
              <a:latin typeface="Lato Medium" pitchFamily="34" charset="0"/>
              <a:ea typeface="Lato Medium" pitchFamily="34" charset="0"/>
              <a:cs typeface="Lato Medium" pitchFamily="34" charset="0"/>
            </a:endParaRPr>
          </a:p>
          <a:p>
            <a:pPr lvl="8" indent="-457200" algn="l">
              <a:spcBef>
                <a:spcPts val="1200"/>
              </a:spcBef>
              <a:buFont typeface="Arial" panose="020B0604020202020204" pitchFamily="34" charset="0"/>
              <a:buChar char="•"/>
            </a:pPr>
            <a:r>
              <a:rPr lang="en-GB" sz="3200" dirty="0">
                <a:latin typeface="Lato Medium" pitchFamily="34" charset="0"/>
                <a:ea typeface="Lato Medium" pitchFamily="34" charset="0"/>
                <a:cs typeface="Lato Medium" pitchFamily="34" charset="0"/>
              </a:rPr>
              <a:t>Efficient methods to estimate and optimize ReaxFF parameters 		</a:t>
            </a:r>
            <a:r>
              <a:rPr lang="en-GB" sz="3200" dirty="0">
                <a:latin typeface="Lato Medium" pitchFamily="34" charset="0"/>
                <a:ea typeface="Lato Medium" pitchFamily="34" charset="0"/>
                <a:cs typeface="Lato Medium" pitchFamily="34" charset="0"/>
                <a:hlinkClick r:id="rId5"/>
              </a:rPr>
              <a:t>GloMPO</a:t>
            </a:r>
            <a:endParaRPr lang="en-GB" sz="3200" dirty="0">
              <a:latin typeface="Lato Medium" pitchFamily="34" charset="0"/>
              <a:ea typeface="Lato Medium" pitchFamily="34" charset="0"/>
              <a:cs typeface="Lato Medium" pitchFamily="34" charset="0"/>
            </a:endParaRPr>
          </a:p>
          <a:p>
            <a:pPr lvl="8" indent="-457200" algn="l">
              <a:spcBef>
                <a:spcPts val="1200"/>
              </a:spcBef>
              <a:buFont typeface="Arial" panose="020B0604020202020204" pitchFamily="34" charset="0"/>
              <a:buChar char="•"/>
            </a:pPr>
            <a:r>
              <a:rPr lang="en-GB" sz="3200" dirty="0">
                <a:latin typeface="Lato Medium" pitchFamily="34" charset="0"/>
                <a:ea typeface="Lato Medium" pitchFamily="34" charset="0"/>
                <a:cs typeface="Lato Medium" pitchFamily="34" charset="0"/>
              </a:rPr>
              <a:t>Large amplitude motions											CIMCI</a:t>
            </a:r>
          </a:p>
        </p:txBody>
      </p:sp>
      <p:pic>
        <p:nvPicPr>
          <p:cNvPr id="7" name="Picture 2" descr="EU flag">
            <a:extLst>
              <a:ext uri="{FF2B5EF4-FFF2-40B4-BE49-F238E27FC236}">
                <a16:creationId xmlns:a16="http://schemas.microsoft.com/office/drawing/2014/main" id="{CACD092C-30BF-0A8B-C5FA-C01068F017C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711064" y="11469757"/>
            <a:ext cx="1576936" cy="10551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20D36CD-7F40-7D1E-48D7-7E0DE50694D6}"/>
              </a:ext>
            </a:extLst>
          </p:cNvPr>
          <p:cNvSpPr txBox="1"/>
          <p:nvPr/>
        </p:nvSpPr>
        <p:spPr>
          <a:xfrm>
            <a:off x="10226094" y="11478431"/>
            <a:ext cx="6555310"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2800" b="0" i="0" dirty="0">
                <a:solidFill>
                  <a:srgbClr val="303030"/>
                </a:solidFill>
                <a:effectLst/>
                <a:latin typeface="Lato Medium" panose="020F0502020204030203" pitchFamily="34" charset="0"/>
                <a:ea typeface="Lato Medium" panose="020F0502020204030203" pitchFamily="34" charset="0"/>
                <a:cs typeface="Lato Medium" panose="020F0502020204030203" pitchFamily="34" charset="0"/>
              </a:rPr>
              <a:t>Grant </a:t>
            </a:r>
            <a:r>
              <a:rPr lang="en-GB" sz="2800" dirty="0">
                <a:solidFill>
                  <a:srgbClr val="303030"/>
                </a:solidFill>
                <a:latin typeface="Lato Medium" panose="020F0502020204030203" pitchFamily="34" charset="0"/>
                <a:ea typeface="Lato Medium" panose="020F0502020204030203" pitchFamily="34" charset="0"/>
                <a:cs typeface="Lato Medium" panose="020F0502020204030203" pitchFamily="34" charset="0"/>
              </a:rPr>
              <a:t>#</a:t>
            </a:r>
            <a:r>
              <a:rPr lang="en-GB" sz="2800" b="0" i="0" dirty="0">
                <a:solidFill>
                  <a:srgbClr val="303030"/>
                </a:solidFill>
                <a:effectLst/>
                <a:latin typeface="Lato Medium" panose="020F0502020204030203" pitchFamily="34" charset="0"/>
                <a:ea typeface="Lato Medium" panose="020F0502020204030203" pitchFamily="34" charset="0"/>
                <a:cs typeface="Lato Medium" panose="020F0502020204030203" pitchFamily="34" charset="0"/>
              </a:rPr>
              <a:t>814143</a:t>
            </a:r>
            <a:r>
              <a:rPr lang="en-GB" sz="2800" dirty="0">
                <a:solidFill>
                  <a:srgbClr val="303030"/>
                </a:solidFill>
                <a:latin typeface="Lato Medium" panose="020F0502020204030203" pitchFamily="34" charset="0"/>
                <a:ea typeface="Lato Medium" panose="020F0502020204030203" pitchFamily="34" charset="0"/>
                <a:cs typeface="Lato Medium" panose="020F0502020204030203" pitchFamily="34" charset="0"/>
              </a:rPr>
              <a:t>, Finished Sept. 2022</a:t>
            </a:r>
            <a:endParaRPr lang="x-none" sz="2800">
              <a:latin typeface="Lato Medium" panose="020F0502020204030203" pitchFamily="34" charset="0"/>
              <a:ea typeface="Lato Medium" panose="020F0502020204030203" pitchFamily="34" charset="0"/>
              <a:cs typeface="Lato Medium" panose="020F0502020204030203" pitchFamily="34" charset="0"/>
            </a:endParaRPr>
          </a:p>
          <a:p>
            <a:r>
              <a:rPr lang="en-GB" sz="2800" b="0" i="0" dirty="0">
                <a:solidFill>
                  <a:srgbClr val="303030"/>
                </a:solidFill>
                <a:effectLst/>
                <a:latin typeface="Lato Medium" panose="020F0502020204030203" pitchFamily="34" charset="0"/>
                <a:ea typeface="Lato Medium" panose="020F0502020204030203" pitchFamily="34" charset="0"/>
                <a:cs typeface="Lato Medium" panose="020F0502020204030203" pitchFamily="34" charset="0"/>
              </a:rPr>
              <a:t>with </a:t>
            </a:r>
            <a:r>
              <a:rPr lang="en-GB" sz="2800" b="0" i="0" dirty="0" err="1">
                <a:solidFill>
                  <a:srgbClr val="303030"/>
                </a:solidFill>
                <a:effectLst/>
                <a:latin typeface="Lato Medium" panose="020F0502020204030203" pitchFamily="34" charset="0"/>
                <a:ea typeface="Lato Medium" panose="020F0502020204030203" pitchFamily="34" charset="0"/>
                <a:cs typeface="Lato Medium" panose="020F0502020204030203" pitchFamily="34" charset="0"/>
              </a:rPr>
              <a:t>Verstraelen</a:t>
            </a:r>
            <a:r>
              <a:rPr lang="en-GB" sz="2800" b="0" i="0" dirty="0">
                <a:solidFill>
                  <a:srgbClr val="303030"/>
                </a:solidFill>
                <a:effectLst/>
                <a:latin typeface="Lato Medium" panose="020F0502020204030203" pitchFamily="34" charset="0"/>
                <a:ea typeface="Lato Medium" panose="020F0502020204030203" pitchFamily="34" charset="0"/>
                <a:cs typeface="Lato Medium" panose="020F0502020204030203" pitchFamily="34" charset="0"/>
              </a:rPr>
              <a:t>, Leonhard</a:t>
            </a:r>
            <a:br>
              <a:rPr lang="en-GB" sz="2800" b="0" i="0" dirty="0">
                <a:solidFill>
                  <a:srgbClr val="303030"/>
                </a:solidFill>
                <a:effectLst/>
                <a:latin typeface="Lato Medium" panose="020F0502020204030203" pitchFamily="34" charset="0"/>
                <a:ea typeface="Lato Medium" panose="020F0502020204030203" pitchFamily="34" charset="0"/>
                <a:cs typeface="Lato Medium" panose="020F0502020204030203" pitchFamily="34" charset="0"/>
              </a:rPr>
            </a:br>
            <a:endParaRPr lang="x-none" sz="2800" dirty="0">
              <a:latin typeface="Lato Medium" panose="020F0502020204030203" pitchFamily="34" charset="0"/>
              <a:ea typeface="Lato Medium" panose="020F0502020204030203" pitchFamily="34" charset="0"/>
              <a:cs typeface="Lato Medium" panose="020F0502020204030203" pitchFamily="34" charset="0"/>
            </a:endParaRPr>
          </a:p>
        </p:txBody>
      </p:sp>
      <p:pic>
        <p:nvPicPr>
          <p:cNvPr id="1026" name="Picture 2" descr="AMS2022: Parametrization, Reaction mapping, kMC, OLED tools, qsGW Software  for Chemistry &amp; Materials">
            <a:extLst>
              <a:ext uri="{FF2B5EF4-FFF2-40B4-BE49-F238E27FC236}">
                <a16:creationId xmlns:a16="http://schemas.microsoft.com/office/drawing/2014/main" id="{60311C11-E29A-7249-BB9D-0EC006EB094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12787" y="4986797"/>
            <a:ext cx="4075213" cy="48006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8" cstate="print"/>
          <a:srcRect/>
          <a:stretch>
            <a:fillRect/>
          </a:stretch>
        </p:blipFill>
        <p:spPr bwMode="auto">
          <a:xfrm>
            <a:off x="0" y="7890010"/>
            <a:ext cx="10532221" cy="4599691"/>
          </a:xfrm>
          <a:prstGeom prst="rect">
            <a:avLst/>
          </a:prstGeom>
          <a:noFill/>
          <a:ln w="9525">
            <a:noFill/>
            <a:miter lim="800000"/>
            <a:headEnd/>
            <a:tailEnd/>
          </a:ln>
          <a:effectLst/>
        </p:spPr>
      </p:pic>
      <p:pic>
        <p:nvPicPr>
          <p:cNvPr id="4" name="Picture 3">
            <a:extLst>
              <a:ext uri="{FF2B5EF4-FFF2-40B4-BE49-F238E27FC236}">
                <a16:creationId xmlns:a16="http://schemas.microsoft.com/office/drawing/2014/main" id="{8076D34D-836E-D74F-BBDE-1C7D981763E1}"/>
              </a:ext>
            </a:extLst>
          </p:cNvPr>
          <p:cNvPicPr>
            <a:picLocks noChangeAspect="1"/>
          </p:cNvPicPr>
          <p:nvPr/>
        </p:nvPicPr>
        <p:blipFill>
          <a:blip r:embed="rId9" cstate="print"/>
          <a:stretch>
            <a:fillRect/>
          </a:stretch>
        </p:blipFill>
        <p:spPr>
          <a:xfrm>
            <a:off x="7518105" y="4826377"/>
            <a:ext cx="6121201" cy="3345307"/>
          </a:xfrm>
          <a:prstGeom prst="rect">
            <a:avLst/>
          </a:prstGeom>
        </p:spPr>
      </p:pic>
    </p:spTree>
    <p:extLst>
      <p:ext uri="{BB962C8B-B14F-4D97-AF65-F5344CB8AC3E}">
        <p14:creationId xmlns:p14="http://schemas.microsoft.com/office/powerpoint/2010/main" val="42862784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134" y="1"/>
            <a:ext cx="16977732" cy="1435555"/>
          </a:xfrm>
        </p:spPr>
        <p:txBody>
          <a:bodyPr>
            <a:noAutofit/>
          </a:bodyPr>
          <a:lstStyle/>
          <a:p>
            <a:r>
              <a:rPr lang="en-US" sz="6000" dirty="0">
                <a:hlinkClick r:id="rId3"/>
              </a:rPr>
              <a:t>ReaxPro</a:t>
            </a:r>
            <a:r>
              <a:rPr lang="en-US" sz="6000" dirty="0"/>
              <a:t>: Multi-Scale Reactive Process Design</a:t>
            </a:r>
          </a:p>
        </p:txBody>
      </p:sp>
      <p:pic>
        <p:nvPicPr>
          <p:cNvPr id="22" name="Picture 2" descr="EU flag">
            <a:extLst>
              <a:ext uri="{FF2B5EF4-FFF2-40B4-BE49-F238E27FC236}">
                <a16:creationId xmlns:a16="http://schemas.microsoft.com/office/drawing/2014/main" id="{A9C550F7-0BDA-7313-9957-889001CC7C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1656769"/>
            <a:ext cx="1195754" cy="80006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7D49D3B-ADA8-27DA-83B1-ADB97E621AC5}"/>
              </a:ext>
            </a:extLst>
          </p:cNvPr>
          <p:cNvSpPr txBox="1"/>
          <p:nvPr/>
        </p:nvSpPr>
        <p:spPr>
          <a:xfrm>
            <a:off x="947071" y="11330691"/>
            <a:ext cx="3186688"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2400" b="0" i="0" dirty="0">
                <a:solidFill>
                  <a:srgbClr val="303030"/>
                </a:solidFill>
                <a:effectLst/>
                <a:latin typeface="Lato Medium" pitchFamily="34" charset="0"/>
                <a:ea typeface="Lato Medium" pitchFamily="34" charset="0"/>
                <a:cs typeface="Lato Medium" pitchFamily="34" charset="0"/>
              </a:rPr>
              <a:t>LEIT - Grant Agreement No 814416</a:t>
            </a:r>
            <a:endParaRPr lang="x-none" sz="2400" dirty="0">
              <a:latin typeface="Lato Medium" pitchFamily="34" charset="0"/>
              <a:ea typeface="Lato Medium" pitchFamily="34" charset="0"/>
              <a:cs typeface="Lato Medium" pitchFamily="34" charset="0"/>
            </a:endParaRPr>
          </a:p>
        </p:txBody>
      </p:sp>
      <p:pic>
        <p:nvPicPr>
          <p:cNvPr id="2052" name="Picture 4"/>
          <p:cNvPicPr>
            <a:picLocks noChangeAspect="1" noChangeArrowheads="1"/>
          </p:cNvPicPr>
          <p:nvPr/>
        </p:nvPicPr>
        <p:blipFill>
          <a:blip r:embed="rId5" cstate="print"/>
          <a:srcRect l="80771" t="23898" r="5311" b="14281"/>
          <a:stretch>
            <a:fillRect/>
          </a:stretch>
        </p:blipFill>
        <p:spPr bwMode="auto">
          <a:xfrm>
            <a:off x="15978553" y="1948845"/>
            <a:ext cx="2227385" cy="6189784"/>
          </a:xfrm>
          <a:prstGeom prst="rect">
            <a:avLst/>
          </a:prstGeom>
          <a:noFill/>
          <a:ln w="9525">
            <a:noFill/>
            <a:miter lim="800000"/>
            <a:headEnd/>
            <a:tailEnd/>
          </a:ln>
          <a:effectLst/>
        </p:spPr>
      </p:pic>
      <p:pic>
        <p:nvPicPr>
          <p:cNvPr id="2054" name="Picture 6" descr="ReaxPro Online Conference - Software for Chemistry &amp; Materials Software for  Chemistry &amp; Materials"/>
          <p:cNvPicPr>
            <a:picLocks noChangeAspect="1" noChangeArrowheads="1"/>
          </p:cNvPicPr>
          <p:nvPr/>
        </p:nvPicPr>
        <p:blipFill>
          <a:blip r:embed="rId6" cstate="print"/>
          <a:srcRect/>
          <a:stretch>
            <a:fillRect/>
          </a:stretch>
        </p:blipFill>
        <p:spPr bwMode="auto">
          <a:xfrm>
            <a:off x="15721477" y="8527432"/>
            <a:ext cx="2484461" cy="1847818"/>
          </a:xfrm>
          <a:prstGeom prst="rect">
            <a:avLst/>
          </a:prstGeom>
          <a:noFill/>
        </p:spPr>
      </p:pic>
      <p:sp>
        <p:nvSpPr>
          <p:cNvPr id="3" name="TextBox 2">
            <a:extLst>
              <a:ext uri="{FF2B5EF4-FFF2-40B4-BE49-F238E27FC236}">
                <a16:creationId xmlns:a16="http://schemas.microsoft.com/office/drawing/2014/main" id="{D34E5660-0C45-5081-AD2B-CD3CE45416AE}"/>
              </a:ext>
            </a:extLst>
          </p:cNvPr>
          <p:cNvSpPr txBox="1"/>
          <p:nvPr/>
        </p:nvSpPr>
        <p:spPr>
          <a:xfrm>
            <a:off x="4519711" y="11432100"/>
            <a:ext cx="3832313"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8" indent="0" algn="l">
              <a:spcBef>
                <a:spcPts val="1200"/>
              </a:spcBef>
            </a:pPr>
            <a:r>
              <a:rPr lang="en-GB" sz="4000" dirty="0">
                <a:latin typeface="Lato Medium" pitchFamily="34" charset="0"/>
                <a:ea typeface="Lato Medium" pitchFamily="34" charset="0"/>
                <a:cs typeface="Lato Medium" pitchFamily="34" charset="0"/>
                <a:hlinkClick r:id="rId7"/>
              </a:rPr>
              <a:t>PES exploration</a:t>
            </a:r>
            <a:endParaRPr lang="en-GB" sz="4000" dirty="0">
              <a:latin typeface="Lato Medium" pitchFamily="34" charset="0"/>
              <a:ea typeface="Lato Medium" pitchFamily="34" charset="0"/>
              <a:cs typeface="Lato Medium" pitchFamily="34" charset="0"/>
            </a:endParaRPr>
          </a:p>
        </p:txBody>
      </p:sp>
      <p:pic>
        <p:nvPicPr>
          <p:cNvPr id="5" name="Picture 4">
            <a:extLst>
              <a:ext uri="{FF2B5EF4-FFF2-40B4-BE49-F238E27FC236}">
                <a16:creationId xmlns:a16="http://schemas.microsoft.com/office/drawing/2014/main" id="{8058E654-0A93-2DD9-F140-2D69274B4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877" y="1381765"/>
            <a:ext cx="14642556" cy="9895389"/>
          </a:xfrm>
          <a:prstGeom prst="rect">
            <a:avLst/>
          </a:prstGeom>
        </p:spPr>
      </p:pic>
    </p:spTree>
    <p:extLst>
      <p:ext uri="{BB962C8B-B14F-4D97-AF65-F5344CB8AC3E}">
        <p14:creationId xmlns:p14="http://schemas.microsoft.com/office/powerpoint/2010/main" val="131864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9B89B4-38A6-A3EA-9630-599C204BD6A0}"/>
              </a:ext>
            </a:extLst>
          </p:cNvPr>
          <p:cNvPicPr>
            <a:picLocks noChangeAspect="1"/>
          </p:cNvPicPr>
          <p:nvPr/>
        </p:nvPicPr>
        <p:blipFill rotWithShape="1">
          <a:blip r:embed="rId3">
            <a:extLst>
              <a:ext uri="{28A0092B-C50C-407E-A947-70E740481C1C}">
                <a14:useLocalDpi xmlns:a14="http://schemas.microsoft.com/office/drawing/2010/main" val="0"/>
              </a:ext>
            </a:extLst>
          </a:blip>
          <a:srcRect t="10208" r="7486"/>
          <a:stretch/>
        </p:blipFill>
        <p:spPr>
          <a:xfrm>
            <a:off x="8338782" y="1771075"/>
            <a:ext cx="9949218" cy="9656423"/>
          </a:xfrm>
          <a:prstGeom prst="rect">
            <a:avLst/>
          </a:prstGeom>
        </p:spPr>
      </p:pic>
      <p:sp>
        <p:nvSpPr>
          <p:cNvPr id="2" name="Title 1"/>
          <p:cNvSpPr>
            <a:spLocks noGrp="1"/>
          </p:cNvSpPr>
          <p:nvPr>
            <p:ph type="title"/>
          </p:nvPr>
        </p:nvSpPr>
        <p:spPr>
          <a:xfrm>
            <a:off x="655134" y="1"/>
            <a:ext cx="16977732" cy="1771074"/>
          </a:xfrm>
        </p:spPr>
        <p:txBody>
          <a:bodyPr>
            <a:normAutofit/>
          </a:bodyPr>
          <a:lstStyle/>
          <a:p>
            <a:r>
              <a:rPr lang="en-US" dirty="0"/>
              <a:t>Amsterdam Modeling Suite</a:t>
            </a:r>
          </a:p>
        </p:txBody>
      </p:sp>
      <p:sp>
        <p:nvSpPr>
          <p:cNvPr id="17" name="Content Placeholder 2"/>
          <p:cNvSpPr>
            <a:spLocks noGrp="1"/>
          </p:cNvSpPr>
          <p:nvPr>
            <p:ph sz="quarter" idx="11"/>
          </p:nvPr>
        </p:nvSpPr>
        <p:spPr>
          <a:xfrm>
            <a:off x="654553" y="1334708"/>
            <a:ext cx="17785847" cy="11182925"/>
          </a:xfrm>
        </p:spPr>
        <p:txBody>
          <a:bodyPr>
            <a:normAutofit fontScale="77500" lnSpcReduction="20000"/>
          </a:bodyPr>
          <a:lstStyle/>
          <a:p>
            <a:pPr lvl="1"/>
            <a:endParaRPr lang="en-US" dirty="0"/>
          </a:p>
          <a:p>
            <a:pPr eaLnBrk="1" hangingPunct="1"/>
            <a:r>
              <a:rPr lang="en-US" dirty="0"/>
              <a:t>ADF: powerful molecular DFT </a:t>
            </a:r>
          </a:p>
          <a:p>
            <a:pPr lvl="1"/>
            <a:r>
              <a:rPr lang="en-US" dirty="0"/>
              <a:t>Reactivity, spectroscopy</a:t>
            </a:r>
          </a:p>
          <a:p>
            <a:pPr lvl="1"/>
            <a:r>
              <a:rPr lang="en-US" dirty="0"/>
              <a:t>Spectroscopy: NMR, EPR, VCD, UV, XAS</a:t>
            </a:r>
          </a:p>
          <a:p>
            <a:pPr lvl="1" eaLnBrk="1" hangingPunct="1"/>
            <a:endParaRPr lang="en-US" dirty="0"/>
          </a:p>
          <a:p>
            <a:pPr eaLnBrk="1" hangingPunct="1"/>
            <a:r>
              <a:rPr lang="en-US" dirty="0"/>
              <a:t>BAND: periodic DFT</a:t>
            </a:r>
          </a:p>
          <a:p>
            <a:pPr lvl="1"/>
            <a:r>
              <a:rPr lang="en-US" dirty="0"/>
              <a:t>(2D) Materials, spectroscopy, analysis</a:t>
            </a:r>
          </a:p>
          <a:p>
            <a:pPr lvl="1"/>
            <a:r>
              <a:rPr lang="en-US" dirty="0"/>
              <a:t>Interface with QE, VASP</a:t>
            </a:r>
          </a:p>
          <a:p>
            <a:pPr lvl="1"/>
            <a:endParaRPr lang="en-US" dirty="0"/>
          </a:p>
          <a:p>
            <a:pPr eaLnBrk="1" hangingPunct="1"/>
            <a:r>
              <a:rPr lang="en-US" dirty="0"/>
              <a:t>DFTB, MOPAC: fast electronic structure</a:t>
            </a:r>
          </a:p>
          <a:p>
            <a:pPr lvl="1"/>
            <a:endParaRPr lang="en-US" dirty="0"/>
          </a:p>
          <a:p>
            <a:pPr eaLnBrk="1" hangingPunct="1"/>
            <a:r>
              <a:rPr lang="en-US" dirty="0"/>
              <a:t>ReaxFF: Reactive MD</a:t>
            </a:r>
          </a:p>
          <a:p>
            <a:pPr lvl="1"/>
            <a:r>
              <a:rPr lang="en-US" dirty="0"/>
              <a:t>Dynamics of large complicated systems</a:t>
            </a:r>
          </a:p>
          <a:p>
            <a:pPr lvl="1"/>
            <a:endParaRPr lang="en-US" dirty="0"/>
          </a:p>
          <a:p>
            <a:r>
              <a:rPr lang="en-US" dirty="0" err="1"/>
              <a:t>MLPotential</a:t>
            </a:r>
            <a:r>
              <a:rPr lang="en-US" dirty="0"/>
              <a:t>, force fields</a:t>
            </a:r>
          </a:p>
          <a:p>
            <a:pPr lvl="1"/>
            <a:r>
              <a:rPr lang="en-US" dirty="0"/>
              <a:t>Several backends, ANI-2x, M3GNet</a:t>
            </a:r>
            <a:endParaRPr lang="en-GB" dirty="0"/>
          </a:p>
          <a:p>
            <a:pPr lvl="1"/>
            <a:endParaRPr lang="en-US" dirty="0"/>
          </a:p>
          <a:p>
            <a:pPr eaLnBrk="1" hangingPunct="1"/>
            <a:r>
              <a:rPr lang="en-US" dirty="0"/>
              <a:t>COSMO-RS: fluid thermodynamics</a:t>
            </a:r>
          </a:p>
          <a:p>
            <a:pPr lvl="1" eaLnBrk="1" hangingPunct="1"/>
            <a:r>
              <a:rPr lang="en-US" dirty="0"/>
              <a:t>VLE, LLE, </a:t>
            </a:r>
            <a:r>
              <a:rPr lang="en-US" dirty="0" err="1"/>
              <a:t>logP</a:t>
            </a:r>
            <a:r>
              <a:rPr lang="en-US" dirty="0"/>
              <a:t>, solubility</a:t>
            </a:r>
          </a:p>
          <a:p>
            <a:pPr lvl="1" eaLnBrk="1" hangingPunct="1"/>
            <a:endParaRPr lang="en-US" dirty="0"/>
          </a:p>
          <a:p>
            <a:pPr eaLnBrk="1" hangingPunct="1"/>
            <a:r>
              <a:rPr lang="en-US" b="1" dirty="0" err="1"/>
              <a:t>AMSdriver</a:t>
            </a:r>
            <a:r>
              <a:rPr lang="en-US" dirty="0"/>
              <a:t>: PES exploration, MD, MC</a:t>
            </a:r>
          </a:p>
          <a:p>
            <a:pPr lvl="1"/>
            <a:r>
              <a:rPr lang="en-US" dirty="0"/>
              <a:t>Hybrid: multi-layer, QM/MM, QM/QM’</a:t>
            </a:r>
          </a:p>
          <a:p>
            <a:pPr lvl="1"/>
            <a:endParaRPr lang="en-US" dirty="0"/>
          </a:p>
          <a:p>
            <a:pPr eaLnBrk="1" hangingPunct="1"/>
            <a:r>
              <a:rPr lang="en-US" dirty="0"/>
              <a:t>Integrated </a:t>
            </a:r>
            <a:r>
              <a:rPr lang="en-US" b="1" dirty="0"/>
              <a:t>GUI</a:t>
            </a:r>
            <a:r>
              <a:rPr lang="en-US" dirty="0"/>
              <a:t>, </a:t>
            </a:r>
            <a:r>
              <a:rPr lang="en-US" b="1" dirty="0"/>
              <a:t>python scripting </a:t>
            </a:r>
          </a:p>
          <a:p>
            <a:pPr lvl="1"/>
            <a:endParaRPr lang="en-US" b="1" dirty="0"/>
          </a:p>
          <a:p>
            <a:pPr eaLnBrk="1" hangingPunct="1"/>
            <a:r>
              <a:rPr lang="en-US" b="1" dirty="0" err="1"/>
              <a:t>ParAMS</a:t>
            </a:r>
            <a:r>
              <a:rPr lang="en-US" dirty="0"/>
              <a:t>: parametrize </a:t>
            </a:r>
            <a:r>
              <a:rPr lang="en-US" dirty="0" err="1"/>
              <a:t>ReaxFF</a:t>
            </a:r>
            <a:r>
              <a:rPr lang="en-US" dirty="0"/>
              <a:t> &amp; </a:t>
            </a:r>
            <a:r>
              <a:rPr lang="en-US" dirty="0" err="1"/>
              <a:t>xTB</a:t>
            </a:r>
            <a:endParaRPr lang="en-US" dirty="0"/>
          </a:p>
        </p:txBody>
      </p:sp>
    </p:spTree>
    <p:extLst>
      <p:ext uri="{BB962C8B-B14F-4D97-AF65-F5344CB8AC3E}">
        <p14:creationId xmlns:p14="http://schemas.microsoft.com/office/powerpoint/2010/main" val="22263512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134" y="1"/>
            <a:ext cx="16977732" cy="1435555"/>
          </a:xfrm>
        </p:spPr>
        <p:txBody>
          <a:bodyPr>
            <a:noAutofit/>
          </a:bodyPr>
          <a:lstStyle/>
          <a:p>
            <a:r>
              <a:rPr lang="en-GB" sz="6000" dirty="0">
                <a:latin typeface="Lato Medium" pitchFamily="34" charset="0"/>
                <a:ea typeface="Lato Medium" pitchFamily="34" charset="0"/>
                <a:cs typeface="Lato Medium" pitchFamily="34" charset="0"/>
                <a:hlinkClick r:id="rId3"/>
              </a:rPr>
              <a:t>PES exploration</a:t>
            </a:r>
            <a:endParaRPr lang="en-US" sz="6000" dirty="0"/>
          </a:p>
        </p:txBody>
      </p:sp>
      <p:pic>
        <p:nvPicPr>
          <p:cNvPr id="5" name="Picture 4">
            <a:extLst>
              <a:ext uri="{FF2B5EF4-FFF2-40B4-BE49-F238E27FC236}">
                <a16:creationId xmlns:a16="http://schemas.microsoft.com/office/drawing/2014/main" id="{3A506902-3242-957D-E766-41991C750E7A}"/>
              </a:ext>
            </a:extLst>
          </p:cNvPr>
          <p:cNvPicPr>
            <a:picLocks noChangeAspect="1"/>
          </p:cNvPicPr>
          <p:nvPr/>
        </p:nvPicPr>
        <p:blipFill rotWithShape="1">
          <a:blip r:embed="rId4"/>
          <a:srcRect l="35369"/>
          <a:stretch/>
        </p:blipFill>
        <p:spPr>
          <a:xfrm>
            <a:off x="9653699" y="1744303"/>
            <a:ext cx="8634301" cy="5472239"/>
          </a:xfrm>
          <a:prstGeom prst="rect">
            <a:avLst/>
          </a:prstGeom>
        </p:spPr>
      </p:pic>
      <p:pic>
        <p:nvPicPr>
          <p:cNvPr id="3076" name="Picture 4">
            <a:extLst>
              <a:ext uri="{FF2B5EF4-FFF2-40B4-BE49-F238E27FC236}">
                <a16:creationId xmlns:a16="http://schemas.microsoft.com/office/drawing/2014/main" id="{D55E0955-1009-4E5A-6582-DFB6D1E117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649" y="1875171"/>
            <a:ext cx="9467850" cy="59436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7CC65F9C-A454-BD1D-7D58-C44EBFD58B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0325" y="6733483"/>
            <a:ext cx="9467850" cy="5991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6055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F7E03F49-2B29-633D-3A7E-69D01E2F92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06056" y="3548179"/>
            <a:ext cx="5736900" cy="3568352"/>
          </a:xfrm>
          <a:prstGeom prst="rect">
            <a:avLst/>
          </a:prstGeom>
        </p:spPr>
      </p:pic>
      <p:sp>
        <p:nvSpPr>
          <p:cNvPr id="2" name="Title 1"/>
          <p:cNvSpPr>
            <a:spLocks noGrp="1"/>
          </p:cNvSpPr>
          <p:nvPr>
            <p:ph type="title"/>
          </p:nvPr>
        </p:nvSpPr>
        <p:spPr>
          <a:xfrm>
            <a:off x="-1" y="0"/>
            <a:ext cx="18380597" cy="2330213"/>
          </a:xfrm>
        </p:spPr>
        <p:txBody>
          <a:bodyPr>
            <a:noAutofit/>
          </a:bodyPr>
          <a:lstStyle/>
          <a:p>
            <a:r>
              <a:rPr lang="en-US" sz="6400" dirty="0" err="1">
                <a:hlinkClick r:id="rId4"/>
              </a:rPr>
              <a:t>AutoReactPro</a:t>
            </a:r>
            <a:r>
              <a:rPr lang="en-US" sz="6400" dirty="0"/>
              <a:t>: Automated Prediction </a:t>
            </a:r>
            <a:br>
              <a:rPr lang="en-US" sz="6400" dirty="0"/>
            </a:br>
            <a:r>
              <a:rPr lang="en-US" sz="6400" dirty="0"/>
              <a:t>Side Reactions for Process Design</a:t>
            </a:r>
          </a:p>
        </p:txBody>
      </p:sp>
      <p:sp>
        <p:nvSpPr>
          <p:cNvPr id="6" name="Content Placeholder 3">
            <a:extLst>
              <a:ext uri="{FF2B5EF4-FFF2-40B4-BE49-F238E27FC236}">
                <a16:creationId xmlns:a16="http://schemas.microsoft.com/office/drawing/2014/main" id="{ADEF46AC-3673-4B4F-AA5A-3D4D04F9E5D6}"/>
              </a:ext>
            </a:extLst>
          </p:cNvPr>
          <p:cNvSpPr txBox="1">
            <a:spLocks/>
          </p:cNvSpPr>
          <p:nvPr/>
        </p:nvSpPr>
        <p:spPr>
          <a:xfrm>
            <a:off x="8962152" y="11663821"/>
            <a:ext cx="5040553" cy="793209"/>
          </a:xfrm>
          <a:prstGeom prst="rect">
            <a:avLst/>
          </a:prstGeom>
        </p:spPr>
        <p:txBody>
          <a:bodyPr vert="horz" lIns="91440" tIns="45720" rIns="91440" bIns="45720" rtlCol="0">
            <a:normAutofit/>
          </a:bodyPr>
          <a:lstStyle>
            <a:lvl1pPr marL="476250" marR="0" indent="-476250" algn="l" defTabSz="619125" rtl="0" latinLnBrk="0">
              <a:lnSpc>
                <a:spcPct val="100000"/>
              </a:lnSpc>
              <a:spcBef>
                <a:spcPts val="900"/>
              </a:spcBef>
              <a:spcAft>
                <a:spcPts val="0"/>
              </a:spcAft>
              <a:buClrTx/>
              <a:buSzPct val="75000"/>
              <a:buFontTx/>
              <a:buChar char="•"/>
              <a:tabLst/>
              <a:defRPr sz="3900" b="0" i="0" u="none" strike="noStrike" cap="none" spc="0" baseline="0">
                <a:ln>
                  <a:noFill/>
                </a:ln>
                <a:solidFill>
                  <a:srgbClr val="000000"/>
                </a:solidFill>
                <a:uFillTx/>
                <a:latin typeface="Lato Medium" charset="0"/>
                <a:ea typeface="Lato Medium" charset="0"/>
                <a:cs typeface="Lato Medium" charset="0"/>
                <a:sym typeface="Helvetica Light"/>
              </a:defRPr>
            </a:lvl1pPr>
            <a:lvl2pPr marL="952500" marR="0" indent="-476250" algn="l" defTabSz="619125" rtl="0" latinLnBrk="0">
              <a:lnSpc>
                <a:spcPct val="100000"/>
              </a:lnSpc>
              <a:spcBef>
                <a:spcPts val="900"/>
              </a:spcBef>
              <a:spcAft>
                <a:spcPts val="0"/>
              </a:spcAft>
              <a:buClrTx/>
              <a:buSzPct val="75000"/>
              <a:buFont typeface="Courier New" charset="0"/>
              <a:buChar char="o"/>
              <a:tabLst/>
              <a:defRPr sz="3000" b="0" i="0" u="none" strike="noStrike" cap="none" spc="0" baseline="0">
                <a:ln>
                  <a:noFill/>
                </a:ln>
                <a:solidFill>
                  <a:schemeClr val="tx1">
                    <a:lumMod val="95000"/>
                    <a:lumOff val="5000"/>
                  </a:schemeClr>
                </a:solidFill>
                <a:uFillTx/>
                <a:latin typeface="Lato Medium" charset="0"/>
                <a:ea typeface="Lato Medium" charset="0"/>
                <a:cs typeface="Lato Medium" charset="0"/>
                <a:sym typeface="Helvetica Light"/>
              </a:defRPr>
            </a:lvl2pPr>
            <a:lvl3pPr marL="1428750" marR="0" indent="-476250" algn="l" defTabSz="619125" rtl="0" latinLnBrk="0">
              <a:lnSpc>
                <a:spcPct val="100000"/>
              </a:lnSpc>
              <a:spcBef>
                <a:spcPts val="900"/>
              </a:spcBef>
              <a:spcAft>
                <a:spcPts val="0"/>
              </a:spcAft>
              <a:buClrTx/>
              <a:buSzPct val="75000"/>
              <a:buFont typeface="Wingdings" charset="2"/>
              <a:buChar char="§"/>
              <a:tabLst/>
              <a:defRPr sz="3000" b="0" i="0" u="none" strike="noStrike" cap="none" spc="0" baseline="0">
                <a:ln>
                  <a:noFill/>
                </a:ln>
                <a:solidFill>
                  <a:schemeClr val="accent1"/>
                </a:solidFill>
                <a:uFillTx/>
                <a:latin typeface="Lato Medium" charset="0"/>
                <a:ea typeface="Lato Medium" charset="0"/>
                <a:cs typeface="Lato Medium" charset="0"/>
                <a:sym typeface="Helvetica Light"/>
              </a:defRPr>
            </a:lvl3pPr>
            <a:lvl4pPr marL="1905000" marR="0" indent="-476250" algn="l" defTabSz="619125" rtl="0" latinLnBrk="0">
              <a:lnSpc>
                <a:spcPct val="100000"/>
              </a:lnSpc>
              <a:spcBef>
                <a:spcPts val="900"/>
              </a:spcBef>
              <a:spcAft>
                <a:spcPts val="0"/>
              </a:spcAft>
              <a:buClrTx/>
              <a:buSzPct val="75000"/>
              <a:buFont typeface="Wingdings" charset="2"/>
              <a:buChar char="Ø"/>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4pPr>
            <a:lvl5pPr marL="2381250" marR="0" indent="-476250" algn="l" defTabSz="619125" rtl="0" latinLnBrk="0">
              <a:lnSpc>
                <a:spcPct val="100000"/>
              </a:lnSpc>
              <a:spcBef>
                <a:spcPts val="900"/>
              </a:spcBef>
              <a:spcAft>
                <a:spcPts val="0"/>
              </a:spcAft>
              <a:buClrTx/>
              <a:buSzPct val="75000"/>
              <a:buFont typeface="Wingdings" charset="2"/>
              <a:buChar char="ü"/>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5pPr>
            <a:lvl6pPr marL="28575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6pPr>
            <a:lvl7pPr marL="33337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7pPr>
            <a:lvl8pPr marL="38100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8pPr>
            <a:lvl9pPr marL="42862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9pPr>
          </a:lstStyle>
          <a:p>
            <a:pPr marL="0" indent="0" hangingPunct="1">
              <a:buFontTx/>
              <a:buNone/>
            </a:pPr>
            <a:r>
              <a:rPr lang="en-US" sz="2800" dirty="0"/>
              <a:t>with Hafnium Labs</a:t>
            </a:r>
          </a:p>
          <a:p>
            <a:pPr hangingPunct="1"/>
            <a:endParaRPr lang="en-US" sz="2800" dirty="0"/>
          </a:p>
        </p:txBody>
      </p:sp>
      <p:pic>
        <p:nvPicPr>
          <p:cNvPr id="5122" name="Picture 2">
            <a:extLst>
              <a:ext uri="{FF2B5EF4-FFF2-40B4-BE49-F238E27FC236}">
                <a16:creationId xmlns:a16="http://schemas.microsoft.com/office/drawing/2014/main" id="{10743820-F0A6-504C-29C0-A4C69B681E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200" y="11213787"/>
            <a:ext cx="8601900" cy="12432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A90529F-5CE2-1852-95AB-36F6EA1D0D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6666" b="14165"/>
          <a:stretch/>
        </p:blipFill>
        <p:spPr>
          <a:xfrm>
            <a:off x="427538" y="2483546"/>
            <a:ext cx="7208226" cy="3980390"/>
          </a:xfrm>
          <a:prstGeom prst="rect">
            <a:avLst/>
          </a:prstGeom>
        </p:spPr>
      </p:pic>
      <p:pic>
        <p:nvPicPr>
          <p:cNvPr id="5126" name="Picture 6">
            <a:extLst>
              <a:ext uri="{FF2B5EF4-FFF2-40B4-BE49-F238E27FC236}">
                <a16:creationId xmlns:a16="http://schemas.microsoft.com/office/drawing/2014/main" id="{50B3AA60-B4E1-06EE-94CF-D78E76762A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37692" y="6456717"/>
            <a:ext cx="6096000" cy="45720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8339CEEF-9AC3-AE6E-61A8-F45B4575CABC}"/>
              </a:ext>
            </a:extLst>
          </p:cNvPr>
          <p:cNvCxnSpPr>
            <a:cxnSpLocks/>
          </p:cNvCxnSpPr>
          <p:nvPr/>
        </p:nvCxnSpPr>
        <p:spPr>
          <a:xfrm>
            <a:off x="5698162" y="7524751"/>
            <a:ext cx="1937602" cy="769017"/>
          </a:xfrm>
          <a:prstGeom prst="straightConnector1">
            <a:avLst/>
          </a:prstGeom>
          <a:ln>
            <a:tailEnd type="triangle" w="lg" len="lg"/>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6CB553C2-321D-6E5E-7355-EBC48B00A02F}"/>
              </a:ext>
            </a:extLst>
          </p:cNvPr>
          <p:cNvCxnSpPr>
            <a:cxnSpLocks/>
          </p:cNvCxnSpPr>
          <p:nvPr/>
        </p:nvCxnSpPr>
        <p:spPr>
          <a:xfrm flipV="1">
            <a:off x="13988716" y="6546411"/>
            <a:ext cx="898177" cy="1206138"/>
          </a:xfrm>
          <a:prstGeom prst="straightConnector1">
            <a:avLst/>
          </a:prstGeom>
          <a:ln>
            <a:tailEnd type="triangle" w="lg" len="lg"/>
          </a:ln>
        </p:spPr>
        <p:style>
          <a:lnRef idx="3">
            <a:schemeClr val="dk1"/>
          </a:lnRef>
          <a:fillRef idx="0">
            <a:schemeClr val="dk1"/>
          </a:fillRef>
          <a:effectRef idx="2">
            <a:schemeClr val="dk1"/>
          </a:effectRef>
          <a:fontRef idx="minor">
            <a:schemeClr val="tx1"/>
          </a:fontRef>
        </p:style>
      </p:cxnSp>
      <p:sp>
        <p:nvSpPr>
          <p:cNvPr id="18" name="Content Placeholder 3">
            <a:extLst>
              <a:ext uri="{FF2B5EF4-FFF2-40B4-BE49-F238E27FC236}">
                <a16:creationId xmlns:a16="http://schemas.microsoft.com/office/drawing/2014/main" id="{F6F9D4EF-0BB2-9B4A-1E6A-F9CD56ABBE87}"/>
              </a:ext>
            </a:extLst>
          </p:cNvPr>
          <p:cNvSpPr txBox="1">
            <a:spLocks/>
          </p:cNvSpPr>
          <p:nvPr/>
        </p:nvSpPr>
        <p:spPr>
          <a:xfrm>
            <a:off x="484750" y="6395282"/>
            <a:ext cx="4767422" cy="2049932"/>
          </a:xfrm>
          <a:prstGeom prst="rect">
            <a:avLst/>
          </a:prstGeom>
        </p:spPr>
        <p:txBody>
          <a:bodyPr vert="horz" lIns="91440" tIns="45720" rIns="91440" bIns="45720" rtlCol="0">
            <a:noAutofit/>
          </a:bodyPr>
          <a:lstStyle>
            <a:lvl1pPr marL="476250" marR="0" indent="-476250" algn="l" defTabSz="619125" rtl="0" latinLnBrk="0">
              <a:lnSpc>
                <a:spcPct val="100000"/>
              </a:lnSpc>
              <a:spcBef>
                <a:spcPts val="900"/>
              </a:spcBef>
              <a:spcAft>
                <a:spcPts val="0"/>
              </a:spcAft>
              <a:buClrTx/>
              <a:buSzPct val="75000"/>
              <a:buFontTx/>
              <a:buChar char="•"/>
              <a:tabLst/>
              <a:defRPr sz="3900" b="0" i="0" u="none" strike="noStrike" cap="none" spc="0" baseline="0">
                <a:ln>
                  <a:noFill/>
                </a:ln>
                <a:solidFill>
                  <a:srgbClr val="000000"/>
                </a:solidFill>
                <a:uFillTx/>
                <a:latin typeface="Lato Medium" charset="0"/>
                <a:ea typeface="Lato Medium" charset="0"/>
                <a:cs typeface="Lato Medium" charset="0"/>
                <a:sym typeface="Helvetica Light"/>
              </a:defRPr>
            </a:lvl1pPr>
            <a:lvl2pPr marL="952500" marR="0" indent="-476250" algn="l" defTabSz="619125" rtl="0" latinLnBrk="0">
              <a:lnSpc>
                <a:spcPct val="100000"/>
              </a:lnSpc>
              <a:spcBef>
                <a:spcPts val="900"/>
              </a:spcBef>
              <a:spcAft>
                <a:spcPts val="0"/>
              </a:spcAft>
              <a:buClrTx/>
              <a:buSzPct val="75000"/>
              <a:buFont typeface="Courier New" charset="0"/>
              <a:buChar char="o"/>
              <a:tabLst/>
              <a:defRPr sz="3000" b="0" i="0" u="none" strike="noStrike" cap="none" spc="0" baseline="0">
                <a:ln>
                  <a:noFill/>
                </a:ln>
                <a:solidFill>
                  <a:schemeClr val="tx1">
                    <a:lumMod val="95000"/>
                    <a:lumOff val="5000"/>
                  </a:schemeClr>
                </a:solidFill>
                <a:uFillTx/>
                <a:latin typeface="Lato Medium" charset="0"/>
                <a:ea typeface="Lato Medium" charset="0"/>
                <a:cs typeface="Lato Medium" charset="0"/>
                <a:sym typeface="Helvetica Light"/>
              </a:defRPr>
            </a:lvl2pPr>
            <a:lvl3pPr marL="1428750" marR="0" indent="-476250" algn="l" defTabSz="619125" rtl="0" latinLnBrk="0">
              <a:lnSpc>
                <a:spcPct val="100000"/>
              </a:lnSpc>
              <a:spcBef>
                <a:spcPts val="900"/>
              </a:spcBef>
              <a:spcAft>
                <a:spcPts val="0"/>
              </a:spcAft>
              <a:buClrTx/>
              <a:buSzPct val="75000"/>
              <a:buFont typeface="Wingdings" charset="2"/>
              <a:buChar char="§"/>
              <a:tabLst/>
              <a:defRPr sz="3000" b="0" i="0" u="none" strike="noStrike" cap="none" spc="0" baseline="0">
                <a:ln>
                  <a:noFill/>
                </a:ln>
                <a:solidFill>
                  <a:schemeClr val="accent1"/>
                </a:solidFill>
                <a:uFillTx/>
                <a:latin typeface="Lato Medium" charset="0"/>
                <a:ea typeface="Lato Medium" charset="0"/>
                <a:cs typeface="Lato Medium" charset="0"/>
                <a:sym typeface="Helvetica Light"/>
              </a:defRPr>
            </a:lvl3pPr>
            <a:lvl4pPr marL="1905000" marR="0" indent="-476250" algn="l" defTabSz="619125" rtl="0" latinLnBrk="0">
              <a:lnSpc>
                <a:spcPct val="100000"/>
              </a:lnSpc>
              <a:spcBef>
                <a:spcPts val="900"/>
              </a:spcBef>
              <a:spcAft>
                <a:spcPts val="0"/>
              </a:spcAft>
              <a:buClrTx/>
              <a:buSzPct val="75000"/>
              <a:buFont typeface="Wingdings" charset="2"/>
              <a:buChar char="Ø"/>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4pPr>
            <a:lvl5pPr marL="2381250" marR="0" indent="-476250" algn="l" defTabSz="619125" rtl="0" latinLnBrk="0">
              <a:lnSpc>
                <a:spcPct val="100000"/>
              </a:lnSpc>
              <a:spcBef>
                <a:spcPts val="900"/>
              </a:spcBef>
              <a:spcAft>
                <a:spcPts val="0"/>
              </a:spcAft>
              <a:buClrTx/>
              <a:buSzPct val="75000"/>
              <a:buFont typeface="Wingdings" charset="2"/>
              <a:buChar char="ü"/>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5pPr>
            <a:lvl6pPr marL="28575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6pPr>
            <a:lvl7pPr marL="33337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7pPr>
            <a:lvl8pPr marL="38100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8pPr>
            <a:lvl9pPr marL="42862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9pPr>
          </a:lstStyle>
          <a:p>
            <a:pPr marL="0" indent="0" hangingPunct="1">
              <a:buFontTx/>
              <a:buNone/>
            </a:pPr>
            <a:r>
              <a:rPr lang="en-US" sz="3200" dirty="0">
                <a:solidFill>
                  <a:srgbClr val="FF941E"/>
                </a:solidFill>
              </a:rPr>
              <a:t>Automatically predict (side) reactions, </a:t>
            </a:r>
          </a:p>
          <a:p>
            <a:pPr marL="0" indent="0" hangingPunct="1">
              <a:buFontTx/>
              <a:buNone/>
            </a:pPr>
            <a:r>
              <a:rPr lang="en-US" sz="3200" dirty="0">
                <a:solidFill>
                  <a:srgbClr val="FF941E"/>
                </a:solidFill>
              </a:rPr>
              <a:t>improve rates</a:t>
            </a:r>
          </a:p>
          <a:p>
            <a:pPr marL="0" indent="0" hangingPunct="1">
              <a:buFontTx/>
              <a:buNone/>
            </a:pPr>
            <a:endParaRPr lang="en-US" sz="3200" dirty="0">
              <a:solidFill>
                <a:srgbClr val="FF941E"/>
              </a:solidFill>
            </a:endParaRPr>
          </a:p>
          <a:p>
            <a:pPr hangingPunct="1"/>
            <a:endParaRPr lang="en-US" sz="3200" dirty="0">
              <a:solidFill>
                <a:srgbClr val="FF941E"/>
              </a:solidFill>
            </a:endParaRPr>
          </a:p>
        </p:txBody>
      </p:sp>
      <p:sp>
        <p:nvSpPr>
          <p:cNvPr id="20" name="Content Placeholder 3">
            <a:extLst>
              <a:ext uri="{FF2B5EF4-FFF2-40B4-BE49-F238E27FC236}">
                <a16:creationId xmlns:a16="http://schemas.microsoft.com/office/drawing/2014/main" id="{36E64382-4E97-668E-CC26-B377F9408BF7}"/>
              </a:ext>
            </a:extLst>
          </p:cNvPr>
          <p:cNvSpPr txBox="1">
            <a:spLocks/>
          </p:cNvSpPr>
          <p:nvPr/>
        </p:nvSpPr>
        <p:spPr>
          <a:xfrm>
            <a:off x="14002705" y="9625877"/>
            <a:ext cx="4102551" cy="893025"/>
          </a:xfrm>
          <a:prstGeom prst="rect">
            <a:avLst/>
          </a:prstGeom>
        </p:spPr>
        <p:txBody>
          <a:bodyPr vert="horz" lIns="91440" tIns="45720" rIns="91440" bIns="45720" rtlCol="0">
            <a:noAutofit/>
          </a:bodyPr>
          <a:lstStyle>
            <a:lvl1pPr marL="476250" marR="0" indent="-476250" algn="l" defTabSz="619125" rtl="0" latinLnBrk="0">
              <a:lnSpc>
                <a:spcPct val="100000"/>
              </a:lnSpc>
              <a:spcBef>
                <a:spcPts val="900"/>
              </a:spcBef>
              <a:spcAft>
                <a:spcPts val="0"/>
              </a:spcAft>
              <a:buClrTx/>
              <a:buSzPct val="75000"/>
              <a:buFontTx/>
              <a:buChar char="•"/>
              <a:tabLst/>
              <a:defRPr sz="3900" b="0" i="0" u="none" strike="noStrike" cap="none" spc="0" baseline="0">
                <a:ln>
                  <a:noFill/>
                </a:ln>
                <a:solidFill>
                  <a:srgbClr val="000000"/>
                </a:solidFill>
                <a:uFillTx/>
                <a:latin typeface="Lato Medium" charset="0"/>
                <a:ea typeface="Lato Medium" charset="0"/>
                <a:cs typeface="Lato Medium" charset="0"/>
                <a:sym typeface="Helvetica Light"/>
              </a:defRPr>
            </a:lvl1pPr>
            <a:lvl2pPr marL="952500" marR="0" indent="-476250" algn="l" defTabSz="619125" rtl="0" latinLnBrk="0">
              <a:lnSpc>
                <a:spcPct val="100000"/>
              </a:lnSpc>
              <a:spcBef>
                <a:spcPts val="900"/>
              </a:spcBef>
              <a:spcAft>
                <a:spcPts val="0"/>
              </a:spcAft>
              <a:buClrTx/>
              <a:buSzPct val="75000"/>
              <a:buFont typeface="Courier New" charset="0"/>
              <a:buChar char="o"/>
              <a:tabLst/>
              <a:defRPr sz="3000" b="0" i="0" u="none" strike="noStrike" cap="none" spc="0" baseline="0">
                <a:ln>
                  <a:noFill/>
                </a:ln>
                <a:solidFill>
                  <a:schemeClr val="tx1">
                    <a:lumMod val="95000"/>
                    <a:lumOff val="5000"/>
                  </a:schemeClr>
                </a:solidFill>
                <a:uFillTx/>
                <a:latin typeface="Lato Medium" charset="0"/>
                <a:ea typeface="Lato Medium" charset="0"/>
                <a:cs typeface="Lato Medium" charset="0"/>
                <a:sym typeface="Helvetica Light"/>
              </a:defRPr>
            </a:lvl2pPr>
            <a:lvl3pPr marL="1428750" marR="0" indent="-476250" algn="l" defTabSz="619125" rtl="0" latinLnBrk="0">
              <a:lnSpc>
                <a:spcPct val="100000"/>
              </a:lnSpc>
              <a:spcBef>
                <a:spcPts val="900"/>
              </a:spcBef>
              <a:spcAft>
                <a:spcPts val="0"/>
              </a:spcAft>
              <a:buClrTx/>
              <a:buSzPct val="75000"/>
              <a:buFont typeface="Wingdings" charset="2"/>
              <a:buChar char="§"/>
              <a:tabLst/>
              <a:defRPr sz="3000" b="0" i="0" u="none" strike="noStrike" cap="none" spc="0" baseline="0">
                <a:ln>
                  <a:noFill/>
                </a:ln>
                <a:solidFill>
                  <a:schemeClr val="accent1"/>
                </a:solidFill>
                <a:uFillTx/>
                <a:latin typeface="Lato Medium" charset="0"/>
                <a:ea typeface="Lato Medium" charset="0"/>
                <a:cs typeface="Lato Medium" charset="0"/>
                <a:sym typeface="Helvetica Light"/>
              </a:defRPr>
            </a:lvl3pPr>
            <a:lvl4pPr marL="1905000" marR="0" indent="-476250" algn="l" defTabSz="619125" rtl="0" latinLnBrk="0">
              <a:lnSpc>
                <a:spcPct val="100000"/>
              </a:lnSpc>
              <a:spcBef>
                <a:spcPts val="900"/>
              </a:spcBef>
              <a:spcAft>
                <a:spcPts val="0"/>
              </a:spcAft>
              <a:buClrTx/>
              <a:buSzPct val="75000"/>
              <a:buFont typeface="Wingdings" charset="2"/>
              <a:buChar char="Ø"/>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4pPr>
            <a:lvl5pPr marL="2381250" marR="0" indent="-476250" algn="l" defTabSz="619125" rtl="0" latinLnBrk="0">
              <a:lnSpc>
                <a:spcPct val="100000"/>
              </a:lnSpc>
              <a:spcBef>
                <a:spcPts val="900"/>
              </a:spcBef>
              <a:spcAft>
                <a:spcPts val="0"/>
              </a:spcAft>
              <a:buClrTx/>
              <a:buSzPct val="75000"/>
              <a:buFont typeface="Wingdings" charset="2"/>
              <a:buChar char="ü"/>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5pPr>
            <a:lvl6pPr marL="28575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6pPr>
            <a:lvl7pPr marL="33337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7pPr>
            <a:lvl8pPr marL="38100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8pPr>
            <a:lvl9pPr marL="42862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9pPr>
          </a:lstStyle>
          <a:p>
            <a:pPr marL="0" indent="0" hangingPunct="1">
              <a:buFontTx/>
              <a:buNone/>
            </a:pPr>
            <a:r>
              <a:rPr lang="en-US" sz="3200" dirty="0">
                <a:solidFill>
                  <a:srgbClr val="FF941E"/>
                </a:solidFill>
              </a:rPr>
              <a:t>Kinetics</a:t>
            </a:r>
          </a:p>
          <a:p>
            <a:pPr hangingPunct="1"/>
            <a:endParaRPr lang="en-US" sz="3200" dirty="0">
              <a:solidFill>
                <a:srgbClr val="FF941E"/>
              </a:solidFill>
            </a:endParaRPr>
          </a:p>
        </p:txBody>
      </p:sp>
      <p:cxnSp>
        <p:nvCxnSpPr>
          <p:cNvPr id="21" name="Straight Arrow Connector 20">
            <a:extLst>
              <a:ext uri="{FF2B5EF4-FFF2-40B4-BE49-F238E27FC236}">
                <a16:creationId xmlns:a16="http://schemas.microsoft.com/office/drawing/2014/main" id="{C62317CF-9CF9-26C6-ADA8-8E333B8A86F5}"/>
              </a:ext>
            </a:extLst>
          </p:cNvPr>
          <p:cNvCxnSpPr>
            <a:cxnSpLocks/>
          </p:cNvCxnSpPr>
          <p:nvPr/>
        </p:nvCxnSpPr>
        <p:spPr>
          <a:xfrm>
            <a:off x="14456691" y="3384893"/>
            <a:ext cx="0" cy="1213199"/>
          </a:xfrm>
          <a:prstGeom prst="straightConnector1">
            <a:avLst/>
          </a:prstGeom>
          <a:ln>
            <a:tailEnd type="triangle" w="lg" len="lg"/>
          </a:ln>
        </p:spPr>
        <p:style>
          <a:lnRef idx="3">
            <a:schemeClr val="dk1"/>
          </a:lnRef>
          <a:fillRef idx="0">
            <a:schemeClr val="dk1"/>
          </a:fillRef>
          <a:effectRef idx="2">
            <a:schemeClr val="dk1"/>
          </a:effectRef>
          <a:fontRef idx="minor">
            <a:schemeClr val="tx1"/>
          </a:fontRef>
        </p:style>
      </p:cxnSp>
      <p:sp>
        <p:nvSpPr>
          <p:cNvPr id="22" name="Content Placeholder 3">
            <a:extLst>
              <a:ext uri="{FF2B5EF4-FFF2-40B4-BE49-F238E27FC236}">
                <a16:creationId xmlns:a16="http://schemas.microsoft.com/office/drawing/2014/main" id="{E2292BE8-DD42-32C9-AA53-D0F64AF1FC26}"/>
              </a:ext>
            </a:extLst>
          </p:cNvPr>
          <p:cNvSpPr txBox="1">
            <a:spLocks/>
          </p:cNvSpPr>
          <p:nvPr/>
        </p:nvSpPr>
        <p:spPr>
          <a:xfrm>
            <a:off x="11414074" y="2743200"/>
            <a:ext cx="6095995" cy="845569"/>
          </a:xfrm>
          <a:prstGeom prst="rect">
            <a:avLst/>
          </a:prstGeom>
        </p:spPr>
        <p:txBody>
          <a:bodyPr vert="horz" lIns="91440" tIns="45720" rIns="91440" bIns="45720" rtlCol="0">
            <a:noAutofit/>
          </a:bodyPr>
          <a:lstStyle>
            <a:lvl1pPr marL="476250" marR="0" indent="-476250" algn="l" defTabSz="619125" rtl="0" latinLnBrk="0">
              <a:lnSpc>
                <a:spcPct val="100000"/>
              </a:lnSpc>
              <a:spcBef>
                <a:spcPts val="900"/>
              </a:spcBef>
              <a:spcAft>
                <a:spcPts val="0"/>
              </a:spcAft>
              <a:buClrTx/>
              <a:buSzPct val="75000"/>
              <a:buFontTx/>
              <a:buChar char="•"/>
              <a:tabLst/>
              <a:defRPr sz="3900" b="0" i="0" u="none" strike="noStrike" cap="none" spc="0" baseline="0">
                <a:ln>
                  <a:noFill/>
                </a:ln>
                <a:solidFill>
                  <a:srgbClr val="000000"/>
                </a:solidFill>
                <a:uFillTx/>
                <a:latin typeface="Lato Medium" charset="0"/>
                <a:ea typeface="Lato Medium" charset="0"/>
                <a:cs typeface="Lato Medium" charset="0"/>
                <a:sym typeface="Helvetica Light"/>
              </a:defRPr>
            </a:lvl1pPr>
            <a:lvl2pPr marL="952500" marR="0" indent="-476250" algn="l" defTabSz="619125" rtl="0" latinLnBrk="0">
              <a:lnSpc>
                <a:spcPct val="100000"/>
              </a:lnSpc>
              <a:spcBef>
                <a:spcPts val="900"/>
              </a:spcBef>
              <a:spcAft>
                <a:spcPts val="0"/>
              </a:spcAft>
              <a:buClrTx/>
              <a:buSzPct val="75000"/>
              <a:buFont typeface="Courier New" charset="0"/>
              <a:buChar char="o"/>
              <a:tabLst/>
              <a:defRPr sz="3000" b="0" i="0" u="none" strike="noStrike" cap="none" spc="0" baseline="0">
                <a:ln>
                  <a:noFill/>
                </a:ln>
                <a:solidFill>
                  <a:schemeClr val="tx1">
                    <a:lumMod val="95000"/>
                    <a:lumOff val="5000"/>
                  </a:schemeClr>
                </a:solidFill>
                <a:uFillTx/>
                <a:latin typeface="Lato Medium" charset="0"/>
                <a:ea typeface="Lato Medium" charset="0"/>
                <a:cs typeface="Lato Medium" charset="0"/>
                <a:sym typeface="Helvetica Light"/>
              </a:defRPr>
            </a:lvl2pPr>
            <a:lvl3pPr marL="1428750" marR="0" indent="-476250" algn="l" defTabSz="619125" rtl="0" latinLnBrk="0">
              <a:lnSpc>
                <a:spcPct val="100000"/>
              </a:lnSpc>
              <a:spcBef>
                <a:spcPts val="900"/>
              </a:spcBef>
              <a:spcAft>
                <a:spcPts val="0"/>
              </a:spcAft>
              <a:buClrTx/>
              <a:buSzPct val="75000"/>
              <a:buFont typeface="Wingdings" charset="2"/>
              <a:buChar char="§"/>
              <a:tabLst/>
              <a:defRPr sz="3000" b="0" i="0" u="none" strike="noStrike" cap="none" spc="0" baseline="0">
                <a:ln>
                  <a:noFill/>
                </a:ln>
                <a:solidFill>
                  <a:schemeClr val="accent1"/>
                </a:solidFill>
                <a:uFillTx/>
                <a:latin typeface="Lato Medium" charset="0"/>
                <a:ea typeface="Lato Medium" charset="0"/>
                <a:cs typeface="Lato Medium" charset="0"/>
                <a:sym typeface="Helvetica Light"/>
              </a:defRPr>
            </a:lvl3pPr>
            <a:lvl4pPr marL="1905000" marR="0" indent="-476250" algn="l" defTabSz="619125" rtl="0" latinLnBrk="0">
              <a:lnSpc>
                <a:spcPct val="100000"/>
              </a:lnSpc>
              <a:spcBef>
                <a:spcPts val="900"/>
              </a:spcBef>
              <a:spcAft>
                <a:spcPts val="0"/>
              </a:spcAft>
              <a:buClrTx/>
              <a:buSzPct val="75000"/>
              <a:buFont typeface="Wingdings" charset="2"/>
              <a:buChar char="Ø"/>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4pPr>
            <a:lvl5pPr marL="2381250" marR="0" indent="-476250" algn="l" defTabSz="619125" rtl="0" latinLnBrk="0">
              <a:lnSpc>
                <a:spcPct val="100000"/>
              </a:lnSpc>
              <a:spcBef>
                <a:spcPts val="900"/>
              </a:spcBef>
              <a:spcAft>
                <a:spcPts val="0"/>
              </a:spcAft>
              <a:buClrTx/>
              <a:buSzPct val="75000"/>
              <a:buFont typeface="Wingdings" charset="2"/>
              <a:buChar char="ü"/>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5pPr>
            <a:lvl6pPr marL="28575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6pPr>
            <a:lvl7pPr marL="33337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7pPr>
            <a:lvl8pPr marL="38100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8pPr>
            <a:lvl9pPr marL="42862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9pPr>
          </a:lstStyle>
          <a:p>
            <a:pPr marL="0" indent="0" hangingPunct="1">
              <a:buFontTx/>
              <a:buNone/>
            </a:pPr>
            <a:r>
              <a:rPr lang="en-US" sz="3200" dirty="0">
                <a:solidFill>
                  <a:srgbClr val="FF941E"/>
                </a:solidFill>
              </a:rPr>
              <a:t>Thermodynamics (calc + exp)</a:t>
            </a:r>
            <a:endParaRPr lang="en-US" sz="4400" dirty="0">
              <a:solidFill>
                <a:srgbClr val="FF941E"/>
              </a:solidFill>
            </a:endParaRPr>
          </a:p>
          <a:p>
            <a:pPr hangingPunct="1"/>
            <a:endParaRPr lang="en-US" sz="4400" dirty="0">
              <a:solidFill>
                <a:srgbClr val="FF941E"/>
              </a:solidFill>
            </a:endParaRPr>
          </a:p>
        </p:txBody>
      </p:sp>
      <p:pic>
        <p:nvPicPr>
          <p:cNvPr id="3" name="Picture 2">
            <a:extLst>
              <a:ext uri="{FF2B5EF4-FFF2-40B4-BE49-F238E27FC236}">
                <a16:creationId xmlns:a16="http://schemas.microsoft.com/office/drawing/2014/main" id="{3ECD8B8D-5A2A-A236-E103-B68E8BA9C111}"/>
              </a:ext>
            </a:extLst>
          </p:cNvPr>
          <p:cNvPicPr/>
          <p:nvPr/>
        </p:nvPicPr>
        <p:blipFill>
          <a:blip r:embed="rId8">
            <a:alphaModFix/>
            <a:lum/>
          </a:blip>
          <a:srcRect r="46062" b="81684"/>
          <a:stretch/>
        </p:blipFill>
        <p:spPr bwMode="auto">
          <a:xfrm>
            <a:off x="338469" y="9748242"/>
            <a:ext cx="7396021" cy="1111969"/>
          </a:xfrm>
          <a:prstGeom prst="rect">
            <a:avLst/>
          </a:prstGeom>
          <a:ln>
            <a:noFill/>
          </a:ln>
          <a:effectLst/>
        </p:spPr>
      </p:pic>
      <p:pic>
        <p:nvPicPr>
          <p:cNvPr id="4" name="Picture 3">
            <a:extLst>
              <a:ext uri="{FF2B5EF4-FFF2-40B4-BE49-F238E27FC236}">
                <a16:creationId xmlns:a16="http://schemas.microsoft.com/office/drawing/2014/main" id="{122155DE-70CB-CAE6-2D5E-9DAB2DB23B24}"/>
              </a:ext>
            </a:extLst>
          </p:cNvPr>
          <p:cNvPicPr/>
          <p:nvPr/>
        </p:nvPicPr>
        <p:blipFill>
          <a:blip r:embed="rId9">
            <a:alphaModFix/>
            <a:lum/>
          </a:blip>
          <a:stretch/>
        </p:blipFill>
        <p:spPr bwMode="auto">
          <a:xfrm>
            <a:off x="338469" y="8474395"/>
            <a:ext cx="7396021" cy="1097705"/>
          </a:xfrm>
          <a:prstGeom prst="rect">
            <a:avLst/>
          </a:prstGeom>
          <a:ln>
            <a:noFill/>
          </a:ln>
          <a:effectLst/>
        </p:spPr>
      </p:pic>
    </p:spTree>
    <p:extLst>
      <p:ext uri="{BB962C8B-B14F-4D97-AF65-F5344CB8AC3E}">
        <p14:creationId xmlns:p14="http://schemas.microsoft.com/office/powerpoint/2010/main" val="32277571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8380597" cy="2330213"/>
          </a:xfrm>
        </p:spPr>
        <p:txBody>
          <a:bodyPr>
            <a:noAutofit/>
          </a:bodyPr>
          <a:lstStyle/>
          <a:p>
            <a:r>
              <a:rPr lang="en-US" sz="6400" dirty="0"/>
              <a:t>Nanoreactor</a:t>
            </a:r>
            <a:br>
              <a:rPr lang="en-US" sz="6400" dirty="0"/>
            </a:br>
            <a:endParaRPr lang="en-US" sz="6400" dirty="0"/>
          </a:p>
        </p:txBody>
      </p:sp>
      <p:pic>
        <p:nvPicPr>
          <p:cNvPr id="29" name="Picture 28">
            <a:extLst>
              <a:ext uri="{FF2B5EF4-FFF2-40B4-BE49-F238E27FC236}">
                <a16:creationId xmlns:a16="http://schemas.microsoft.com/office/drawing/2014/main" id="{D69E81ED-73F0-71C4-7452-E342E6CCAB5D}"/>
              </a:ext>
            </a:extLst>
          </p:cNvPr>
          <p:cNvPicPr>
            <a:picLocks noChangeAspect="1"/>
          </p:cNvPicPr>
          <p:nvPr/>
        </p:nvPicPr>
        <p:blipFill>
          <a:blip r:embed="rId3"/>
          <a:stretch>
            <a:fillRect/>
          </a:stretch>
        </p:blipFill>
        <p:spPr>
          <a:xfrm>
            <a:off x="261529" y="10358116"/>
            <a:ext cx="10090223" cy="1845607"/>
          </a:xfrm>
          <a:prstGeom prst="rect">
            <a:avLst/>
          </a:prstGeom>
        </p:spPr>
      </p:pic>
      <p:grpSp>
        <p:nvGrpSpPr>
          <p:cNvPr id="30" name="Group 29">
            <a:extLst>
              <a:ext uri="{FF2B5EF4-FFF2-40B4-BE49-F238E27FC236}">
                <a16:creationId xmlns:a16="http://schemas.microsoft.com/office/drawing/2014/main" id="{C37863C6-C632-57B8-E4D0-AE4DDAFDA226}"/>
              </a:ext>
            </a:extLst>
          </p:cNvPr>
          <p:cNvGrpSpPr>
            <a:grpSpLocks noChangeAspect="1"/>
          </p:cNvGrpSpPr>
          <p:nvPr/>
        </p:nvGrpSpPr>
        <p:grpSpPr>
          <a:xfrm>
            <a:off x="1915042" y="4035274"/>
            <a:ext cx="4943797" cy="4893521"/>
            <a:chOff x="3833917" y="2325296"/>
            <a:chExt cx="4440654" cy="4395496"/>
          </a:xfrm>
        </p:grpSpPr>
        <p:grpSp>
          <p:nvGrpSpPr>
            <p:cNvPr id="31" name="Group 30">
              <a:extLst>
                <a:ext uri="{FF2B5EF4-FFF2-40B4-BE49-F238E27FC236}">
                  <a16:creationId xmlns:a16="http://schemas.microsoft.com/office/drawing/2014/main" id="{4053CCF0-4CB2-098C-803E-B47481021E34}"/>
                </a:ext>
              </a:extLst>
            </p:cNvPr>
            <p:cNvGrpSpPr/>
            <p:nvPr/>
          </p:nvGrpSpPr>
          <p:grpSpPr>
            <a:xfrm>
              <a:off x="3833917" y="2325296"/>
              <a:ext cx="4440654" cy="4395496"/>
              <a:chOff x="3833917" y="2325296"/>
              <a:chExt cx="4440654" cy="4395496"/>
            </a:xfrm>
          </p:grpSpPr>
          <p:pic>
            <p:nvPicPr>
              <p:cNvPr id="34" name="Picture 33">
                <a:extLst>
                  <a:ext uri="{FF2B5EF4-FFF2-40B4-BE49-F238E27FC236}">
                    <a16:creationId xmlns:a16="http://schemas.microsoft.com/office/drawing/2014/main" id="{ED4D99D9-C078-4195-18C2-F0625180A0F7}"/>
                  </a:ext>
                </a:extLst>
              </p:cNvPr>
              <p:cNvPicPr>
                <a:picLocks noChangeAspect="1"/>
              </p:cNvPicPr>
              <p:nvPr/>
            </p:nvPicPr>
            <p:blipFill rotWithShape="1">
              <a:blip r:embed="rId4"/>
              <a:srcRect l="2712" t="3948" r="4196" b="4505"/>
              <a:stretch/>
            </p:blipFill>
            <p:spPr>
              <a:xfrm>
                <a:off x="3981731" y="2736426"/>
                <a:ext cx="3725240" cy="3560619"/>
              </a:xfrm>
              <a:prstGeom prst="rect">
                <a:avLst/>
              </a:prstGeom>
            </p:spPr>
          </p:pic>
          <p:sp>
            <p:nvSpPr>
              <p:cNvPr id="35" name="Doughnut 8">
                <a:extLst>
                  <a:ext uri="{FF2B5EF4-FFF2-40B4-BE49-F238E27FC236}">
                    <a16:creationId xmlns:a16="http://schemas.microsoft.com/office/drawing/2014/main" id="{25676A57-5F71-78C6-6879-914F9563630B}"/>
                  </a:ext>
                </a:extLst>
              </p:cNvPr>
              <p:cNvSpPr>
                <a:spLocks noChangeAspect="1"/>
              </p:cNvSpPr>
              <p:nvPr/>
            </p:nvSpPr>
            <p:spPr>
              <a:xfrm>
                <a:off x="3833917" y="2325296"/>
                <a:ext cx="4440654" cy="4395496"/>
              </a:xfrm>
              <a:prstGeom prst="donut">
                <a:avLst>
                  <a:gd name="adj" fmla="val 7898"/>
                </a:avLst>
              </a:prstGeom>
              <a:gradFill>
                <a:gsLst>
                  <a:gs pos="0">
                    <a:schemeClr val="accent1">
                      <a:lumMod val="5000"/>
                      <a:lumOff val="95000"/>
                    </a:schemeClr>
                  </a:gs>
                  <a:gs pos="100000">
                    <a:srgbClr val="FFA5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endParaRPr>
              </a:p>
            </p:txBody>
          </p:sp>
        </p:grpSp>
        <p:sp>
          <p:nvSpPr>
            <p:cNvPr id="32" name="Left Arrow 4">
              <a:extLst>
                <a:ext uri="{FF2B5EF4-FFF2-40B4-BE49-F238E27FC236}">
                  <a16:creationId xmlns:a16="http://schemas.microsoft.com/office/drawing/2014/main" id="{31239DA6-D42C-FCF1-D04F-A2925DE30ABA}"/>
                </a:ext>
              </a:extLst>
            </p:cNvPr>
            <p:cNvSpPr/>
            <p:nvPr/>
          </p:nvSpPr>
          <p:spPr>
            <a:xfrm>
              <a:off x="7306522" y="4239417"/>
              <a:ext cx="599606" cy="554636"/>
            </a:xfrm>
            <a:prstGeom prst="leftArrow">
              <a:avLst/>
            </a:prstGeom>
            <a:solidFill>
              <a:srgbClr val="DE7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3" name="Left Arrow 5">
              <a:extLst>
                <a:ext uri="{FF2B5EF4-FFF2-40B4-BE49-F238E27FC236}">
                  <a16:creationId xmlns:a16="http://schemas.microsoft.com/office/drawing/2014/main" id="{86284F9C-5F95-AAA4-E486-A796E409E0B2}"/>
                </a:ext>
              </a:extLst>
            </p:cNvPr>
            <p:cNvSpPr/>
            <p:nvPr/>
          </p:nvSpPr>
          <p:spPr>
            <a:xfrm flipH="1">
              <a:off x="4176000" y="4239417"/>
              <a:ext cx="599605" cy="554636"/>
            </a:xfrm>
            <a:prstGeom prst="leftArrow">
              <a:avLst/>
            </a:prstGeom>
            <a:solidFill>
              <a:srgbClr val="DE7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36" name="Group 35">
            <a:extLst>
              <a:ext uri="{FF2B5EF4-FFF2-40B4-BE49-F238E27FC236}">
                <a16:creationId xmlns:a16="http://schemas.microsoft.com/office/drawing/2014/main" id="{122D9C2E-71C0-79F3-6CC3-24C457885B19}"/>
              </a:ext>
            </a:extLst>
          </p:cNvPr>
          <p:cNvGrpSpPr/>
          <p:nvPr/>
        </p:nvGrpSpPr>
        <p:grpSpPr>
          <a:xfrm>
            <a:off x="10633106" y="4196419"/>
            <a:ext cx="5910711" cy="5296416"/>
            <a:chOff x="1492315" y="3765807"/>
            <a:chExt cx="3184615" cy="2853641"/>
          </a:xfrm>
        </p:grpSpPr>
        <p:pic>
          <p:nvPicPr>
            <p:cNvPr id="37" name="Picture 36">
              <a:extLst>
                <a:ext uri="{FF2B5EF4-FFF2-40B4-BE49-F238E27FC236}">
                  <a16:creationId xmlns:a16="http://schemas.microsoft.com/office/drawing/2014/main" id="{1F32F748-B885-518C-8B6B-B2F9752FA204}"/>
                </a:ext>
              </a:extLst>
            </p:cNvPr>
            <p:cNvPicPr>
              <a:picLocks noChangeAspect="1"/>
            </p:cNvPicPr>
            <p:nvPr/>
          </p:nvPicPr>
          <p:blipFill rotWithShape="1">
            <a:blip r:embed="rId5">
              <a:alphaModFix amt="50000"/>
            </a:blip>
            <a:srcRect l="8854" t="30846" r="29391" b="4720"/>
            <a:stretch/>
          </p:blipFill>
          <p:spPr>
            <a:xfrm>
              <a:off x="1492315" y="3765807"/>
              <a:ext cx="3184615" cy="2853641"/>
            </a:xfrm>
            <a:prstGeom prst="rect">
              <a:avLst/>
            </a:prstGeom>
            <a:ln>
              <a:solidFill>
                <a:schemeClr val="tx1"/>
              </a:solidFill>
            </a:ln>
          </p:spPr>
        </p:pic>
        <p:pic>
          <p:nvPicPr>
            <p:cNvPr id="38" name="Picture 37">
              <a:extLst>
                <a:ext uri="{FF2B5EF4-FFF2-40B4-BE49-F238E27FC236}">
                  <a16:creationId xmlns:a16="http://schemas.microsoft.com/office/drawing/2014/main" id="{B478CCC5-6781-1D3A-DFDE-E75408493100}"/>
                </a:ext>
              </a:extLst>
            </p:cNvPr>
            <p:cNvPicPr>
              <a:picLocks noChangeAspect="1"/>
            </p:cNvPicPr>
            <p:nvPr/>
          </p:nvPicPr>
          <p:blipFill rotWithShape="1">
            <a:blip r:embed="rId5"/>
            <a:srcRect l="21640" t="43908" r="41639" b="19379"/>
            <a:stretch/>
          </p:blipFill>
          <p:spPr>
            <a:xfrm>
              <a:off x="2153390" y="4344127"/>
              <a:ext cx="1893681" cy="1625932"/>
            </a:xfrm>
            <a:prstGeom prst="rect">
              <a:avLst/>
            </a:prstGeom>
            <a:ln>
              <a:noFill/>
            </a:ln>
          </p:spPr>
        </p:pic>
        <p:sp>
          <p:nvSpPr>
            <p:cNvPr id="39" name="Frame 38">
              <a:extLst>
                <a:ext uri="{FF2B5EF4-FFF2-40B4-BE49-F238E27FC236}">
                  <a16:creationId xmlns:a16="http://schemas.microsoft.com/office/drawing/2014/main" id="{623A6413-9E4D-E94C-9A0D-213C8D62F28C}"/>
                </a:ext>
              </a:extLst>
            </p:cNvPr>
            <p:cNvSpPr/>
            <p:nvPr/>
          </p:nvSpPr>
          <p:spPr>
            <a:xfrm>
              <a:off x="1968522" y="4104587"/>
              <a:ext cx="2261713" cy="2124793"/>
            </a:xfrm>
            <a:prstGeom prst="frame">
              <a:avLst>
                <a:gd name="adj1" fmla="val 9635"/>
              </a:avLst>
            </a:prstGeom>
            <a:gradFill flip="none" rotWithShape="1">
              <a:gsLst>
                <a:gs pos="0">
                  <a:srgbClr val="FFA500">
                    <a:tint val="66000"/>
                    <a:satMod val="160000"/>
                  </a:srgbClr>
                </a:gs>
                <a:gs pos="50000">
                  <a:srgbClr val="FFA500">
                    <a:tint val="44500"/>
                    <a:satMod val="160000"/>
                  </a:srgbClr>
                </a:gs>
                <a:gs pos="100000">
                  <a:srgbClr val="FFA50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endParaRPr>
            </a:p>
          </p:txBody>
        </p:sp>
        <p:sp>
          <p:nvSpPr>
            <p:cNvPr id="40" name="Left Arrow 14">
              <a:extLst>
                <a:ext uri="{FF2B5EF4-FFF2-40B4-BE49-F238E27FC236}">
                  <a16:creationId xmlns:a16="http://schemas.microsoft.com/office/drawing/2014/main" id="{CCAF93DE-1C20-68C1-49D6-9B63EC8A65C3}"/>
                </a:ext>
              </a:extLst>
            </p:cNvPr>
            <p:cNvSpPr/>
            <p:nvPr/>
          </p:nvSpPr>
          <p:spPr>
            <a:xfrm>
              <a:off x="3737390" y="4998241"/>
              <a:ext cx="309681" cy="326171"/>
            </a:xfrm>
            <a:prstGeom prst="leftArrow">
              <a:avLst/>
            </a:prstGeom>
            <a:solidFill>
              <a:srgbClr val="DE7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1" name="Left Arrow 15">
              <a:extLst>
                <a:ext uri="{FF2B5EF4-FFF2-40B4-BE49-F238E27FC236}">
                  <a16:creationId xmlns:a16="http://schemas.microsoft.com/office/drawing/2014/main" id="{EB186683-55A3-64BD-D09A-616AFB7F3F6C}"/>
                </a:ext>
              </a:extLst>
            </p:cNvPr>
            <p:cNvSpPr/>
            <p:nvPr/>
          </p:nvSpPr>
          <p:spPr>
            <a:xfrm flipH="1">
              <a:off x="2153390" y="4998241"/>
              <a:ext cx="309680" cy="326171"/>
            </a:xfrm>
            <a:prstGeom prst="leftArrow">
              <a:avLst/>
            </a:prstGeom>
            <a:solidFill>
              <a:srgbClr val="DE7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42" name="TextBox 41">
            <a:extLst>
              <a:ext uri="{FF2B5EF4-FFF2-40B4-BE49-F238E27FC236}">
                <a16:creationId xmlns:a16="http://schemas.microsoft.com/office/drawing/2014/main" id="{2805396D-4ACB-559E-C69A-B20E7944A00C}"/>
              </a:ext>
            </a:extLst>
          </p:cNvPr>
          <p:cNvSpPr txBox="1"/>
          <p:nvPr/>
        </p:nvSpPr>
        <p:spPr>
          <a:xfrm>
            <a:off x="2367882" y="2743359"/>
            <a:ext cx="3570768" cy="707886"/>
          </a:xfrm>
          <a:prstGeom prst="rect">
            <a:avLst/>
          </a:prstGeom>
          <a:noFill/>
        </p:spPr>
        <p:txBody>
          <a:bodyPr wrap="square" rtlCol="0">
            <a:spAutoFit/>
          </a:bodyPr>
          <a:lstStyle/>
          <a:p>
            <a:pPr algn="r"/>
            <a:r>
              <a:rPr lang="en-GB" sz="4000" dirty="0">
                <a:latin typeface="Lato" panose="020F0502020204030203" pitchFamily="34" charset="0"/>
                <a:ea typeface="Lato" panose="020F0502020204030203" pitchFamily="34" charset="0"/>
                <a:cs typeface="Lato" panose="020F0502020204030203" pitchFamily="34" charset="0"/>
              </a:rPr>
              <a:t>E</a:t>
            </a:r>
            <a:r>
              <a:rPr lang="en-NL" sz="4000" dirty="0">
                <a:latin typeface="Lato" panose="020F0502020204030203" pitchFamily="34" charset="0"/>
                <a:ea typeface="Lato" panose="020F0502020204030203" pitchFamily="34" charset="0"/>
                <a:cs typeface="Lato" panose="020F0502020204030203" pitchFamily="34" charset="0"/>
              </a:rPr>
              <a:t>xternal Force</a:t>
            </a:r>
          </a:p>
        </p:txBody>
      </p:sp>
      <p:sp>
        <p:nvSpPr>
          <p:cNvPr id="43" name="TextBox 42">
            <a:extLst>
              <a:ext uri="{FF2B5EF4-FFF2-40B4-BE49-F238E27FC236}">
                <a16:creationId xmlns:a16="http://schemas.microsoft.com/office/drawing/2014/main" id="{E50CE597-DECF-CCBF-3F52-655C015FC1C1}"/>
              </a:ext>
            </a:extLst>
          </p:cNvPr>
          <p:cNvSpPr txBox="1"/>
          <p:nvPr/>
        </p:nvSpPr>
        <p:spPr>
          <a:xfrm>
            <a:off x="10515370" y="2558588"/>
            <a:ext cx="4458588" cy="1323439"/>
          </a:xfrm>
          <a:prstGeom prst="rect">
            <a:avLst/>
          </a:prstGeom>
          <a:noFill/>
        </p:spPr>
        <p:txBody>
          <a:bodyPr wrap="square" rtlCol="0">
            <a:spAutoFit/>
          </a:bodyPr>
          <a:lstStyle/>
          <a:p>
            <a:pPr algn="r"/>
            <a:r>
              <a:rPr lang="en-US" sz="4000" dirty="0">
                <a:latin typeface="Lato" panose="020F0502020204030203" pitchFamily="34" charset="0"/>
                <a:ea typeface="Lato" panose="020F0502020204030203" pitchFamily="34" charset="0"/>
                <a:cs typeface="Lato" panose="020F0502020204030203" pitchFamily="34" charset="0"/>
              </a:rPr>
              <a:t>Coordinate Rescaling</a:t>
            </a:r>
            <a:endParaRPr lang="en-NL" sz="40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7193697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134" y="1"/>
            <a:ext cx="16977732" cy="1435555"/>
          </a:xfrm>
        </p:spPr>
        <p:txBody>
          <a:bodyPr>
            <a:noAutofit/>
          </a:bodyPr>
          <a:lstStyle/>
          <a:p>
            <a:r>
              <a:rPr lang="en-US" sz="6000" dirty="0">
                <a:hlinkClick r:id="rId3"/>
              </a:rPr>
              <a:t>ACE-Reaction</a:t>
            </a:r>
            <a:r>
              <a:rPr lang="en-US" sz="6000" dirty="0"/>
              <a:t>: Automatic Reaction Discovery</a:t>
            </a:r>
          </a:p>
        </p:txBody>
      </p:sp>
      <p:pic>
        <p:nvPicPr>
          <p:cNvPr id="5" name="그림 2">
            <a:extLst>
              <a:ext uri="{FF2B5EF4-FFF2-40B4-BE49-F238E27FC236}">
                <a16:creationId xmlns:a16="http://schemas.microsoft.com/office/drawing/2014/main" id="{14C200FA-1EAB-0F7C-5B55-EF6667C02423}"/>
              </a:ext>
            </a:extLst>
          </p:cNvPr>
          <p:cNvPicPr>
            <a:picLocks noChangeAspect="1"/>
          </p:cNvPicPr>
          <p:nvPr/>
        </p:nvPicPr>
        <p:blipFill>
          <a:blip r:embed="rId4"/>
          <a:stretch>
            <a:fillRect/>
          </a:stretch>
        </p:blipFill>
        <p:spPr>
          <a:xfrm>
            <a:off x="942252" y="1767405"/>
            <a:ext cx="15147980" cy="9636576"/>
          </a:xfrm>
          <a:prstGeom prst="rect">
            <a:avLst/>
          </a:prstGeom>
        </p:spPr>
      </p:pic>
      <p:sp>
        <p:nvSpPr>
          <p:cNvPr id="6" name="Rectangle 5">
            <a:extLst>
              <a:ext uri="{FF2B5EF4-FFF2-40B4-BE49-F238E27FC236}">
                <a16:creationId xmlns:a16="http://schemas.microsoft.com/office/drawing/2014/main" id="{819DED8F-FC87-510B-E900-2B33A4F3F5B4}"/>
              </a:ext>
            </a:extLst>
          </p:cNvPr>
          <p:cNvSpPr/>
          <p:nvPr/>
        </p:nvSpPr>
        <p:spPr>
          <a:xfrm>
            <a:off x="482601" y="11707305"/>
            <a:ext cx="17271370" cy="584775"/>
          </a:xfrm>
          <a:prstGeom prst="rect">
            <a:avLst/>
          </a:prstGeom>
        </p:spPr>
        <p:txBody>
          <a:bodyPr wrap="square">
            <a:spAutoFit/>
          </a:bodyPr>
          <a:lstStyle/>
          <a:p>
            <a:pPr algn="l"/>
            <a:r>
              <a:rPr lang="pl" sz="3200" dirty="0">
                <a:latin typeface="Lato Medium" panose="020F0502020204030203" pitchFamily="34" charset="0"/>
                <a:ea typeface="Lato Medium" panose="020F0502020204030203" pitchFamily="34" charset="0"/>
                <a:cs typeface="Lato Medium" panose="020F0502020204030203" pitchFamily="34" charset="0"/>
              </a:rPr>
              <a:t> Y. Kim, J. W. Kim, Z. Kim and W. Y. Kim, Chem. Sci. 2018, 9, 825; </a:t>
            </a:r>
            <a:r>
              <a:rPr lang="en-US" sz="3200" dirty="0">
                <a:latin typeface="Lato Medium" panose="020F0502020204030203" pitchFamily="34" charset="0"/>
                <a:ea typeface="Lato Medium" panose="020F0502020204030203" pitchFamily="34" charset="0"/>
                <a:cs typeface="Lato Medium" panose="020F0502020204030203" pitchFamily="34" charset="0"/>
              </a:rPr>
              <a:t>JPCA 2019, 123, 4796</a:t>
            </a:r>
            <a:r>
              <a:rPr lang="pl" sz="3200" dirty="0">
                <a:latin typeface="Lato Medium" panose="020F0502020204030203" pitchFamily="34" charset="0"/>
                <a:ea typeface="Lato Medium" panose="020F0502020204030203" pitchFamily="34" charset="0"/>
                <a:cs typeface="Lato Medium" panose="020F0502020204030203" pitchFamily="34" charset="0"/>
              </a:rPr>
              <a:t>.</a:t>
            </a:r>
          </a:p>
        </p:txBody>
      </p:sp>
    </p:spTree>
    <p:extLst>
      <p:ext uri="{BB962C8B-B14F-4D97-AF65-F5344CB8AC3E}">
        <p14:creationId xmlns:p14="http://schemas.microsoft.com/office/powerpoint/2010/main" val="19453337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473" y="1"/>
            <a:ext cx="18433473" cy="1435555"/>
          </a:xfrm>
        </p:spPr>
        <p:txBody>
          <a:bodyPr>
            <a:noAutofit/>
          </a:bodyPr>
          <a:lstStyle/>
          <a:p>
            <a:r>
              <a:rPr lang="en-GB" sz="6000" b="1" dirty="0">
                <a:latin typeface="Lato Medium" pitchFamily="34" charset="0"/>
                <a:ea typeface="Lato Medium" pitchFamily="34" charset="0"/>
                <a:cs typeface="Lato Medium" pitchFamily="34" charset="0"/>
              </a:rPr>
              <a:t>Demo reactivity exploration: oxirane</a:t>
            </a:r>
            <a:endParaRPr lang="en-US" sz="6000" b="1" dirty="0"/>
          </a:p>
        </p:txBody>
      </p:sp>
      <p:pic>
        <p:nvPicPr>
          <p:cNvPr id="4" name="Picture 3">
            <a:extLst>
              <a:ext uri="{FF2B5EF4-FFF2-40B4-BE49-F238E27FC236}">
                <a16:creationId xmlns:a16="http://schemas.microsoft.com/office/drawing/2014/main" id="{63B9A802-FB01-49BD-FA69-39110B600180}"/>
              </a:ext>
            </a:extLst>
          </p:cNvPr>
          <p:cNvPicPr>
            <a:picLocks noChangeAspect="1"/>
          </p:cNvPicPr>
          <p:nvPr/>
        </p:nvPicPr>
        <p:blipFill>
          <a:blip r:embed="rId3"/>
          <a:stretch>
            <a:fillRect/>
          </a:stretch>
        </p:blipFill>
        <p:spPr>
          <a:xfrm>
            <a:off x="282829" y="1248517"/>
            <a:ext cx="7963382" cy="4321009"/>
          </a:xfrm>
          <a:prstGeom prst="rect">
            <a:avLst/>
          </a:prstGeom>
        </p:spPr>
      </p:pic>
      <p:sp>
        <p:nvSpPr>
          <p:cNvPr id="6" name="TextBox 5">
            <a:extLst>
              <a:ext uri="{FF2B5EF4-FFF2-40B4-BE49-F238E27FC236}">
                <a16:creationId xmlns:a16="http://schemas.microsoft.com/office/drawing/2014/main" id="{FA8A9EBF-9184-A19D-AC3B-D67F024FAA4A}"/>
              </a:ext>
            </a:extLst>
          </p:cNvPr>
          <p:cNvSpPr txBox="1"/>
          <p:nvPr/>
        </p:nvSpPr>
        <p:spPr>
          <a:xfrm>
            <a:off x="282828" y="5625561"/>
            <a:ext cx="7963382"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NL" sz="4000" dirty="0">
                <a:latin typeface="Lato" panose="020F0502020204030203" pitchFamily="34" charset="0"/>
                <a:ea typeface="Lato" panose="020F0502020204030203" pitchFamily="34" charset="0"/>
                <a:cs typeface="Lato" panose="020F0502020204030203" pitchFamily="34" charset="0"/>
                <a:hlinkClick r:id="rId4"/>
              </a:rPr>
              <a:t>NEB</a:t>
            </a:r>
            <a:endParaRPr lang="en-NL" sz="4000" dirty="0">
              <a:latin typeface="Lato" panose="020F0502020204030203" pitchFamily="34" charset="0"/>
              <a:ea typeface="Lato" panose="020F0502020204030203" pitchFamily="34" charset="0"/>
              <a:cs typeface="Lato" panose="020F0502020204030203" pitchFamily="34" charset="0"/>
            </a:endParaRPr>
          </a:p>
        </p:txBody>
      </p:sp>
      <p:pic>
        <p:nvPicPr>
          <p:cNvPr id="8" name="Picture 7">
            <a:extLst>
              <a:ext uri="{FF2B5EF4-FFF2-40B4-BE49-F238E27FC236}">
                <a16:creationId xmlns:a16="http://schemas.microsoft.com/office/drawing/2014/main" id="{B6343034-2E1F-6B5A-8B14-30EB95659CD0}"/>
              </a:ext>
            </a:extLst>
          </p:cNvPr>
          <p:cNvPicPr>
            <a:picLocks noChangeAspect="1"/>
          </p:cNvPicPr>
          <p:nvPr/>
        </p:nvPicPr>
        <p:blipFill>
          <a:blip r:embed="rId5"/>
          <a:stretch>
            <a:fillRect/>
          </a:stretch>
        </p:blipFill>
        <p:spPr>
          <a:xfrm>
            <a:off x="8932125" y="1245488"/>
            <a:ext cx="7968964" cy="4324038"/>
          </a:xfrm>
          <a:prstGeom prst="rect">
            <a:avLst/>
          </a:prstGeom>
        </p:spPr>
      </p:pic>
      <p:sp>
        <p:nvSpPr>
          <p:cNvPr id="10" name="TextBox 9">
            <a:extLst>
              <a:ext uri="{FF2B5EF4-FFF2-40B4-BE49-F238E27FC236}">
                <a16:creationId xmlns:a16="http://schemas.microsoft.com/office/drawing/2014/main" id="{FFB313C7-7323-98CB-F6A2-A95225988C2F}"/>
              </a:ext>
            </a:extLst>
          </p:cNvPr>
          <p:cNvSpPr txBox="1"/>
          <p:nvPr/>
        </p:nvSpPr>
        <p:spPr>
          <a:xfrm>
            <a:off x="8932125" y="5625562"/>
            <a:ext cx="7968964"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4000" dirty="0">
                <a:latin typeface="Lato" panose="020F0502020204030203" pitchFamily="34" charset="0"/>
                <a:ea typeface="Lato" panose="020F0502020204030203" pitchFamily="34" charset="0"/>
                <a:cs typeface="Lato" panose="020F0502020204030203" pitchFamily="34" charset="0"/>
                <a:hlinkClick r:id="rId6"/>
              </a:rPr>
              <a:t>ACE-Reaction</a:t>
            </a:r>
            <a:endParaRPr lang="en-NL" sz="4000" dirty="0">
              <a:latin typeface="Lato" panose="020F0502020204030203" pitchFamily="34" charset="0"/>
              <a:ea typeface="Lato" panose="020F0502020204030203" pitchFamily="34" charset="0"/>
              <a:cs typeface="Lato" panose="020F0502020204030203" pitchFamily="34" charset="0"/>
            </a:endParaRPr>
          </a:p>
        </p:txBody>
      </p:sp>
      <p:pic>
        <p:nvPicPr>
          <p:cNvPr id="12" name="Picture 11">
            <a:extLst>
              <a:ext uri="{FF2B5EF4-FFF2-40B4-BE49-F238E27FC236}">
                <a16:creationId xmlns:a16="http://schemas.microsoft.com/office/drawing/2014/main" id="{C4502FF4-1559-ECB8-AAA4-A5C4657F2080}"/>
              </a:ext>
            </a:extLst>
          </p:cNvPr>
          <p:cNvPicPr>
            <a:picLocks noChangeAspect="1"/>
          </p:cNvPicPr>
          <p:nvPr/>
        </p:nvPicPr>
        <p:blipFill>
          <a:blip r:embed="rId7"/>
          <a:stretch>
            <a:fillRect/>
          </a:stretch>
        </p:blipFill>
        <p:spPr>
          <a:xfrm>
            <a:off x="282829" y="6389483"/>
            <a:ext cx="7963381" cy="4321009"/>
          </a:xfrm>
          <a:prstGeom prst="rect">
            <a:avLst/>
          </a:prstGeom>
        </p:spPr>
      </p:pic>
      <p:sp>
        <p:nvSpPr>
          <p:cNvPr id="14" name="TextBox 13">
            <a:extLst>
              <a:ext uri="{FF2B5EF4-FFF2-40B4-BE49-F238E27FC236}">
                <a16:creationId xmlns:a16="http://schemas.microsoft.com/office/drawing/2014/main" id="{F3FAED5C-8B41-0172-3CE0-518F5344E547}"/>
              </a:ext>
            </a:extLst>
          </p:cNvPr>
          <p:cNvSpPr txBox="1"/>
          <p:nvPr/>
        </p:nvSpPr>
        <p:spPr>
          <a:xfrm>
            <a:off x="282831" y="10725602"/>
            <a:ext cx="796338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4000" dirty="0">
                <a:latin typeface="Lato Medium" pitchFamily="34" charset="0"/>
                <a:ea typeface="Lato Medium" pitchFamily="34" charset="0"/>
                <a:cs typeface="Lato Medium" pitchFamily="34" charset="0"/>
                <a:hlinkClick r:id="rId8"/>
              </a:rPr>
              <a:t>PES exploration</a:t>
            </a:r>
            <a:endParaRPr lang="en-NL" sz="4000" dirty="0"/>
          </a:p>
        </p:txBody>
      </p:sp>
      <p:pic>
        <p:nvPicPr>
          <p:cNvPr id="16" name="Picture 15">
            <a:extLst>
              <a:ext uri="{FF2B5EF4-FFF2-40B4-BE49-F238E27FC236}">
                <a16:creationId xmlns:a16="http://schemas.microsoft.com/office/drawing/2014/main" id="{B237493C-A0D0-3E2D-780F-DAA640D4A634}"/>
              </a:ext>
            </a:extLst>
          </p:cNvPr>
          <p:cNvPicPr>
            <a:picLocks noChangeAspect="1"/>
          </p:cNvPicPr>
          <p:nvPr/>
        </p:nvPicPr>
        <p:blipFill>
          <a:blip r:embed="rId9"/>
          <a:stretch>
            <a:fillRect/>
          </a:stretch>
        </p:blipFill>
        <p:spPr>
          <a:xfrm>
            <a:off x="8932125" y="6505593"/>
            <a:ext cx="7889494" cy="4204899"/>
          </a:xfrm>
          <a:prstGeom prst="rect">
            <a:avLst/>
          </a:prstGeom>
        </p:spPr>
      </p:pic>
      <p:sp>
        <p:nvSpPr>
          <p:cNvPr id="18" name="TextBox 17">
            <a:extLst>
              <a:ext uri="{FF2B5EF4-FFF2-40B4-BE49-F238E27FC236}">
                <a16:creationId xmlns:a16="http://schemas.microsoft.com/office/drawing/2014/main" id="{6471233B-6B94-2CC9-6B53-773B88995CEE}"/>
              </a:ext>
            </a:extLst>
          </p:cNvPr>
          <p:cNvSpPr txBox="1"/>
          <p:nvPr/>
        </p:nvSpPr>
        <p:spPr>
          <a:xfrm>
            <a:off x="8897727" y="10710492"/>
            <a:ext cx="8037759"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4000" dirty="0">
                <a:latin typeface="Lato Medium" pitchFamily="34" charset="0"/>
                <a:ea typeface="Lato Medium" pitchFamily="34" charset="0"/>
                <a:cs typeface="Lato Medium" pitchFamily="34" charset="0"/>
                <a:hlinkClick r:id="rId10"/>
              </a:rPr>
              <a:t>Nanoreactor</a:t>
            </a:r>
            <a:endParaRPr lang="en-NL" sz="4000" dirty="0"/>
          </a:p>
        </p:txBody>
      </p:sp>
      <p:sp>
        <p:nvSpPr>
          <p:cNvPr id="19" name="TextBox 18">
            <a:extLst>
              <a:ext uri="{FF2B5EF4-FFF2-40B4-BE49-F238E27FC236}">
                <a16:creationId xmlns:a16="http://schemas.microsoft.com/office/drawing/2014/main" id="{B4211E36-8543-7171-E86E-C18272F829DD}"/>
              </a:ext>
            </a:extLst>
          </p:cNvPr>
          <p:cNvSpPr txBox="1"/>
          <p:nvPr/>
        </p:nvSpPr>
        <p:spPr>
          <a:xfrm>
            <a:off x="4647011" y="11079545"/>
            <a:ext cx="11251080" cy="1785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br>
              <a:rPr lang="en-GB" sz="4000" dirty="0">
                <a:latin typeface="Lato" panose="020F0502020204030203" pitchFamily="34" charset="0"/>
                <a:ea typeface="Lato" panose="020F0502020204030203" pitchFamily="34" charset="0"/>
                <a:cs typeface="Lato" panose="020F0502020204030203" pitchFamily="34" charset="0"/>
              </a:rPr>
            </a:br>
            <a:r>
              <a:rPr lang="en-GB" sz="4000" dirty="0">
                <a:latin typeface="Lato" panose="020F0502020204030203" pitchFamily="34" charset="0"/>
                <a:ea typeface="Lato" panose="020F0502020204030203" pitchFamily="34" charset="0"/>
                <a:cs typeface="Lato" panose="020F0502020204030203" pitchFamily="34" charset="0"/>
              </a:rPr>
              <a:t>Files in Reactions-oxirane directory </a:t>
            </a:r>
            <a:br>
              <a:rPr lang="en-GB" sz="4000" dirty="0">
                <a:latin typeface="Lato" panose="020F0502020204030203" pitchFamily="34" charset="0"/>
                <a:ea typeface="Lato" panose="020F0502020204030203" pitchFamily="34" charset="0"/>
                <a:cs typeface="Lato" panose="020F0502020204030203" pitchFamily="34" charset="0"/>
              </a:rPr>
            </a:br>
            <a:endParaRPr lang="en-NL" sz="30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1783566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DBDF0B5-BAC8-3538-6AEB-3CD1737F7791}"/>
              </a:ext>
            </a:extLst>
          </p:cNvPr>
          <p:cNvSpPr txBox="1">
            <a:spLocks/>
          </p:cNvSpPr>
          <p:nvPr/>
        </p:nvSpPr>
        <p:spPr>
          <a:xfrm>
            <a:off x="0" y="145473"/>
            <a:ext cx="18288000" cy="192970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Autofit/>
          </a:bodyPr>
          <a:lstStyle>
            <a:lvl1pPr marL="0" marR="0" indent="0" algn="ctr" defTabSz="619125" latinLnBrk="0">
              <a:lnSpc>
                <a:spcPct val="100000"/>
              </a:lnSpc>
              <a:spcBef>
                <a:spcPts val="0"/>
              </a:spcBef>
              <a:spcAft>
                <a:spcPts val="0"/>
              </a:spcAft>
              <a:buClrTx/>
              <a:buSzTx/>
              <a:buFontTx/>
              <a:buNone/>
              <a:tabLst/>
              <a:defRPr sz="8400" b="0" i="0" u="none" strike="noStrike" cap="none" spc="0" baseline="0">
                <a:ln>
                  <a:noFill/>
                </a:ln>
                <a:solidFill>
                  <a:schemeClr val="accent1"/>
                </a:solidFill>
                <a:uFillTx/>
                <a:latin typeface="Lato Black"/>
                <a:ea typeface="Lato Black"/>
                <a:cs typeface="Lato Black"/>
                <a:sym typeface="Lato Black"/>
              </a:defRPr>
            </a:lvl1pPr>
            <a:lvl2pPr marL="0" marR="0" indent="1714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2pPr>
            <a:lvl3pPr marL="0" marR="0" indent="3429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3pPr>
            <a:lvl4pPr marL="0" marR="0" indent="5143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4pPr>
            <a:lvl5pPr marL="0" marR="0" indent="6858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5pPr>
            <a:lvl6pPr marL="0" marR="0" indent="8572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6pPr>
            <a:lvl7pPr marL="0" marR="0" indent="10287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7pPr>
            <a:lvl8pPr marL="0" marR="0" indent="12001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8pPr>
            <a:lvl9pPr marL="0" marR="0" indent="13716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9pPr>
          </a:lstStyle>
          <a:p>
            <a:pPr marL="0" marR="0" lvl="0" indent="0" algn="ctr" defTabSz="619125" rtl="0" eaLnBrk="1" fontAlgn="auto" latinLnBrk="0" hangingPunct="1">
              <a:lnSpc>
                <a:spcPct val="100000"/>
              </a:lnSpc>
              <a:spcBef>
                <a:spcPts val="0"/>
              </a:spcBef>
              <a:spcAft>
                <a:spcPts val="0"/>
              </a:spcAft>
              <a:buClrTx/>
              <a:buSzTx/>
              <a:buFontTx/>
              <a:buNone/>
              <a:tabLst/>
              <a:defRPr/>
            </a:pPr>
            <a:br>
              <a:rPr kumimoji="0" lang="en-GB" sz="8000" b="1" i="0" u="none" strike="noStrike" kern="0" cap="none" spc="0" normalizeH="0" baseline="0" noProof="0" dirty="0">
                <a:ln>
                  <a:noFill/>
                </a:ln>
                <a:solidFill>
                  <a:srgbClr val="FF921E"/>
                </a:solidFill>
                <a:effectLst/>
                <a:uLnTx/>
                <a:uFillTx/>
                <a:latin typeface="Lato Medium" pitchFamily="34" charset="0"/>
                <a:ea typeface="Lato Medium" pitchFamily="34" charset="0"/>
                <a:cs typeface="Lato Medium" pitchFamily="34" charset="0"/>
                <a:sym typeface="Lato Black"/>
              </a:rPr>
            </a:br>
            <a:r>
              <a:rPr kumimoji="0" lang="en-GB" sz="8000" b="1" i="0" u="none" strike="noStrike" kern="0" cap="none" spc="0" normalizeH="0" baseline="0" noProof="0" dirty="0">
                <a:ln>
                  <a:noFill/>
                </a:ln>
                <a:solidFill>
                  <a:srgbClr val="FF921E"/>
                </a:solidFill>
                <a:effectLst/>
                <a:uLnTx/>
                <a:uFillTx/>
                <a:latin typeface="Lato Medium" pitchFamily="34" charset="0"/>
                <a:ea typeface="Lato Medium" pitchFamily="34" charset="0"/>
                <a:cs typeface="Lato Medium" pitchFamily="34" charset="0"/>
                <a:sym typeface="Lato Black"/>
              </a:rPr>
              <a:t>Ongoing developments in AMS</a:t>
            </a:r>
            <a:endParaRPr kumimoji="0" lang="en-US" sz="8000" b="1" i="0" u="none" strike="noStrike" kern="0" cap="none" spc="0" normalizeH="0" baseline="0" noProof="0" dirty="0">
              <a:ln>
                <a:noFill/>
              </a:ln>
              <a:solidFill>
                <a:srgbClr val="FF921E"/>
              </a:solidFill>
              <a:effectLst/>
              <a:uLnTx/>
              <a:uFillTx/>
              <a:latin typeface="Lato Medium" pitchFamily="34" charset="0"/>
              <a:ea typeface="Lato Medium" pitchFamily="34" charset="0"/>
              <a:cs typeface="Lato Medium" pitchFamily="34" charset="0"/>
              <a:sym typeface="Lato Black"/>
            </a:endParaRPr>
          </a:p>
        </p:txBody>
      </p:sp>
      <p:sp>
        <p:nvSpPr>
          <p:cNvPr id="2" name="Content Placeholder 3">
            <a:extLst>
              <a:ext uri="{FF2B5EF4-FFF2-40B4-BE49-F238E27FC236}">
                <a16:creationId xmlns:a16="http://schemas.microsoft.com/office/drawing/2014/main" id="{9CEBEAE9-0AC7-A36A-D38F-CB4A4954E7B4}"/>
              </a:ext>
            </a:extLst>
          </p:cNvPr>
          <p:cNvSpPr txBox="1">
            <a:spLocks/>
          </p:cNvSpPr>
          <p:nvPr/>
        </p:nvSpPr>
        <p:spPr>
          <a:xfrm>
            <a:off x="376527" y="3117274"/>
            <a:ext cx="17911473" cy="9049326"/>
          </a:xfrm>
          <a:prstGeom prst="rect">
            <a:avLst/>
          </a:prstGeom>
        </p:spPr>
        <p:txBody>
          <a:bodyPr vert="horz" lIns="68580" tIns="34290" rIns="68580" bIns="34290" rtlCol="0">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hangingPunct="1"/>
            <a:r>
              <a:rPr lang="en-US" sz="4000" dirty="0">
                <a:latin typeface="Lato Medium" charset="0"/>
                <a:ea typeface="Lato Medium" charset="0"/>
                <a:cs typeface="Lato Medium" charset="0"/>
              </a:rPr>
              <a:t>OLEDs: faster deposition, exciton couplings, GW + polarizable embedding</a:t>
            </a:r>
          </a:p>
          <a:p>
            <a:pPr hangingPunct="1"/>
            <a:r>
              <a:rPr lang="en-US" sz="4000" dirty="0">
                <a:latin typeface="Lato Medium" charset="0"/>
                <a:ea typeface="Lato Medium" charset="0"/>
                <a:cs typeface="Lato Medium" charset="0"/>
              </a:rPr>
              <a:t>Machine learning potentials</a:t>
            </a:r>
          </a:p>
          <a:p>
            <a:pPr lvl="1" hangingPunct="1"/>
            <a:r>
              <a:rPr lang="en-US" sz="2800" dirty="0">
                <a:latin typeface="Lato Medium" charset="0"/>
                <a:ea typeface="Lato Medium" charset="0"/>
                <a:cs typeface="Lato Medium" charset="0"/>
              </a:rPr>
              <a:t>Reactive potentials: </a:t>
            </a:r>
            <a:r>
              <a:rPr lang="en-US" sz="2800" dirty="0" err="1">
                <a:latin typeface="Lato Medium" charset="0"/>
                <a:ea typeface="Lato Medium" charset="0"/>
                <a:cs typeface="Lato Medium" charset="0"/>
              </a:rPr>
              <a:t>CHGNet</a:t>
            </a:r>
            <a:r>
              <a:rPr lang="en-US" sz="2800" dirty="0">
                <a:latin typeface="Lato Medium" charset="0"/>
                <a:ea typeface="Lato Medium" charset="0"/>
                <a:cs typeface="Lato Medium" charset="0"/>
              </a:rPr>
              <a:t>, ANI-</a:t>
            </a:r>
            <a:r>
              <a:rPr lang="en-US" sz="2800" dirty="0" err="1">
                <a:latin typeface="Lato Medium" charset="0"/>
                <a:ea typeface="Lato Medium" charset="0"/>
                <a:cs typeface="Lato Medium" charset="0"/>
              </a:rPr>
              <a:t>xnr</a:t>
            </a:r>
            <a:r>
              <a:rPr lang="en-US" sz="2800" dirty="0">
                <a:latin typeface="Lato Medium" charset="0"/>
                <a:ea typeface="Lato Medium" charset="0"/>
                <a:cs typeface="Lato Medium" charset="0"/>
              </a:rPr>
              <a:t>, Open Catalyst Project</a:t>
            </a:r>
          </a:p>
          <a:p>
            <a:pPr lvl="1" hangingPunct="1"/>
            <a:r>
              <a:rPr lang="en-US" sz="2800" dirty="0">
                <a:latin typeface="Lato Medium" charset="0"/>
                <a:ea typeface="Lato Medium" charset="0"/>
                <a:cs typeface="Lato Medium" charset="0"/>
              </a:rPr>
              <a:t>On-the-fly learning: </a:t>
            </a:r>
            <a:r>
              <a:rPr lang="en-US" sz="2800" dirty="0" err="1">
                <a:latin typeface="Lato Medium" charset="0"/>
                <a:ea typeface="Lato Medium" charset="0"/>
                <a:cs typeface="Lato Medium" charset="0"/>
              </a:rPr>
              <a:t>NEquIP</a:t>
            </a:r>
            <a:r>
              <a:rPr lang="en-US" sz="2800" dirty="0">
                <a:latin typeface="Lato Medium" charset="0"/>
                <a:ea typeface="Lato Medium" charset="0"/>
                <a:cs typeface="Lato Medium" charset="0"/>
              </a:rPr>
              <a:t>, FLARE</a:t>
            </a:r>
          </a:p>
          <a:p>
            <a:pPr hangingPunct="1"/>
            <a:r>
              <a:rPr lang="en-US" sz="4000" dirty="0">
                <a:latin typeface="Lato Medium" charset="0"/>
                <a:ea typeface="Lato Medium" charset="0"/>
                <a:cs typeface="Lato Medium" charset="0"/>
              </a:rPr>
              <a:t>Further integration Quantum ESPRESSO (phonons, Raman(?), </a:t>
            </a:r>
            <a:r>
              <a:rPr lang="en-US" sz="4000" dirty="0" err="1">
                <a:latin typeface="Lato Medium" charset="0"/>
                <a:ea typeface="Lato Medium" charset="0"/>
                <a:cs typeface="Lato Medium" charset="0"/>
              </a:rPr>
              <a:t>ParAMS</a:t>
            </a:r>
            <a:r>
              <a:rPr lang="en-US" sz="4000" dirty="0">
                <a:latin typeface="Lato Medium" charset="0"/>
                <a:ea typeface="Lato Medium" charset="0"/>
                <a:cs typeface="Lato Medium" charset="0"/>
              </a:rPr>
              <a:t>, …)</a:t>
            </a:r>
          </a:p>
          <a:p>
            <a:pPr hangingPunct="1"/>
            <a:r>
              <a:rPr lang="en-US" sz="4000" dirty="0">
                <a:latin typeface="Lato Medium" charset="0"/>
                <a:ea typeface="Lato Medium" charset="0"/>
                <a:cs typeface="Lato Medium" charset="0"/>
              </a:rPr>
              <a:t>Charged periodic systems (defects, electrochemistry??)</a:t>
            </a:r>
          </a:p>
        </p:txBody>
      </p:sp>
      <p:pic>
        <p:nvPicPr>
          <p:cNvPr id="3" name="ACS_toc.png" descr="ACS_toc.png">
            <a:extLst>
              <a:ext uri="{FF2B5EF4-FFF2-40B4-BE49-F238E27FC236}">
                <a16:creationId xmlns:a16="http://schemas.microsoft.com/office/drawing/2014/main" id="{DDF79BEB-FC73-BBC4-9B8D-47DAB34EC7A8}"/>
              </a:ext>
            </a:extLst>
          </p:cNvPr>
          <p:cNvPicPr>
            <a:picLocks noChangeAspect="1"/>
          </p:cNvPicPr>
          <p:nvPr/>
        </p:nvPicPr>
        <p:blipFill>
          <a:blip r:embed="rId2"/>
          <a:stretch>
            <a:fillRect/>
          </a:stretch>
        </p:blipFill>
        <p:spPr>
          <a:xfrm>
            <a:off x="3750787" y="8740242"/>
            <a:ext cx="10329225" cy="3212308"/>
          </a:xfrm>
          <a:prstGeom prst="rect">
            <a:avLst/>
          </a:prstGeom>
          <a:ln w="12700">
            <a:miter lim="400000"/>
          </a:ln>
        </p:spPr>
      </p:pic>
    </p:spTree>
    <p:extLst>
      <p:ext uri="{BB962C8B-B14F-4D97-AF65-F5344CB8AC3E}">
        <p14:creationId xmlns:p14="http://schemas.microsoft.com/office/powerpoint/2010/main" val="14288101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54" name="Training MLP with ParAMS"/>
          <p:cNvSpPr txBox="1">
            <a:spLocks noGrp="1"/>
          </p:cNvSpPr>
          <p:nvPr>
            <p:ph type="title"/>
          </p:nvPr>
        </p:nvSpPr>
        <p:spPr bwMode="auto">
          <a:prstGeom prst="rect">
            <a:avLst/>
          </a:prstGeom>
        </p:spPr>
        <p:txBody>
          <a:bodyPr>
            <a:normAutofit/>
          </a:bodyPr>
          <a:lstStyle/>
          <a:p>
            <a:pPr>
              <a:defRPr/>
            </a:pPr>
            <a:r>
              <a:t>Training MLP with ParAMS</a:t>
            </a:r>
          </a:p>
        </p:txBody>
      </p:sp>
      <p:sp>
        <p:nvSpPr>
          <p:cNvPr id="355" name="Active learning workflow"/>
          <p:cNvSpPr txBox="1">
            <a:spLocks noGrp="1"/>
          </p:cNvSpPr>
          <p:nvPr>
            <p:ph type="body" idx="21"/>
          </p:nvPr>
        </p:nvSpPr>
        <p:spPr bwMode="auto">
          <a:prstGeom prst="rect">
            <a:avLst/>
          </a:prstGeom>
        </p:spPr>
        <p:txBody>
          <a:bodyPr/>
          <a:lstStyle/>
          <a:p>
            <a:pPr>
              <a:defRPr/>
            </a:pPr>
            <a:r>
              <a:rPr dirty="0"/>
              <a:t>Active learning workflow</a:t>
            </a:r>
          </a:p>
        </p:txBody>
      </p:sp>
      <p:sp>
        <p:nvSpPr>
          <p:cNvPr id="356" name="Slide Number"/>
          <p:cNvSpPr txBox="1">
            <a:spLocks noGrp="1"/>
          </p:cNvSpPr>
          <p:nvPr>
            <p:ph type="sldNum" sz="quarter" idx="2"/>
          </p:nvPr>
        </p:nvSpPr>
        <p:spPr bwMode="auto">
          <a:xfrm>
            <a:off x="17460171" y="12950608"/>
            <a:ext cx="360260" cy="461845"/>
          </a:xfrm>
          <a:prstGeom prst="rect">
            <a:avLst/>
          </a:prstGeom>
        </p:spPr>
        <p:txBody>
          <a:bodyPr/>
          <a:lstStyle/>
          <a:p>
            <a:pPr>
              <a:defRPr/>
            </a:pPr>
            <a:fld id="{86CB4B4D-7CA3-9044-876B-883B54F8677D}" type="slidenum">
              <a:rPr/>
              <a:t>76</a:t>
            </a:fld>
            <a:endParaRPr/>
          </a:p>
        </p:txBody>
      </p:sp>
      <p:sp>
        <p:nvSpPr>
          <p:cNvPr id="357" name="Initial dataset"/>
          <p:cNvSpPr/>
          <p:nvPr/>
        </p:nvSpPr>
        <p:spPr bwMode="auto">
          <a:xfrm>
            <a:off x="952200" y="4567312"/>
            <a:ext cx="1763879"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Initial dataset</a:t>
            </a:r>
          </a:p>
        </p:txBody>
      </p:sp>
      <p:sp>
        <p:nvSpPr>
          <p:cNvPr id="358" name="Accurate?"/>
          <p:cNvSpPr/>
          <p:nvPr/>
        </p:nvSpPr>
        <p:spPr bwMode="auto">
          <a:xfrm>
            <a:off x="14542191" y="3816470"/>
            <a:ext cx="2844525" cy="28445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Accurate?</a:t>
            </a:r>
          </a:p>
        </p:txBody>
      </p:sp>
      <p:sp>
        <p:nvSpPr>
          <p:cNvPr id="359" name="Line"/>
          <p:cNvSpPr/>
          <p:nvPr/>
        </p:nvSpPr>
        <p:spPr bwMode="auto">
          <a:xfrm>
            <a:off x="2717021" y="5262990"/>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360" name="Use ML to generate new data"/>
          <p:cNvSpPr/>
          <p:nvPr/>
        </p:nvSpPr>
        <p:spPr bwMode="auto">
          <a:xfrm>
            <a:off x="6279639" y="4591571"/>
            <a:ext cx="3843968" cy="1342838"/>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Use ML to generate new data</a:t>
            </a:r>
          </a:p>
        </p:txBody>
      </p:sp>
      <p:sp>
        <p:nvSpPr>
          <p:cNvPr id="361" name="Train ML"/>
          <p:cNvSpPr/>
          <p:nvPr/>
        </p:nvSpPr>
        <p:spPr bwMode="auto">
          <a:xfrm>
            <a:off x="3450845" y="4567312"/>
            <a:ext cx="209403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Train ML</a:t>
            </a:r>
          </a:p>
        </p:txBody>
      </p:sp>
      <p:sp>
        <p:nvSpPr>
          <p:cNvPr id="370" name="Connection Line"/>
          <p:cNvSpPr/>
          <p:nvPr/>
        </p:nvSpPr>
        <p:spPr bwMode="auto">
          <a:xfrm>
            <a:off x="4500267" y="3239713"/>
            <a:ext cx="11481595" cy="1322069"/>
          </a:xfrm>
          <a:custGeom>
            <a:avLst/>
            <a:gdLst/>
            <a:ahLst/>
            <a:cxnLst>
              <a:cxn ang="0">
                <a:pos x="wd2" y="hd2"/>
              </a:cxn>
              <a:cxn ang="5400000">
                <a:pos x="wd2" y="hd2"/>
              </a:cxn>
              <a:cxn ang="10800000">
                <a:pos x="wd2" y="hd2"/>
              </a:cxn>
              <a:cxn ang="16200000">
                <a:pos x="wd2" y="hd2"/>
              </a:cxn>
            </a:cxnLst>
            <a:rect l="0" t="0" r="r" b="b"/>
            <a:pathLst>
              <a:path w="21600" h="16616" extrusionOk="0">
                <a:moveTo>
                  <a:pt x="0" y="16616"/>
                </a:moveTo>
                <a:cubicBezTo>
                  <a:pt x="7047" y="-2034"/>
                  <a:pt x="14247" y="-4984"/>
                  <a:pt x="21600" y="7766"/>
                </a:cubicBezTo>
              </a:path>
            </a:pathLst>
          </a:custGeom>
          <a:ln w="25400">
            <a:solidFill>
              <a:srgbClr val="000000"/>
            </a:solidFill>
            <a:miter lim="400000"/>
            <a:headEnd type="triangle"/>
          </a:ln>
        </p:spPr>
        <p:txBody>
          <a:bodyPr/>
          <a:lstStyle/>
          <a:p>
            <a:pPr>
              <a:defRPr/>
            </a:pPr>
            <a:endParaRPr sz="7032"/>
          </a:p>
        </p:txBody>
      </p:sp>
      <p:sp>
        <p:nvSpPr>
          <p:cNvPr id="363" name="No"/>
          <p:cNvSpPr txBox="1"/>
          <p:nvPr/>
        </p:nvSpPr>
        <p:spPr bwMode="auto">
          <a:xfrm>
            <a:off x="15353896" y="3124313"/>
            <a:ext cx="719749" cy="663644"/>
          </a:xfrm>
          <a:prstGeom prst="rect">
            <a:avLst/>
          </a:prstGeom>
          <a:ln w="12700">
            <a:miter lim="400000"/>
          </a:ln>
        </p:spPr>
        <p:txBody>
          <a:bodyPr wrap="none" lIns="71438" tIns="71438" rIns="71438" bIns="71438" anchor="ctr">
            <a:spAutoFit/>
          </a:bodyPr>
          <a:lstStyle>
            <a:lvl1pPr>
              <a:defRPr sz="2400">
                <a:latin typeface="Lato Regular"/>
                <a:ea typeface="Lato Regular"/>
                <a:cs typeface="Lato Regular"/>
              </a:defRPr>
            </a:lvl1pPr>
          </a:lstStyle>
          <a:p>
            <a:pPr>
              <a:defRPr/>
            </a:pPr>
            <a:r>
              <a:rPr sz="3375"/>
              <a:t>No</a:t>
            </a:r>
          </a:p>
        </p:txBody>
      </p:sp>
      <p:sp>
        <p:nvSpPr>
          <p:cNvPr id="364" name="Geometry optimization…"/>
          <p:cNvSpPr txBox="1"/>
          <p:nvPr/>
        </p:nvSpPr>
        <p:spPr bwMode="auto">
          <a:xfrm>
            <a:off x="2821" y="5883492"/>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Geometry optimization</a:t>
            </a:r>
          </a:p>
          <a:p>
            <a:pPr>
              <a:defRPr sz="2400">
                <a:latin typeface="Lato Regular"/>
                <a:ea typeface="Lato Regular"/>
                <a:cs typeface="Lato Regular"/>
              </a:defRPr>
            </a:pPr>
            <a:r>
              <a:rPr sz="3375"/>
              <a:t>~10 steps</a:t>
            </a:r>
          </a:p>
        </p:txBody>
      </p:sp>
      <p:sp>
        <p:nvSpPr>
          <p:cNvPr id="365" name="Replay with DFT"/>
          <p:cNvSpPr/>
          <p:nvPr/>
        </p:nvSpPr>
        <p:spPr bwMode="auto">
          <a:xfrm>
            <a:off x="10804792" y="4567312"/>
            <a:ext cx="304644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Replay with DFT </a:t>
            </a:r>
          </a:p>
        </p:txBody>
      </p:sp>
      <p:sp>
        <p:nvSpPr>
          <p:cNvPr id="366" name="Line"/>
          <p:cNvSpPr/>
          <p:nvPr/>
        </p:nvSpPr>
        <p:spPr bwMode="auto">
          <a:xfrm>
            <a:off x="5561816" y="5259785"/>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367" name="Line"/>
          <p:cNvSpPr/>
          <p:nvPr/>
        </p:nvSpPr>
        <p:spPr bwMode="auto">
          <a:xfrm>
            <a:off x="10088836"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368" name="Line"/>
          <p:cNvSpPr/>
          <p:nvPr/>
        </p:nvSpPr>
        <p:spPr bwMode="auto">
          <a:xfrm>
            <a:off x="13844095"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pic>
        <p:nvPicPr>
          <p:cNvPr id="369" name="Screenshot 2023-06-19 at 11.17.48.png" descr="Screenshot 2023-06-19 at 11.17.48.png"/>
          <p:cNvPicPr>
            <a:picLocks noChangeAspect="1"/>
          </p:cNvPicPr>
          <p:nvPr/>
        </p:nvPicPr>
        <p:blipFill>
          <a:blip r:embed="rId2"/>
          <a:stretch/>
        </p:blipFill>
        <p:spPr bwMode="auto">
          <a:xfrm>
            <a:off x="597244" y="8063333"/>
            <a:ext cx="5253955" cy="2618191"/>
          </a:xfrm>
          <a:prstGeom prst="rect">
            <a:avLst/>
          </a:prstGeom>
          <a:ln w="12700">
            <a:miter lim="400000"/>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72" name="Training MLP with ParAMS"/>
          <p:cNvSpPr txBox="1">
            <a:spLocks noGrp="1"/>
          </p:cNvSpPr>
          <p:nvPr>
            <p:ph type="title"/>
          </p:nvPr>
        </p:nvSpPr>
        <p:spPr bwMode="auto">
          <a:prstGeom prst="rect">
            <a:avLst/>
          </a:prstGeom>
        </p:spPr>
        <p:txBody>
          <a:bodyPr>
            <a:normAutofit/>
          </a:bodyPr>
          <a:lstStyle/>
          <a:p>
            <a:pPr>
              <a:defRPr/>
            </a:pPr>
            <a:r>
              <a:t>Training MLP with ParAMS</a:t>
            </a:r>
          </a:p>
        </p:txBody>
      </p:sp>
      <p:sp>
        <p:nvSpPr>
          <p:cNvPr id="373" name="Active learning workflow"/>
          <p:cNvSpPr txBox="1">
            <a:spLocks noGrp="1"/>
          </p:cNvSpPr>
          <p:nvPr>
            <p:ph type="body" idx="21"/>
          </p:nvPr>
        </p:nvSpPr>
        <p:spPr bwMode="auto">
          <a:prstGeom prst="rect">
            <a:avLst/>
          </a:prstGeom>
        </p:spPr>
        <p:txBody>
          <a:bodyPr/>
          <a:lstStyle/>
          <a:p>
            <a:pPr>
              <a:defRPr/>
            </a:pPr>
            <a:r>
              <a:t>Active learning workflow</a:t>
            </a:r>
          </a:p>
        </p:txBody>
      </p:sp>
      <p:sp>
        <p:nvSpPr>
          <p:cNvPr id="375" name="Initial dataset"/>
          <p:cNvSpPr/>
          <p:nvPr/>
        </p:nvSpPr>
        <p:spPr bwMode="auto">
          <a:xfrm>
            <a:off x="952200" y="4567312"/>
            <a:ext cx="1763879"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Initial dataset</a:t>
            </a:r>
          </a:p>
        </p:txBody>
      </p:sp>
      <p:sp>
        <p:nvSpPr>
          <p:cNvPr id="376" name="Accurate?"/>
          <p:cNvSpPr/>
          <p:nvPr/>
        </p:nvSpPr>
        <p:spPr bwMode="auto">
          <a:xfrm>
            <a:off x="14542191" y="3816470"/>
            <a:ext cx="2844525" cy="28445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Accurate?</a:t>
            </a:r>
          </a:p>
        </p:txBody>
      </p:sp>
      <p:sp>
        <p:nvSpPr>
          <p:cNvPr id="377" name="Line"/>
          <p:cNvSpPr/>
          <p:nvPr/>
        </p:nvSpPr>
        <p:spPr bwMode="auto">
          <a:xfrm>
            <a:off x="2717021" y="5262990"/>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378" name="Use ML to generate new data"/>
          <p:cNvSpPr/>
          <p:nvPr/>
        </p:nvSpPr>
        <p:spPr bwMode="auto">
          <a:xfrm>
            <a:off x="6279639" y="4591571"/>
            <a:ext cx="3843968" cy="1342838"/>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Use ML to generate new data</a:t>
            </a:r>
          </a:p>
        </p:txBody>
      </p:sp>
      <p:sp>
        <p:nvSpPr>
          <p:cNvPr id="379" name="Train ML"/>
          <p:cNvSpPr/>
          <p:nvPr/>
        </p:nvSpPr>
        <p:spPr bwMode="auto">
          <a:xfrm>
            <a:off x="3450845" y="4567312"/>
            <a:ext cx="209403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Train ML</a:t>
            </a:r>
          </a:p>
        </p:txBody>
      </p:sp>
      <p:sp>
        <p:nvSpPr>
          <p:cNvPr id="389" name="Connection Line"/>
          <p:cNvSpPr/>
          <p:nvPr/>
        </p:nvSpPr>
        <p:spPr bwMode="auto">
          <a:xfrm>
            <a:off x="4500268" y="3239713"/>
            <a:ext cx="11481597" cy="1322069"/>
          </a:xfrm>
          <a:custGeom>
            <a:avLst/>
            <a:gdLst/>
            <a:ahLst/>
            <a:cxnLst>
              <a:cxn ang="0">
                <a:pos x="wd2" y="hd2"/>
              </a:cxn>
              <a:cxn ang="5400000">
                <a:pos x="wd2" y="hd2"/>
              </a:cxn>
              <a:cxn ang="10800000">
                <a:pos x="wd2" y="hd2"/>
              </a:cxn>
              <a:cxn ang="16200000">
                <a:pos x="wd2" y="hd2"/>
              </a:cxn>
            </a:cxnLst>
            <a:rect l="0" t="0" r="r" b="b"/>
            <a:pathLst>
              <a:path w="21600" h="16616" extrusionOk="0">
                <a:moveTo>
                  <a:pt x="0" y="16616"/>
                </a:moveTo>
                <a:cubicBezTo>
                  <a:pt x="7047" y="-2034"/>
                  <a:pt x="14247" y="-4984"/>
                  <a:pt x="21600" y="7766"/>
                </a:cubicBezTo>
              </a:path>
            </a:pathLst>
          </a:custGeom>
          <a:ln w="25400">
            <a:solidFill>
              <a:srgbClr val="000000"/>
            </a:solidFill>
            <a:miter lim="400000"/>
            <a:headEnd type="triangle"/>
          </a:ln>
        </p:spPr>
        <p:txBody>
          <a:bodyPr/>
          <a:lstStyle/>
          <a:p>
            <a:pPr>
              <a:defRPr/>
            </a:pPr>
            <a:endParaRPr sz="7032"/>
          </a:p>
        </p:txBody>
      </p:sp>
      <p:sp>
        <p:nvSpPr>
          <p:cNvPr id="381" name="No"/>
          <p:cNvSpPr txBox="1"/>
          <p:nvPr/>
        </p:nvSpPr>
        <p:spPr bwMode="auto">
          <a:xfrm>
            <a:off x="15353896" y="3124313"/>
            <a:ext cx="719749" cy="663644"/>
          </a:xfrm>
          <a:prstGeom prst="rect">
            <a:avLst/>
          </a:prstGeom>
          <a:ln w="12700">
            <a:miter lim="400000"/>
          </a:ln>
        </p:spPr>
        <p:txBody>
          <a:bodyPr wrap="none" lIns="71438" tIns="71438" rIns="71438" bIns="71438" anchor="ctr">
            <a:spAutoFit/>
          </a:bodyPr>
          <a:lstStyle>
            <a:lvl1pPr>
              <a:defRPr sz="2400">
                <a:latin typeface="Lato Regular"/>
                <a:ea typeface="Lato Regular"/>
                <a:cs typeface="Lato Regular"/>
              </a:defRPr>
            </a:lvl1pPr>
          </a:lstStyle>
          <a:p>
            <a:pPr>
              <a:defRPr/>
            </a:pPr>
            <a:r>
              <a:rPr sz="3375"/>
              <a:t>No</a:t>
            </a:r>
          </a:p>
        </p:txBody>
      </p:sp>
      <p:sp>
        <p:nvSpPr>
          <p:cNvPr id="382" name="Geometry optimization…"/>
          <p:cNvSpPr txBox="1"/>
          <p:nvPr/>
        </p:nvSpPr>
        <p:spPr bwMode="auto">
          <a:xfrm>
            <a:off x="2821" y="5883492"/>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Geometry optimization</a:t>
            </a:r>
          </a:p>
          <a:p>
            <a:pPr>
              <a:defRPr sz="2400">
                <a:latin typeface="Lato Regular"/>
                <a:ea typeface="Lato Regular"/>
                <a:cs typeface="Lato Regular"/>
              </a:defRPr>
            </a:pPr>
            <a:r>
              <a:rPr sz="3375"/>
              <a:t>~10 steps</a:t>
            </a:r>
          </a:p>
        </p:txBody>
      </p:sp>
      <p:sp>
        <p:nvSpPr>
          <p:cNvPr id="383" name="Replay with DFT"/>
          <p:cNvSpPr/>
          <p:nvPr/>
        </p:nvSpPr>
        <p:spPr bwMode="auto">
          <a:xfrm>
            <a:off x="10804792" y="4567312"/>
            <a:ext cx="304644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Replay with DFT </a:t>
            </a:r>
          </a:p>
        </p:txBody>
      </p:sp>
      <p:sp>
        <p:nvSpPr>
          <p:cNvPr id="384" name="Line"/>
          <p:cNvSpPr/>
          <p:nvPr/>
        </p:nvSpPr>
        <p:spPr bwMode="auto">
          <a:xfrm>
            <a:off x="5561816" y="5259785"/>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385" name="Line"/>
          <p:cNvSpPr/>
          <p:nvPr/>
        </p:nvSpPr>
        <p:spPr bwMode="auto">
          <a:xfrm>
            <a:off x="10088836"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386" name="Line"/>
          <p:cNvSpPr/>
          <p:nvPr/>
        </p:nvSpPr>
        <p:spPr bwMode="auto">
          <a:xfrm>
            <a:off x="13844095"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387" name="Training 1.1…"/>
          <p:cNvSpPr txBox="1"/>
          <p:nvPr/>
        </p:nvSpPr>
        <p:spPr bwMode="auto">
          <a:xfrm>
            <a:off x="2666540" y="5938945"/>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Training 1.1</a:t>
            </a:r>
          </a:p>
          <a:p>
            <a:pPr>
              <a:defRPr sz="2400">
                <a:latin typeface="Lato Regular"/>
                <a:ea typeface="Lato Regular"/>
                <a:cs typeface="Lato Regular"/>
              </a:defRPr>
            </a:pPr>
            <a:r>
              <a:rPr sz="3375"/>
              <a:t>9 training</a:t>
            </a:r>
          </a:p>
          <a:p>
            <a:pPr>
              <a:defRPr sz="2400">
                <a:latin typeface="Lato Regular"/>
                <a:ea typeface="Lato Regular"/>
                <a:cs typeface="Lato Regular"/>
              </a:defRPr>
            </a:pPr>
            <a:r>
              <a:rPr sz="3375"/>
              <a:t>5 validation</a:t>
            </a:r>
          </a:p>
        </p:txBody>
      </p:sp>
      <p:pic>
        <p:nvPicPr>
          <p:cNvPr id="388" name="Screenshot 2023-06-19 at 11.17.48.png" descr="Screenshot 2023-06-19 at 11.17.48.png"/>
          <p:cNvPicPr>
            <a:picLocks noChangeAspect="1"/>
          </p:cNvPicPr>
          <p:nvPr/>
        </p:nvPicPr>
        <p:blipFill>
          <a:blip r:embed="rId2"/>
          <a:stretch/>
        </p:blipFill>
        <p:spPr bwMode="auto">
          <a:xfrm>
            <a:off x="597244" y="8063333"/>
            <a:ext cx="5253955" cy="2618191"/>
          </a:xfrm>
          <a:prstGeom prst="rect">
            <a:avLst/>
          </a:prstGeom>
          <a:ln w="12700">
            <a:miter lim="400000"/>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91" name="Training MLP with ParAMS"/>
          <p:cNvSpPr txBox="1">
            <a:spLocks noGrp="1"/>
          </p:cNvSpPr>
          <p:nvPr>
            <p:ph type="title"/>
          </p:nvPr>
        </p:nvSpPr>
        <p:spPr bwMode="auto">
          <a:prstGeom prst="rect">
            <a:avLst/>
          </a:prstGeom>
        </p:spPr>
        <p:txBody>
          <a:bodyPr>
            <a:normAutofit/>
          </a:bodyPr>
          <a:lstStyle/>
          <a:p>
            <a:pPr>
              <a:defRPr/>
            </a:pPr>
            <a:r>
              <a:t>Training MLP with ParAMS</a:t>
            </a:r>
          </a:p>
        </p:txBody>
      </p:sp>
      <p:sp>
        <p:nvSpPr>
          <p:cNvPr id="392" name="Active learning workflow"/>
          <p:cNvSpPr txBox="1">
            <a:spLocks noGrp="1"/>
          </p:cNvSpPr>
          <p:nvPr>
            <p:ph type="body" idx="21"/>
          </p:nvPr>
        </p:nvSpPr>
        <p:spPr bwMode="auto">
          <a:prstGeom prst="rect">
            <a:avLst/>
          </a:prstGeom>
        </p:spPr>
        <p:txBody>
          <a:bodyPr/>
          <a:lstStyle/>
          <a:p>
            <a:pPr>
              <a:defRPr/>
            </a:pPr>
            <a:r>
              <a:t>Active learning workflow</a:t>
            </a:r>
          </a:p>
        </p:txBody>
      </p:sp>
      <p:sp>
        <p:nvSpPr>
          <p:cNvPr id="394" name="Initial dataset"/>
          <p:cNvSpPr/>
          <p:nvPr/>
        </p:nvSpPr>
        <p:spPr bwMode="auto">
          <a:xfrm>
            <a:off x="952200" y="4567312"/>
            <a:ext cx="1763879"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Initial dataset</a:t>
            </a:r>
          </a:p>
        </p:txBody>
      </p:sp>
      <p:sp>
        <p:nvSpPr>
          <p:cNvPr id="395" name="Accurate?"/>
          <p:cNvSpPr/>
          <p:nvPr/>
        </p:nvSpPr>
        <p:spPr bwMode="auto">
          <a:xfrm>
            <a:off x="14542191" y="3816470"/>
            <a:ext cx="2844525" cy="28445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Accurate?</a:t>
            </a:r>
          </a:p>
        </p:txBody>
      </p:sp>
      <p:sp>
        <p:nvSpPr>
          <p:cNvPr id="396" name="Line"/>
          <p:cNvSpPr/>
          <p:nvPr/>
        </p:nvSpPr>
        <p:spPr bwMode="auto">
          <a:xfrm>
            <a:off x="2717021" y="5262990"/>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397" name="Use ML to generate new data"/>
          <p:cNvSpPr/>
          <p:nvPr/>
        </p:nvSpPr>
        <p:spPr bwMode="auto">
          <a:xfrm>
            <a:off x="6279639" y="4591571"/>
            <a:ext cx="3843968" cy="1342838"/>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Use ML to generate new data</a:t>
            </a:r>
          </a:p>
        </p:txBody>
      </p:sp>
      <p:sp>
        <p:nvSpPr>
          <p:cNvPr id="398" name="Train ML"/>
          <p:cNvSpPr/>
          <p:nvPr/>
        </p:nvSpPr>
        <p:spPr bwMode="auto">
          <a:xfrm>
            <a:off x="3450845" y="4567312"/>
            <a:ext cx="209403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Train ML</a:t>
            </a:r>
          </a:p>
        </p:txBody>
      </p:sp>
      <p:sp>
        <p:nvSpPr>
          <p:cNvPr id="410" name="Connection Line"/>
          <p:cNvSpPr/>
          <p:nvPr/>
        </p:nvSpPr>
        <p:spPr bwMode="auto">
          <a:xfrm>
            <a:off x="4500268" y="3239713"/>
            <a:ext cx="11481597" cy="1322069"/>
          </a:xfrm>
          <a:custGeom>
            <a:avLst/>
            <a:gdLst/>
            <a:ahLst/>
            <a:cxnLst>
              <a:cxn ang="0">
                <a:pos x="wd2" y="hd2"/>
              </a:cxn>
              <a:cxn ang="5400000">
                <a:pos x="wd2" y="hd2"/>
              </a:cxn>
              <a:cxn ang="10800000">
                <a:pos x="wd2" y="hd2"/>
              </a:cxn>
              <a:cxn ang="16200000">
                <a:pos x="wd2" y="hd2"/>
              </a:cxn>
            </a:cxnLst>
            <a:rect l="0" t="0" r="r" b="b"/>
            <a:pathLst>
              <a:path w="21600" h="16616" extrusionOk="0">
                <a:moveTo>
                  <a:pt x="0" y="16616"/>
                </a:moveTo>
                <a:cubicBezTo>
                  <a:pt x="7047" y="-2034"/>
                  <a:pt x="14247" y="-4984"/>
                  <a:pt x="21600" y="7766"/>
                </a:cubicBezTo>
              </a:path>
            </a:pathLst>
          </a:custGeom>
          <a:ln w="25400">
            <a:solidFill>
              <a:srgbClr val="000000"/>
            </a:solidFill>
            <a:miter lim="400000"/>
            <a:headEnd type="triangle"/>
          </a:ln>
        </p:spPr>
        <p:txBody>
          <a:bodyPr/>
          <a:lstStyle/>
          <a:p>
            <a:pPr>
              <a:defRPr/>
            </a:pPr>
            <a:endParaRPr sz="7032"/>
          </a:p>
        </p:txBody>
      </p:sp>
      <p:sp>
        <p:nvSpPr>
          <p:cNvPr id="400" name="No"/>
          <p:cNvSpPr txBox="1"/>
          <p:nvPr/>
        </p:nvSpPr>
        <p:spPr bwMode="auto">
          <a:xfrm>
            <a:off x="15353896" y="3124313"/>
            <a:ext cx="719749" cy="663644"/>
          </a:xfrm>
          <a:prstGeom prst="rect">
            <a:avLst/>
          </a:prstGeom>
          <a:ln w="12700">
            <a:miter lim="400000"/>
          </a:ln>
        </p:spPr>
        <p:txBody>
          <a:bodyPr wrap="none" lIns="71438" tIns="71438" rIns="71438" bIns="71438" anchor="ctr">
            <a:spAutoFit/>
          </a:bodyPr>
          <a:lstStyle>
            <a:lvl1pPr>
              <a:defRPr sz="2400">
                <a:latin typeface="Lato Regular"/>
                <a:ea typeface="Lato Regular"/>
                <a:cs typeface="Lato Regular"/>
              </a:defRPr>
            </a:lvl1pPr>
          </a:lstStyle>
          <a:p>
            <a:pPr>
              <a:defRPr/>
            </a:pPr>
            <a:r>
              <a:rPr sz="3375"/>
              <a:t>No</a:t>
            </a:r>
          </a:p>
        </p:txBody>
      </p:sp>
      <p:sp>
        <p:nvSpPr>
          <p:cNvPr id="401" name="Geometry optimization…"/>
          <p:cNvSpPr txBox="1"/>
          <p:nvPr/>
        </p:nvSpPr>
        <p:spPr bwMode="auto">
          <a:xfrm>
            <a:off x="2821" y="5883492"/>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Geometry optimization</a:t>
            </a:r>
          </a:p>
          <a:p>
            <a:pPr>
              <a:defRPr sz="2400">
                <a:latin typeface="Lato Regular"/>
                <a:ea typeface="Lato Regular"/>
                <a:cs typeface="Lato Regular"/>
              </a:defRPr>
            </a:pPr>
            <a:r>
              <a:rPr sz="3375"/>
              <a:t>~10 steps</a:t>
            </a:r>
          </a:p>
        </p:txBody>
      </p:sp>
      <p:sp>
        <p:nvSpPr>
          <p:cNvPr id="402" name="Replay with DFT"/>
          <p:cNvSpPr/>
          <p:nvPr/>
        </p:nvSpPr>
        <p:spPr bwMode="auto">
          <a:xfrm>
            <a:off x="10804792" y="4567312"/>
            <a:ext cx="304644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Replay with DFT </a:t>
            </a:r>
          </a:p>
        </p:txBody>
      </p:sp>
      <p:sp>
        <p:nvSpPr>
          <p:cNvPr id="403" name="Training 1.1…"/>
          <p:cNvSpPr txBox="1"/>
          <p:nvPr/>
        </p:nvSpPr>
        <p:spPr bwMode="auto">
          <a:xfrm>
            <a:off x="2666540" y="5938945"/>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Training 1.1</a:t>
            </a:r>
          </a:p>
          <a:p>
            <a:pPr>
              <a:defRPr sz="2400">
                <a:latin typeface="Lato Regular"/>
                <a:ea typeface="Lato Regular"/>
                <a:cs typeface="Lato Regular"/>
              </a:defRPr>
            </a:pPr>
            <a:r>
              <a:rPr sz="3375"/>
              <a:t>9 training</a:t>
            </a:r>
          </a:p>
          <a:p>
            <a:pPr>
              <a:defRPr sz="2400">
                <a:latin typeface="Lato Regular"/>
                <a:ea typeface="Lato Regular"/>
                <a:cs typeface="Lato Regular"/>
              </a:defRPr>
            </a:pPr>
            <a:r>
              <a:rPr sz="3375"/>
              <a:t>5 validation</a:t>
            </a:r>
          </a:p>
        </p:txBody>
      </p:sp>
      <p:sp>
        <p:nvSpPr>
          <p:cNvPr id="404" name="Line"/>
          <p:cNvSpPr/>
          <p:nvPr/>
        </p:nvSpPr>
        <p:spPr bwMode="auto">
          <a:xfrm>
            <a:off x="5561816" y="5259785"/>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05" name="Line"/>
          <p:cNvSpPr/>
          <p:nvPr/>
        </p:nvSpPr>
        <p:spPr bwMode="auto">
          <a:xfrm>
            <a:off x="10088836"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06" name="Line"/>
          <p:cNvSpPr/>
          <p:nvPr/>
        </p:nvSpPr>
        <p:spPr bwMode="auto">
          <a:xfrm>
            <a:off x="13844095"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pic>
        <p:nvPicPr>
          <p:cNvPr id="407" name="ams.mp4" descr="ams.mp4">
            <a:hlinkClick r:id="" action="ppaction://media"/>
          </p:cNvPr>
          <p:cNvPicPr>
            <a:picLocks/>
          </p:cNvPicPr>
          <p:nvPr>
            <a:videoFile r:link="rId2"/>
            <p:extLst>
              <p:ext uri="{DAA4B4D4-6D71-4841-9C94-3DE7FCFB9230}">
                <p14:media xmlns:p14="http://schemas.microsoft.com/office/powerpoint/2010/main" r:embed="rId1"/>
              </p:ext>
            </p:extLst>
          </p:nvPr>
        </p:nvPicPr>
        <p:blipFill>
          <a:blip r:embed="rId4"/>
          <a:stretch/>
        </p:blipFill>
        <p:spPr bwMode="auto">
          <a:xfrm>
            <a:off x="6678403" y="7849208"/>
            <a:ext cx="3046440" cy="3046440"/>
          </a:xfrm>
          <a:prstGeom prst="rect">
            <a:avLst/>
          </a:prstGeom>
          <a:ln w="12700">
            <a:miter lim="400000"/>
          </a:ln>
        </p:spPr>
      </p:pic>
      <p:pic>
        <p:nvPicPr>
          <p:cNvPr id="408" name="Screenshot 2023-06-19 at 11.17.48.png" descr="Screenshot 2023-06-19 at 11.17.48.png"/>
          <p:cNvPicPr>
            <a:picLocks noChangeAspect="1"/>
          </p:cNvPicPr>
          <p:nvPr/>
        </p:nvPicPr>
        <p:blipFill>
          <a:blip r:embed="rId5"/>
          <a:stretch/>
        </p:blipFill>
        <p:spPr bwMode="auto">
          <a:xfrm>
            <a:off x="597244" y="8063333"/>
            <a:ext cx="5253955" cy="2618191"/>
          </a:xfrm>
          <a:prstGeom prst="rect">
            <a:avLst/>
          </a:prstGeom>
          <a:ln w="12700">
            <a:miter lim="400000"/>
          </a:ln>
        </p:spPr>
      </p:pic>
      <p:sp>
        <p:nvSpPr>
          <p:cNvPr id="409" name="12.5 fs NVT 100 K…"/>
          <p:cNvSpPr txBox="1"/>
          <p:nvPr/>
        </p:nvSpPr>
        <p:spPr bwMode="auto">
          <a:xfrm>
            <a:off x="6370303" y="5912323"/>
            <a:ext cx="3843968" cy="2221763"/>
          </a:xfrm>
          <a:prstGeom prst="rect">
            <a:avLst/>
          </a:prstGeom>
          <a:ln w="12700">
            <a:miter lim="400000"/>
          </a:ln>
        </p:spPr>
        <p:txBody>
          <a:bodyPr wrap="square" lIns="71438" tIns="71438" rIns="71438" bIns="71438" anchor="ctr">
            <a:spAutoFit/>
          </a:bodyPr>
          <a:lstStyle/>
          <a:p>
            <a:pPr>
              <a:defRPr sz="2400">
                <a:latin typeface="Lato Regular"/>
                <a:ea typeface="Lato Regular"/>
                <a:cs typeface="Lato Regular"/>
              </a:defRPr>
            </a:pPr>
            <a:r>
              <a:rPr sz="3375" dirty="0"/>
              <a:t>12.5 fs NVT 100 K</a:t>
            </a:r>
          </a:p>
          <a:p>
            <a:pPr>
              <a:defRPr sz="2400">
                <a:solidFill>
                  <a:srgbClr val="D5D5D5"/>
                </a:solidFill>
                <a:latin typeface="Lato Regular"/>
                <a:ea typeface="Lato Regular"/>
                <a:cs typeface="Lato Regular"/>
              </a:defRPr>
            </a:pPr>
            <a:r>
              <a:rPr sz="3375" dirty="0"/>
              <a:t>25 fs NVT 100 K</a:t>
            </a:r>
          </a:p>
          <a:p>
            <a:pPr>
              <a:defRPr sz="2400">
                <a:solidFill>
                  <a:srgbClr val="D5D5D5"/>
                </a:solidFill>
                <a:latin typeface="Lato Regular"/>
                <a:ea typeface="Lato Regular"/>
                <a:cs typeface="Lato Regular"/>
              </a:defRPr>
            </a:pPr>
            <a:r>
              <a:rPr sz="3375" dirty="0"/>
              <a:t>50 fs NVT 100 K</a:t>
            </a:r>
          </a:p>
          <a:p>
            <a:pPr>
              <a:defRPr sz="2400">
                <a:solidFill>
                  <a:srgbClr val="D5D5D5"/>
                </a:solidFill>
                <a:latin typeface="Lato Regular"/>
                <a:ea typeface="Lato Regular"/>
                <a:cs typeface="Lato Regular"/>
              </a:defRPr>
            </a:pPr>
            <a:r>
              <a:rPr sz="3375" dirty="0"/>
              <a:t>etc.</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0" fill="hold"/>
                                        <p:tgtEl>
                                          <p:spTgt spid="40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07"/>
                </p:tgtEl>
              </p:cMediaNode>
            </p:video>
            <p:seq concurrent="1" prevAc="none" nextAc="seek">
              <p:cTn id="8" restart="whenNotActive" fill="hold" evtFilter="cancelBubble" nodeType="interactiveSeq">
                <p:stCondLst>
                  <p:cond evt="onClick" delay="0">
                    <p:tgtEl>
                      <p:spTgt spid="40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07"/>
                                        </p:tgtEl>
                                      </p:cBhvr>
                                    </p:cmd>
                                  </p:childTnLst>
                                </p:cTn>
                              </p:par>
                            </p:childTnLst>
                          </p:cTn>
                        </p:par>
                      </p:childTnLst>
                    </p:cTn>
                  </p:par>
                </p:childTnLst>
              </p:cTn>
              <p:nextCondLst>
                <p:cond evt="onClick" delay="0">
                  <p:tgtEl>
                    <p:spTgt spid="407"/>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pic>
        <p:nvPicPr>
          <p:cNvPr id="412" name="Screenshot 2023-06-19 at 11.44.52.png" descr="Screenshot 2023-06-19 at 11.44.52.png"/>
          <p:cNvPicPr>
            <a:picLocks noChangeAspect="1"/>
          </p:cNvPicPr>
          <p:nvPr/>
        </p:nvPicPr>
        <p:blipFill>
          <a:blip r:embed="rId2"/>
          <a:stretch/>
        </p:blipFill>
        <p:spPr bwMode="auto">
          <a:xfrm>
            <a:off x="6625828" y="7931284"/>
            <a:ext cx="3169448" cy="2780935"/>
          </a:xfrm>
          <a:prstGeom prst="rect">
            <a:avLst/>
          </a:prstGeom>
          <a:ln w="12700">
            <a:miter lim="400000"/>
          </a:ln>
        </p:spPr>
      </p:pic>
      <p:sp>
        <p:nvSpPr>
          <p:cNvPr id="413" name="Training MLP with ParAMS"/>
          <p:cNvSpPr txBox="1">
            <a:spLocks noGrp="1"/>
          </p:cNvSpPr>
          <p:nvPr>
            <p:ph type="title"/>
          </p:nvPr>
        </p:nvSpPr>
        <p:spPr bwMode="auto">
          <a:prstGeom prst="rect">
            <a:avLst/>
          </a:prstGeom>
        </p:spPr>
        <p:txBody>
          <a:bodyPr>
            <a:normAutofit/>
          </a:bodyPr>
          <a:lstStyle/>
          <a:p>
            <a:pPr>
              <a:defRPr/>
            </a:pPr>
            <a:r>
              <a:t>Training MLP with ParAMS</a:t>
            </a:r>
          </a:p>
        </p:txBody>
      </p:sp>
      <p:sp>
        <p:nvSpPr>
          <p:cNvPr id="414" name="Active learning workflow"/>
          <p:cNvSpPr txBox="1">
            <a:spLocks noGrp="1"/>
          </p:cNvSpPr>
          <p:nvPr>
            <p:ph type="body" idx="21"/>
          </p:nvPr>
        </p:nvSpPr>
        <p:spPr bwMode="auto">
          <a:prstGeom prst="rect">
            <a:avLst/>
          </a:prstGeom>
        </p:spPr>
        <p:txBody>
          <a:bodyPr/>
          <a:lstStyle/>
          <a:p>
            <a:pPr>
              <a:defRPr/>
            </a:pPr>
            <a:r>
              <a:t>Active learning workflow</a:t>
            </a:r>
          </a:p>
        </p:txBody>
      </p:sp>
      <p:sp>
        <p:nvSpPr>
          <p:cNvPr id="416" name="Initial dataset"/>
          <p:cNvSpPr/>
          <p:nvPr/>
        </p:nvSpPr>
        <p:spPr bwMode="auto">
          <a:xfrm>
            <a:off x="952200" y="4567312"/>
            <a:ext cx="1763879"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Initial dataset</a:t>
            </a:r>
          </a:p>
        </p:txBody>
      </p:sp>
      <p:sp>
        <p:nvSpPr>
          <p:cNvPr id="417" name="Accurate?"/>
          <p:cNvSpPr/>
          <p:nvPr/>
        </p:nvSpPr>
        <p:spPr bwMode="auto">
          <a:xfrm>
            <a:off x="14542191" y="3816470"/>
            <a:ext cx="2844525" cy="28445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Accurate?</a:t>
            </a:r>
          </a:p>
        </p:txBody>
      </p:sp>
      <p:sp>
        <p:nvSpPr>
          <p:cNvPr id="418" name="Line"/>
          <p:cNvSpPr/>
          <p:nvPr/>
        </p:nvSpPr>
        <p:spPr bwMode="auto">
          <a:xfrm>
            <a:off x="2717021" y="5262990"/>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19" name="Use ML to generate new data"/>
          <p:cNvSpPr/>
          <p:nvPr/>
        </p:nvSpPr>
        <p:spPr bwMode="auto">
          <a:xfrm>
            <a:off x="6279639" y="4591571"/>
            <a:ext cx="3843968" cy="1342838"/>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Use ML to generate new data</a:t>
            </a:r>
          </a:p>
        </p:txBody>
      </p:sp>
      <p:sp>
        <p:nvSpPr>
          <p:cNvPr id="420" name="Train ML"/>
          <p:cNvSpPr/>
          <p:nvPr/>
        </p:nvSpPr>
        <p:spPr bwMode="auto">
          <a:xfrm>
            <a:off x="3450845" y="4567312"/>
            <a:ext cx="209403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Train ML</a:t>
            </a:r>
          </a:p>
        </p:txBody>
      </p:sp>
      <p:sp>
        <p:nvSpPr>
          <p:cNvPr id="435" name="Connection Line"/>
          <p:cNvSpPr/>
          <p:nvPr/>
        </p:nvSpPr>
        <p:spPr bwMode="auto">
          <a:xfrm>
            <a:off x="4500268" y="3239713"/>
            <a:ext cx="11481597" cy="1322069"/>
          </a:xfrm>
          <a:custGeom>
            <a:avLst/>
            <a:gdLst/>
            <a:ahLst/>
            <a:cxnLst>
              <a:cxn ang="0">
                <a:pos x="wd2" y="hd2"/>
              </a:cxn>
              <a:cxn ang="5400000">
                <a:pos x="wd2" y="hd2"/>
              </a:cxn>
              <a:cxn ang="10800000">
                <a:pos x="wd2" y="hd2"/>
              </a:cxn>
              <a:cxn ang="16200000">
                <a:pos x="wd2" y="hd2"/>
              </a:cxn>
            </a:cxnLst>
            <a:rect l="0" t="0" r="r" b="b"/>
            <a:pathLst>
              <a:path w="21600" h="16616" extrusionOk="0">
                <a:moveTo>
                  <a:pt x="0" y="16616"/>
                </a:moveTo>
                <a:cubicBezTo>
                  <a:pt x="7047" y="-2034"/>
                  <a:pt x="14247" y="-4984"/>
                  <a:pt x="21600" y="7766"/>
                </a:cubicBezTo>
              </a:path>
            </a:pathLst>
          </a:custGeom>
          <a:ln w="25400">
            <a:solidFill>
              <a:srgbClr val="000000"/>
            </a:solidFill>
            <a:miter lim="400000"/>
            <a:headEnd type="triangle"/>
          </a:ln>
        </p:spPr>
        <p:txBody>
          <a:bodyPr/>
          <a:lstStyle/>
          <a:p>
            <a:pPr>
              <a:defRPr/>
            </a:pPr>
            <a:endParaRPr sz="7032"/>
          </a:p>
        </p:txBody>
      </p:sp>
      <p:sp>
        <p:nvSpPr>
          <p:cNvPr id="422" name="No"/>
          <p:cNvSpPr txBox="1"/>
          <p:nvPr/>
        </p:nvSpPr>
        <p:spPr bwMode="auto">
          <a:xfrm>
            <a:off x="15353896" y="3124313"/>
            <a:ext cx="719749" cy="663644"/>
          </a:xfrm>
          <a:prstGeom prst="rect">
            <a:avLst/>
          </a:prstGeom>
          <a:ln w="12700">
            <a:miter lim="400000"/>
          </a:ln>
        </p:spPr>
        <p:txBody>
          <a:bodyPr wrap="none" lIns="71438" tIns="71438" rIns="71438" bIns="71438" anchor="ctr">
            <a:spAutoFit/>
          </a:bodyPr>
          <a:lstStyle>
            <a:lvl1pPr>
              <a:defRPr sz="2400">
                <a:latin typeface="Lato Regular"/>
                <a:ea typeface="Lato Regular"/>
                <a:cs typeface="Lato Regular"/>
              </a:defRPr>
            </a:lvl1pPr>
          </a:lstStyle>
          <a:p>
            <a:pPr>
              <a:defRPr/>
            </a:pPr>
            <a:r>
              <a:rPr sz="3375"/>
              <a:t>No</a:t>
            </a:r>
          </a:p>
        </p:txBody>
      </p:sp>
      <p:sp>
        <p:nvSpPr>
          <p:cNvPr id="423" name="Geometry optimization…"/>
          <p:cNvSpPr txBox="1"/>
          <p:nvPr/>
        </p:nvSpPr>
        <p:spPr bwMode="auto">
          <a:xfrm>
            <a:off x="2821" y="5883492"/>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Geometry optimization</a:t>
            </a:r>
          </a:p>
          <a:p>
            <a:pPr>
              <a:defRPr sz="2400">
                <a:latin typeface="Lato Regular"/>
                <a:ea typeface="Lato Regular"/>
                <a:cs typeface="Lato Regular"/>
              </a:defRPr>
            </a:pPr>
            <a:r>
              <a:rPr sz="3375"/>
              <a:t>~10 steps</a:t>
            </a:r>
          </a:p>
        </p:txBody>
      </p:sp>
      <p:sp>
        <p:nvSpPr>
          <p:cNvPr id="424" name="Replay with DFT"/>
          <p:cNvSpPr/>
          <p:nvPr/>
        </p:nvSpPr>
        <p:spPr bwMode="auto">
          <a:xfrm>
            <a:off x="10804792" y="4567312"/>
            <a:ext cx="304644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Replay with DFT </a:t>
            </a:r>
          </a:p>
        </p:txBody>
      </p:sp>
      <p:sp>
        <p:nvSpPr>
          <p:cNvPr id="425" name="Training 1.1…"/>
          <p:cNvSpPr txBox="1"/>
          <p:nvPr/>
        </p:nvSpPr>
        <p:spPr bwMode="auto">
          <a:xfrm>
            <a:off x="2666540" y="5938945"/>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Training 1.1</a:t>
            </a:r>
          </a:p>
          <a:p>
            <a:pPr>
              <a:defRPr sz="2400">
                <a:latin typeface="Lato Regular"/>
                <a:ea typeface="Lato Regular"/>
                <a:cs typeface="Lato Regular"/>
              </a:defRPr>
            </a:pPr>
            <a:r>
              <a:rPr sz="3375"/>
              <a:t>9 training</a:t>
            </a:r>
          </a:p>
          <a:p>
            <a:pPr>
              <a:defRPr sz="2400">
                <a:latin typeface="Lato Regular"/>
                <a:ea typeface="Lato Regular"/>
                <a:cs typeface="Lato Regular"/>
              </a:defRPr>
            </a:pPr>
            <a:r>
              <a:rPr sz="3375"/>
              <a:t>5 validation</a:t>
            </a:r>
          </a:p>
        </p:txBody>
      </p:sp>
      <p:sp>
        <p:nvSpPr>
          <p:cNvPr id="426" name="Line"/>
          <p:cNvSpPr/>
          <p:nvPr/>
        </p:nvSpPr>
        <p:spPr bwMode="auto">
          <a:xfrm>
            <a:off x="5561816" y="5259785"/>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27" name="Line"/>
          <p:cNvSpPr/>
          <p:nvPr/>
        </p:nvSpPr>
        <p:spPr bwMode="auto">
          <a:xfrm>
            <a:off x="10088836"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28" name="Line"/>
          <p:cNvSpPr/>
          <p:nvPr/>
        </p:nvSpPr>
        <p:spPr bwMode="auto">
          <a:xfrm>
            <a:off x="13844095"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grpSp>
        <p:nvGrpSpPr>
          <p:cNvPr id="431" name="Group"/>
          <p:cNvGrpSpPr/>
          <p:nvPr/>
        </p:nvGrpSpPr>
        <p:grpSpPr bwMode="auto">
          <a:xfrm>
            <a:off x="10162609" y="5993611"/>
            <a:ext cx="5190702" cy="3248107"/>
            <a:chOff x="0" y="0"/>
            <a:chExt cx="3691164" cy="2309763"/>
          </a:xfrm>
        </p:grpSpPr>
        <p:pic>
          <p:nvPicPr>
            <p:cNvPr id="429" name="compare.pdf" descr="compare.pdf"/>
            <p:cNvPicPr>
              <a:picLocks noChangeAspect="1"/>
            </p:cNvPicPr>
            <p:nvPr/>
          </p:nvPicPr>
          <p:blipFill>
            <a:blip r:embed="rId3"/>
            <a:stretch/>
          </p:blipFill>
          <p:spPr bwMode="auto">
            <a:xfrm>
              <a:off x="0" y="0"/>
              <a:ext cx="3079684" cy="2309763"/>
            </a:xfrm>
            <a:prstGeom prst="rect">
              <a:avLst/>
            </a:prstGeom>
            <a:ln w="12700" cap="flat">
              <a:noFill/>
              <a:miter lim="400000"/>
            </a:ln>
            <a:effectLst/>
          </p:spPr>
        </p:pic>
        <p:sp>
          <p:nvSpPr>
            <p:cNvPr id="430" name="y = x"/>
            <p:cNvSpPr txBox="1"/>
            <p:nvPr/>
          </p:nvSpPr>
          <p:spPr bwMode="auto">
            <a:xfrm>
              <a:off x="3114368" y="724339"/>
              <a:ext cx="576796" cy="343342"/>
            </a:xfrm>
            <a:prstGeom prst="rect">
              <a:avLst/>
            </a:prstGeom>
            <a:noFill/>
            <a:ln w="12700" cap="flat">
              <a:noFill/>
              <a:miter lim="400000"/>
            </a:ln>
            <a:effectLst/>
          </p:spPr>
          <p:txBody>
            <a:bodyPr wrap="none" lIns="71438" tIns="71438" rIns="71438" bIns="71438" numCol="1" anchor="ctr">
              <a:spAutoFit/>
            </a:bodyPr>
            <a:lstStyle>
              <a:lvl1pPr>
                <a:defRPr>
                  <a:latin typeface="Lato Regular"/>
                  <a:ea typeface="Lato Regular"/>
                  <a:cs typeface="Lato Regular"/>
                </a:defRPr>
              </a:lvl1pPr>
            </a:lstStyle>
            <a:p>
              <a:pPr>
                <a:defRPr/>
              </a:pPr>
              <a:r>
                <a:rPr sz="2200" dirty="0"/>
                <a:t>y = x </a:t>
              </a:r>
            </a:p>
          </p:txBody>
        </p:sp>
      </p:grpSp>
      <p:sp>
        <p:nvSpPr>
          <p:cNvPr id="432" name="MAE = 1.83 eV/Å"/>
          <p:cNvSpPr txBox="1"/>
          <p:nvPr/>
        </p:nvSpPr>
        <p:spPr bwMode="auto">
          <a:xfrm>
            <a:off x="10804792" y="10962695"/>
            <a:ext cx="7213514" cy="1226427"/>
          </a:xfrm>
          <a:prstGeom prst="rect">
            <a:avLst/>
          </a:prstGeom>
          <a:ln w="12700">
            <a:miter lim="400000"/>
          </a:ln>
        </p:spPr>
        <p:txBody>
          <a:bodyPr wrap="none" lIns="71438" tIns="71438" rIns="71438" bIns="71438" anchor="ctr">
            <a:spAutoFit/>
          </a:bodyPr>
          <a:lstStyle>
            <a:lvl1pPr algn="l">
              <a:defRPr>
                <a:latin typeface="Lato Regular"/>
                <a:ea typeface="Lato Regular"/>
                <a:cs typeface="Lato Regular"/>
              </a:defRPr>
            </a:lvl1pPr>
          </a:lstStyle>
          <a:p>
            <a:pPr>
              <a:defRPr/>
            </a:pPr>
            <a:r>
              <a:rPr sz="7032" dirty="0"/>
              <a:t>MAE = 1.83 eV/Å</a:t>
            </a:r>
          </a:p>
        </p:txBody>
      </p:sp>
      <p:pic>
        <p:nvPicPr>
          <p:cNvPr id="433" name="Screenshot 2023-06-19 at 11.17.48.png" descr="Screenshot 2023-06-19 at 11.17.48.png"/>
          <p:cNvPicPr>
            <a:picLocks noChangeAspect="1"/>
          </p:cNvPicPr>
          <p:nvPr/>
        </p:nvPicPr>
        <p:blipFill>
          <a:blip r:embed="rId4"/>
          <a:stretch/>
        </p:blipFill>
        <p:spPr bwMode="auto">
          <a:xfrm>
            <a:off x="597244" y="8063333"/>
            <a:ext cx="5253955" cy="2618191"/>
          </a:xfrm>
          <a:prstGeom prst="rect">
            <a:avLst/>
          </a:prstGeom>
          <a:ln w="12700">
            <a:miter lim="400000"/>
          </a:ln>
        </p:spPr>
      </p:pic>
      <p:sp>
        <p:nvSpPr>
          <p:cNvPr id="434" name="12.5 fs NVT 100 K…"/>
          <p:cNvSpPr txBox="1"/>
          <p:nvPr/>
        </p:nvSpPr>
        <p:spPr bwMode="auto">
          <a:xfrm>
            <a:off x="6370303" y="5912323"/>
            <a:ext cx="3899480" cy="2221763"/>
          </a:xfrm>
          <a:prstGeom prst="rect">
            <a:avLst/>
          </a:prstGeom>
          <a:ln w="12700">
            <a:miter lim="400000"/>
          </a:ln>
        </p:spPr>
        <p:txBody>
          <a:bodyPr wrap="square" lIns="71438" tIns="71438" rIns="71438" bIns="71438" anchor="ctr">
            <a:spAutoFit/>
          </a:bodyPr>
          <a:lstStyle/>
          <a:p>
            <a:pPr>
              <a:defRPr sz="2400">
                <a:latin typeface="Lato Regular"/>
                <a:ea typeface="Lato Regular"/>
                <a:cs typeface="Lato Regular"/>
              </a:defRPr>
            </a:pPr>
            <a:r>
              <a:rPr sz="3375" dirty="0"/>
              <a:t>12.5 fs NVT 100 K</a:t>
            </a:r>
          </a:p>
          <a:p>
            <a:pPr>
              <a:defRPr sz="2400">
                <a:solidFill>
                  <a:srgbClr val="D5D5D5"/>
                </a:solidFill>
                <a:latin typeface="Lato Regular"/>
                <a:ea typeface="Lato Regular"/>
                <a:cs typeface="Lato Regular"/>
              </a:defRPr>
            </a:pPr>
            <a:r>
              <a:rPr sz="3375" dirty="0"/>
              <a:t>25 fs NVT 100 K</a:t>
            </a:r>
          </a:p>
          <a:p>
            <a:pPr>
              <a:defRPr sz="2400">
                <a:solidFill>
                  <a:srgbClr val="D5D5D5"/>
                </a:solidFill>
                <a:latin typeface="Lato Regular"/>
                <a:ea typeface="Lato Regular"/>
                <a:cs typeface="Lato Regular"/>
              </a:defRPr>
            </a:pPr>
            <a:r>
              <a:rPr sz="3375" dirty="0"/>
              <a:t>50 fs NVT 100 K</a:t>
            </a:r>
          </a:p>
          <a:p>
            <a:pPr>
              <a:defRPr sz="2400">
                <a:solidFill>
                  <a:srgbClr val="D5D5D5"/>
                </a:solidFill>
                <a:latin typeface="Lato Regular"/>
                <a:ea typeface="Lato Regular"/>
                <a:cs typeface="Lato Regular"/>
              </a:defRPr>
            </a:pPr>
            <a:r>
              <a:rPr sz="3375" dirty="0"/>
              <a:t>etc.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AMSjobs…"/>
          <p:cNvSpPr txBox="1">
            <a:spLocks noGrp="1"/>
          </p:cNvSpPr>
          <p:nvPr>
            <p:ph type="body" sz="half" idx="1"/>
          </p:nvPr>
        </p:nvSpPr>
        <p:spPr>
          <a:xfrm>
            <a:off x="157062" y="2974559"/>
            <a:ext cx="11730138" cy="10166659"/>
          </a:xfrm>
          <a:prstGeom prst="rect">
            <a:avLst/>
          </a:prstGeom>
        </p:spPr>
        <p:txBody>
          <a:bodyPr>
            <a:noAutofit/>
          </a:bodyPr>
          <a:lstStyle/>
          <a:p>
            <a:pPr marL="548124" indent="-548124" defTabSz="2422353">
              <a:spcBef>
                <a:spcPts val="0"/>
              </a:spcBef>
              <a:defRPr sz="2574"/>
            </a:pPr>
            <a:r>
              <a:rPr sz="3600" dirty="0" err="1"/>
              <a:t>AMSjobs</a:t>
            </a:r>
            <a:endParaRPr sz="3600" dirty="0"/>
          </a:p>
          <a:p>
            <a:pPr marL="1096247" lvl="1" indent="-548124" defTabSz="2422353">
              <a:spcBef>
                <a:spcPts val="2672"/>
              </a:spcBef>
              <a:defRPr sz="2574"/>
            </a:pPr>
            <a:r>
              <a:rPr sz="3600" dirty="0"/>
              <a:t>manage jobs, locally or remotely</a:t>
            </a:r>
          </a:p>
          <a:p>
            <a:pPr marL="1096247" lvl="1" indent="-548124" defTabSz="2422353">
              <a:spcBef>
                <a:spcPts val="2672"/>
              </a:spcBef>
              <a:defRPr sz="2574"/>
            </a:pPr>
            <a:r>
              <a:rPr sz="3600" dirty="0"/>
              <a:t>extract summaries</a:t>
            </a:r>
          </a:p>
          <a:p>
            <a:pPr marL="548124" indent="-548124" defTabSz="2422353">
              <a:spcBef>
                <a:spcPts val="2672"/>
              </a:spcBef>
              <a:defRPr sz="2574"/>
            </a:pPr>
            <a:r>
              <a:rPr sz="3600" dirty="0" err="1"/>
              <a:t>AMSinput</a:t>
            </a:r>
            <a:r>
              <a:rPr sz="3600" dirty="0"/>
              <a:t> </a:t>
            </a:r>
          </a:p>
          <a:p>
            <a:pPr marL="1096247" lvl="1" indent="-548124" defTabSz="2422353">
              <a:spcBef>
                <a:spcPts val="2672"/>
              </a:spcBef>
              <a:defRPr sz="2574"/>
            </a:pPr>
            <a:r>
              <a:rPr sz="3600" dirty="0"/>
              <a:t>build molecules, periodic systems,</a:t>
            </a:r>
            <a:r>
              <a:rPr lang="en-US" sz="3600" dirty="0"/>
              <a:t> surfaces,</a:t>
            </a:r>
            <a:r>
              <a:rPr sz="3600" dirty="0"/>
              <a:t> polymers, etc.</a:t>
            </a:r>
          </a:p>
          <a:p>
            <a:pPr marL="1096247" lvl="1" indent="-548124" defTabSz="2422353">
              <a:spcBef>
                <a:spcPts val="2672"/>
              </a:spcBef>
              <a:defRPr sz="2574"/>
            </a:pPr>
            <a:r>
              <a:rPr sz="3600" dirty="0"/>
              <a:t>import structures from many formats</a:t>
            </a:r>
          </a:p>
          <a:p>
            <a:pPr marL="548124" indent="-548124" defTabSz="2422353">
              <a:spcBef>
                <a:spcPts val="2672"/>
              </a:spcBef>
              <a:defRPr sz="2574"/>
            </a:pPr>
            <a:r>
              <a:rPr sz="3600" dirty="0" err="1"/>
              <a:t>AMSview</a:t>
            </a:r>
            <a:r>
              <a:rPr sz="3600" dirty="0"/>
              <a:t>, </a:t>
            </a:r>
            <a:r>
              <a:rPr sz="3600" dirty="0" err="1"/>
              <a:t>AMSlevels</a:t>
            </a:r>
            <a:r>
              <a:rPr sz="3600" dirty="0"/>
              <a:t>, </a:t>
            </a:r>
            <a:r>
              <a:rPr sz="3600" dirty="0" err="1"/>
              <a:t>AMSspectra</a:t>
            </a:r>
            <a:r>
              <a:rPr sz="3600" dirty="0"/>
              <a:t>, etc.</a:t>
            </a:r>
          </a:p>
          <a:p>
            <a:pPr marL="1096247" lvl="1" indent="-548124" defTabSz="2422353">
              <a:spcBef>
                <a:spcPts val="2672"/>
              </a:spcBef>
              <a:defRPr sz="2574"/>
            </a:pPr>
            <a:r>
              <a:rPr sz="3600" dirty="0"/>
              <a:t> analyze results</a:t>
            </a:r>
          </a:p>
          <a:p>
            <a:pPr marL="1096247" lvl="1" indent="-548124" defTabSz="2422353">
              <a:spcBef>
                <a:spcPts val="2672"/>
              </a:spcBef>
              <a:defRPr sz="2574"/>
            </a:pPr>
            <a:r>
              <a:rPr sz="3600" dirty="0"/>
              <a:t>visualize </a:t>
            </a:r>
            <a:r>
              <a:rPr lang="en-US" sz="3600" dirty="0"/>
              <a:t>trajectories, </a:t>
            </a:r>
            <a:r>
              <a:rPr sz="3600" dirty="0"/>
              <a:t>structures, transition states, orbital densities, DOS, band structure, spectra, etc.</a:t>
            </a:r>
          </a:p>
        </p:txBody>
      </p:sp>
      <p:sp>
        <p:nvSpPr>
          <p:cNvPr id="300" name="The graphical user interface"/>
          <p:cNvSpPr txBox="1">
            <a:spLocks noGrp="1"/>
          </p:cNvSpPr>
          <p:nvPr>
            <p:ph type="title"/>
          </p:nvPr>
        </p:nvSpPr>
        <p:spPr>
          <a:prstGeom prst="rect">
            <a:avLst/>
          </a:prstGeom>
        </p:spPr>
        <p:txBody>
          <a:bodyPr>
            <a:normAutofit/>
          </a:bodyPr>
          <a:lstStyle/>
          <a:p>
            <a:r>
              <a:rPr sz="8800" dirty="0"/>
              <a:t>The graphical user interface</a:t>
            </a:r>
            <a:r>
              <a:rPr lang="en-US" sz="8800" dirty="0"/>
              <a:t> (GUI)</a:t>
            </a:r>
            <a:endParaRPr sz="8800" dirty="0"/>
          </a:p>
        </p:txBody>
      </p:sp>
      <p:sp>
        <p:nvSpPr>
          <p:cNvPr id="301" name="Setup &amp; analyze calculations"/>
          <p:cNvSpPr txBox="1">
            <a:spLocks noGrp="1"/>
          </p:cNvSpPr>
          <p:nvPr>
            <p:ph type="body" idx="21"/>
          </p:nvPr>
        </p:nvSpPr>
        <p:spPr>
          <a:xfrm>
            <a:off x="655134" y="1592539"/>
            <a:ext cx="16287750" cy="887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dirty="0"/>
              <a:t>Setup &amp; analyze calculations</a:t>
            </a:r>
          </a:p>
        </p:txBody>
      </p:sp>
      <p:pic>
        <p:nvPicPr>
          <p:cNvPr id="303" name="Screenshot 2023-03-24 at 13.53.51.png" descr="Screenshot 2023-03-24 at 13.53.51.png"/>
          <p:cNvPicPr>
            <a:picLocks noChangeAspect="1"/>
          </p:cNvPicPr>
          <p:nvPr/>
        </p:nvPicPr>
        <p:blipFill>
          <a:blip r:embed="rId2"/>
          <a:stretch>
            <a:fillRect/>
          </a:stretch>
        </p:blipFill>
        <p:spPr>
          <a:xfrm>
            <a:off x="9586571" y="2460501"/>
            <a:ext cx="5357814" cy="3197611"/>
          </a:xfrm>
          <a:prstGeom prst="rect">
            <a:avLst/>
          </a:prstGeom>
          <a:ln w="12700">
            <a:miter lim="400000"/>
          </a:ln>
        </p:spPr>
      </p:pic>
      <p:sp>
        <p:nvSpPr>
          <p:cNvPr id="304" name="Rectangle"/>
          <p:cNvSpPr/>
          <p:nvPr/>
        </p:nvSpPr>
        <p:spPr>
          <a:xfrm>
            <a:off x="9586571" y="2459169"/>
            <a:ext cx="5357814" cy="3196830"/>
          </a:xfrm>
          <a:prstGeom prst="rect">
            <a:avLst/>
          </a:prstGeom>
          <a:ln w="12700">
            <a:solidFill>
              <a:srgbClr val="929292"/>
            </a:solidFill>
            <a:miter lim="400000"/>
          </a:ln>
        </p:spPr>
        <p:txBody>
          <a:bodyPr lIns="71438" tIns="71438" rIns="71438" bIns="71438" anchor="ctr"/>
          <a:lstStyle/>
          <a:p>
            <a:pPr defTabSz="1589541">
              <a:defRPr sz="3200">
                <a:solidFill>
                  <a:srgbClr val="FFFFFF"/>
                </a:solidFill>
                <a:latin typeface="Graphik"/>
                <a:ea typeface="Graphik"/>
                <a:cs typeface="Graphik"/>
                <a:sym typeface="Graphik"/>
              </a:defRPr>
            </a:pPr>
            <a:endParaRPr sz="4500"/>
          </a:p>
        </p:txBody>
      </p:sp>
      <p:pic>
        <p:nvPicPr>
          <p:cNvPr id="305" name="Screenshot 2023-03-24 at 14.03.32.png" descr="Screenshot 2023-03-24 at 14.03.32.png"/>
          <p:cNvPicPr>
            <a:picLocks noChangeAspect="1"/>
          </p:cNvPicPr>
          <p:nvPr/>
        </p:nvPicPr>
        <p:blipFill>
          <a:blip r:embed="rId3"/>
          <a:stretch>
            <a:fillRect/>
          </a:stretch>
        </p:blipFill>
        <p:spPr>
          <a:xfrm>
            <a:off x="12369529" y="4702165"/>
            <a:ext cx="5357814" cy="2997526"/>
          </a:xfrm>
          <a:prstGeom prst="rect">
            <a:avLst/>
          </a:prstGeom>
          <a:ln w="12700">
            <a:miter lim="400000"/>
          </a:ln>
        </p:spPr>
      </p:pic>
      <p:sp>
        <p:nvSpPr>
          <p:cNvPr id="306" name="Rectangle"/>
          <p:cNvSpPr/>
          <p:nvPr/>
        </p:nvSpPr>
        <p:spPr>
          <a:xfrm>
            <a:off x="12369529" y="4700742"/>
            <a:ext cx="5357814" cy="3000376"/>
          </a:xfrm>
          <a:prstGeom prst="rect">
            <a:avLst/>
          </a:prstGeom>
          <a:ln w="12700">
            <a:solidFill>
              <a:srgbClr val="929292"/>
            </a:solidFill>
            <a:miter lim="400000"/>
          </a:ln>
        </p:spPr>
        <p:txBody>
          <a:bodyPr lIns="71438" tIns="71438" rIns="71438" bIns="71438" anchor="ctr"/>
          <a:lstStyle/>
          <a:p>
            <a:pPr defTabSz="1589541">
              <a:defRPr sz="3200">
                <a:solidFill>
                  <a:srgbClr val="FFFFFF"/>
                </a:solidFill>
                <a:latin typeface="Graphik"/>
                <a:ea typeface="Graphik"/>
                <a:cs typeface="Graphik"/>
                <a:sym typeface="Graphik"/>
              </a:defRPr>
            </a:pPr>
            <a:endParaRPr sz="4500"/>
          </a:p>
        </p:txBody>
      </p:sp>
      <p:pic>
        <p:nvPicPr>
          <p:cNvPr id="307" name="Screenshot 2023-03-24 at 13.54.49.png" descr="Screenshot 2023-03-24 at 13.54.49.png"/>
          <p:cNvPicPr>
            <a:picLocks noChangeAspect="1"/>
          </p:cNvPicPr>
          <p:nvPr/>
        </p:nvPicPr>
        <p:blipFill>
          <a:blip r:embed="rId4"/>
          <a:stretch>
            <a:fillRect/>
          </a:stretch>
        </p:blipFill>
        <p:spPr>
          <a:xfrm>
            <a:off x="9938190" y="7126811"/>
            <a:ext cx="5357814" cy="3386091"/>
          </a:xfrm>
          <a:prstGeom prst="rect">
            <a:avLst/>
          </a:prstGeom>
          <a:ln w="12700">
            <a:miter lim="400000"/>
          </a:ln>
        </p:spPr>
      </p:pic>
      <p:sp>
        <p:nvSpPr>
          <p:cNvPr id="308" name="Rectangle"/>
          <p:cNvSpPr/>
          <p:nvPr/>
        </p:nvSpPr>
        <p:spPr>
          <a:xfrm>
            <a:off x="9938190" y="7123215"/>
            <a:ext cx="5357814" cy="3393283"/>
          </a:xfrm>
          <a:prstGeom prst="rect">
            <a:avLst/>
          </a:prstGeom>
          <a:ln w="12700">
            <a:solidFill>
              <a:srgbClr val="929292"/>
            </a:solidFill>
            <a:miter lim="400000"/>
          </a:ln>
        </p:spPr>
        <p:txBody>
          <a:bodyPr lIns="71438" tIns="71438" rIns="71438" bIns="71438" anchor="ctr"/>
          <a:lstStyle/>
          <a:p>
            <a:pPr defTabSz="1589541">
              <a:defRPr sz="3200">
                <a:solidFill>
                  <a:srgbClr val="FFFFFF"/>
                </a:solidFill>
                <a:latin typeface="Graphik"/>
                <a:ea typeface="Graphik"/>
                <a:cs typeface="Graphik"/>
                <a:sym typeface="Graphik"/>
              </a:defRPr>
            </a:pPr>
            <a:endParaRPr sz="4500"/>
          </a:p>
        </p:txBody>
      </p:sp>
      <p:pic>
        <p:nvPicPr>
          <p:cNvPr id="309" name="Screenshot 2023-03-24 at 14.08.30.png" descr="Screenshot 2023-03-24 at 14.08.30.png"/>
          <p:cNvPicPr>
            <a:picLocks noChangeAspect="1"/>
          </p:cNvPicPr>
          <p:nvPr/>
        </p:nvPicPr>
        <p:blipFill>
          <a:blip r:embed="rId5"/>
          <a:stretch>
            <a:fillRect/>
          </a:stretch>
        </p:blipFill>
        <p:spPr>
          <a:xfrm>
            <a:off x="12369529" y="9700066"/>
            <a:ext cx="5357814" cy="2667718"/>
          </a:xfrm>
          <a:prstGeom prst="rect">
            <a:avLst/>
          </a:prstGeom>
          <a:ln w="12700">
            <a:miter lim="400000"/>
          </a:ln>
        </p:spPr>
      </p:pic>
      <p:sp>
        <p:nvSpPr>
          <p:cNvPr id="310" name="Rectangle"/>
          <p:cNvSpPr/>
          <p:nvPr/>
        </p:nvSpPr>
        <p:spPr>
          <a:xfrm>
            <a:off x="12369529" y="9703401"/>
            <a:ext cx="5357814" cy="2661048"/>
          </a:xfrm>
          <a:prstGeom prst="rect">
            <a:avLst/>
          </a:prstGeom>
          <a:ln w="12700">
            <a:solidFill>
              <a:srgbClr val="929292"/>
            </a:solidFill>
            <a:miter lim="400000"/>
          </a:ln>
        </p:spPr>
        <p:txBody>
          <a:bodyPr lIns="71438" tIns="71438" rIns="71438" bIns="71438" anchor="ctr"/>
          <a:lstStyle/>
          <a:p>
            <a:pPr defTabSz="1589541">
              <a:defRPr sz="3200">
                <a:solidFill>
                  <a:srgbClr val="FFFFFF"/>
                </a:solidFill>
                <a:latin typeface="Graphik"/>
                <a:ea typeface="Graphik"/>
                <a:cs typeface="Graphik"/>
                <a:sym typeface="Graphik"/>
              </a:defRPr>
            </a:pPr>
            <a:endParaRPr sz="45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37" name="Training MLP with ParAMS"/>
          <p:cNvSpPr txBox="1">
            <a:spLocks noGrp="1"/>
          </p:cNvSpPr>
          <p:nvPr>
            <p:ph type="title"/>
          </p:nvPr>
        </p:nvSpPr>
        <p:spPr bwMode="auto">
          <a:prstGeom prst="rect">
            <a:avLst/>
          </a:prstGeom>
        </p:spPr>
        <p:txBody>
          <a:bodyPr>
            <a:normAutofit/>
          </a:bodyPr>
          <a:lstStyle/>
          <a:p>
            <a:pPr>
              <a:defRPr/>
            </a:pPr>
            <a:r>
              <a:t>Training MLP with ParAMS</a:t>
            </a:r>
          </a:p>
        </p:txBody>
      </p:sp>
      <p:sp>
        <p:nvSpPr>
          <p:cNvPr id="438" name="Active learning workflow"/>
          <p:cNvSpPr txBox="1">
            <a:spLocks noGrp="1"/>
          </p:cNvSpPr>
          <p:nvPr>
            <p:ph type="body" idx="21"/>
          </p:nvPr>
        </p:nvSpPr>
        <p:spPr bwMode="auto">
          <a:prstGeom prst="rect">
            <a:avLst/>
          </a:prstGeom>
        </p:spPr>
        <p:txBody>
          <a:bodyPr/>
          <a:lstStyle/>
          <a:p>
            <a:pPr>
              <a:defRPr/>
            </a:pPr>
            <a:r>
              <a:t>Active learning workflow</a:t>
            </a:r>
          </a:p>
        </p:txBody>
      </p:sp>
      <p:sp>
        <p:nvSpPr>
          <p:cNvPr id="440" name="Initial dataset"/>
          <p:cNvSpPr/>
          <p:nvPr/>
        </p:nvSpPr>
        <p:spPr bwMode="auto">
          <a:xfrm>
            <a:off x="952200" y="4567312"/>
            <a:ext cx="1763879"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Initial dataset</a:t>
            </a:r>
          </a:p>
        </p:txBody>
      </p:sp>
      <p:sp>
        <p:nvSpPr>
          <p:cNvPr id="441" name="Accurate?"/>
          <p:cNvSpPr/>
          <p:nvPr/>
        </p:nvSpPr>
        <p:spPr bwMode="auto">
          <a:xfrm>
            <a:off x="14542191" y="3816470"/>
            <a:ext cx="2844525" cy="28445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Accurate?</a:t>
            </a:r>
          </a:p>
        </p:txBody>
      </p:sp>
      <p:sp>
        <p:nvSpPr>
          <p:cNvPr id="442" name="Line"/>
          <p:cNvSpPr/>
          <p:nvPr/>
        </p:nvSpPr>
        <p:spPr bwMode="auto">
          <a:xfrm>
            <a:off x="2717021" y="5262990"/>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43" name="Use ML to generate new data"/>
          <p:cNvSpPr/>
          <p:nvPr/>
        </p:nvSpPr>
        <p:spPr bwMode="auto">
          <a:xfrm>
            <a:off x="6279639" y="4591571"/>
            <a:ext cx="3843968" cy="1342838"/>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Use ML to generate new data</a:t>
            </a:r>
          </a:p>
        </p:txBody>
      </p:sp>
      <p:sp>
        <p:nvSpPr>
          <p:cNvPr id="444" name="Train ML"/>
          <p:cNvSpPr/>
          <p:nvPr/>
        </p:nvSpPr>
        <p:spPr bwMode="auto">
          <a:xfrm>
            <a:off x="3450845" y="4567312"/>
            <a:ext cx="209403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Train ML</a:t>
            </a:r>
          </a:p>
        </p:txBody>
      </p:sp>
      <p:sp>
        <p:nvSpPr>
          <p:cNvPr id="460" name="Connection Line"/>
          <p:cNvSpPr/>
          <p:nvPr/>
        </p:nvSpPr>
        <p:spPr bwMode="auto">
          <a:xfrm>
            <a:off x="4500268" y="3239713"/>
            <a:ext cx="11481597" cy="1322069"/>
          </a:xfrm>
          <a:custGeom>
            <a:avLst/>
            <a:gdLst/>
            <a:ahLst/>
            <a:cxnLst>
              <a:cxn ang="0">
                <a:pos x="wd2" y="hd2"/>
              </a:cxn>
              <a:cxn ang="5400000">
                <a:pos x="wd2" y="hd2"/>
              </a:cxn>
              <a:cxn ang="10800000">
                <a:pos x="wd2" y="hd2"/>
              </a:cxn>
              <a:cxn ang="16200000">
                <a:pos x="wd2" y="hd2"/>
              </a:cxn>
            </a:cxnLst>
            <a:rect l="0" t="0" r="r" b="b"/>
            <a:pathLst>
              <a:path w="21600" h="16616" extrusionOk="0">
                <a:moveTo>
                  <a:pt x="0" y="16616"/>
                </a:moveTo>
                <a:cubicBezTo>
                  <a:pt x="7047" y="-2034"/>
                  <a:pt x="14247" y="-4984"/>
                  <a:pt x="21600" y="7766"/>
                </a:cubicBezTo>
              </a:path>
            </a:pathLst>
          </a:custGeom>
          <a:ln w="25400">
            <a:solidFill>
              <a:srgbClr val="000000"/>
            </a:solidFill>
            <a:miter lim="400000"/>
            <a:headEnd type="triangle"/>
          </a:ln>
        </p:spPr>
        <p:txBody>
          <a:bodyPr/>
          <a:lstStyle/>
          <a:p>
            <a:pPr>
              <a:defRPr/>
            </a:pPr>
            <a:endParaRPr sz="7032"/>
          </a:p>
        </p:txBody>
      </p:sp>
      <p:sp>
        <p:nvSpPr>
          <p:cNvPr id="446" name="No"/>
          <p:cNvSpPr txBox="1"/>
          <p:nvPr/>
        </p:nvSpPr>
        <p:spPr bwMode="auto">
          <a:xfrm>
            <a:off x="15353896" y="3124313"/>
            <a:ext cx="719749" cy="663644"/>
          </a:xfrm>
          <a:prstGeom prst="rect">
            <a:avLst/>
          </a:prstGeom>
          <a:ln w="12700">
            <a:miter lim="400000"/>
          </a:ln>
        </p:spPr>
        <p:txBody>
          <a:bodyPr wrap="none" lIns="71438" tIns="71438" rIns="71438" bIns="71438" anchor="ctr">
            <a:spAutoFit/>
          </a:bodyPr>
          <a:lstStyle>
            <a:lvl1pPr>
              <a:defRPr sz="2400">
                <a:latin typeface="Lato Regular"/>
                <a:ea typeface="Lato Regular"/>
                <a:cs typeface="Lato Regular"/>
              </a:defRPr>
            </a:lvl1pPr>
          </a:lstStyle>
          <a:p>
            <a:pPr>
              <a:defRPr/>
            </a:pPr>
            <a:r>
              <a:rPr sz="3375"/>
              <a:t>No</a:t>
            </a:r>
          </a:p>
        </p:txBody>
      </p:sp>
      <p:sp>
        <p:nvSpPr>
          <p:cNvPr id="447" name="Geometry optimization…"/>
          <p:cNvSpPr txBox="1"/>
          <p:nvPr/>
        </p:nvSpPr>
        <p:spPr bwMode="auto">
          <a:xfrm>
            <a:off x="2821" y="5883492"/>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Geometry optimization</a:t>
            </a:r>
          </a:p>
          <a:p>
            <a:pPr>
              <a:defRPr sz="2400">
                <a:latin typeface="Lato Regular"/>
                <a:ea typeface="Lato Regular"/>
                <a:cs typeface="Lato Regular"/>
              </a:defRPr>
            </a:pPr>
            <a:r>
              <a:rPr sz="3375"/>
              <a:t>~10 steps</a:t>
            </a:r>
          </a:p>
        </p:txBody>
      </p:sp>
      <p:sp>
        <p:nvSpPr>
          <p:cNvPr id="448" name="Replay with DFT"/>
          <p:cNvSpPr/>
          <p:nvPr/>
        </p:nvSpPr>
        <p:spPr bwMode="auto">
          <a:xfrm>
            <a:off x="10804792" y="4567312"/>
            <a:ext cx="304644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Replay with DFT </a:t>
            </a:r>
          </a:p>
        </p:txBody>
      </p:sp>
      <p:sp>
        <p:nvSpPr>
          <p:cNvPr id="449" name="Training 1.2…"/>
          <p:cNvSpPr txBox="1"/>
          <p:nvPr/>
        </p:nvSpPr>
        <p:spPr bwMode="auto">
          <a:xfrm>
            <a:off x="2666540" y="5938945"/>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Training 1.2</a:t>
            </a:r>
          </a:p>
          <a:p>
            <a:pPr>
              <a:defRPr sz="2400">
                <a:latin typeface="Lato Regular"/>
                <a:ea typeface="Lato Regular"/>
                <a:cs typeface="Lato Regular"/>
              </a:defRPr>
            </a:pPr>
            <a:r>
              <a:rPr sz="3375"/>
              <a:t>13 training</a:t>
            </a:r>
          </a:p>
          <a:p>
            <a:pPr>
              <a:defRPr sz="2400">
                <a:latin typeface="Lato Regular"/>
                <a:ea typeface="Lato Regular"/>
                <a:cs typeface="Lato Regular"/>
              </a:defRPr>
            </a:pPr>
            <a:r>
              <a:rPr sz="3375"/>
              <a:t>6 validation</a:t>
            </a:r>
          </a:p>
        </p:txBody>
      </p:sp>
      <p:sp>
        <p:nvSpPr>
          <p:cNvPr id="450" name="Line"/>
          <p:cNvSpPr/>
          <p:nvPr/>
        </p:nvSpPr>
        <p:spPr bwMode="auto">
          <a:xfrm>
            <a:off x="5561816" y="5259785"/>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51" name="Line"/>
          <p:cNvSpPr/>
          <p:nvPr/>
        </p:nvSpPr>
        <p:spPr bwMode="auto">
          <a:xfrm>
            <a:off x="10088836"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52" name="Line"/>
          <p:cNvSpPr/>
          <p:nvPr/>
        </p:nvSpPr>
        <p:spPr bwMode="auto">
          <a:xfrm>
            <a:off x="13844095"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grpSp>
        <p:nvGrpSpPr>
          <p:cNvPr id="455" name="Group"/>
          <p:cNvGrpSpPr/>
          <p:nvPr/>
        </p:nvGrpSpPr>
        <p:grpSpPr bwMode="auto">
          <a:xfrm>
            <a:off x="10162609" y="5993611"/>
            <a:ext cx="5253752" cy="3248107"/>
            <a:chOff x="0" y="0"/>
            <a:chExt cx="3736000" cy="2309763"/>
          </a:xfrm>
        </p:grpSpPr>
        <p:pic>
          <p:nvPicPr>
            <p:cNvPr id="453" name="compare.pdf" descr="compare.pdf"/>
            <p:cNvPicPr>
              <a:picLocks noChangeAspect="1"/>
            </p:cNvPicPr>
            <p:nvPr/>
          </p:nvPicPr>
          <p:blipFill>
            <a:blip r:embed="rId2"/>
            <a:stretch/>
          </p:blipFill>
          <p:spPr bwMode="auto">
            <a:xfrm>
              <a:off x="0" y="0"/>
              <a:ext cx="3079684" cy="2309763"/>
            </a:xfrm>
            <a:prstGeom prst="rect">
              <a:avLst/>
            </a:prstGeom>
            <a:ln w="12700" cap="flat">
              <a:noFill/>
              <a:miter lim="400000"/>
            </a:ln>
            <a:effectLst/>
          </p:spPr>
        </p:pic>
        <p:sp>
          <p:nvSpPr>
            <p:cNvPr id="454" name="y = x"/>
            <p:cNvSpPr txBox="1"/>
            <p:nvPr/>
          </p:nvSpPr>
          <p:spPr bwMode="auto">
            <a:xfrm>
              <a:off x="3159204" y="757594"/>
              <a:ext cx="576796" cy="343342"/>
            </a:xfrm>
            <a:prstGeom prst="rect">
              <a:avLst/>
            </a:prstGeom>
            <a:noFill/>
            <a:ln w="12700" cap="flat">
              <a:noFill/>
              <a:miter lim="400000"/>
            </a:ln>
            <a:effectLst/>
          </p:spPr>
          <p:txBody>
            <a:bodyPr wrap="none" lIns="71438" tIns="71438" rIns="71438" bIns="71438" numCol="1" anchor="ctr">
              <a:spAutoFit/>
            </a:bodyPr>
            <a:lstStyle>
              <a:lvl1pPr>
                <a:defRPr>
                  <a:latin typeface="Lato Regular"/>
                  <a:ea typeface="Lato Regular"/>
                  <a:cs typeface="Lato Regular"/>
                </a:defRPr>
              </a:lvl1pPr>
            </a:lstStyle>
            <a:p>
              <a:pPr>
                <a:defRPr/>
              </a:pPr>
              <a:r>
                <a:rPr sz="2200" dirty="0"/>
                <a:t>y = x </a:t>
              </a:r>
            </a:p>
          </p:txBody>
        </p:sp>
      </p:grpSp>
      <p:pic>
        <p:nvPicPr>
          <p:cNvPr id="457" name="Screenshot 2023-06-19 at 11.17.48.png" descr="Screenshot 2023-06-19 at 11.17.48.png"/>
          <p:cNvPicPr>
            <a:picLocks noChangeAspect="1"/>
          </p:cNvPicPr>
          <p:nvPr/>
        </p:nvPicPr>
        <p:blipFill>
          <a:blip r:embed="rId3"/>
          <a:stretch/>
        </p:blipFill>
        <p:spPr bwMode="auto">
          <a:xfrm>
            <a:off x="597244" y="8063333"/>
            <a:ext cx="5253955" cy="2618191"/>
          </a:xfrm>
          <a:prstGeom prst="rect">
            <a:avLst/>
          </a:prstGeom>
          <a:ln w="12700">
            <a:miter lim="400000"/>
          </a:ln>
        </p:spPr>
      </p:pic>
      <p:sp>
        <p:nvSpPr>
          <p:cNvPr id="458" name="12.5 fs NVT 100 K…"/>
          <p:cNvSpPr txBox="1"/>
          <p:nvPr/>
        </p:nvSpPr>
        <p:spPr bwMode="auto">
          <a:xfrm>
            <a:off x="6370303" y="5912323"/>
            <a:ext cx="3792306" cy="2221763"/>
          </a:xfrm>
          <a:prstGeom prst="rect">
            <a:avLst/>
          </a:prstGeom>
          <a:ln w="12700">
            <a:miter lim="400000"/>
          </a:ln>
        </p:spPr>
        <p:txBody>
          <a:bodyPr wrap="square" lIns="71438" tIns="71438" rIns="71438" bIns="71438" anchor="ctr">
            <a:spAutoFit/>
          </a:bodyPr>
          <a:lstStyle/>
          <a:p>
            <a:pPr>
              <a:defRPr sz="2400">
                <a:latin typeface="Lato Regular"/>
                <a:ea typeface="Lato Regular"/>
                <a:cs typeface="Lato Regular"/>
              </a:defRPr>
            </a:pPr>
            <a:r>
              <a:rPr sz="3375" dirty="0"/>
              <a:t>12.5 fs NVT 100 K</a:t>
            </a:r>
          </a:p>
          <a:p>
            <a:pPr>
              <a:defRPr sz="2400">
                <a:solidFill>
                  <a:srgbClr val="D5D5D5"/>
                </a:solidFill>
                <a:latin typeface="Lato Regular"/>
                <a:ea typeface="Lato Regular"/>
                <a:cs typeface="Lato Regular"/>
              </a:defRPr>
            </a:pPr>
            <a:r>
              <a:rPr sz="3375" dirty="0"/>
              <a:t>25 fs NVT 100 K</a:t>
            </a:r>
          </a:p>
          <a:p>
            <a:pPr>
              <a:defRPr sz="2400">
                <a:solidFill>
                  <a:srgbClr val="D5D5D5"/>
                </a:solidFill>
                <a:latin typeface="Lato Regular"/>
                <a:ea typeface="Lato Regular"/>
                <a:cs typeface="Lato Regular"/>
              </a:defRPr>
            </a:pPr>
            <a:r>
              <a:rPr sz="3375" dirty="0"/>
              <a:t>50 fs NVT 100 K</a:t>
            </a:r>
          </a:p>
          <a:p>
            <a:pPr>
              <a:defRPr sz="2400">
                <a:solidFill>
                  <a:srgbClr val="D5D5D5"/>
                </a:solidFill>
                <a:latin typeface="Lato Regular"/>
                <a:ea typeface="Lato Regular"/>
                <a:cs typeface="Lato Regular"/>
              </a:defRPr>
            </a:pPr>
            <a:r>
              <a:rPr sz="3375" dirty="0"/>
              <a:t>etc.</a:t>
            </a:r>
          </a:p>
        </p:txBody>
      </p:sp>
      <p:pic>
        <p:nvPicPr>
          <p:cNvPr id="459" name="Screenshot 2023-06-19 at 11.44.52.png" descr="Screenshot 2023-06-19 at 11.44.52.png"/>
          <p:cNvPicPr>
            <a:picLocks noChangeAspect="1"/>
          </p:cNvPicPr>
          <p:nvPr/>
        </p:nvPicPr>
        <p:blipFill>
          <a:blip r:embed="rId4"/>
          <a:stretch/>
        </p:blipFill>
        <p:spPr bwMode="auto">
          <a:xfrm>
            <a:off x="6625828" y="7931283"/>
            <a:ext cx="3169448" cy="2780937"/>
          </a:xfrm>
          <a:prstGeom prst="rect">
            <a:avLst/>
          </a:prstGeom>
          <a:ln w="12700">
            <a:miter lim="400000"/>
          </a:ln>
        </p:spPr>
      </p:pic>
      <p:sp>
        <p:nvSpPr>
          <p:cNvPr id="2" name="MAE = 1.83 eV/Å">
            <a:extLst>
              <a:ext uri="{FF2B5EF4-FFF2-40B4-BE49-F238E27FC236}">
                <a16:creationId xmlns:a16="http://schemas.microsoft.com/office/drawing/2014/main" id="{31B1EDCC-110C-A551-F226-2FFDAE0AABB9}"/>
              </a:ext>
            </a:extLst>
          </p:cNvPr>
          <p:cNvSpPr txBox="1"/>
          <p:nvPr/>
        </p:nvSpPr>
        <p:spPr bwMode="auto">
          <a:xfrm>
            <a:off x="10804792" y="10962695"/>
            <a:ext cx="7213514" cy="1226427"/>
          </a:xfrm>
          <a:prstGeom prst="rect">
            <a:avLst/>
          </a:prstGeom>
          <a:ln w="12700">
            <a:miter lim="400000"/>
          </a:ln>
        </p:spPr>
        <p:txBody>
          <a:bodyPr wrap="none" lIns="71438" tIns="71438" rIns="71438" bIns="71438" anchor="ctr">
            <a:spAutoFit/>
          </a:bodyPr>
          <a:lstStyle>
            <a:lvl1pPr algn="l">
              <a:defRPr>
                <a:latin typeface="Lato Regular"/>
                <a:ea typeface="Lato Regular"/>
                <a:cs typeface="Lato Regular"/>
              </a:defRPr>
            </a:lvl1pPr>
          </a:lstStyle>
          <a:p>
            <a:pPr>
              <a:defRPr/>
            </a:pPr>
            <a:r>
              <a:rPr sz="7032" dirty="0"/>
              <a:t>MAE = 1.83 eV/Å</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62" name="Training MLP with ParAMS"/>
          <p:cNvSpPr txBox="1">
            <a:spLocks noGrp="1"/>
          </p:cNvSpPr>
          <p:nvPr>
            <p:ph type="title"/>
          </p:nvPr>
        </p:nvSpPr>
        <p:spPr bwMode="auto">
          <a:prstGeom prst="rect">
            <a:avLst/>
          </a:prstGeom>
        </p:spPr>
        <p:txBody>
          <a:bodyPr>
            <a:normAutofit/>
          </a:bodyPr>
          <a:lstStyle/>
          <a:p>
            <a:pPr>
              <a:defRPr/>
            </a:pPr>
            <a:r>
              <a:t>Training MLP with ParAMS</a:t>
            </a:r>
          </a:p>
        </p:txBody>
      </p:sp>
      <p:sp>
        <p:nvSpPr>
          <p:cNvPr id="463" name="Active learning workflow"/>
          <p:cNvSpPr txBox="1">
            <a:spLocks noGrp="1"/>
          </p:cNvSpPr>
          <p:nvPr>
            <p:ph type="body" idx="21"/>
          </p:nvPr>
        </p:nvSpPr>
        <p:spPr bwMode="auto">
          <a:prstGeom prst="rect">
            <a:avLst/>
          </a:prstGeom>
        </p:spPr>
        <p:txBody>
          <a:bodyPr/>
          <a:lstStyle/>
          <a:p>
            <a:pPr>
              <a:defRPr/>
            </a:pPr>
            <a:r>
              <a:t>Active learning workflow</a:t>
            </a:r>
          </a:p>
        </p:txBody>
      </p:sp>
      <p:sp>
        <p:nvSpPr>
          <p:cNvPr id="465" name="Initial dataset"/>
          <p:cNvSpPr/>
          <p:nvPr/>
        </p:nvSpPr>
        <p:spPr bwMode="auto">
          <a:xfrm>
            <a:off x="952200" y="4567312"/>
            <a:ext cx="1763879"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Initial dataset</a:t>
            </a:r>
          </a:p>
        </p:txBody>
      </p:sp>
      <p:sp>
        <p:nvSpPr>
          <p:cNvPr id="466" name="Accurate?"/>
          <p:cNvSpPr/>
          <p:nvPr/>
        </p:nvSpPr>
        <p:spPr bwMode="auto">
          <a:xfrm>
            <a:off x="14542191" y="3816470"/>
            <a:ext cx="2844525" cy="28445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Accurate?</a:t>
            </a:r>
          </a:p>
        </p:txBody>
      </p:sp>
      <p:sp>
        <p:nvSpPr>
          <p:cNvPr id="467" name="Line"/>
          <p:cNvSpPr/>
          <p:nvPr/>
        </p:nvSpPr>
        <p:spPr bwMode="auto">
          <a:xfrm>
            <a:off x="2717021" y="5262990"/>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68" name="Use ML to generate new data"/>
          <p:cNvSpPr/>
          <p:nvPr/>
        </p:nvSpPr>
        <p:spPr bwMode="auto">
          <a:xfrm>
            <a:off x="6279639" y="4591571"/>
            <a:ext cx="3843968" cy="1342838"/>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Use ML to generate new data</a:t>
            </a:r>
          </a:p>
        </p:txBody>
      </p:sp>
      <p:sp>
        <p:nvSpPr>
          <p:cNvPr id="469" name="Train ML"/>
          <p:cNvSpPr/>
          <p:nvPr/>
        </p:nvSpPr>
        <p:spPr bwMode="auto">
          <a:xfrm>
            <a:off x="3450845" y="4567312"/>
            <a:ext cx="209403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Train ML</a:t>
            </a:r>
          </a:p>
        </p:txBody>
      </p:sp>
      <p:sp>
        <p:nvSpPr>
          <p:cNvPr id="483" name="Connection Line"/>
          <p:cNvSpPr/>
          <p:nvPr/>
        </p:nvSpPr>
        <p:spPr bwMode="auto">
          <a:xfrm>
            <a:off x="4500268" y="3239713"/>
            <a:ext cx="11481597" cy="1322069"/>
          </a:xfrm>
          <a:custGeom>
            <a:avLst/>
            <a:gdLst/>
            <a:ahLst/>
            <a:cxnLst>
              <a:cxn ang="0">
                <a:pos x="wd2" y="hd2"/>
              </a:cxn>
              <a:cxn ang="5400000">
                <a:pos x="wd2" y="hd2"/>
              </a:cxn>
              <a:cxn ang="10800000">
                <a:pos x="wd2" y="hd2"/>
              </a:cxn>
              <a:cxn ang="16200000">
                <a:pos x="wd2" y="hd2"/>
              </a:cxn>
            </a:cxnLst>
            <a:rect l="0" t="0" r="r" b="b"/>
            <a:pathLst>
              <a:path w="21600" h="16616" extrusionOk="0">
                <a:moveTo>
                  <a:pt x="0" y="16616"/>
                </a:moveTo>
                <a:cubicBezTo>
                  <a:pt x="7047" y="-2034"/>
                  <a:pt x="14247" y="-4984"/>
                  <a:pt x="21600" y="7766"/>
                </a:cubicBezTo>
              </a:path>
            </a:pathLst>
          </a:custGeom>
          <a:ln w="25400">
            <a:solidFill>
              <a:srgbClr val="000000"/>
            </a:solidFill>
            <a:miter lim="400000"/>
            <a:headEnd type="triangle"/>
          </a:ln>
        </p:spPr>
        <p:txBody>
          <a:bodyPr/>
          <a:lstStyle/>
          <a:p>
            <a:pPr>
              <a:defRPr/>
            </a:pPr>
            <a:endParaRPr sz="7032"/>
          </a:p>
        </p:txBody>
      </p:sp>
      <p:sp>
        <p:nvSpPr>
          <p:cNvPr id="471" name="No"/>
          <p:cNvSpPr txBox="1"/>
          <p:nvPr/>
        </p:nvSpPr>
        <p:spPr bwMode="auto">
          <a:xfrm>
            <a:off x="15353896" y="3124313"/>
            <a:ext cx="719749" cy="663644"/>
          </a:xfrm>
          <a:prstGeom prst="rect">
            <a:avLst/>
          </a:prstGeom>
          <a:ln w="12700">
            <a:miter lim="400000"/>
          </a:ln>
        </p:spPr>
        <p:txBody>
          <a:bodyPr wrap="none" lIns="71438" tIns="71438" rIns="71438" bIns="71438" anchor="ctr">
            <a:spAutoFit/>
          </a:bodyPr>
          <a:lstStyle>
            <a:lvl1pPr>
              <a:defRPr sz="2400">
                <a:latin typeface="Lato Regular"/>
                <a:ea typeface="Lato Regular"/>
                <a:cs typeface="Lato Regular"/>
              </a:defRPr>
            </a:lvl1pPr>
          </a:lstStyle>
          <a:p>
            <a:pPr>
              <a:defRPr/>
            </a:pPr>
            <a:r>
              <a:rPr sz="3375"/>
              <a:t>No</a:t>
            </a:r>
          </a:p>
        </p:txBody>
      </p:sp>
      <p:sp>
        <p:nvSpPr>
          <p:cNvPr id="472" name="Geometry optimization…"/>
          <p:cNvSpPr txBox="1"/>
          <p:nvPr/>
        </p:nvSpPr>
        <p:spPr bwMode="auto">
          <a:xfrm>
            <a:off x="2821" y="5883492"/>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Geometry optimization</a:t>
            </a:r>
          </a:p>
          <a:p>
            <a:pPr>
              <a:defRPr sz="2400">
                <a:latin typeface="Lato Regular"/>
                <a:ea typeface="Lato Regular"/>
                <a:cs typeface="Lato Regular"/>
              </a:defRPr>
            </a:pPr>
            <a:r>
              <a:rPr sz="3375"/>
              <a:t>~10 steps</a:t>
            </a:r>
          </a:p>
        </p:txBody>
      </p:sp>
      <p:sp>
        <p:nvSpPr>
          <p:cNvPr id="473" name="Replay with DFT"/>
          <p:cNvSpPr/>
          <p:nvPr/>
        </p:nvSpPr>
        <p:spPr bwMode="auto">
          <a:xfrm>
            <a:off x="10804792" y="4567312"/>
            <a:ext cx="304644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Replay with DFT </a:t>
            </a:r>
          </a:p>
        </p:txBody>
      </p:sp>
      <p:sp>
        <p:nvSpPr>
          <p:cNvPr id="474" name="Training 1.3…"/>
          <p:cNvSpPr txBox="1"/>
          <p:nvPr/>
        </p:nvSpPr>
        <p:spPr bwMode="auto">
          <a:xfrm>
            <a:off x="2666540" y="5938945"/>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Training 1.3</a:t>
            </a:r>
          </a:p>
          <a:p>
            <a:pPr>
              <a:defRPr sz="2400">
                <a:latin typeface="Lato Regular"/>
                <a:ea typeface="Lato Regular"/>
                <a:cs typeface="Lato Regular"/>
              </a:defRPr>
            </a:pPr>
            <a:r>
              <a:rPr sz="3375"/>
              <a:t>17 training</a:t>
            </a:r>
          </a:p>
          <a:p>
            <a:pPr>
              <a:defRPr sz="2400">
                <a:latin typeface="Lato Regular"/>
                <a:ea typeface="Lato Regular"/>
                <a:cs typeface="Lato Regular"/>
              </a:defRPr>
            </a:pPr>
            <a:r>
              <a:rPr sz="3375"/>
              <a:t>7 validation</a:t>
            </a:r>
          </a:p>
        </p:txBody>
      </p:sp>
      <p:sp>
        <p:nvSpPr>
          <p:cNvPr id="475" name="Line"/>
          <p:cNvSpPr/>
          <p:nvPr/>
        </p:nvSpPr>
        <p:spPr bwMode="auto">
          <a:xfrm>
            <a:off x="5561816" y="5259785"/>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76" name="Line"/>
          <p:cNvSpPr/>
          <p:nvPr/>
        </p:nvSpPr>
        <p:spPr bwMode="auto">
          <a:xfrm>
            <a:off x="10088836"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77" name="Line"/>
          <p:cNvSpPr/>
          <p:nvPr/>
        </p:nvSpPr>
        <p:spPr bwMode="auto">
          <a:xfrm>
            <a:off x="13844095"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pic>
        <p:nvPicPr>
          <p:cNvPr id="479" name="Screenshot 2023-06-19 at 11.17.48.png" descr="Screenshot 2023-06-19 at 11.17.48.png"/>
          <p:cNvPicPr>
            <a:picLocks noChangeAspect="1"/>
          </p:cNvPicPr>
          <p:nvPr/>
        </p:nvPicPr>
        <p:blipFill>
          <a:blip r:embed="rId2"/>
          <a:stretch/>
        </p:blipFill>
        <p:spPr bwMode="auto">
          <a:xfrm>
            <a:off x="597244" y="8063333"/>
            <a:ext cx="5253955" cy="2618191"/>
          </a:xfrm>
          <a:prstGeom prst="rect">
            <a:avLst/>
          </a:prstGeom>
          <a:ln w="12700">
            <a:miter lim="400000"/>
          </a:ln>
        </p:spPr>
      </p:pic>
      <p:pic>
        <p:nvPicPr>
          <p:cNvPr id="480" name="compare.pdf" descr="compare.pdf"/>
          <p:cNvPicPr>
            <a:picLocks noChangeAspect="1"/>
          </p:cNvPicPr>
          <p:nvPr/>
        </p:nvPicPr>
        <p:blipFill>
          <a:blip r:embed="rId3"/>
          <a:stretch/>
        </p:blipFill>
        <p:spPr bwMode="auto">
          <a:xfrm>
            <a:off x="10167027" y="5993611"/>
            <a:ext cx="4321970" cy="3241478"/>
          </a:xfrm>
          <a:prstGeom prst="rect">
            <a:avLst/>
          </a:prstGeom>
          <a:ln w="12700">
            <a:miter lim="400000"/>
          </a:ln>
        </p:spPr>
      </p:pic>
      <p:sp>
        <p:nvSpPr>
          <p:cNvPr id="481" name="12.5 fs NVT 100 K…"/>
          <p:cNvSpPr txBox="1"/>
          <p:nvPr/>
        </p:nvSpPr>
        <p:spPr bwMode="auto">
          <a:xfrm>
            <a:off x="6370303" y="5912323"/>
            <a:ext cx="3899480" cy="2221763"/>
          </a:xfrm>
          <a:prstGeom prst="rect">
            <a:avLst/>
          </a:prstGeom>
          <a:ln w="12700">
            <a:miter lim="400000"/>
          </a:ln>
        </p:spPr>
        <p:txBody>
          <a:bodyPr wrap="square" lIns="71438" tIns="71438" rIns="71438" bIns="71438" anchor="ctr">
            <a:spAutoFit/>
          </a:bodyPr>
          <a:lstStyle/>
          <a:p>
            <a:pPr>
              <a:defRPr sz="2400">
                <a:latin typeface="Lato Regular"/>
                <a:ea typeface="Lato Regular"/>
                <a:cs typeface="Lato Regular"/>
              </a:defRPr>
            </a:pPr>
            <a:r>
              <a:rPr sz="3375" dirty="0"/>
              <a:t>12.5 fs NVT 100 K</a:t>
            </a:r>
          </a:p>
          <a:p>
            <a:pPr>
              <a:defRPr sz="2400">
                <a:solidFill>
                  <a:srgbClr val="D5D5D5"/>
                </a:solidFill>
                <a:latin typeface="Lato Regular"/>
                <a:ea typeface="Lato Regular"/>
                <a:cs typeface="Lato Regular"/>
              </a:defRPr>
            </a:pPr>
            <a:r>
              <a:rPr sz="3375" dirty="0"/>
              <a:t>25 fs NVT 100 K</a:t>
            </a:r>
          </a:p>
          <a:p>
            <a:pPr>
              <a:defRPr sz="2400">
                <a:solidFill>
                  <a:srgbClr val="D5D5D5"/>
                </a:solidFill>
                <a:latin typeface="Lato Regular"/>
                <a:ea typeface="Lato Regular"/>
                <a:cs typeface="Lato Regular"/>
              </a:defRPr>
            </a:pPr>
            <a:r>
              <a:rPr sz="3375" dirty="0"/>
              <a:t>50 fs NVT 100 K</a:t>
            </a:r>
          </a:p>
          <a:p>
            <a:pPr>
              <a:defRPr sz="2400">
                <a:solidFill>
                  <a:srgbClr val="D5D5D5"/>
                </a:solidFill>
                <a:latin typeface="Lato Regular"/>
                <a:ea typeface="Lato Regular"/>
                <a:cs typeface="Lato Regular"/>
              </a:defRPr>
            </a:pPr>
            <a:r>
              <a:rPr sz="3375" dirty="0"/>
              <a:t>etc.</a:t>
            </a:r>
          </a:p>
        </p:txBody>
      </p:sp>
      <p:pic>
        <p:nvPicPr>
          <p:cNvPr id="482" name="Screenshot 2023-06-19 at 11.44.52.png" descr="Screenshot 2023-06-19 at 11.44.52.png"/>
          <p:cNvPicPr>
            <a:picLocks noChangeAspect="1"/>
          </p:cNvPicPr>
          <p:nvPr/>
        </p:nvPicPr>
        <p:blipFill>
          <a:blip r:embed="rId4"/>
          <a:stretch/>
        </p:blipFill>
        <p:spPr bwMode="auto">
          <a:xfrm>
            <a:off x="6625828" y="7931283"/>
            <a:ext cx="3169448" cy="2780937"/>
          </a:xfrm>
          <a:prstGeom prst="rect">
            <a:avLst/>
          </a:prstGeom>
          <a:ln w="12700">
            <a:miter lim="400000"/>
          </a:ln>
        </p:spPr>
      </p:pic>
      <p:sp>
        <p:nvSpPr>
          <p:cNvPr id="2" name="MAE = 1.83 eV/Å">
            <a:extLst>
              <a:ext uri="{FF2B5EF4-FFF2-40B4-BE49-F238E27FC236}">
                <a16:creationId xmlns:a16="http://schemas.microsoft.com/office/drawing/2014/main" id="{AADA9C1A-7760-2A3A-9815-61E843D4BAB0}"/>
              </a:ext>
            </a:extLst>
          </p:cNvPr>
          <p:cNvSpPr txBox="1"/>
          <p:nvPr/>
        </p:nvSpPr>
        <p:spPr bwMode="auto">
          <a:xfrm>
            <a:off x="10804792" y="10962695"/>
            <a:ext cx="7213514" cy="1226427"/>
          </a:xfrm>
          <a:prstGeom prst="rect">
            <a:avLst/>
          </a:prstGeom>
          <a:ln w="12700">
            <a:miter lim="400000"/>
          </a:ln>
        </p:spPr>
        <p:txBody>
          <a:bodyPr wrap="none" lIns="71438" tIns="71438" rIns="71438" bIns="71438" anchor="ctr">
            <a:spAutoFit/>
          </a:bodyPr>
          <a:lstStyle>
            <a:lvl1pPr algn="l">
              <a:defRPr>
                <a:latin typeface="Lato Regular"/>
                <a:ea typeface="Lato Regular"/>
                <a:cs typeface="Lato Regular"/>
              </a:defRPr>
            </a:lvl1pPr>
          </a:lstStyle>
          <a:p>
            <a:pPr>
              <a:defRPr/>
            </a:pPr>
            <a:r>
              <a:rPr sz="7032" dirty="0"/>
              <a:t>MAE = 1.3</a:t>
            </a:r>
            <a:r>
              <a:rPr lang="en-US" sz="7032" dirty="0"/>
              <a:t>2</a:t>
            </a:r>
            <a:r>
              <a:rPr sz="7032" dirty="0"/>
              <a:t> eV/Å</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85" name="Training MLP with ParAMS"/>
          <p:cNvSpPr txBox="1">
            <a:spLocks noGrp="1"/>
          </p:cNvSpPr>
          <p:nvPr>
            <p:ph type="title"/>
          </p:nvPr>
        </p:nvSpPr>
        <p:spPr bwMode="auto">
          <a:prstGeom prst="rect">
            <a:avLst/>
          </a:prstGeom>
        </p:spPr>
        <p:txBody>
          <a:bodyPr>
            <a:normAutofit/>
          </a:bodyPr>
          <a:lstStyle/>
          <a:p>
            <a:pPr>
              <a:defRPr/>
            </a:pPr>
            <a:r>
              <a:t>Training MLP with ParAMS</a:t>
            </a:r>
          </a:p>
        </p:txBody>
      </p:sp>
      <p:sp>
        <p:nvSpPr>
          <p:cNvPr id="486" name="Active learning workflow"/>
          <p:cNvSpPr txBox="1">
            <a:spLocks noGrp="1"/>
          </p:cNvSpPr>
          <p:nvPr>
            <p:ph type="body" idx="21"/>
          </p:nvPr>
        </p:nvSpPr>
        <p:spPr bwMode="auto">
          <a:prstGeom prst="rect">
            <a:avLst/>
          </a:prstGeom>
        </p:spPr>
        <p:txBody>
          <a:bodyPr/>
          <a:lstStyle/>
          <a:p>
            <a:pPr>
              <a:defRPr/>
            </a:pPr>
            <a:r>
              <a:t>Active learning workflow</a:t>
            </a:r>
          </a:p>
        </p:txBody>
      </p:sp>
      <p:sp>
        <p:nvSpPr>
          <p:cNvPr id="488" name="Initial dataset"/>
          <p:cNvSpPr/>
          <p:nvPr/>
        </p:nvSpPr>
        <p:spPr bwMode="auto">
          <a:xfrm>
            <a:off x="952200" y="4567312"/>
            <a:ext cx="1763879"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Initial dataset</a:t>
            </a:r>
          </a:p>
        </p:txBody>
      </p:sp>
      <p:sp>
        <p:nvSpPr>
          <p:cNvPr id="489" name="Accurate?"/>
          <p:cNvSpPr/>
          <p:nvPr/>
        </p:nvSpPr>
        <p:spPr bwMode="auto">
          <a:xfrm>
            <a:off x="14542191" y="3816470"/>
            <a:ext cx="2844525" cy="28445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Accurate?</a:t>
            </a:r>
          </a:p>
        </p:txBody>
      </p:sp>
      <p:sp>
        <p:nvSpPr>
          <p:cNvPr id="490" name="Line"/>
          <p:cNvSpPr/>
          <p:nvPr/>
        </p:nvSpPr>
        <p:spPr bwMode="auto">
          <a:xfrm>
            <a:off x="2717021" y="5262990"/>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91" name="Use ML to generate new data"/>
          <p:cNvSpPr/>
          <p:nvPr/>
        </p:nvSpPr>
        <p:spPr bwMode="auto">
          <a:xfrm>
            <a:off x="6279639" y="4591571"/>
            <a:ext cx="3843968" cy="1342838"/>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Use ML to generate new data</a:t>
            </a:r>
          </a:p>
        </p:txBody>
      </p:sp>
      <p:sp>
        <p:nvSpPr>
          <p:cNvPr id="492" name="Train ML"/>
          <p:cNvSpPr/>
          <p:nvPr/>
        </p:nvSpPr>
        <p:spPr bwMode="auto">
          <a:xfrm>
            <a:off x="3450845" y="4567312"/>
            <a:ext cx="209403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Train ML</a:t>
            </a:r>
          </a:p>
        </p:txBody>
      </p:sp>
      <p:sp>
        <p:nvSpPr>
          <p:cNvPr id="506" name="Connection Line"/>
          <p:cNvSpPr/>
          <p:nvPr/>
        </p:nvSpPr>
        <p:spPr bwMode="auto">
          <a:xfrm>
            <a:off x="4500268" y="3239713"/>
            <a:ext cx="11481597" cy="1322069"/>
          </a:xfrm>
          <a:custGeom>
            <a:avLst/>
            <a:gdLst/>
            <a:ahLst/>
            <a:cxnLst>
              <a:cxn ang="0">
                <a:pos x="wd2" y="hd2"/>
              </a:cxn>
              <a:cxn ang="5400000">
                <a:pos x="wd2" y="hd2"/>
              </a:cxn>
              <a:cxn ang="10800000">
                <a:pos x="wd2" y="hd2"/>
              </a:cxn>
              <a:cxn ang="16200000">
                <a:pos x="wd2" y="hd2"/>
              </a:cxn>
            </a:cxnLst>
            <a:rect l="0" t="0" r="r" b="b"/>
            <a:pathLst>
              <a:path w="21600" h="16616" extrusionOk="0">
                <a:moveTo>
                  <a:pt x="0" y="16616"/>
                </a:moveTo>
                <a:cubicBezTo>
                  <a:pt x="7047" y="-2034"/>
                  <a:pt x="14247" y="-4984"/>
                  <a:pt x="21600" y="7766"/>
                </a:cubicBezTo>
              </a:path>
            </a:pathLst>
          </a:custGeom>
          <a:ln w="25400">
            <a:solidFill>
              <a:srgbClr val="000000"/>
            </a:solidFill>
            <a:miter lim="400000"/>
            <a:headEnd type="triangle"/>
          </a:ln>
        </p:spPr>
        <p:txBody>
          <a:bodyPr/>
          <a:lstStyle/>
          <a:p>
            <a:pPr>
              <a:defRPr/>
            </a:pPr>
            <a:endParaRPr sz="7032"/>
          </a:p>
        </p:txBody>
      </p:sp>
      <p:sp>
        <p:nvSpPr>
          <p:cNvPr id="494" name="No"/>
          <p:cNvSpPr txBox="1"/>
          <p:nvPr/>
        </p:nvSpPr>
        <p:spPr bwMode="auto">
          <a:xfrm>
            <a:off x="15353896" y="3124313"/>
            <a:ext cx="719749" cy="663644"/>
          </a:xfrm>
          <a:prstGeom prst="rect">
            <a:avLst/>
          </a:prstGeom>
          <a:ln w="12700">
            <a:miter lim="400000"/>
          </a:ln>
        </p:spPr>
        <p:txBody>
          <a:bodyPr wrap="none" lIns="71438" tIns="71438" rIns="71438" bIns="71438" anchor="ctr">
            <a:spAutoFit/>
          </a:bodyPr>
          <a:lstStyle>
            <a:lvl1pPr>
              <a:defRPr sz="2400">
                <a:latin typeface="Lato Regular"/>
                <a:ea typeface="Lato Regular"/>
                <a:cs typeface="Lato Regular"/>
              </a:defRPr>
            </a:lvl1pPr>
          </a:lstStyle>
          <a:p>
            <a:pPr>
              <a:defRPr/>
            </a:pPr>
            <a:r>
              <a:rPr sz="3375"/>
              <a:t>No</a:t>
            </a:r>
          </a:p>
        </p:txBody>
      </p:sp>
      <p:sp>
        <p:nvSpPr>
          <p:cNvPr id="495" name="Geometry optimization…"/>
          <p:cNvSpPr txBox="1"/>
          <p:nvPr/>
        </p:nvSpPr>
        <p:spPr bwMode="auto">
          <a:xfrm>
            <a:off x="2821" y="5883492"/>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Geometry optimization</a:t>
            </a:r>
          </a:p>
          <a:p>
            <a:pPr>
              <a:defRPr sz="2400">
                <a:latin typeface="Lato Regular"/>
                <a:ea typeface="Lato Regular"/>
                <a:cs typeface="Lato Regular"/>
              </a:defRPr>
            </a:pPr>
            <a:r>
              <a:rPr sz="3375"/>
              <a:t>~10 steps</a:t>
            </a:r>
          </a:p>
        </p:txBody>
      </p:sp>
      <p:sp>
        <p:nvSpPr>
          <p:cNvPr id="496" name="Replay with DFT"/>
          <p:cNvSpPr/>
          <p:nvPr/>
        </p:nvSpPr>
        <p:spPr bwMode="auto">
          <a:xfrm>
            <a:off x="10804792" y="4567312"/>
            <a:ext cx="304644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Replay with DFT </a:t>
            </a:r>
          </a:p>
        </p:txBody>
      </p:sp>
      <p:sp>
        <p:nvSpPr>
          <p:cNvPr id="497" name="Training 1.4…"/>
          <p:cNvSpPr txBox="1"/>
          <p:nvPr/>
        </p:nvSpPr>
        <p:spPr bwMode="auto">
          <a:xfrm>
            <a:off x="2666540" y="5938945"/>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Training 1.4</a:t>
            </a:r>
          </a:p>
          <a:p>
            <a:pPr>
              <a:defRPr sz="2400">
                <a:latin typeface="Lato Regular"/>
                <a:ea typeface="Lato Regular"/>
                <a:cs typeface="Lato Regular"/>
              </a:defRPr>
            </a:pPr>
            <a:r>
              <a:rPr sz="3375"/>
              <a:t>21 training</a:t>
            </a:r>
          </a:p>
          <a:p>
            <a:pPr>
              <a:defRPr sz="2400">
                <a:latin typeface="Lato Regular"/>
                <a:ea typeface="Lato Regular"/>
                <a:cs typeface="Lato Regular"/>
              </a:defRPr>
            </a:pPr>
            <a:r>
              <a:rPr sz="3375"/>
              <a:t>8 validation</a:t>
            </a:r>
          </a:p>
        </p:txBody>
      </p:sp>
      <p:sp>
        <p:nvSpPr>
          <p:cNvPr id="498" name="Line"/>
          <p:cNvSpPr/>
          <p:nvPr/>
        </p:nvSpPr>
        <p:spPr bwMode="auto">
          <a:xfrm>
            <a:off x="5561816" y="5259785"/>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99" name="Line"/>
          <p:cNvSpPr/>
          <p:nvPr/>
        </p:nvSpPr>
        <p:spPr bwMode="auto">
          <a:xfrm>
            <a:off x="10088836"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00" name="Line"/>
          <p:cNvSpPr/>
          <p:nvPr/>
        </p:nvSpPr>
        <p:spPr bwMode="auto">
          <a:xfrm>
            <a:off x="13844095"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pic>
        <p:nvPicPr>
          <p:cNvPr id="502" name="Screenshot 2023-06-19 at 11.17.48.png" descr="Screenshot 2023-06-19 at 11.17.48.png"/>
          <p:cNvPicPr>
            <a:picLocks noChangeAspect="1"/>
          </p:cNvPicPr>
          <p:nvPr/>
        </p:nvPicPr>
        <p:blipFill>
          <a:blip r:embed="rId2"/>
          <a:stretch/>
        </p:blipFill>
        <p:spPr bwMode="auto">
          <a:xfrm>
            <a:off x="597244" y="8063333"/>
            <a:ext cx="5253955" cy="2618191"/>
          </a:xfrm>
          <a:prstGeom prst="rect">
            <a:avLst/>
          </a:prstGeom>
          <a:ln w="12700">
            <a:miter lim="400000"/>
          </a:ln>
        </p:spPr>
      </p:pic>
      <p:pic>
        <p:nvPicPr>
          <p:cNvPr id="503" name="compare.pdf" descr="compare.pdf"/>
          <p:cNvPicPr>
            <a:picLocks noChangeAspect="1"/>
          </p:cNvPicPr>
          <p:nvPr/>
        </p:nvPicPr>
        <p:blipFill>
          <a:blip r:embed="rId3"/>
          <a:stretch/>
        </p:blipFill>
        <p:spPr bwMode="auto">
          <a:xfrm>
            <a:off x="10161984" y="6000750"/>
            <a:ext cx="4321969" cy="3241477"/>
          </a:xfrm>
          <a:prstGeom prst="rect">
            <a:avLst/>
          </a:prstGeom>
          <a:ln w="12700">
            <a:miter lim="400000"/>
          </a:ln>
        </p:spPr>
      </p:pic>
      <p:sp>
        <p:nvSpPr>
          <p:cNvPr id="504" name="12.5 fs NVT 100 K…"/>
          <p:cNvSpPr txBox="1"/>
          <p:nvPr/>
        </p:nvSpPr>
        <p:spPr bwMode="auto">
          <a:xfrm>
            <a:off x="6370303" y="5912323"/>
            <a:ext cx="3899480" cy="2221763"/>
          </a:xfrm>
          <a:prstGeom prst="rect">
            <a:avLst/>
          </a:prstGeom>
          <a:ln w="12700">
            <a:miter lim="400000"/>
          </a:ln>
        </p:spPr>
        <p:txBody>
          <a:bodyPr wrap="square" lIns="71438" tIns="71438" rIns="71438" bIns="71438" anchor="ctr">
            <a:spAutoFit/>
          </a:bodyPr>
          <a:lstStyle/>
          <a:p>
            <a:pPr>
              <a:defRPr sz="2400">
                <a:latin typeface="Lato Regular"/>
                <a:ea typeface="Lato Regular"/>
                <a:cs typeface="Lato Regular"/>
              </a:defRPr>
            </a:pPr>
            <a:r>
              <a:rPr sz="3375" dirty="0"/>
              <a:t>12.5 fs NVT 100 K</a:t>
            </a:r>
          </a:p>
          <a:p>
            <a:pPr>
              <a:defRPr sz="2400">
                <a:solidFill>
                  <a:srgbClr val="D5D5D5"/>
                </a:solidFill>
                <a:latin typeface="Lato Regular"/>
                <a:ea typeface="Lato Regular"/>
                <a:cs typeface="Lato Regular"/>
              </a:defRPr>
            </a:pPr>
            <a:r>
              <a:rPr sz="3375" dirty="0"/>
              <a:t>25 fs NVT 100 K</a:t>
            </a:r>
          </a:p>
          <a:p>
            <a:pPr>
              <a:defRPr sz="2400">
                <a:solidFill>
                  <a:srgbClr val="D5D5D5"/>
                </a:solidFill>
                <a:latin typeface="Lato Regular"/>
                <a:ea typeface="Lato Regular"/>
                <a:cs typeface="Lato Regular"/>
              </a:defRPr>
            </a:pPr>
            <a:r>
              <a:rPr sz="3375" dirty="0"/>
              <a:t>50 fs NVT 100 K</a:t>
            </a:r>
          </a:p>
          <a:p>
            <a:pPr>
              <a:defRPr sz="2400">
                <a:solidFill>
                  <a:srgbClr val="D5D5D5"/>
                </a:solidFill>
                <a:latin typeface="Lato Regular"/>
                <a:ea typeface="Lato Regular"/>
                <a:cs typeface="Lato Regular"/>
              </a:defRPr>
            </a:pPr>
            <a:r>
              <a:rPr sz="3375" dirty="0"/>
              <a:t>etc.</a:t>
            </a:r>
          </a:p>
        </p:txBody>
      </p:sp>
      <p:pic>
        <p:nvPicPr>
          <p:cNvPr id="505" name="Screenshot 2023-06-19 at 11.44.52.png" descr="Screenshot 2023-06-19 at 11.44.52.png"/>
          <p:cNvPicPr>
            <a:picLocks noChangeAspect="1"/>
          </p:cNvPicPr>
          <p:nvPr/>
        </p:nvPicPr>
        <p:blipFill>
          <a:blip r:embed="rId4"/>
          <a:stretch/>
        </p:blipFill>
        <p:spPr bwMode="auto">
          <a:xfrm>
            <a:off x="6625828" y="7931283"/>
            <a:ext cx="3169448" cy="2780937"/>
          </a:xfrm>
          <a:prstGeom prst="rect">
            <a:avLst/>
          </a:prstGeom>
          <a:ln w="12700">
            <a:miter lim="400000"/>
          </a:ln>
        </p:spPr>
      </p:pic>
      <p:sp>
        <p:nvSpPr>
          <p:cNvPr id="3" name="MAE = 1.83 eV/Å">
            <a:extLst>
              <a:ext uri="{FF2B5EF4-FFF2-40B4-BE49-F238E27FC236}">
                <a16:creationId xmlns:a16="http://schemas.microsoft.com/office/drawing/2014/main" id="{F0F07C74-3C67-C3B4-4FB8-2C8E23BF9F07}"/>
              </a:ext>
            </a:extLst>
          </p:cNvPr>
          <p:cNvSpPr txBox="1"/>
          <p:nvPr/>
        </p:nvSpPr>
        <p:spPr bwMode="auto">
          <a:xfrm>
            <a:off x="10804792" y="10962695"/>
            <a:ext cx="7213514" cy="1226427"/>
          </a:xfrm>
          <a:prstGeom prst="rect">
            <a:avLst/>
          </a:prstGeom>
          <a:ln w="12700">
            <a:miter lim="400000"/>
          </a:ln>
        </p:spPr>
        <p:txBody>
          <a:bodyPr wrap="none" lIns="71438" tIns="71438" rIns="71438" bIns="71438" anchor="ctr">
            <a:spAutoFit/>
          </a:bodyPr>
          <a:lstStyle>
            <a:lvl1pPr algn="l">
              <a:defRPr>
                <a:latin typeface="Lato Regular"/>
                <a:ea typeface="Lato Regular"/>
                <a:cs typeface="Lato Regular"/>
              </a:defRPr>
            </a:lvl1pPr>
          </a:lstStyle>
          <a:p>
            <a:pPr>
              <a:defRPr/>
            </a:pPr>
            <a:r>
              <a:rPr sz="7032" dirty="0"/>
              <a:t>MAE = </a:t>
            </a:r>
            <a:r>
              <a:rPr lang="en-US" sz="7032" dirty="0"/>
              <a:t>0</a:t>
            </a:r>
            <a:r>
              <a:rPr sz="7032" dirty="0"/>
              <a:t>.</a:t>
            </a:r>
            <a:r>
              <a:rPr lang="en-US" sz="7032" dirty="0"/>
              <a:t>26</a:t>
            </a:r>
            <a:r>
              <a:rPr sz="7032" dirty="0"/>
              <a:t> eV/Å</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08" name="Training MLP with ParAMS"/>
          <p:cNvSpPr txBox="1">
            <a:spLocks noGrp="1"/>
          </p:cNvSpPr>
          <p:nvPr>
            <p:ph type="title"/>
          </p:nvPr>
        </p:nvSpPr>
        <p:spPr bwMode="auto">
          <a:prstGeom prst="rect">
            <a:avLst/>
          </a:prstGeom>
        </p:spPr>
        <p:txBody>
          <a:bodyPr>
            <a:normAutofit/>
          </a:bodyPr>
          <a:lstStyle/>
          <a:p>
            <a:pPr>
              <a:defRPr/>
            </a:pPr>
            <a:r>
              <a:t>Training MLP with ParAMS</a:t>
            </a:r>
          </a:p>
        </p:txBody>
      </p:sp>
      <p:sp>
        <p:nvSpPr>
          <p:cNvPr id="509" name="Active learning workflow"/>
          <p:cNvSpPr txBox="1">
            <a:spLocks noGrp="1"/>
          </p:cNvSpPr>
          <p:nvPr>
            <p:ph type="body" idx="21"/>
          </p:nvPr>
        </p:nvSpPr>
        <p:spPr bwMode="auto">
          <a:prstGeom prst="rect">
            <a:avLst/>
          </a:prstGeom>
        </p:spPr>
        <p:txBody>
          <a:bodyPr/>
          <a:lstStyle/>
          <a:p>
            <a:pPr>
              <a:defRPr/>
            </a:pPr>
            <a:r>
              <a:t>Active learning workflow</a:t>
            </a:r>
          </a:p>
        </p:txBody>
      </p:sp>
      <p:sp>
        <p:nvSpPr>
          <p:cNvPr id="511" name="Initial dataset"/>
          <p:cNvSpPr/>
          <p:nvPr/>
        </p:nvSpPr>
        <p:spPr bwMode="auto">
          <a:xfrm>
            <a:off x="952200" y="4567312"/>
            <a:ext cx="1763879"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Initial dataset</a:t>
            </a:r>
          </a:p>
        </p:txBody>
      </p:sp>
      <p:sp>
        <p:nvSpPr>
          <p:cNvPr id="512" name="Accurate?"/>
          <p:cNvSpPr/>
          <p:nvPr/>
        </p:nvSpPr>
        <p:spPr bwMode="auto">
          <a:xfrm>
            <a:off x="14542191" y="3816470"/>
            <a:ext cx="2844525" cy="28445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Accurate?</a:t>
            </a:r>
          </a:p>
        </p:txBody>
      </p:sp>
      <p:sp>
        <p:nvSpPr>
          <p:cNvPr id="513" name="Line"/>
          <p:cNvSpPr/>
          <p:nvPr/>
        </p:nvSpPr>
        <p:spPr bwMode="auto">
          <a:xfrm>
            <a:off x="2717021" y="5262990"/>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14" name="Use ML to generate new data"/>
          <p:cNvSpPr/>
          <p:nvPr/>
        </p:nvSpPr>
        <p:spPr bwMode="auto">
          <a:xfrm>
            <a:off x="6279639" y="4591571"/>
            <a:ext cx="3843968" cy="1342838"/>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Use ML to generate new data</a:t>
            </a:r>
          </a:p>
        </p:txBody>
      </p:sp>
      <p:sp>
        <p:nvSpPr>
          <p:cNvPr id="515" name="Train ML"/>
          <p:cNvSpPr/>
          <p:nvPr/>
        </p:nvSpPr>
        <p:spPr bwMode="auto">
          <a:xfrm>
            <a:off x="3450845" y="4567312"/>
            <a:ext cx="209403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Train ML</a:t>
            </a:r>
          </a:p>
        </p:txBody>
      </p:sp>
      <p:sp>
        <p:nvSpPr>
          <p:cNvPr id="529" name="Connection Line"/>
          <p:cNvSpPr/>
          <p:nvPr/>
        </p:nvSpPr>
        <p:spPr bwMode="auto">
          <a:xfrm>
            <a:off x="4500268" y="3239713"/>
            <a:ext cx="11481597" cy="1322069"/>
          </a:xfrm>
          <a:custGeom>
            <a:avLst/>
            <a:gdLst/>
            <a:ahLst/>
            <a:cxnLst>
              <a:cxn ang="0">
                <a:pos x="wd2" y="hd2"/>
              </a:cxn>
              <a:cxn ang="5400000">
                <a:pos x="wd2" y="hd2"/>
              </a:cxn>
              <a:cxn ang="10800000">
                <a:pos x="wd2" y="hd2"/>
              </a:cxn>
              <a:cxn ang="16200000">
                <a:pos x="wd2" y="hd2"/>
              </a:cxn>
            </a:cxnLst>
            <a:rect l="0" t="0" r="r" b="b"/>
            <a:pathLst>
              <a:path w="21600" h="16616" extrusionOk="0">
                <a:moveTo>
                  <a:pt x="0" y="16616"/>
                </a:moveTo>
                <a:cubicBezTo>
                  <a:pt x="7047" y="-2034"/>
                  <a:pt x="14247" y="-4984"/>
                  <a:pt x="21600" y="7766"/>
                </a:cubicBezTo>
              </a:path>
            </a:pathLst>
          </a:custGeom>
          <a:ln w="25400">
            <a:solidFill>
              <a:srgbClr val="000000"/>
            </a:solidFill>
            <a:miter lim="400000"/>
            <a:headEnd type="triangle"/>
          </a:ln>
        </p:spPr>
        <p:txBody>
          <a:bodyPr/>
          <a:lstStyle/>
          <a:p>
            <a:pPr>
              <a:defRPr/>
            </a:pPr>
            <a:endParaRPr sz="7032"/>
          </a:p>
        </p:txBody>
      </p:sp>
      <p:sp>
        <p:nvSpPr>
          <p:cNvPr id="517" name="No"/>
          <p:cNvSpPr txBox="1"/>
          <p:nvPr/>
        </p:nvSpPr>
        <p:spPr bwMode="auto">
          <a:xfrm>
            <a:off x="15353896" y="3124313"/>
            <a:ext cx="719749" cy="663644"/>
          </a:xfrm>
          <a:prstGeom prst="rect">
            <a:avLst/>
          </a:prstGeom>
          <a:ln w="12700">
            <a:miter lim="400000"/>
          </a:ln>
        </p:spPr>
        <p:txBody>
          <a:bodyPr wrap="none" lIns="71438" tIns="71438" rIns="71438" bIns="71438" anchor="ctr">
            <a:spAutoFit/>
          </a:bodyPr>
          <a:lstStyle>
            <a:lvl1pPr>
              <a:defRPr sz="2400">
                <a:latin typeface="Lato Regular"/>
                <a:ea typeface="Lato Regular"/>
                <a:cs typeface="Lato Regular"/>
              </a:defRPr>
            </a:lvl1pPr>
          </a:lstStyle>
          <a:p>
            <a:pPr>
              <a:defRPr/>
            </a:pPr>
            <a:r>
              <a:rPr sz="3375"/>
              <a:t>No</a:t>
            </a:r>
          </a:p>
        </p:txBody>
      </p:sp>
      <p:sp>
        <p:nvSpPr>
          <p:cNvPr id="518" name="Geometry optimization…"/>
          <p:cNvSpPr txBox="1"/>
          <p:nvPr/>
        </p:nvSpPr>
        <p:spPr bwMode="auto">
          <a:xfrm>
            <a:off x="2821" y="5883492"/>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Geometry optimization</a:t>
            </a:r>
          </a:p>
          <a:p>
            <a:pPr>
              <a:defRPr sz="2400">
                <a:latin typeface="Lato Regular"/>
                <a:ea typeface="Lato Regular"/>
                <a:cs typeface="Lato Regular"/>
              </a:defRPr>
            </a:pPr>
            <a:r>
              <a:rPr sz="3375"/>
              <a:t>~10 steps</a:t>
            </a:r>
          </a:p>
        </p:txBody>
      </p:sp>
      <p:sp>
        <p:nvSpPr>
          <p:cNvPr id="519" name="Replay with DFT"/>
          <p:cNvSpPr/>
          <p:nvPr/>
        </p:nvSpPr>
        <p:spPr bwMode="auto">
          <a:xfrm>
            <a:off x="10804792" y="4567312"/>
            <a:ext cx="304644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Replay with DFT </a:t>
            </a:r>
          </a:p>
        </p:txBody>
      </p:sp>
      <p:sp>
        <p:nvSpPr>
          <p:cNvPr id="520" name="Training 1.5…"/>
          <p:cNvSpPr txBox="1"/>
          <p:nvPr/>
        </p:nvSpPr>
        <p:spPr bwMode="auto">
          <a:xfrm>
            <a:off x="2666540" y="5938945"/>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Training 1.5</a:t>
            </a:r>
          </a:p>
          <a:p>
            <a:pPr>
              <a:defRPr sz="2400">
                <a:latin typeface="Lato Regular"/>
                <a:ea typeface="Lato Regular"/>
                <a:cs typeface="Lato Regular"/>
              </a:defRPr>
            </a:pPr>
            <a:r>
              <a:rPr sz="3375"/>
              <a:t>25 training</a:t>
            </a:r>
          </a:p>
          <a:p>
            <a:pPr>
              <a:defRPr sz="2400">
                <a:latin typeface="Lato Regular"/>
                <a:ea typeface="Lato Regular"/>
                <a:cs typeface="Lato Regular"/>
              </a:defRPr>
            </a:pPr>
            <a:r>
              <a:rPr sz="3375"/>
              <a:t>9 validation</a:t>
            </a:r>
          </a:p>
        </p:txBody>
      </p:sp>
      <p:sp>
        <p:nvSpPr>
          <p:cNvPr id="521" name="Line"/>
          <p:cNvSpPr/>
          <p:nvPr/>
        </p:nvSpPr>
        <p:spPr bwMode="auto">
          <a:xfrm>
            <a:off x="5561816" y="5259785"/>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22" name="Line"/>
          <p:cNvSpPr/>
          <p:nvPr/>
        </p:nvSpPr>
        <p:spPr bwMode="auto">
          <a:xfrm>
            <a:off x="10088836"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23" name="Line"/>
          <p:cNvSpPr/>
          <p:nvPr/>
        </p:nvSpPr>
        <p:spPr bwMode="auto">
          <a:xfrm>
            <a:off x="13844095"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pic>
        <p:nvPicPr>
          <p:cNvPr id="525" name="Screenshot 2023-06-19 at 11.17.48.png" descr="Screenshot 2023-06-19 at 11.17.48.png"/>
          <p:cNvPicPr>
            <a:picLocks noChangeAspect="1"/>
          </p:cNvPicPr>
          <p:nvPr/>
        </p:nvPicPr>
        <p:blipFill>
          <a:blip r:embed="rId2"/>
          <a:stretch/>
        </p:blipFill>
        <p:spPr bwMode="auto">
          <a:xfrm>
            <a:off x="597244" y="8063333"/>
            <a:ext cx="5253955" cy="2618191"/>
          </a:xfrm>
          <a:prstGeom prst="rect">
            <a:avLst/>
          </a:prstGeom>
          <a:ln w="12700">
            <a:miter lim="400000"/>
          </a:ln>
        </p:spPr>
      </p:pic>
      <p:pic>
        <p:nvPicPr>
          <p:cNvPr id="526" name="compare.pdf" descr="compare.pdf"/>
          <p:cNvPicPr>
            <a:picLocks noChangeAspect="1"/>
          </p:cNvPicPr>
          <p:nvPr/>
        </p:nvPicPr>
        <p:blipFill>
          <a:blip r:embed="rId3"/>
          <a:stretch/>
        </p:blipFill>
        <p:spPr bwMode="auto">
          <a:xfrm>
            <a:off x="10161984" y="6000750"/>
            <a:ext cx="4321969" cy="3241477"/>
          </a:xfrm>
          <a:prstGeom prst="rect">
            <a:avLst/>
          </a:prstGeom>
          <a:ln w="12700">
            <a:miter lim="400000"/>
          </a:ln>
        </p:spPr>
      </p:pic>
      <p:sp>
        <p:nvSpPr>
          <p:cNvPr id="527" name="12.5 fs NVT 100 K…"/>
          <p:cNvSpPr txBox="1"/>
          <p:nvPr/>
        </p:nvSpPr>
        <p:spPr bwMode="auto">
          <a:xfrm>
            <a:off x="6370303" y="5912323"/>
            <a:ext cx="3899480" cy="2221763"/>
          </a:xfrm>
          <a:prstGeom prst="rect">
            <a:avLst/>
          </a:prstGeom>
          <a:ln w="12700">
            <a:miter lim="400000"/>
          </a:ln>
        </p:spPr>
        <p:txBody>
          <a:bodyPr wrap="square" lIns="71438" tIns="71438" rIns="71438" bIns="71438" anchor="ctr">
            <a:spAutoFit/>
          </a:bodyPr>
          <a:lstStyle/>
          <a:p>
            <a:pPr>
              <a:defRPr sz="2400">
                <a:latin typeface="Lato Regular"/>
                <a:ea typeface="Lato Regular"/>
                <a:cs typeface="Lato Regular"/>
              </a:defRPr>
            </a:pPr>
            <a:r>
              <a:rPr sz="3375" dirty="0"/>
              <a:t>12.5 fs NVT 100 K</a:t>
            </a:r>
          </a:p>
          <a:p>
            <a:pPr>
              <a:defRPr sz="2400">
                <a:solidFill>
                  <a:srgbClr val="D5D5D5"/>
                </a:solidFill>
                <a:latin typeface="Lato Regular"/>
                <a:ea typeface="Lato Regular"/>
                <a:cs typeface="Lato Regular"/>
              </a:defRPr>
            </a:pPr>
            <a:r>
              <a:rPr sz="3375" dirty="0"/>
              <a:t>25 fs NVT 100 K</a:t>
            </a:r>
          </a:p>
          <a:p>
            <a:pPr>
              <a:defRPr sz="2400">
                <a:solidFill>
                  <a:srgbClr val="D5D5D5"/>
                </a:solidFill>
                <a:latin typeface="Lato Regular"/>
                <a:ea typeface="Lato Regular"/>
                <a:cs typeface="Lato Regular"/>
              </a:defRPr>
            </a:pPr>
            <a:r>
              <a:rPr sz="3375" dirty="0"/>
              <a:t>50 fs NVT 100 K</a:t>
            </a:r>
          </a:p>
          <a:p>
            <a:pPr>
              <a:defRPr sz="2400">
                <a:solidFill>
                  <a:srgbClr val="D5D5D5"/>
                </a:solidFill>
                <a:latin typeface="Lato Regular"/>
                <a:ea typeface="Lato Regular"/>
                <a:cs typeface="Lato Regular"/>
              </a:defRPr>
            </a:pPr>
            <a:r>
              <a:rPr sz="3375" dirty="0"/>
              <a:t>etc.</a:t>
            </a:r>
          </a:p>
        </p:txBody>
      </p:sp>
      <p:pic>
        <p:nvPicPr>
          <p:cNvPr id="528" name="Screenshot 2023-06-19 at 11.44.52.png" descr="Screenshot 2023-06-19 at 11.44.52.png"/>
          <p:cNvPicPr>
            <a:picLocks noChangeAspect="1"/>
          </p:cNvPicPr>
          <p:nvPr/>
        </p:nvPicPr>
        <p:blipFill>
          <a:blip r:embed="rId4"/>
          <a:stretch/>
        </p:blipFill>
        <p:spPr bwMode="auto">
          <a:xfrm>
            <a:off x="6625828" y="7931283"/>
            <a:ext cx="3169448" cy="2780937"/>
          </a:xfrm>
          <a:prstGeom prst="rect">
            <a:avLst/>
          </a:prstGeom>
          <a:ln w="12700">
            <a:miter lim="400000"/>
          </a:ln>
        </p:spPr>
      </p:pic>
      <p:sp>
        <p:nvSpPr>
          <p:cNvPr id="2" name="MAE = 1.83 eV/Å">
            <a:extLst>
              <a:ext uri="{FF2B5EF4-FFF2-40B4-BE49-F238E27FC236}">
                <a16:creationId xmlns:a16="http://schemas.microsoft.com/office/drawing/2014/main" id="{0C760ADF-D83C-E2B0-DBD7-B08E9BEC8774}"/>
              </a:ext>
            </a:extLst>
          </p:cNvPr>
          <p:cNvSpPr txBox="1"/>
          <p:nvPr/>
        </p:nvSpPr>
        <p:spPr bwMode="auto">
          <a:xfrm>
            <a:off x="10804792" y="10962695"/>
            <a:ext cx="7213514" cy="1226427"/>
          </a:xfrm>
          <a:prstGeom prst="rect">
            <a:avLst/>
          </a:prstGeom>
          <a:ln w="12700">
            <a:miter lim="400000"/>
          </a:ln>
        </p:spPr>
        <p:txBody>
          <a:bodyPr wrap="none" lIns="71438" tIns="71438" rIns="71438" bIns="71438" anchor="ctr">
            <a:spAutoFit/>
          </a:bodyPr>
          <a:lstStyle>
            <a:lvl1pPr algn="l">
              <a:defRPr>
                <a:latin typeface="Lato Regular"/>
                <a:ea typeface="Lato Regular"/>
                <a:cs typeface="Lato Regular"/>
              </a:defRPr>
            </a:lvl1pPr>
          </a:lstStyle>
          <a:p>
            <a:pPr>
              <a:defRPr/>
            </a:pPr>
            <a:r>
              <a:rPr sz="7032" dirty="0"/>
              <a:t>MAE = </a:t>
            </a:r>
            <a:r>
              <a:rPr lang="en-US" sz="7032" dirty="0"/>
              <a:t>0</a:t>
            </a:r>
            <a:r>
              <a:rPr sz="7032" dirty="0"/>
              <a:t>.</a:t>
            </a:r>
            <a:r>
              <a:rPr lang="en-US" sz="7032" dirty="0"/>
              <a:t>25</a:t>
            </a:r>
            <a:r>
              <a:rPr sz="7032" dirty="0"/>
              <a:t> eV/Å</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31" name="Training MLP with ParAMS"/>
          <p:cNvSpPr txBox="1">
            <a:spLocks noGrp="1"/>
          </p:cNvSpPr>
          <p:nvPr>
            <p:ph type="title"/>
          </p:nvPr>
        </p:nvSpPr>
        <p:spPr bwMode="auto">
          <a:prstGeom prst="rect">
            <a:avLst/>
          </a:prstGeom>
        </p:spPr>
        <p:txBody>
          <a:bodyPr>
            <a:normAutofit/>
          </a:bodyPr>
          <a:lstStyle/>
          <a:p>
            <a:pPr>
              <a:defRPr/>
            </a:pPr>
            <a:r>
              <a:t>Training MLP with ParAMS</a:t>
            </a:r>
          </a:p>
        </p:txBody>
      </p:sp>
      <p:sp>
        <p:nvSpPr>
          <p:cNvPr id="532" name="Active learning workflow"/>
          <p:cNvSpPr txBox="1">
            <a:spLocks noGrp="1"/>
          </p:cNvSpPr>
          <p:nvPr>
            <p:ph type="body" idx="21"/>
          </p:nvPr>
        </p:nvSpPr>
        <p:spPr bwMode="auto">
          <a:prstGeom prst="rect">
            <a:avLst/>
          </a:prstGeom>
        </p:spPr>
        <p:txBody>
          <a:bodyPr/>
          <a:lstStyle/>
          <a:p>
            <a:pPr>
              <a:defRPr/>
            </a:pPr>
            <a:r>
              <a:t>Active learning workflow</a:t>
            </a:r>
          </a:p>
        </p:txBody>
      </p:sp>
      <p:sp>
        <p:nvSpPr>
          <p:cNvPr id="534" name="Initial dataset"/>
          <p:cNvSpPr/>
          <p:nvPr/>
        </p:nvSpPr>
        <p:spPr bwMode="auto">
          <a:xfrm>
            <a:off x="952200" y="4567312"/>
            <a:ext cx="1763879"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Initial dataset</a:t>
            </a:r>
          </a:p>
        </p:txBody>
      </p:sp>
      <p:sp>
        <p:nvSpPr>
          <p:cNvPr id="535" name="Accurate?"/>
          <p:cNvSpPr/>
          <p:nvPr/>
        </p:nvSpPr>
        <p:spPr bwMode="auto">
          <a:xfrm>
            <a:off x="14542191" y="3816470"/>
            <a:ext cx="2844525" cy="28445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Accurate?</a:t>
            </a:r>
          </a:p>
        </p:txBody>
      </p:sp>
      <p:sp>
        <p:nvSpPr>
          <p:cNvPr id="536" name="Line"/>
          <p:cNvSpPr/>
          <p:nvPr/>
        </p:nvSpPr>
        <p:spPr bwMode="auto">
          <a:xfrm>
            <a:off x="2717021" y="5262990"/>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37" name="Use ML to generate new data"/>
          <p:cNvSpPr/>
          <p:nvPr/>
        </p:nvSpPr>
        <p:spPr bwMode="auto">
          <a:xfrm>
            <a:off x="6279639" y="4591571"/>
            <a:ext cx="3843968" cy="1342838"/>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Use ML to generate new data</a:t>
            </a:r>
          </a:p>
        </p:txBody>
      </p:sp>
      <p:sp>
        <p:nvSpPr>
          <p:cNvPr id="538" name="Train ML"/>
          <p:cNvSpPr/>
          <p:nvPr/>
        </p:nvSpPr>
        <p:spPr bwMode="auto">
          <a:xfrm>
            <a:off x="3450845" y="4567312"/>
            <a:ext cx="209403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Train ML</a:t>
            </a:r>
          </a:p>
        </p:txBody>
      </p:sp>
      <p:sp>
        <p:nvSpPr>
          <p:cNvPr id="552" name="Connection Line"/>
          <p:cNvSpPr/>
          <p:nvPr/>
        </p:nvSpPr>
        <p:spPr bwMode="auto">
          <a:xfrm>
            <a:off x="4500268" y="3239713"/>
            <a:ext cx="11481597" cy="1322069"/>
          </a:xfrm>
          <a:custGeom>
            <a:avLst/>
            <a:gdLst/>
            <a:ahLst/>
            <a:cxnLst>
              <a:cxn ang="0">
                <a:pos x="wd2" y="hd2"/>
              </a:cxn>
              <a:cxn ang="5400000">
                <a:pos x="wd2" y="hd2"/>
              </a:cxn>
              <a:cxn ang="10800000">
                <a:pos x="wd2" y="hd2"/>
              </a:cxn>
              <a:cxn ang="16200000">
                <a:pos x="wd2" y="hd2"/>
              </a:cxn>
            </a:cxnLst>
            <a:rect l="0" t="0" r="r" b="b"/>
            <a:pathLst>
              <a:path w="21600" h="16616" extrusionOk="0">
                <a:moveTo>
                  <a:pt x="0" y="16616"/>
                </a:moveTo>
                <a:cubicBezTo>
                  <a:pt x="7047" y="-2034"/>
                  <a:pt x="14247" y="-4984"/>
                  <a:pt x="21600" y="7766"/>
                </a:cubicBezTo>
              </a:path>
            </a:pathLst>
          </a:custGeom>
          <a:ln w="25400">
            <a:solidFill>
              <a:srgbClr val="000000"/>
            </a:solidFill>
            <a:miter lim="400000"/>
            <a:headEnd type="triangle"/>
          </a:ln>
        </p:spPr>
        <p:txBody>
          <a:bodyPr/>
          <a:lstStyle/>
          <a:p>
            <a:pPr>
              <a:defRPr/>
            </a:pPr>
            <a:endParaRPr sz="7032"/>
          </a:p>
        </p:txBody>
      </p:sp>
      <p:sp>
        <p:nvSpPr>
          <p:cNvPr id="540" name="No"/>
          <p:cNvSpPr txBox="1"/>
          <p:nvPr/>
        </p:nvSpPr>
        <p:spPr bwMode="auto">
          <a:xfrm>
            <a:off x="15353896" y="3124313"/>
            <a:ext cx="719749" cy="663644"/>
          </a:xfrm>
          <a:prstGeom prst="rect">
            <a:avLst/>
          </a:prstGeom>
          <a:ln w="12700">
            <a:miter lim="400000"/>
          </a:ln>
        </p:spPr>
        <p:txBody>
          <a:bodyPr wrap="none" lIns="71438" tIns="71438" rIns="71438" bIns="71438" anchor="ctr">
            <a:spAutoFit/>
          </a:bodyPr>
          <a:lstStyle>
            <a:lvl1pPr>
              <a:defRPr sz="2400">
                <a:latin typeface="Lato Regular"/>
                <a:ea typeface="Lato Regular"/>
                <a:cs typeface="Lato Regular"/>
              </a:defRPr>
            </a:lvl1pPr>
          </a:lstStyle>
          <a:p>
            <a:pPr>
              <a:defRPr/>
            </a:pPr>
            <a:r>
              <a:rPr sz="3375"/>
              <a:t>No</a:t>
            </a:r>
          </a:p>
        </p:txBody>
      </p:sp>
      <p:sp>
        <p:nvSpPr>
          <p:cNvPr id="541" name="Geometry optimization…"/>
          <p:cNvSpPr txBox="1"/>
          <p:nvPr/>
        </p:nvSpPr>
        <p:spPr bwMode="auto">
          <a:xfrm>
            <a:off x="2821" y="5883492"/>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Geometry optimization</a:t>
            </a:r>
          </a:p>
          <a:p>
            <a:pPr>
              <a:defRPr sz="2400">
                <a:latin typeface="Lato Regular"/>
                <a:ea typeface="Lato Regular"/>
                <a:cs typeface="Lato Regular"/>
              </a:defRPr>
            </a:pPr>
            <a:r>
              <a:rPr sz="3375"/>
              <a:t>~10 steps</a:t>
            </a:r>
          </a:p>
        </p:txBody>
      </p:sp>
      <p:sp>
        <p:nvSpPr>
          <p:cNvPr id="542" name="Replay with DFT"/>
          <p:cNvSpPr/>
          <p:nvPr/>
        </p:nvSpPr>
        <p:spPr bwMode="auto">
          <a:xfrm>
            <a:off x="10804792" y="4567312"/>
            <a:ext cx="304644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Replay with DFT </a:t>
            </a:r>
          </a:p>
        </p:txBody>
      </p:sp>
      <p:sp>
        <p:nvSpPr>
          <p:cNvPr id="543" name="Training 1.16…"/>
          <p:cNvSpPr txBox="1"/>
          <p:nvPr/>
        </p:nvSpPr>
        <p:spPr bwMode="auto">
          <a:xfrm>
            <a:off x="2666540" y="5938945"/>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Training 1.16</a:t>
            </a:r>
          </a:p>
          <a:p>
            <a:pPr>
              <a:defRPr sz="2400">
                <a:latin typeface="Lato Regular"/>
                <a:ea typeface="Lato Regular"/>
                <a:cs typeface="Lato Regular"/>
              </a:defRPr>
            </a:pPr>
            <a:r>
              <a:rPr sz="3375"/>
              <a:t>69 training</a:t>
            </a:r>
          </a:p>
          <a:p>
            <a:pPr>
              <a:defRPr sz="2400">
                <a:latin typeface="Lato Regular"/>
                <a:ea typeface="Lato Regular"/>
                <a:cs typeface="Lato Regular"/>
              </a:defRPr>
            </a:pPr>
            <a:r>
              <a:rPr sz="3375"/>
              <a:t>20 validation</a:t>
            </a:r>
          </a:p>
        </p:txBody>
      </p:sp>
      <p:sp>
        <p:nvSpPr>
          <p:cNvPr id="544" name="Line"/>
          <p:cNvSpPr/>
          <p:nvPr/>
        </p:nvSpPr>
        <p:spPr bwMode="auto">
          <a:xfrm>
            <a:off x="5561816" y="5259785"/>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45" name="Line"/>
          <p:cNvSpPr/>
          <p:nvPr/>
        </p:nvSpPr>
        <p:spPr bwMode="auto">
          <a:xfrm>
            <a:off x="10088836"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46" name="Line"/>
          <p:cNvSpPr/>
          <p:nvPr/>
        </p:nvSpPr>
        <p:spPr bwMode="auto">
          <a:xfrm>
            <a:off x="13844095"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pic>
        <p:nvPicPr>
          <p:cNvPr id="548" name="Screenshot 2023-06-19 at 11.17.48.png" descr="Screenshot 2023-06-19 at 11.17.48.png"/>
          <p:cNvPicPr>
            <a:picLocks noChangeAspect="1"/>
          </p:cNvPicPr>
          <p:nvPr/>
        </p:nvPicPr>
        <p:blipFill>
          <a:blip r:embed="rId2"/>
          <a:stretch/>
        </p:blipFill>
        <p:spPr bwMode="auto">
          <a:xfrm>
            <a:off x="597244" y="8063333"/>
            <a:ext cx="5253955" cy="2618191"/>
          </a:xfrm>
          <a:prstGeom prst="rect">
            <a:avLst/>
          </a:prstGeom>
          <a:ln w="12700">
            <a:miter lim="400000"/>
          </a:ln>
        </p:spPr>
      </p:pic>
      <p:pic>
        <p:nvPicPr>
          <p:cNvPr id="549" name="compare.pdf" descr="compare.pdf"/>
          <p:cNvPicPr>
            <a:picLocks noChangeAspect="1"/>
          </p:cNvPicPr>
          <p:nvPr/>
        </p:nvPicPr>
        <p:blipFill>
          <a:blip r:embed="rId3"/>
          <a:stretch/>
        </p:blipFill>
        <p:spPr bwMode="auto">
          <a:xfrm>
            <a:off x="10161984" y="6000750"/>
            <a:ext cx="4321969" cy="3241477"/>
          </a:xfrm>
          <a:prstGeom prst="rect">
            <a:avLst/>
          </a:prstGeom>
          <a:ln w="12700">
            <a:miter lim="400000"/>
          </a:ln>
        </p:spPr>
      </p:pic>
      <p:sp>
        <p:nvSpPr>
          <p:cNvPr id="550" name="12.5 fs NVT 100 K…"/>
          <p:cNvSpPr txBox="1"/>
          <p:nvPr/>
        </p:nvSpPr>
        <p:spPr bwMode="auto">
          <a:xfrm>
            <a:off x="6370303" y="5912323"/>
            <a:ext cx="3843968" cy="2221763"/>
          </a:xfrm>
          <a:prstGeom prst="rect">
            <a:avLst/>
          </a:prstGeom>
          <a:ln w="12700">
            <a:miter lim="400000"/>
          </a:ln>
        </p:spPr>
        <p:txBody>
          <a:bodyPr wrap="square" lIns="71438" tIns="71438" rIns="71438" bIns="71438" anchor="ctr">
            <a:spAutoFit/>
          </a:bodyPr>
          <a:lstStyle/>
          <a:p>
            <a:pPr>
              <a:defRPr sz="2400">
                <a:latin typeface="Lato Regular"/>
                <a:ea typeface="Lato Regular"/>
                <a:cs typeface="Lato Regular"/>
              </a:defRPr>
            </a:pPr>
            <a:r>
              <a:rPr sz="3375" dirty="0"/>
              <a:t>12.5 fs NVT 100 K</a:t>
            </a:r>
          </a:p>
          <a:p>
            <a:pPr>
              <a:defRPr sz="2400">
                <a:solidFill>
                  <a:srgbClr val="D5D5D5"/>
                </a:solidFill>
                <a:latin typeface="Lato Regular"/>
                <a:ea typeface="Lato Regular"/>
                <a:cs typeface="Lato Regular"/>
              </a:defRPr>
            </a:pPr>
            <a:r>
              <a:rPr sz="3375" dirty="0"/>
              <a:t>25 fs NVT 100 K</a:t>
            </a:r>
          </a:p>
          <a:p>
            <a:pPr>
              <a:defRPr sz="2400">
                <a:solidFill>
                  <a:srgbClr val="D5D5D5"/>
                </a:solidFill>
                <a:latin typeface="Lato Regular"/>
                <a:ea typeface="Lato Regular"/>
                <a:cs typeface="Lato Regular"/>
              </a:defRPr>
            </a:pPr>
            <a:r>
              <a:rPr sz="3375" dirty="0"/>
              <a:t>50 fs NVT 100 K</a:t>
            </a:r>
          </a:p>
          <a:p>
            <a:pPr>
              <a:defRPr sz="2400">
                <a:solidFill>
                  <a:srgbClr val="D5D5D5"/>
                </a:solidFill>
                <a:latin typeface="Lato Regular"/>
                <a:ea typeface="Lato Regular"/>
                <a:cs typeface="Lato Regular"/>
              </a:defRPr>
            </a:pPr>
            <a:r>
              <a:rPr sz="3375" dirty="0"/>
              <a:t>etc.</a:t>
            </a:r>
          </a:p>
        </p:txBody>
      </p:sp>
      <p:pic>
        <p:nvPicPr>
          <p:cNvPr id="551" name="Screenshot 2023-06-19 at 11.44.52.png" descr="Screenshot 2023-06-19 at 11.44.52.png"/>
          <p:cNvPicPr>
            <a:picLocks noChangeAspect="1"/>
          </p:cNvPicPr>
          <p:nvPr/>
        </p:nvPicPr>
        <p:blipFill>
          <a:blip r:embed="rId4"/>
          <a:stretch/>
        </p:blipFill>
        <p:spPr bwMode="auto">
          <a:xfrm>
            <a:off x="6625828" y="7931283"/>
            <a:ext cx="3169448" cy="2780937"/>
          </a:xfrm>
          <a:prstGeom prst="rect">
            <a:avLst/>
          </a:prstGeom>
          <a:ln w="12700">
            <a:miter lim="400000"/>
          </a:ln>
        </p:spPr>
      </p:pic>
      <p:sp>
        <p:nvSpPr>
          <p:cNvPr id="2" name="MAE = 1.83 eV/Å">
            <a:extLst>
              <a:ext uri="{FF2B5EF4-FFF2-40B4-BE49-F238E27FC236}">
                <a16:creationId xmlns:a16="http://schemas.microsoft.com/office/drawing/2014/main" id="{0647C402-56C9-3A42-BA9B-EDE848A9D7CC}"/>
              </a:ext>
            </a:extLst>
          </p:cNvPr>
          <p:cNvSpPr txBox="1"/>
          <p:nvPr/>
        </p:nvSpPr>
        <p:spPr bwMode="auto">
          <a:xfrm>
            <a:off x="10804792" y="10962695"/>
            <a:ext cx="7213514" cy="1226427"/>
          </a:xfrm>
          <a:prstGeom prst="rect">
            <a:avLst/>
          </a:prstGeom>
          <a:ln w="12700">
            <a:miter lim="400000"/>
          </a:ln>
        </p:spPr>
        <p:txBody>
          <a:bodyPr wrap="none" lIns="71438" tIns="71438" rIns="71438" bIns="71438" anchor="ctr">
            <a:spAutoFit/>
          </a:bodyPr>
          <a:lstStyle>
            <a:lvl1pPr algn="l">
              <a:defRPr>
                <a:latin typeface="Lato Regular"/>
                <a:ea typeface="Lato Regular"/>
                <a:cs typeface="Lato Regular"/>
              </a:defRPr>
            </a:lvl1pPr>
          </a:lstStyle>
          <a:p>
            <a:pPr>
              <a:defRPr/>
            </a:pPr>
            <a:r>
              <a:rPr sz="7032" dirty="0"/>
              <a:t>MAE = </a:t>
            </a:r>
            <a:r>
              <a:rPr lang="en-US" sz="7032" dirty="0"/>
              <a:t>0</a:t>
            </a:r>
            <a:r>
              <a:rPr sz="7032" dirty="0"/>
              <a:t>.</a:t>
            </a:r>
            <a:r>
              <a:rPr lang="en-US" sz="7032" dirty="0"/>
              <a:t>10</a:t>
            </a:r>
            <a:r>
              <a:rPr sz="7032" dirty="0"/>
              <a:t> eV/Å</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54" name="Training MLP with ParAMS"/>
          <p:cNvSpPr txBox="1">
            <a:spLocks noGrp="1"/>
          </p:cNvSpPr>
          <p:nvPr>
            <p:ph type="title"/>
          </p:nvPr>
        </p:nvSpPr>
        <p:spPr bwMode="auto">
          <a:prstGeom prst="rect">
            <a:avLst/>
          </a:prstGeom>
        </p:spPr>
        <p:txBody>
          <a:bodyPr>
            <a:normAutofit/>
          </a:bodyPr>
          <a:lstStyle/>
          <a:p>
            <a:pPr>
              <a:defRPr/>
            </a:pPr>
            <a:r>
              <a:t>Training MLP with ParAMS</a:t>
            </a:r>
          </a:p>
        </p:txBody>
      </p:sp>
      <p:sp>
        <p:nvSpPr>
          <p:cNvPr id="555" name="Active learning workflow"/>
          <p:cNvSpPr txBox="1">
            <a:spLocks noGrp="1"/>
          </p:cNvSpPr>
          <p:nvPr>
            <p:ph type="body" idx="21"/>
          </p:nvPr>
        </p:nvSpPr>
        <p:spPr bwMode="auto">
          <a:prstGeom prst="rect">
            <a:avLst/>
          </a:prstGeom>
        </p:spPr>
        <p:txBody>
          <a:bodyPr/>
          <a:lstStyle/>
          <a:p>
            <a:pPr>
              <a:defRPr/>
            </a:pPr>
            <a:r>
              <a:t>Active learning workflow</a:t>
            </a:r>
          </a:p>
        </p:txBody>
      </p:sp>
      <p:sp>
        <p:nvSpPr>
          <p:cNvPr id="557" name="Initial dataset"/>
          <p:cNvSpPr/>
          <p:nvPr/>
        </p:nvSpPr>
        <p:spPr bwMode="auto">
          <a:xfrm>
            <a:off x="952200" y="4567312"/>
            <a:ext cx="1763879"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Initial dataset</a:t>
            </a:r>
          </a:p>
        </p:txBody>
      </p:sp>
      <p:sp>
        <p:nvSpPr>
          <p:cNvPr id="558" name="Accurate?"/>
          <p:cNvSpPr/>
          <p:nvPr/>
        </p:nvSpPr>
        <p:spPr bwMode="auto">
          <a:xfrm>
            <a:off x="14542191" y="3816470"/>
            <a:ext cx="2844525" cy="28445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Accurate?</a:t>
            </a:r>
          </a:p>
        </p:txBody>
      </p:sp>
      <p:sp>
        <p:nvSpPr>
          <p:cNvPr id="559" name="Line"/>
          <p:cNvSpPr/>
          <p:nvPr/>
        </p:nvSpPr>
        <p:spPr bwMode="auto">
          <a:xfrm>
            <a:off x="2717021" y="5262990"/>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60" name="Use ML to generate new data"/>
          <p:cNvSpPr/>
          <p:nvPr/>
        </p:nvSpPr>
        <p:spPr bwMode="auto">
          <a:xfrm>
            <a:off x="6279639" y="4591571"/>
            <a:ext cx="3843968" cy="1342838"/>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Use ML to generate new data</a:t>
            </a:r>
          </a:p>
        </p:txBody>
      </p:sp>
      <p:sp>
        <p:nvSpPr>
          <p:cNvPr id="561" name="Train ML"/>
          <p:cNvSpPr/>
          <p:nvPr/>
        </p:nvSpPr>
        <p:spPr bwMode="auto">
          <a:xfrm>
            <a:off x="3450845" y="4567312"/>
            <a:ext cx="209403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Train ML</a:t>
            </a:r>
          </a:p>
        </p:txBody>
      </p:sp>
      <p:sp>
        <p:nvSpPr>
          <p:cNvPr id="575" name="Connection Line"/>
          <p:cNvSpPr/>
          <p:nvPr/>
        </p:nvSpPr>
        <p:spPr bwMode="auto">
          <a:xfrm>
            <a:off x="4500268" y="3239713"/>
            <a:ext cx="11481597" cy="1322069"/>
          </a:xfrm>
          <a:custGeom>
            <a:avLst/>
            <a:gdLst/>
            <a:ahLst/>
            <a:cxnLst>
              <a:cxn ang="0">
                <a:pos x="wd2" y="hd2"/>
              </a:cxn>
              <a:cxn ang="5400000">
                <a:pos x="wd2" y="hd2"/>
              </a:cxn>
              <a:cxn ang="10800000">
                <a:pos x="wd2" y="hd2"/>
              </a:cxn>
              <a:cxn ang="16200000">
                <a:pos x="wd2" y="hd2"/>
              </a:cxn>
            </a:cxnLst>
            <a:rect l="0" t="0" r="r" b="b"/>
            <a:pathLst>
              <a:path w="21600" h="16616" extrusionOk="0">
                <a:moveTo>
                  <a:pt x="0" y="16616"/>
                </a:moveTo>
                <a:cubicBezTo>
                  <a:pt x="7047" y="-2034"/>
                  <a:pt x="14247" y="-4984"/>
                  <a:pt x="21600" y="7766"/>
                </a:cubicBezTo>
              </a:path>
            </a:pathLst>
          </a:custGeom>
          <a:ln w="25400">
            <a:solidFill>
              <a:srgbClr val="000000"/>
            </a:solidFill>
            <a:miter lim="400000"/>
            <a:headEnd type="triangle"/>
          </a:ln>
        </p:spPr>
        <p:txBody>
          <a:bodyPr/>
          <a:lstStyle/>
          <a:p>
            <a:pPr>
              <a:defRPr/>
            </a:pPr>
            <a:endParaRPr sz="7032"/>
          </a:p>
        </p:txBody>
      </p:sp>
      <p:sp>
        <p:nvSpPr>
          <p:cNvPr id="563" name="Yes"/>
          <p:cNvSpPr txBox="1"/>
          <p:nvPr/>
        </p:nvSpPr>
        <p:spPr bwMode="auto">
          <a:xfrm>
            <a:off x="15298592" y="3124313"/>
            <a:ext cx="830357" cy="663644"/>
          </a:xfrm>
          <a:prstGeom prst="rect">
            <a:avLst/>
          </a:prstGeom>
          <a:ln w="12700">
            <a:miter lim="400000"/>
          </a:ln>
        </p:spPr>
        <p:txBody>
          <a:bodyPr wrap="none" lIns="71438" tIns="71438" rIns="71438" bIns="71438" anchor="ctr">
            <a:spAutoFit/>
          </a:bodyPr>
          <a:lstStyle>
            <a:lvl1pPr>
              <a:defRPr sz="2400">
                <a:latin typeface="Lato Regular"/>
                <a:ea typeface="Lato Regular"/>
                <a:cs typeface="Lato Regular"/>
              </a:defRPr>
            </a:lvl1pPr>
          </a:lstStyle>
          <a:p>
            <a:pPr>
              <a:defRPr/>
            </a:pPr>
            <a:r>
              <a:rPr sz="3375"/>
              <a:t>Yes</a:t>
            </a:r>
          </a:p>
        </p:txBody>
      </p:sp>
      <p:sp>
        <p:nvSpPr>
          <p:cNvPr id="564" name="Geometry optimization…"/>
          <p:cNvSpPr txBox="1"/>
          <p:nvPr/>
        </p:nvSpPr>
        <p:spPr bwMode="auto">
          <a:xfrm>
            <a:off x="2821" y="5883492"/>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Geometry optimization</a:t>
            </a:r>
          </a:p>
          <a:p>
            <a:pPr>
              <a:defRPr sz="2400">
                <a:latin typeface="Lato Regular"/>
                <a:ea typeface="Lato Regular"/>
                <a:cs typeface="Lato Regular"/>
              </a:defRPr>
            </a:pPr>
            <a:r>
              <a:rPr sz="3375"/>
              <a:t>~10 steps</a:t>
            </a:r>
          </a:p>
        </p:txBody>
      </p:sp>
      <p:sp>
        <p:nvSpPr>
          <p:cNvPr id="565" name="Replay with DFT"/>
          <p:cNvSpPr/>
          <p:nvPr/>
        </p:nvSpPr>
        <p:spPr bwMode="auto">
          <a:xfrm>
            <a:off x="10804792" y="4567312"/>
            <a:ext cx="304644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Replay with DFT </a:t>
            </a:r>
          </a:p>
        </p:txBody>
      </p:sp>
      <p:sp>
        <p:nvSpPr>
          <p:cNvPr id="566" name="Training 1.16…"/>
          <p:cNvSpPr txBox="1"/>
          <p:nvPr/>
        </p:nvSpPr>
        <p:spPr bwMode="auto">
          <a:xfrm>
            <a:off x="2666540" y="5938945"/>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Training 1.16</a:t>
            </a:r>
          </a:p>
          <a:p>
            <a:pPr>
              <a:defRPr sz="2400">
                <a:latin typeface="Lato Regular"/>
                <a:ea typeface="Lato Regular"/>
                <a:cs typeface="Lato Regular"/>
              </a:defRPr>
            </a:pPr>
            <a:r>
              <a:rPr sz="3375"/>
              <a:t>73 training</a:t>
            </a:r>
          </a:p>
          <a:p>
            <a:pPr>
              <a:defRPr sz="2400">
                <a:latin typeface="Lato Regular"/>
                <a:ea typeface="Lato Regular"/>
                <a:cs typeface="Lato Regular"/>
              </a:defRPr>
            </a:pPr>
            <a:r>
              <a:rPr sz="3375"/>
              <a:t>21 validation</a:t>
            </a:r>
          </a:p>
        </p:txBody>
      </p:sp>
      <p:sp>
        <p:nvSpPr>
          <p:cNvPr id="567" name="Line"/>
          <p:cNvSpPr/>
          <p:nvPr/>
        </p:nvSpPr>
        <p:spPr bwMode="auto">
          <a:xfrm>
            <a:off x="5561816" y="5259785"/>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68" name="Line"/>
          <p:cNvSpPr/>
          <p:nvPr/>
        </p:nvSpPr>
        <p:spPr bwMode="auto">
          <a:xfrm>
            <a:off x="10088836"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69" name="Line"/>
          <p:cNvSpPr/>
          <p:nvPr/>
        </p:nvSpPr>
        <p:spPr bwMode="auto">
          <a:xfrm>
            <a:off x="13844095"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pic>
        <p:nvPicPr>
          <p:cNvPr id="571" name="Screenshot 2023-06-19 at 11.17.48.png" descr="Screenshot 2023-06-19 at 11.17.48.png"/>
          <p:cNvPicPr>
            <a:picLocks noChangeAspect="1"/>
          </p:cNvPicPr>
          <p:nvPr/>
        </p:nvPicPr>
        <p:blipFill>
          <a:blip r:embed="rId2"/>
          <a:stretch/>
        </p:blipFill>
        <p:spPr bwMode="auto">
          <a:xfrm>
            <a:off x="597244" y="8063333"/>
            <a:ext cx="5253955" cy="2618191"/>
          </a:xfrm>
          <a:prstGeom prst="rect">
            <a:avLst/>
          </a:prstGeom>
          <a:ln w="12700">
            <a:miter lim="400000"/>
          </a:ln>
        </p:spPr>
      </p:pic>
      <p:sp>
        <p:nvSpPr>
          <p:cNvPr id="572" name="12.5 fs NVT 100 K…"/>
          <p:cNvSpPr txBox="1"/>
          <p:nvPr/>
        </p:nvSpPr>
        <p:spPr bwMode="auto">
          <a:xfrm>
            <a:off x="6370303" y="5912323"/>
            <a:ext cx="3899480" cy="2221763"/>
          </a:xfrm>
          <a:prstGeom prst="rect">
            <a:avLst/>
          </a:prstGeom>
          <a:ln w="12700">
            <a:miter lim="400000"/>
          </a:ln>
        </p:spPr>
        <p:txBody>
          <a:bodyPr wrap="square" lIns="71438" tIns="71438" rIns="71438" bIns="71438" anchor="ctr">
            <a:spAutoFit/>
          </a:bodyPr>
          <a:lstStyle/>
          <a:p>
            <a:pPr>
              <a:defRPr sz="2400">
                <a:solidFill>
                  <a:srgbClr val="D5D5D5"/>
                </a:solidFill>
                <a:latin typeface="Lato Regular"/>
                <a:ea typeface="Lato Regular"/>
                <a:cs typeface="Lato Regular"/>
              </a:defRPr>
            </a:pPr>
            <a:r>
              <a:rPr sz="3375" dirty="0"/>
              <a:t>12.5 fs NVT 100 K</a:t>
            </a:r>
          </a:p>
          <a:p>
            <a:pPr>
              <a:defRPr sz="2400">
                <a:latin typeface="Lato Regular"/>
                <a:ea typeface="Lato Regular"/>
                <a:cs typeface="Lato Regular"/>
              </a:defRPr>
            </a:pPr>
            <a:r>
              <a:rPr sz="3375" dirty="0"/>
              <a:t>25 fs NVT 100 K</a:t>
            </a:r>
          </a:p>
          <a:p>
            <a:pPr>
              <a:defRPr sz="2400">
                <a:solidFill>
                  <a:srgbClr val="D5D5D5"/>
                </a:solidFill>
                <a:latin typeface="Lato Regular"/>
                <a:ea typeface="Lato Regular"/>
                <a:cs typeface="Lato Regular"/>
              </a:defRPr>
            </a:pPr>
            <a:r>
              <a:rPr sz="3375" dirty="0"/>
              <a:t>50 fs NVT 100 K</a:t>
            </a:r>
          </a:p>
          <a:p>
            <a:pPr>
              <a:defRPr sz="2400">
                <a:solidFill>
                  <a:srgbClr val="D5D5D5"/>
                </a:solidFill>
                <a:latin typeface="Lato Regular"/>
                <a:ea typeface="Lato Regular"/>
                <a:cs typeface="Lato Regular"/>
              </a:defRPr>
            </a:pPr>
            <a:r>
              <a:rPr sz="3375" dirty="0"/>
              <a:t>etc.</a:t>
            </a:r>
          </a:p>
        </p:txBody>
      </p:sp>
      <p:pic>
        <p:nvPicPr>
          <p:cNvPr id="573" name="compare.pdf" descr="compare.pdf"/>
          <p:cNvPicPr>
            <a:picLocks noChangeAspect="1"/>
          </p:cNvPicPr>
          <p:nvPr/>
        </p:nvPicPr>
        <p:blipFill>
          <a:blip r:embed="rId3"/>
          <a:stretch/>
        </p:blipFill>
        <p:spPr bwMode="auto">
          <a:xfrm>
            <a:off x="10161984" y="6000751"/>
            <a:ext cx="4321969" cy="3241478"/>
          </a:xfrm>
          <a:prstGeom prst="rect">
            <a:avLst/>
          </a:prstGeom>
          <a:ln w="12700">
            <a:miter lim="400000"/>
          </a:ln>
        </p:spPr>
      </p:pic>
      <p:pic>
        <p:nvPicPr>
          <p:cNvPr id="574" name="Screenshot 2023-06-19 at 11.44.52.png" descr="Screenshot 2023-06-19 at 11.44.52.png"/>
          <p:cNvPicPr>
            <a:picLocks noChangeAspect="1"/>
          </p:cNvPicPr>
          <p:nvPr/>
        </p:nvPicPr>
        <p:blipFill>
          <a:blip r:embed="rId4"/>
          <a:stretch/>
        </p:blipFill>
        <p:spPr bwMode="auto">
          <a:xfrm>
            <a:off x="6625828" y="7931283"/>
            <a:ext cx="3169448" cy="2780937"/>
          </a:xfrm>
          <a:prstGeom prst="rect">
            <a:avLst/>
          </a:prstGeom>
          <a:ln w="12700">
            <a:miter lim="400000"/>
          </a:ln>
        </p:spPr>
      </p:pic>
      <p:sp>
        <p:nvSpPr>
          <p:cNvPr id="2" name="MAE = 1.83 eV/Å">
            <a:extLst>
              <a:ext uri="{FF2B5EF4-FFF2-40B4-BE49-F238E27FC236}">
                <a16:creationId xmlns:a16="http://schemas.microsoft.com/office/drawing/2014/main" id="{5193352E-0798-6B0C-C93C-BDEE244C12BC}"/>
              </a:ext>
            </a:extLst>
          </p:cNvPr>
          <p:cNvSpPr txBox="1"/>
          <p:nvPr/>
        </p:nvSpPr>
        <p:spPr bwMode="auto">
          <a:xfrm>
            <a:off x="10804792" y="10962695"/>
            <a:ext cx="7213514" cy="1226427"/>
          </a:xfrm>
          <a:prstGeom prst="rect">
            <a:avLst/>
          </a:prstGeom>
          <a:ln w="12700">
            <a:miter lim="400000"/>
          </a:ln>
        </p:spPr>
        <p:txBody>
          <a:bodyPr wrap="none" lIns="71438" tIns="71438" rIns="71438" bIns="71438" anchor="ctr">
            <a:spAutoFit/>
          </a:bodyPr>
          <a:lstStyle>
            <a:lvl1pPr algn="l">
              <a:defRPr>
                <a:latin typeface="Lato Regular"/>
                <a:ea typeface="Lato Regular"/>
                <a:cs typeface="Lato Regular"/>
              </a:defRPr>
            </a:lvl1pPr>
          </a:lstStyle>
          <a:p>
            <a:pPr>
              <a:defRPr/>
            </a:pPr>
            <a:r>
              <a:rPr sz="7032" dirty="0"/>
              <a:t>MAE = </a:t>
            </a:r>
            <a:r>
              <a:rPr lang="en-US" sz="7032" dirty="0"/>
              <a:t>0</a:t>
            </a:r>
            <a:r>
              <a:rPr sz="7032" dirty="0"/>
              <a:t>.</a:t>
            </a:r>
            <a:r>
              <a:rPr lang="en-US" sz="7032" dirty="0"/>
              <a:t>18</a:t>
            </a:r>
            <a:r>
              <a:rPr sz="7032" dirty="0"/>
              <a:t> eV/Å</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pic>
        <p:nvPicPr>
          <p:cNvPr id="577" name="Screenshot 2023-06-19 at 11.44.52.png" descr="Screenshot 2023-06-19 at 11.44.52.png"/>
          <p:cNvPicPr>
            <a:picLocks noChangeAspect="1"/>
          </p:cNvPicPr>
          <p:nvPr/>
        </p:nvPicPr>
        <p:blipFill>
          <a:blip r:embed="rId4"/>
          <a:stretch/>
        </p:blipFill>
        <p:spPr bwMode="auto">
          <a:xfrm>
            <a:off x="6625828" y="7931283"/>
            <a:ext cx="3169448" cy="2780937"/>
          </a:xfrm>
          <a:prstGeom prst="rect">
            <a:avLst/>
          </a:prstGeom>
          <a:ln w="12700">
            <a:miter lim="400000"/>
          </a:ln>
        </p:spPr>
      </p:pic>
      <p:sp>
        <p:nvSpPr>
          <p:cNvPr id="578" name="Training MLP with ParAMS"/>
          <p:cNvSpPr txBox="1">
            <a:spLocks noGrp="1"/>
          </p:cNvSpPr>
          <p:nvPr>
            <p:ph type="title"/>
          </p:nvPr>
        </p:nvSpPr>
        <p:spPr bwMode="auto">
          <a:prstGeom prst="rect">
            <a:avLst/>
          </a:prstGeom>
        </p:spPr>
        <p:txBody>
          <a:bodyPr>
            <a:normAutofit/>
          </a:bodyPr>
          <a:lstStyle/>
          <a:p>
            <a:pPr>
              <a:defRPr/>
            </a:pPr>
            <a:r>
              <a:t>Training MLP with ParAMS</a:t>
            </a:r>
          </a:p>
        </p:txBody>
      </p:sp>
      <p:sp>
        <p:nvSpPr>
          <p:cNvPr id="579" name="Active learning workflow"/>
          <p:cNvSpPr txBox="1">
            <a:spLocks noGrp="1"/>
          </p:cNvSpPr>
          <p:nvPr>
            <p:ph type="body" idx="21"/>
          </p:nvPr>
        </p:nvSpPr>
        <p:spPr bwMode="auto">
          <a:prstGeom prst="rect">
            <a:avLst/>
          </a:prstGeom>
        </p:spPr>
        <p:txBody>
          <a:bodyPr/>
          <a:lstStyle/>
          <a:p>
            <a:pPr>
              <a:defRPr/>
            </a:pPr>
            <a:r>
              <a:t>Active learning workflow</a:t>
            </a:r>
          </a:p>
        </p:txBody>
      </p:sp>
      <p:sp>
        <p:nvSpPr>
          <p:cNvPr id="581" name="Initial dataset"/>
          <p:cNvSpPr/>
          <p:nvPr/>
        </p:nvSpPr>
        <p:spPr bwMode="auto">
          <a:xfrm>
            <a:off x="952200" y="4567312"/>
            <a:ext cx="1763879"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Initial dataset</a:t>
            </a:r>
          </a:p>
        </p:txBody>
      </p:sp>
      <p:sp>
        <p:nvSpPr>
          <p:cNvPr id="582" name="Accurate?"/>
          <p:cNvSpPr/>
          <p:nvPr/>
        </p:nvSpPr>
        <p:spPr bwMode="auto">
          <a:xfrm>
            <a:off x="14542191" y="3816470"/>
            <a:ext cx="2844525" cy="28445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Accurate?</a:t>
            </a:r>
          </a:p>
        </p:txBody>
      </p:sp>
      <p:sp>
        <p:nvSpPr>
          <p:cNvPr id="583" name="Line"/>
          <p:cNvSpPr/>
          <p:nvPr/>
        </p:nvSpPr>
        <p:spPr bwMode="auto">
          <a:xfrm>
            <a:off x="2717021" y="5262990"/>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84" name="Use ML to generate new data"/>
          <p:cNvSpPr/>
          <p:nvPr/>
        </p:nvSpPr>
        <p:spPr bwMode="auto">
          <a:xfrm>
            <a:off x="6279639" y="4591571"/>
            <a:ext cx="3843968" cy="1342838"/>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Use ML to generate new data</a:t>
            </a:r>
          </a:p>
        </p:txBody>
      </p:sp>
      <p:sp>
        <p:nvSpPr>
          <p:cNvPr id="585" name="Train ML"/>
          <p:cNvSpPr/>
          <p:nvPr/>
        </p:nvSpPr>
        <p:spPr bwMode="auto">
          <a:xfrm>
            <a:off x="3450845" y="4567312"/>
            <a:ext cx="209403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Train ML</a:t>
            </a:r>
          </a:p>
        </p:txBody>
      </p:sp>
      <p:sp>
        <p:nvSpPr>
          <p:cNvPr id="603" name="Connection Line"/>
          <p:cNvSpPr/>
          <p:nvPr/>
        </p:nvSpPr>
        <p:spPr bwMode="auto">
          <a:xfrm>
            <a:off x="4500268" y="3239713"/>
            <a:ext cx="11481597" cy="1322069"/>
          </a:xfrm>
          <a:custGeom>
            <a:avLst/>
            <a:gdLst/>
            <a:ahLst/>
            <a:cxnLst>
              <a:cxn ang="0">
                <a:pos x="wd2" y="hd2"/>
              </a:cxn>
              <a:cxn ang="5400000">
                <a:pos x="wd2" y="hd2"/>
              </a:cxn>
              <a:cxn ang="10800000">
                <a:pos x="wd2" y="hd2"/>
              </a:cxn>
              <a:cxn ang="16200000">
                <a:pos x="wd2" y="hd2"/>
              </a:cxn>
            </a:cxnLst>
            <a:rect l="0" t="0" r="r" b="b"/>
            <a:pathLst>
              <a:path w="21600" h="16616" extrusionOk="0">
                <a:moveTo>
                  <a:pt x="0" y="16616"/>
                </a:moveTo>
                <a:cubicBezTo>
                  <a:pt x="7047" y="-2034"/>
                  <a:pt x="14247" y="-4984"/>
                  <a:pt x="21600" y="7766"/>
                </a:cubicBezTo>
              </a:path>
            </a:pathLst>
          </a:custGeom>
          <a:ln w="25400">
            <a:solidFill>
              <a:srgbClr val="000000"/>
            </a:solidFill>
            <a:miter lim="400000"/>
            <a:headEnd type="triangle"/>
          </a:ln>
        </p:spPr>
        <p:txBody>
          <a:bodyPr/>
          <a:lstStyle/>
          <a:p>
            <a:pPr>
              <a:defRPr/>
            </a:pPr>
            <a:endParaRPr sz="7032"/>
          </a:p>
        </p:txBody>
      </p:sp>
      <p:sp>
        <p:nvSpPr>
          <p:cNvPr id="587" name="Yes"/>
          <p:cNvSpPr txBox="1"/>
          <p:nvPr/>
        </p:nvSpPr>
        <p:spPr bwMode="auto">
          <a:xfrm>
            <a:off x="15298592" y="3124313"/>
            <a:ext cx="830357" cy="663644"/>
          </a:xfrm>
          <a:prstGeom prst="rect">
            <a:avLst/>
          </a:prstGeom>
          <a:ln w="12700">
            <a:miter lim="400000"/>
          </a:ln>
        </p:spPr>
        <p:txBody>
          <a:bodyPr wrap="none" lIns="71438" tIns="71438" rIns="71438" bIns="71438" anchor="ctr">
            <a:spAutoFit/>
          </a:bodyPr>
          <a:lstStyle>
            <a:lvl1pPr>
              <a:defRPr sz="2400">
                <a:latin typeface="Lato Regular"/>
                <a:ea typeface="Lato Regular"/>
                <a:cs typeface="Lato Regular"/>
              </a:defRPr>
            </a:lvl1pPr>
          </a:lstStyle>
          <a:p>
            <a:pPr>
              <a:defRPr/>
            </a:pPr>
            <a:r>
              <a:rPr sz="3375"/>
              <a:t>Yes</a:t>
            </a:r>
          </a:p>
        </p:txBody>
      </p:sp>
      <p:sp>
        <p:nvSpPr>
          <p:cNvPr id="588" name="Geometry optimization…"/>
          <p:cNvSpPr txBox="1"/>
          <p:nvPr/>
        </p:nvSpPr>
        <p:spPr bwMode="auto">
          <a:xfrm>
            <a:off x="2821" y="5883492"/>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Geometry optimization</a:t>
            </a:r>
          </a:p>
          <a:p>
            <a:pPr>
              <a:defRPr sz="2400">
                <a:latin typeface="Lato Regular"/>
                <a:ea typeface="Lato Regular"/>
                <a:cs typeface="Lato Regular"/>
              </a:defRPr>
            </a:pPr>
            <a:r>
              <a:rPr sz="3375"/>
              <a:t>~10 steps</a:t>
            </a:r>
          </a:p>
        </p:txBody>
      </p:sp>
      <p:sp>
        <p:nvSpPr>
          <p:cNvPr id="589" name="Replay with DFT"/>
          <p:cNvSpPr/>
          <p:nvPr/>
        </p:nvSpPr>
        <p:spPr bwMode="auto">
          <a:xfrm>
            <a:off x="10804792" y="4567312"/>
            <a:ext cx="304644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Replay with DFT </a:t>
            </a:r>
          </a:p>
        </p:txBody>
      </p:sp>
      <p:sp>
        <p:nvSpPr>
          <p:cNvPr id="590" name="Training 14.9…"/>
          <p:cNvSpPr txBox="1"/>
          <p:nvPr/>
        </p:nvSpPr>
        <p:spPr bwMode="auto">
          <a:xfrm>
            <a:off x="2666540" y="5938945"/>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Training 14.9</a:t>
            </a:r>
          </a:p>
          <a:p>
            <a:pPr>
              <a:defRPr sz="2400">
                <a:latin typeface="Lato Regular"/>
                <a:ea typeface="Lato Regular"/>
                <a:cs typeface="Lato Regular"/>
              </a:defRPr>
            </a:pPr>
            <a:r>
              <a:rPr sz="3375"/>
              <a:t>220 training</a:t>
            </a:r>
          </a:p>
          <a:p>
            <a:pPr>
              <a:defRPr sz="2400">
                <a:latin typeface="Lato Regular"/>
                <a:ea typeface="Lato Regular"/>
                <a:cs typeface="Lato Regular"/>
              </a:defRPr>
            </a:pPr>
            <a:r>
              <a:rPr sz="3375"/>
              <a:t>55 validation</a:t>
            </a:r>
          </a:p>
        </p:txBody>
      </p:sp>
      <p:sp>
        <p:nvSpPr>
          <p:cNvPr id="591" name="Line"/>
          <p:cNvSpPr/>
          <p:nvPr/>
        </p:nvSpPr>
        <p:spPr bwMode="auto">
          <a:xfrm>
            <a:off x="5561816" y="5259785"/>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92" name="Line"/>
          <p:cNvSpPr/>
          <p:nvPr/>
        </p:nvSpPr>
        <p:spPr bwMode="auto">
          <a:xfrm>
            <a:off x="10088836"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93" name="Line"/>
          <p:cNvSpPr/>
          <p:nvPr/>
        </p:nvSpPr>
        <p:spPr bwMode="auto">
          <a:xfrm>
            <a:off x="13844095"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94" name="MAE = 0.05 eV/Å"/>
          <p:cNvSpPr txBox="1"/>
          <p:nvPr/>
        </p:nvSpPr>
        <p:spPr bwMode="auto">
          <a:xfrm>
            <a:off x="11143194" y="9241575"/>
            <a:ext cx="7213514" cy="1226427"/>
          </a:xfrm>
          <a:prstGeom prst="rect">
            <a:avLst/>
          </a:prstGeom>
          <a:ln w="12700">
            <a:miter lim="400000"/>
          </a:ln>
        </p:spPr>
        <p:txBody>
          <a:bodyPr wrap="none" lIns="71438" tIns="71438" rIns="71438" bIns="71438" anchor="ctr">
            <a:spAutoFit/>
          </a:bodyPr>
          <a:lstStyle>
            <a:lvl1pPr algn="l">
              <a:defRPr>
                <a:latin typeface="Lato Regular"/>
                <a:ea typeface="Lato Regular"/>
                <a:cs typeface="Lato Regular"/>
              </a:defRPr>
            </a:lvl1pPr>
          </a:lstStyle>
          <a:p>
            <a:pPr>
              <a:defRPr/>
            </a:pPr>
            <a:r>
              <a:rPr sz="7032" dirty="0"/>
              <a:t>MAE = 0.05 eV/Å</a:t>
            </a:r>
          </a:p>
        </p:txBody>
      </p:sp>
      <p:pic>
        <p:nvPicPr>
          <p:cNvPr id="595" name="Screenshot 2023-06-19 at 11.17.48.png" descr="Screenshot 2023-06-19 at 11.17.48.png"/>
          <p:cNvPicPr>
            <a:picLocks noChangeAspect="1"/>
          </p:cNvPicPr>
          <p:nvPr/>
        </p:nvPicPr>
        <p:blipFill>
          <a:blip r:embed="rId5"/>
          <a:stretch/>
        </p:blipFill>
        <p:spPr bwMode="auto">
          <a:xfrm>
            <a:off x="597244" y="8063333"/>
            <a:ext cx="5253955" cy="2618191"/>
          </a:xfrm>
          <a:prstGeom prst="rect">
            <a:avLst/>
          </a:prstGeom>
          <a:ln w="12700">
            <a:miter lim="400000"/>
          </a:ln>
        </p:spPr>
      </p:pic>
      <p:sp>
        <p:nvSpPr>
          <p:cNvPr id="596" name="12.5 fs NVT 100 K…"/>
          <p:cNvSpPr txBox="1"/>
          <p:nvPr/>
        </p:nvSpPr>
        <p:spPr bwMode="auto">
          <a:xfrm>
            <a:off x="6268703" y="5871683"/>
            <a:ext cx="4024926" cy="2221763"/>
          </a:xfrm>
          <a:prstGeom prst="rect">
            <a:avLst/>
          </a:prstGeom>
          <a:ln w="12700">
            <a:miter lim="400000"/>
          </a:ln>
        </p:spPr>
        <p:txBody>
          <a:bodyPr wrap="square" lIns="71438" tIns="71438" rIns="71438" bIns="71438" anchor="ctr">
            <a:spAutoFit/>
          </a:bodyPr>
          <a:lstStyle/>
          <a:p>
            <a:pPr>
              <a:defRPr sz="2400">
                <a:solidFill>
                  <a:srgbClr val="D5D5D5"/>
                </a:solidFill>
                <a:latin typeface="Lato Regular"/>
                <a:ea typeface="Lato Regular"/>
                <a:cs typeface="Lato Regular"/>
              </a:defRPr>
            </a:pPr>
            <a:r>
              <a:rPr sz="3375" dirty="0"/>
              <a:t>12.5 fs NVT 100 K</a:t>
            </a:r>
          </a:p>
          <a:p>
            <a:pPr>
              <a:defRPr sz="2400">
                <a:solidFill>
                  <a:srgbClr val="D5D5D5"/>
                </a:solidFill>
                <a:latin typeface="Lato Regular"/>
                <a:ea typeface="Lato Regular"/>
                <a:cs typeface="Lato Regular"/>
              </a:defRPr>
            </a:pPr>
            <a:r>
              <a:rPr sz="3375" dirty="0"/>
              <a:t>25 fs NVT 100 K</a:t>
            </a:r>
          </a:p>
          <a:p>
            <a:pPr>
              <a:defRPr sz="2400">
                <a:solidFill>
                  <a:srgbClr val="D5D5D5"/>
                </a:solidFill>
                <a:latin typeface="Lato Regular"/>
                <a:ea typeface="Lato Regular"/>
                <a:cs typeface="Lato Regular"/>
              </a:defRPr>
            </a:pPr>
            <a:r>
              <a:rPr sz="3375" dirty="0"/>
              <a:t>…</a:t>
            </a:r>
          </a:p>
          <a:p>
            <a:pPr>
              <a:defRPr sz="2400">
                <a:latin typeface="Lato Regular"/>
                <a:ea typeface="Lato Regular"/>
                <a:cs typeface="Lato Regular"/>
              </a:defRPr>
            </a:pPr>
            <a:r>
              <a:rPr sz="3375" dirty="0"/>
              <a:t>2.5 </a:t>
            </a:r>
            <a:r>
              <a:rPr sz="3375" dirty="0" err="1"/>
              <a:t>ps</a:t>
            </a:r>
            <a:r>
              <a:rPr sz="3375" dirty="0"/>
              <a:t> NVT 300 K</a:t>
            </a:r>
          </a:p>
        </p:txBody>
      </p:sp>
      <p:pic>
        <p:nvPicPr>
          <p:cNvPr id="597" name="compare.pdf" descr="compare.pdf"/>
          <p:cNvPicPr>
            <a:picLocks noChangeAspect="1"/>
          </p:cNvPicPr>
          <p:nvPr/>
        </p:nvPicPr>
        <p:blipFill>
          <a:blip r:embed="rId6"/>
          <a:stretch/>
        </p:blipFill>
        <p:spPr bwMode="auto">
          <a:xfrm>
            <a:off x="10161984" y="6000751"/>
            <a:ext cx="4321969" cy="3241478"/>
          </a:xfrm>
          <a:prstGeom prst="rect">
            <a:avLst/>
          </a:prstGeom>
          <a:ln w="12700">
            <a:miter lim="400000"/>
          </a:ln>
        </p:spPr>
      </p:pic>
      <p:sp>
        <p:nvSpPr>
          <p:cNvPr id="598" name="Final model"/>
          <p:cNvSpPr/>
          <p:nvPr/>
        </p:nvSpPr>
        <p:spPr bwMode="auto">
          <a:xfrm>
            <a:off x="6948953" y="10663838"/>
            <a:ext cx="10232584" cy="2592367"/>
          </a:xfrm>
          <a:prstGeom prst="roundRect">
            <a:avLst>
              <a:gd name="adj" fmla="val 10334"/>
            </a:avLst>
          </a:prstGeom>
          <a:solidFill>
            <a:srgbClr val="46AC3F"/>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Final model</a:t>
            </a:r>
          </a:p>
        </p:txBody>
      </p:sp>
      <p:pic>
        <p:nvPicPr>
          <p:cNvPr id="599" name="VDOS.pdf" descr="VDOS.pdf"/>
          <p:cNvPicPr>
            <a:picLocks noChangeAspect="1"/>
          </p:cNvPicPr>
          <p:nvPr/>
        </p:nvPicPr>
        <p:blipFill>
          <a:blip r:embed="rId7"/>
          <a:stretch/>
        </p:blipFill>
        <p:spPr bwMode="auto">
          <a:xfrm>
            <a:off x="7357089" y="10820719"/>
            <a:ext cx="3038140" cy="2278605"/>
          </a:xfrm>
          <a:prstGeom prst="rect">
            <a:avLst/>
          </a:prstGeom>
          <a:ln w="12700">
            <a:miter lim="400000"/>
          </a:ln>
        </p:spPr>
      </p:pic>
      <p:pic>
        <p:nvPicPr>
          <p:cNvPr id="600" name="ams.mp4" descr="ams.mp4">
            <a:hlinkClick r:id="" action="ppaction://media"/>
          </p:cNvPr>
          <p:cNvPicPr>
            <a:picLocks/>
          </p:cNvPicPr>
          <p:nvPr>
            <a:videoFile r:link="rId2"/>
            <p:extLst>
              <p:ext uri="{DAA4B4D4-6D71-4841-9C94-3DE7FCFB9230}">
                <p14:media xmlns:p14="http://schemas.microsoft.com/office/powerpoint/2010/main" r:embed="rId1"/>
              </p:ext>
            </p:extLst>
          </p:nvPr>
        </p:nvPicPr>
        <p:blipFill>
          <a:blip r:embed="rId8"/>
          <a:stretch/>
        </p:blipFill>
        <p:spPr bwMode="auto">
          <a:xfrm>
            <a:off x="13890664" y="10761371"/>
            <a:ext cx="2397300" cy="2397300"/>
          </a:xfrm>
          <a:prstGeom prst="rect">
            <a:avLst/>
          </a:prstGeom>
          <a:ln w="12700">
            <a:miter lim="400000"/>
          </a:ln>
        </p:spPr>
      </p:pic>
      <p:sp>
        <p:nvSpPr>
          <p:cNvPr id="601" name="NVT@300K"/>
          <p:cNvSpPr txBox="1"/>
          <p:nvPr/>
        </p:nvSpPr>
        <p:spPr bwMode="auto">
          <a:xfrm>
            <a:off x="15106638" y="12707645"/>
            <a:ext cx="2047035" cy="577147"/>
          </a:xfrm>
          <a:prstGeom prst="rect">
            <a:avLst/>
          </a:prstGeom>
          <a:ln w="12700">
            <a:miter lim="400000"/>
          </a:ln>
        </p:spPr>
        <p:txBody>
          <a:bodyPr wrap="none" lIns="71438" tIns="71438" rIns="71438" bIns="71438" anchor="ctr">
            <a:spAutoFit/>
          </a:bodyPr>
          <a:lstStyle>
            <a:lvl1pPr>
              <a:defRPr sz="2000">
                <a:latin typeface="Lato Regular"/>
                <a:ea typeface="Lato Regular"/>
                <a:cs typeface="Lato Regular"/>
              </a:defRPr>
            </a:lvl1pPr>
          </a:lstStyle>
          <a:p>
            <a:pPr>
              <a:defRPr/>
            </a:pPr>
            <a:r>
              <a:rPr sz="2813"/>
              <a:t>NVT@300K</a:t>
            </a:r>
          </a:p>
        </p:txBody>
      </p:sp>
      <p:sp>
        <p:nvSpPr>
          <p:cNvPr id="602" name="amshome/scripting/scm/params/examples/ActiveLearning"/>
          <p:cNvSpPr txBox="1"/>
          <p:nvPr/>
        </p:nvSpPr>
        <p:spPr bwMode="auto">
          <a:xfrm>
            <a:off x="9315464" y="13224532"/>
            <a:ext cx="6657273" cy="447303"/>
          </a:xfrm>
          <a:prstGeom prst="rect">
            <a:avLst/>
          </a:prstGeom>
          <a:ln w="12700">
            <a:miter lim="400000"/>
          </a:ln>
        </p:spPr>
        <p:txBody>
          <a:bodyPr wrap="none" lIns="71438" tIns="71438" rIns="71438" bIns="71438" anchor="ctr">
            <a:spAutoFit/>
          </a:bodyPr>
          <a:lstStyle>
            <a:lvl1pPr algn="l" defTabSz="457200">
              <a:lnSpc>
                <a:spcPct val="100000"/>
              </a:lnSpc>
              <a:defRPr sz="1400" i="1">
                <a:solidFill>
                  <a:schemeClr val="accent4">
                    <a:hueOff val="-1306536"/>
                    <a:satOff val="-22407"/>
                    <a:lumOff val="-8954"/>
                  </a:schemeClr>
                </a:solidFill>
                <a:latin typeface="Lato Regular"/>
                <a:ea typeface="Lato Regular"/>
                <a:cs typeface="Lato Regular"/>
              </a:defRPr>
            </a:lvl1pPr>
          </a:lstStyle>
          <a:p>
            <a:pPr>
              <a:defRPr/>
            </a:pPr>
            <a:r>
              <a:rPr sz="1969" dirty="0" err="1"/>
              <a:t>amshome</a:t>
            </a:r>
            <a:r>
              <a:rPr sz="1969" dirty="0"/>
              <a:t>/scripting/</a:t>
            </a:r>
            <a:r>
              <a:rPr sz="1969" dirty="0" err="1"/>
              <a:t>scm</a:t>
            </a:r>
            <a:r>
              <a:rPr sz="1969" dirty="0"/>
              <a:t>/params/examples/</a:t>
            </a:r>
            <a:r>
              <a:rPr sz="1969" dirty="0" err="1"/>
              <a:t>ActiveLearning</a:t>
            </a:r>
            <a:endParaRPr sz="1969" dirty="0"/>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40" fill="hold"/>
                                        <p:tgtEl>
                                          <p:spTgt spid="60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00"/>
                </p:tgtEl>
              </p:cMediaNode>
            </p:video>
            <p:seq concurrent="1" prevAc="none" nextAc="seek">
              <p:cTn id="8" restart="whenNotActive" fill="hold" evtFilter="cancelBubble" nodeType="interactiveSeq">
                <p:stCondLst>
                  <p:cond evt="onClick" delay="0">
                    <p:tgtEl>
                      <p:spTgt spid="60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00"/>
                                        </p:tgtEl>
                                      </p:cBhvr>
                                    </p:cmd>
                                  </p:childTnLst>
                                </p:cTn>
                              </p:par>
                            </p:childTnLst>
                          </p:cTn>
                        </p:par>
                      </p:childTnLst>
                    </p:cTn>
                  </p:par>
                </p:childTnLst>
              </p:cTn>
              <p:nextCondLst>
                <p:cond evt="onClick" delay="0">
                  <p:tgtEl>
                    <p:spTgt spid="600"/>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05" name="Compute the initial training set of reference calculations…"/>
          <p:cNvSpPr txBox="1">
            <a:spLocks noGrp="1"/>
          </p:cNvSpPr>
          <p:nvPr>
            <p:ph type="body" idx="1"/>
          </p:nvPr>
        </p:nvSpPr>
        <p:spPr bwMode="auto">
          <a:xfrm>
            <a:off x="662568" y="2414133"/>
            <a:ext cx="16977732" cy="7985589"/>
          </a:xfrm>
          <a:prstGeom prst="rect">
            <a:avLst/>
          </a:prstGeom>
        </p:spPr>
        <p:txBody>
          <a:bodyPr/>
          <a:lstStyle/>
          <a:p>
            <a:pPr>
              <a:defRPr/>
            </a:pPr>
            <a:r>
              <a:rPr dirty="0"/>
              <a:t>Compute the initial training set of reference calculations</a:t>
            </a:r>
          </a:p>
          <a:p>
            <a:pPr>
              <a:defRPr/>
            </a:pPr>
            <a:r>
              <a:rPr dirty="0"/>
              <a:t>Select the ML model to optimize (</a:t>
            </a:r>
            <a:r>
              <a:rPr dirty="0" err="1"/>
              <a:t>nequip</a:t>
            </a:r>
            <a:r>
              <a:rPr dirty="0"/>
              <a:t>, flare)</a:t>
            </a:r>
          </a:p>
          <a:p>
            <a:pPr>
              <a:defRPr/>
            </a:pPr>
            <a:r>
              <a:rPr dirty="0"/>
              <a:t>Define the series of test tasks (default/custom)</a:t>
            </a:r>
          </a:p>
          <a:p>
            <a:pPr>
              <a:defRPr/>
            </a:pPr>
            <a:r>
              <a:rPr dirty="0"/>
              <a:t>Run an interactively follow the training procedure</a:t>
            </a:r>
          </a:p>
          <a:p>
            <a:pPr lvl="1">
              <a:defRPr/>
            </a:pPr>
            <a:r>
              <a:rPr dirty="0"/>
              <a:t>MAE plot</a:t>
            </a:r>
          </a:p>
          <a:p>
            <a:pPr lvl="1">
              <a:defRPr/>
            </a:pPr>
            <a:r>
              <a:rPr dirty="0"/>
              <a:t>Parity plot</a:t>
            </a:r>
          </a:p>
          <a:p>
            <a:pPr lvl="1">
              <a:defRPr/>
            </a:pPr>
            <a:r>
              <a:rPr dirty="0"/>
              <a:t>Dynamics</a:t>
            </a:r>
          </a:p>
        </p:txBody>
      </p:sp>
      <p:sp>
        <p:nvSpPr>
          <p:cNvPr id="606" name="Summary"/>
          <p:cNvSpPr txBox="1">
            <a:spLocks noGrp="1"/>
          </p:cNvSpPr>
          <p:nvPr>
            <p:ph type="body" idx="21"/>
          </p:nvPr>
        </p:nvSpPr>
        <p:spPr bwMode="auto">
          <a:prstGeom prst="rect">
            <a:avLst/>
          </a:prstGeom>
        </p:spPr>
        <p:txBody>
          <a:bodyPr/>
          <a:lstStyle/>
          <a:p>
            <a:pPr>
              <a:defRPr/>
            </a:pPr>
            <a:r>
              <a:t>Summary</a:t>
            </a:r>
          </a:p>
        </p:txBody>
      </p:sp>
      <p:sp>
        <p:nvSpPr>
          <p:cNvPr id="608" name="Training MLP with ParAMS"/>
          <p:cNvSpPr txBox="1">
            <a:spLocks noGrp="1"/>
          </p:cNvSpPr>
          <p:nvPr>
            <p:ph type="title"/>
          </p:nvPr>
        </p:nvSpPr>
        <p:spPr bwMode="auto">
          <a:prstGeom prst="rect">
            <a:avLst/>
          </a:prstGeom>
        </p:spPr>
        <p:txBody>
          <a:bodyPr>
            <a:normAutofit/>
          </a:bodyPr>
          <a:lstStyle/>
          <a:p>
            <a:pPr>
              <a:defRPr/>
            </a:pPr>
            <a:r>
              <a:t>Training MLP with ParAMS</a:t>
            </a:r>
          </a:p>
        </p:txBody>
      </p:sp>
      <p:sp>
        <p:nvSpPr>
          <p:cNvPr id="2" name="Initial dataset">
            <a:extLst>
              <a:ext uri="{FF2B5EF4-FFF2-40B4-BE49-F238E27FC236}">
                <a16:creationId xmlns:a16="http://schemas.microsoft.com/office/drawing/2014/main" id="{47494083-B8FD-44C5-0698-00F2827E887B}"/>
              </a:ext>
            </a:extLst>
          </p:cNvPr>
          <p:cNvSpPr/>
          <p:nvPr/>
        </p:nvSpPr>
        <p:spPr>
          <a:xfrm>
            <a:off x="4790660" y="6649639"/>
            <a:ext cx="1254314" cy="954908"/>
          </a:xfrm>
          <a:prstGeom prst="roundRect">
            <a:avLst>
              <a:gd name="adj" fmla="val 19950"/>
            </a:avLst>
          </a:prstGeom>
          <a:solidFill>
            <a:srgbClr val="F0983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400">
                <a:solidFill>
                  <a:srgbClr val="FFFFFF"/>
                </a:solidFill>
                <a:latin typeface="Lato Regular"/>
                <a:ea typeface="Lato Regular"/>
                <a:cs typeface="Lato Regular"/>
                <a:sym typeface="Lato Regular"/>
              </a:defRPr>
            </a:lvl1pPr>
          </a:lstStyle>
          <a:p>
            <a:r>
              <a:t>Initial dataset</a:t>
            </a:r>
          </a:p>
        </p:txBody>
      </p:sp>
      <p:sp>
        <p:nvSpPr>
          <p:cNvPr id="3" name="Accurate?">
            <a:extLst>
              <a:ext uri="{FF2B5EF4-FFF2-40B4-BE49-F238E27FC236}">
                <a16:creationId xmlns:a16="http://schemas.microsoft.com/office/drawing/2014/main" id="{98945118-BA04-6BA0-EC7E-4BD7B9DE9AAE}"/>
              </a:ext>
            </a:extLst>
          </p:cNvPr>
          <p:cNvSpPr/>
          <p:nvPr/>
        </p:nvSpPr>
        <p:spPr>
          <a:xfrm>
            <a:off x="14454652" y="6115707"/>
            <a:ext cx="2022773" cy="202277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400">
                <a:solidFill>
                  <a:srgbClr val="FFFFFF"/>
                </a:solidFill>
                <a:latin typeface="Lato Regular"/>
                <a:ea typeface="Lato Regular"/>
                <a:cs typeface="Lato Regular"/>
                <a:sym typeface="Lato Regular"/>
              </a:defRPr>
            </a:lvl1pPr>
          </a:lstStyle>
          <a:p>
            <a:r>
              <a:t>Accurate?</a:t>
            </a:r>
          </a:p>
        </p:txBody>
      </p:sp>
      <p:sp>
        <p:nvSpPr>
          <p:cNvPr id="4" name="Line">
            <a:extLst>
              <a:ext uri="{FF2B5EF4-FFF2-40B4-BE49-F238E27FC236}">
                <a16:creationId xmlns:a16="http://schemas.microsoft.com/office/drawing/2014/main" id="{B9C62EB7-F696-8833-A840-D72CF6F9A99E}"/>
              </a:ext>
            </a:extLst>
          </p:cNvPr>
          <p:cNvSpPr/>
          <p:nvPr/>
        </p:nvSpPr>
        <p:spPr>
          <a:xfrm>
            <a:off x="6045642" y="7144343"/>
            <a:ext cx="514199" cy="1"/>
          </a:xfrm>
          <a:prstGeom prst="line">
            <a:avLst/>
          </a:prstGeom>
          <a:ln w="25400">
            <a:solidFill>
              <a:srgbClr val="000000"/>
            </a:solidFill>
            <a:miter lim="400000"/>
            <a:tailEnd type="triangle"/>
          </a:ln>
        </p:spPr>
        <p:txBody>
          <a:bodyPr lIns="50800" tIns="50800" rIns="50800" bIns="50800" anchor="ctr"/>
          <a:lstStyle/>
          <a:p>
            <a:endParaRPr/>
          </a:p>
        </p:txBody>
      </p:sp>
      <p:sp>
        <p:nvSpPr>
          <p:cNvPr id="5" name="(1) Use ML to generate new data">
            <a:extLst>
              <a:ext uri="{FF2B5EF4-FFF2-40B4-BE49-F238E27FC236}">
                <a16:creationId xmlns:a16="http://schemas.microsoft.com/office/drawing/2014/main" id="{AC260F8A-F923-853F-6476-91B4F7269907}"/>
              </a:ext>
            </a:extLst>
          </p:cNvPr>
          <p:cNvSpPr/>
          <p:nvPr/>
        </p:nvSpPr>
        <p:spPr>
          <a:xfrm>
            <a:off x="8582804" y="6671848"/>
            <a:ext cx="2733488" cy="954907"/>
          </a:xfrm>
          <a:prstGeom prst="roundRect">
            <a:avLst>
              <a:gd name="adj" fmla="val 19950"/>
            </a:avLst>
          </a:prstGeom>
          <a:solidFill>
            <a:schemeClr val="accent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400">
                <a:solidFill>
                  <a:srgbClr val="FFFFFF"/>
                </a:solidFill>
                <a:latin typeface="Lato Regular"/>
                <a:ea typeface="Lato Regular"/>
                <a:cs typeface="Lato Regular"/>
                <a:sym typeface="Lato Regular"/>
              </a:defRPr>
            </a:lvl1pPr>
          </a:lstStyle>
          <a:p>
            <a:r>
              <a:t>(1) Use ML to generate new data</a:t>
            </a:r>
          </a:p>
        </p:txBody>
      </p:sp>
      <p:sp>
        <p:nvSpPr>
          <p:cNvPr id="6" name="Train ML">
            <a:extLst>
              <a:ext uri="{FF2B5EF4-FFF2-40B4-BE49-F238E27FC236}">
                <a16:creationId xmlns:a16="http://schemas.microsoft.com/office/drawing/2014/main" id="{3BCD6FDB-7085-D1C4-BA66-605C1D02E3E7}"/>
              </a:ext>
            </a:extLst>
          </p:cNvPr>
          <p:cNvSpPr/>
          <p:nvPr/>
        </p:nvSpPr>
        <p:spPr>
          <a:xfrm>
            <a:off x="6567472" y="6649639"/>
            <a:ext cx="1489088" cy="954908"/>
          </a:xfrm>
          <a:prstGeom prst="roundRect">
            <a:avLst>
              <a:gd name="adj" fmla="val 19950"/>
            </a:avLst>
          </a:prstGeom>
          <a:solidFill>
            <a:schemeClr val="accent5">
              <a:hueOff val="187634"/>
              <a:satOff val="22839"/>
              <a:lumOff val="25028"/>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400">
                <a:solidFill>
                  <a:srgbClr val="FFFFFF"/>
                </a:solidFill>
                <a:latin typeface="Lato Regular"/>
                <a:ea typeface="Lato Regular"/>
                <a:cs typeface="Lato Regular"/>
                <a:sym typeface="Lato Regular"/>
              </a:defRPr>
            </a:lvl1pPr>
          </a:lstStyle>
          <a:p>
            <a:r>
              <a:t>Train ML</a:t>
            </a:r>
          </a:p>
        </p:txBody>
      </p:sp>
      <p:sp>
        <p:nvSpPr>
          <p:cNvPr id="7" name="Replay with DFT">
            <a:extLst>
              <a:ext uri="{FF2B5EF4-FFF2-40B4-BE49-F238E27FC236}">
                <a16:creationId xmlns:a16="http://schemas.microsoft.com/office/drawing/2014/main" id="{CEA432CC-5346-1EA8-C8B0-C101C5E6E8F0}"/>
              </a:ext>
            </a:extLst>
          </p:cNvPr>
          <p:cNvSpPr/>
          <p:nvPr/>
        </p:nvSpPr>
        <p:spPr>
          <a:xfrm>
            <a:off x="11796946" y="6649639"/>
            <a:ext cx="2166357" cy="954908"/>
          </a:xfrm>
          <a:prstGeom prst="roundRect">
            <a:avLst>
              <a:gd name="adj" fmla="val 19950"/>
            </a:avLst>
          </a:prstGeom>
          <a:solidFill>
            <a:schemeClr val="accent6">
              <a:satOff val="32461"/>
              <a:lumOff val="20828"/>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400">
                <a:solidFill>
                  <a:srgbClr val="FFFFFF"/>
                </a:solidFill>
                <a:latin typeface="Lato Regular"/>
                <a:ea typeface="Lato Regular"/>
                <a:cs typeface="Lato Regular"/>
                <a:sym typeface="Lato Regular"/>
              </a:defRPr>
            </a:lvl1pPr>
          </a:lstStyle>
          <a:p>
            <a:r>
              <a:t>Replay with DFT </a:t>
            </a:r>
          </a:p>
        </p:txBody>
      </p:sp>
      <p:sp>
        <p:nvSpPr>
          <p:cNvPr id="8" name="Line">
            <a:extLst>
              <a:ext uri="{FF2B5EF4-FFF2-40B4-BE49-F238E27FC236}">
                <a16:creationId xmlns:a16="http://schemas.microsoft.com/office/drawing/2014/main" id="{72B5CAF2-62BD-7ACC-A369-28BAA1D4F2C6}"/>
              </a:ext>
            </a:extLst>
          </p:cNvPr>
          <p:cNvSpPr/>
          <p:nvPr/>
        </p:nvSpPr>
        <p:spPr>
          <a:xfrm>
            <a:off x="8068607" y="7142064"/>
            <a:ext cx="514198" cy="1"/>
          </a:xfrm>
          <a:prstGeom prst="line">
            <a:avLst/>
          </a:prstGeom>
          <a:ln w="25400">
            <a:solidFill>
              <a:srgbClr val="000000"/>
            </a:solidFill>
            <a:miter lim="400000"/>
            <a:tailEnd type="triangle"/>
          </a:ln>
        </p:spPr>
        <p:txBody>
          <a:bodyPr lIns="50800" tIns="50800" rIns="50800" bIns="50800" anchor="ctr"/>
          <a:lstStyle/>
          <a:p>
            <a:endParaRPr/>
          </a:p>
        </p:txBody>
      </p:sp>
      <p:sp>
        <p:nvSpPr>
          <p:cNvPr id="9" name="Line">
            <a:extLst>
              <a:ext uri="{FF2B5EF4-FFF2-40B4-BE49-F238E27FC236}">
                <a16:creationId xmlns:a16="http://schemas.microsoft.com/office/drawing/2014/main" id="{C794988A-B38D-769E-265A-8CF8089BEB68}"/>
              </a:ext>
            </a:extLst>
          </p:cNvPr>
          <p:cNvSpPr/>
          <p:nvPr/>
        </p:nvSpPr>
        <p:spPr>
          <a:xfrm>
            <a:off x="11287822" y="7127093"/>
            <a:ext cx="514198" cy="1"/>
          </a:xfrm>
          <a:prstGeom prst="line">
            <a:avLst/>
          </a:prstGeom>
          <a:ln w="25400">
            <a:solidFill>
              <a:srgbClr val="000000"/>
            </a:solidFill>
            <a:miter lim="400000"/>
            <a:tailEnd type="triangle"/>
          </a:ln>
        </p:spPr>
        <p:txBody>
          <a:bodyPr lIns="50800" tIns="50800" rIns="50800" bIns="50800" anchor="ctr"/>
          <a:lstStyle/>
          <a:p>
            <a:endParaRPr/>
          </a:p>
        </p:txBody>
      </p:sp>
      <p:sp>
        <p:nvSpPr>
          <p:cNvPr id="10" name="Line">
            <a:extLst>
              <a:ext uri="{FF2B5EF4-FFF2-40B4-BE49-F238E27FC236}">
                <a16:creationId xmlns:a16="http://schemas.microsoft.com/office/drawing/2014/main" id="{443366DE-6901-0DD2-83E8-B5CF1CEF489F}"/>
              </a:ext>
            </a:extLst>
          </p:cNvPr>
          <p:cNvSpPr/>
          <p:nvPr/>
        </p:nvSpPr>
        <p:spPr>
          <a:xfrm>
            <a:off x="13958228" y="7127093"/>
            <a:ext cx="514198" cy="1"/>
          </a:xfrm>
          <a:prstGeom prst="line">
            <a:avLst/>
          </a:prstGeom>
          <a:ln w="25400">
            <a:solidFill>
              <a:srgbClr val="000000"/>
            </a:solidFill>
            <a:miter lim="400000"/>
            <a:tailEnd type="triangle"/>
          </a:ln>
        </p:spPr>
        <p:txBody>
          <a:bodyPr lIns="50800" tIns="50800" rIns="50800" bIns="50800" anchor="ctr"/>
          <a:lstStyle/>
          <a:p>
            <a:endParaRPr/>
          </a:p>
        </p:txBody>
      </p:sp>
      <p:sp>
        <p:nvSpPr>
          <p:cNvPr id="11" name="Accurate?">
            <a:extLst>
              <a:ext uri="{FF2B5EF4-FFF2-40B4-BE49-F238E27FC236}">
                <a16:creationId xmlns:a16="http://schemas.microsoft.com/office/drawing/2014/main" id="{9CE7ABC4-74A9-248D-5414-974634EB9865}"/>
              </a:ext>
            </a:extLst>
          </p:cNvPr>
          <p:cNvSpPr/>
          <p:nvPr/>
        </p:nvSpPr>
        <p:spPr>
          <a:xfrm>
            <a:off x="14436548" y="9018626"/>
            <a:ext cx="2022773" cy="202277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400">
                <a:solidFill>
                  <a:srgbClr val="FFFFFF"/>
                </a:solidFill>
                <a:latin typeface="Lato Regular"/>
                <a:ea typeface="Lato Regular"/>
                <a:cs typeface="Lato Regular"/>
                <a:sym typeface="Lato Regular"/>
              </a:defRPr>
            </a:lvl1pPr>
          </a:lstStyle>
          <a:p>
            <a:r>
              <a:t>Accurate?</a:t>
            </a:r>
          </a:p>
        </p:txBody>
      </p:sp>
      <p:sp>
        <p:nvSpPr>
          <p:cNvPr id="12" name="(2) Use ML to generate new data">
            <a:extLst>
              <a:ext uri="{FF2B5EF4-FFF2-40B4-BE49-F238E27FC236}">
                <a16:creationId xmlns:a16="http://schemas.microsoft.com/office/drawing/2014/main" id="{7DFC1C60-87F4-33A0-7071-1CEB827CD6BD}"/>
              </a:ext>
            </a:extLst>
          </p:cNvPr>
          <p:cNvSpPr/>
          <p:nvPr/>
        </p:nvSpPr>
        <p:spPr>
          <a:xfrm>
            <a:off x="8560955" y="9569809"/>
            <a:ext cx="2733488" cy="954908"/>
          </a:xfrm>
          <a:prstGeom prst="roundRect">
            <a:avLst>
              <a:gd name="adj" fmla="val 19950"/>
            </a:avLst>
          </a:prstGeom>
          <a:solidFill>
            <a:schemeClr val="accent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400">
                <a:solidFill>
                  <a:srgbClr val="FFFFFF"/>
                </a:solidFill>
                <a:latin typeface="Lato Regular"/>
                <a:ea typeface="Lato Regular"/>
                <a:cs typeface="Lato Regular"/>
                <a:sym typeface="Lato Regular"/>
              </a:defRPr>
            </a:lvl1pPr>
          </a:lstStyle>
          <a:p>
            <a:r>
              <a:t>(2) Use ML to generate new data</a:t>
            </a:r>
          </a:p>
        </p:txBody>
      </p:sp>
      <p:sp>
        <p:nvSpPr>
          <p:cNvPr id="13" name="Train ML">
            <a:extLst>
              <a:ext uri="{FF2B5EF4-FFF2-40B4-BE49-F238E27FC236}">
                <a16:creationId xmlns:a16="http://schemas.microsoft.com/office/drawing/2014/main" id="{26B10D34-F867-280E-2444-1703635B3B67}"/>
              </a:ext>
            </a:extLst>
          </p:cNvPr>
          <p:cNvSpPr/>
          <p:nvPr/>
        </p:nvSpPr>
        <p:spPr>
          <a:xfrm>
            <a:off x="6549368" y="9552559"/>
            <a:ext cx="1489089" cy="954908"/>
          </a:xfrm>
          <a:prstGeom prst="roundRect">
            <a:avLst>
              <a:gd name="adj" fmla="val 19950"/>
            </a:avLst>
          </a:prstGeom>
          <a:solidFill>
            <a:schemeClr val="accent5">
              <a:hueOff val="187634"/>
              <a:satOff val="22839"/>
              <a:lumOff val="25028"/>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400">
                <a:solidFill>
                  <a:srgbClr val="FFFFFF"/>
                </a:solidFill>
                <a:latin typeface="Lato Regular"/>
                <a:ea typeface="Lato Regular"/>
                <a:cs typeface="Lato Regular"/>
                <a:sym typeface="Lato Regular"/>
              </a:defRPr>
            </a:lvl1pPr>
          </a:lstStyle>
          <a:p>
            <a:r>
              <a:t>Train ML</a:t>
            </a:r>
          </a:p>
        </p:txBody>
      </p:sp>
      <p:sp>
        <p:nvSpPr>
          <p:cNvPr id="14" name="Replay with DFT">
            <a:extLst>
              <a:ext uri="{FF2B5EF4-FFF2-40B4-BE49-F238E27FC236}">
                <a16:creationId xmlns:a16="http://schemas.microsoft.com/office/drawing/2014/main" id="{7233F074-01F9-C153-4707-C22EA0464ED8}"/>
              </a:ext>
            </a:extLst>
          </p:cNvPr>
          <p:cNvSpPr/>
          <p:nvPr/>
        </p:nvSpPr>
        <p:spPr>
          <a:xfrm>
            <a:off x="11778842" y="9552559"/>
            <a:ext cx="2166357" cy="954908"/>
          </a:xfrm>
          <a:prstGeom prst="roundRect">
            <a:avLst>
              <a:gd name="adj" fmla="val 19950"/>
            </a:avLst>
          </a:prstGeom>
          <a:solidFill>
            <a:schemeClr val="accent6">
              <a:satOff val="32461"/>
              <a:lumOff val="20828"/>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2400">
                <a:solidFill>
                  <a:srgbClr val="FFFFFF"/>
                </a:solidFill>
                <a:latin typeface="Lato Regular"/>
                <a:ea typeface="Lato Regular"/>
                <a:cs typeface="Lato Regular"/>
                <a:sym typeface="Lato Regular"/>
              </a:defRPr>
            </a:lvl1pPr>
          </a:lstStyle>
          <a:p>
            <a:r>
              <a:t>Replay with DFT </a:t>
            </a:r>
          </a:p>
        </p:txBody>
      </p:sp>
      <p:sp>
        <p:nvSpPr>
          <p:cNvPr id="15" name="Line">
            <a:extLst>
              <a:ext uri="{FF2B5EF4-FFF2-40B4-BE49-F238E27FC236}">
                <a16:creationId xmlns:a16="http://schemas.microsoft.com/office/drawing/2014/main" id="{27C44D5E-6F4D-399A-806A-85772878671F}"/>
              </a:ext>
            </a:extLst>
          </p:cNvPr>
          <p:cNvSpPr/>
          <p:nvPr/>
        </p:nvSpPr>
        <p:spPr>
          <a:xfrm>
            <a:off x="8050503" y="10044983"/>
            <a:ext cx="514199" cy="1"/>
          </a:xfrm>
          <a:prstGeom prst="line">
            <a:avLst/>
          </a:prstGeom>
          <a:ln w="25400">
            <a:solidFill>
              <a:srgbClr val="000000"/>
            </a:solidFill>
            <a:miter lim="400000"/>
            <a:tailEnd type="triangle"/>
          </a:ln>
        </p:spPr>
        <p:txBody>
          <a:bodyPr lIns="50800" tIns="50800" rIns="50800" bIns="50800" anchor="ctr"/>
          <a:lstStyle/>
          <a:p>
            <a:endParaRPr/>
          </a:p>
        </p:txBody>
      </p:sp>
      <p:sp>
        <p:nvSpPr>
          <p:cNvPr id="16" name="Line">
            <a:extLst>
              <a:ext uri="{FF2B5EF4-FFF2-40B4-BE49-F238E27FC236}">
                <a16:creationId xmlns:a16="http://schemas.microsoft.com/office/drawing/2014/main" id="{D7E2F9FA-D760-E137-FA70-CF10463632C1}"/>
              </a:ext>
            </a:extLst>
          </p:cNvPr>
          <p:cNvSpPr/>
          <p:nvPr/>
        </p:nvSpPr>
        <p:spPr>
          <a:xfrm>
            <a:off x="11269718" y="10030012"/>
            <a:ext cx="514199" cy="1"/>
          </a:xfrm>
          <a:prstGeom prst="line">
            <a:avLst/>
          </a:prstGeom>
          <a:ln w="25400">
            <a:solidFill>
              <a:srgbClr val="000000"/>
            </a:solidFill>
            <a:miter lim="400000"/>
            <a:tailEnd type="triangle"/>
          </a:ln>
        </p:spPr>
        <p:txBody>
          <a:bodyPr lIns="50800" tIns="50800" rIns="50800" bIns="50800" anchor="ctr"/>
          <a:lstStyle/>
          <a:p>
            <a:endParaRPr/>
          </a:p>
        </p:txBody>
      </p:sp>
      <p:sp>
        <p:nvSpPr>
          <p:cNvPr id="17" name="Line">
            <a:extLst>
              <a:ext uri="{FF2B5EF4-FFF2-40B4-BE49-F238E27FC236}">
                <a16:creationId xmlns:a16="http://schemas.microsoft.com/office/drawing/2014/main" id="{E1BCB57F-BE16-4A48-1A53-EE3BF0A39B5E}"/>
              </a:ext>
            </a:extLst>
          </p:cNvPr>
          <p:cNvSpPr/>
          <p:nvPr/>
        </p:nvSpPr>
        <p:spPr>
          <a:xfrm>
            <a:off x="13940124" y="10030012"/>
            <a:ext cx="514199" cy="1"/>
          </a:xfrm>
          <a:prstGeom prst="line">
            <a:avLst/>
          </a:prstGeom>
          <a:ln w="25400">
            <a:solidFill>
              <a:srgbClr val="000000"/>
            </a:solidFill>
            <a:miter lim="400000"/>
            <a:tailEnd type="triangle"/>
          </a:ln>
        </p:spPr>
        <p:txBody>
          <a:bodyPr lIns="50800" tIns="50800" rIns="50800" bIns="50800" anchor="ctr"/>
          <a:lstStyle/>
          <a:p>
            <a:endParaRPr/>
          </a:p>
        </p:txBody>
      </p:sp>
      <p:sp>
        <p:nvSpPr>
          <p:cNvPr id="18" name="Line">
            <a:extLst>
              <a:ext uri="{FF2B5EF4-FFF2-40B4-BE49-F238E27FC236}">
                <a16:creationId xmlns:a16="http://schemas.microsoft.com/office/drawing/2014/main" id="{57B2733E-99BB-BC19-96E6-F6C0C54B51A1}"/>
              </a:ext>
            </a:extLst>
          </p:cNvPr>
          <p:cNvSpPr/>
          <p:nvPr/>
        </p:nvSpPr>
        <p:spPr>
          <a:xfrm flipH="1" flipV="1">
            <a:off x="7232405" y="5693098"/>
            <a:ext cx="8235174" cy="1"/>
          </a:xfrm>
          <a:prstGeom prst="line">
            <a:avLst/>
          </a:prstGeom>
          <a:ln w="25400">
            <a:solidFill>
              <a:srgbClr val="000000"/>
            </a:solidFill>
            <a:miter lim="400000"/>
          </a:ln>
        </p:spPr>
        <p:txBody>
          <a:bodyPr lIns="50800" tIns="50800" rIns="50800" bIns="50800" anchor="ctr"/>
          <a:lstStyle/>
          <a:p>
            <a:endParaRPr/>
          </a:p>
        </p:txBody>
      </p:sp>
      <p:sp>
        <p:nvSpPr>
          <p:cNvPr id="19" name="Line">
            <a:extLst>
              <a:ext uri="{FF2B5EF4-FFF2-40B4-BE49-F238E27FC236}">
                <a16:creationId xmlns:a16="http://schemas.microsoft.com/office/drawing/2014/main" id="{A76691AD-72D7-467A-2D63-0085F73D6071}"/>
              </a:ext>
            </a:extLst>
          </p:cNvPr>
          <p:cNvSpPr/>
          <p:nvPr/>
        </p:nvSpPr>
        <p:spPr>
          <a:xfrm>
            <a:off x="15460634" y="5685478"/>
            <a:ext cx="1" cy="630937"/>
          </a:xfrm>
          <a:prstGeom prst="line">
            <a:avLst/>
          </a:prstGeom>
          <a:ln w="25400">
            <a:solidFill>
              <a:srgbClr val="000000"/>
            </a:solidFill>
            <a:miter lim="400000"/>
          </a:ln>
        </p:spPr>
        <p:txBody>
          <a:bodyPr lIns="50800" tIns="50800" rIns="50800" bIns="50800" anchor="ctr"/>
          <a:lstStyle/>
          <a:p>
            <a:endParaRPr/>
          </a:p>
        </p:txBody>
      </p:sp>
      <p:sp>
        <p:nvSpPr>
          <p:cNvPr id="20" name="Line">
            <a:extLst>
              <a:ext uri="{FF2B5EF4-FFF2-40B4-BE49-F238E27FC236}">
                <a16:creationId xmlns:a16="http://schemas.microsoft.com/office/drawing/2014/main" id="{1272181F-5CF1-164D-D481-087072D2F53D}"/>
              </a:ext>
            </a:extLst>
          </p:cNvPr>
          <p:cNvSpPr/>
          <p:nvPr/>
        </p:nvSpPr>
        <p:spPr>
          <a:xfrm>
            <a:off x="7228494" y="5680398"/>
            <a:ext cx="1" cy="954907"/>
          </a:xfrm>
          <a:prstGeom prst="line">
            <a:avLst/>
          </a:prstGeom>
          <a:ln w="25400">
            <a:solidFill>
              <a:srgbClr val="000000"/>
            </a:solidFill>
            <a:miter lim="400000"/>
            <a:tailEnd type="triangle"/>
          </a:ln>
        </p:spPr>
        <p:txBody>
          <a:bodyPr lIns="50800" tIns="50800" rIns="50800" bIns="50800" anchor="ctr"/>
          <a:lstStyle/>
          <a:p>
            <a:endParaRPr/>
          </a:p>
        </p:txBody>
      </p:sp>
      <p:sp>
        <p:nvSpPr>
          <p:cNvPr id="21" name="Line">
            <a:extLst>
              <a:ext uri="{FF2B5EF4-FFF2-40B4-BE49-F238E27FC236}">
                <a16:creationId xmlns:a16="http://schemas.microsoft.com/office/drawing/2014/main" id="{2442A175-F30B-31A6-818C-F1519793D16C}"/>
              </a:ext>
            </a:extLst>
          </p:cNvPr>
          <p:cNvSpPr/>
          <p:nvPr/>
        </p:nvSpPr>
        <p:spPr>
          <a:xfrm flipH="1" flipV="1">
            <a:off x="7232404" y="8119331"/>
            <a:ext cx="8235175" cy="1"/>
          </a:xfrm>
          <a:prstGeom prst="line">
            <a:avLst/>
          </a:prstGeom>
          <a:ln w="38100">
            <a:solidFill>
              <a:srgbClr val="000000"/>
            </a:solidFill>
            <a:miter lim="400000"/>
          </a:ln>
        </p:spPr>
        <p:txBody>
          <a:bodyPr lIns="50800" tIns="50800" rIns="50800" bIns="50800" anchor="ctr"/>
          <a:lstStyle/>
          <a:p>
            <a:endParaRPr/>
          </a:p>
        </p:txBody>
      </p:sp>
      <p:sp>
        <p:nvSpPr>
          <p:cNvPr id="22" name="Line">
            <a:extLst>
              <a:ext uri="{FF2B5EF4-FFF2-40B4-BE49-F238E27FC236}">
                <a16:creationId xmlns:a16="http://schemas.microsoft.com/office/drawing/2014/main" id="{8CCA50C0-76DF-6858-62B6-A427B2E01A0A}"/>
              </a:ext>
            </a:extLst>
          </p:cNvPr>
          <p:cNvSpPr/>
          <p:nvPr/>
        </p:nvSpPr>
        <p:spPr>
          <a:xfrm flipH="1">
            <a:off x="7228494" y="8101099"/>
            <a:ext cx="1" cy="1461484"/>
          </a:xfrm>
          <a:prstGeom prst="line">
            <a:avLst/>
          </a:prstGeom>
          <a:ln w="38100">
            <a:solidFill>
              <a:srgbClr val="000000"/>
            </a:solidFill>
            <a:miter lim="400000"/>
            <a:tailEnd type="triangle"/>
          </a:ln>
        </p:spPr>
        <p:txBody>
          <a:bodyPr lIns="50800" tIns="50800" rIns="50800" bIns="50800" anchor="ctr"/>
          <a:lstStyle/>
          <a:p>
            <a:endParaRPr/>
          </a:p>
        </p:txBody>
      </p:sp>
      <p:sp>
        <p:nvSpPr>
          <p:cNvPr id="23" name="Line">
            <a:extLst>
              <a:ext uri="{FF2B5EF4-FFF2-40B4-BE49-F238E27FC236}">
                <a16:creationId xmlns:a16="http://schemas.microsoft.com/office/drawing/2014/main" id="{0E0119D2-21FE-F399-6F19-A85F8F382482}"/>
              </a:ext>
            </a:extLst>
          </p:cNvPr>
          <p:cNvSpPr/>
          <p:nvPr/>
        </p:nvSpPr>
        <p:spPr>
          <a:xfrm flipH="1" flipV="1">
            <a:off x="7232405" y="8600758"/>
            <a:ext cx="8235174" cy="1"/>
          </a:xfrm>
          <a:prstGeom prst="line">
            <a:avLst/>
          </a:prstGeom>
          <a:ln w="25400">
            <a:solidFill>
              <a:srgbClr val="000000"/>
            </a:solidFill>
            <a:miter lim="400000"/>
          </a:ln>
        </p:spPr>
        <p:txBody>
          <a:bodyPr lIns="50800" tIns="50800" rIns="50800" bIns="50800" anchor="ctr"/>
          <a:lstStyle/>
          <a:p>
            <a:endParaRPr/>
          </a:p>
        </p:txBody>
      </p:sp>
      <p:sp>
        <p:nvSpPr>
          <p:cNvPr id="24" name="Line">
            <a:extLst>
              <a:ext uri="{FF2B5EF4-FFF2-40B4-BE49-F238E27FC236}">
                <a16:creationId xmlns:a16="http://schemas.microsoft.com/office/drawing/2014/main" id="{42B76C17-F3CB-1B40-E699-6217A25C9E9A}"/>
              </a:ext>
            </a:extLst>
          </p:cNvPr>
          <p:cNvSpPr/>
          <p:nvPr/>
        </p:nvSpPr>
        <p:spPr>
          <a:xfrm>
            <a:off x="15457756" y="8584775"/>
            <a:ext cx="1" cy="947280"/>
          </a:xfrm>
          <a:prstGeom prst="line">
            <a:avLst/>
          </a:prstGeom>
          <a:ln w="25400">
            <a:solidFill>
              <a:srgbClr val="000000"/>
            </a:solidFill>
            <a:miter lim="400000"/>
          </a:ln>
        </p:spPr>
        <p:txBody>
          <a:bodyPr lIns="50800" tIns="50800" rIns="50800" bIns="50800" anchor="ctr"/>
          <a:lstStyle/>
          <a:p>
            <a:endParaRPr/>
          </a:p>
        </p:txBody>
      </p:sp>
      <p:sp>
        <p:nvSpPr>
          <p:cNvPr id="25" name="Yes">
            <a:extLst>
              <a:ext uri="{FF2B5EF4-FFF2-40B4-BE49-F238E27FC236}">
                <a16:creationId xmlns:a16="http://schemas.microsoft.com/office/drawing/2014/main" id="{E3E239C8-8BEA-F4FC-EA6A-BADC34E43BF5}"/>
              </a:ext>
            </a:extLst>
          </p:cNvPr>
          <p:cNvSpPr txBox="1"/>
          <p:nvPr/>
        </p:nvSpPr>
        <p:spPr>
          <a:xfrm>
            <a:off x="14569620" y="7884381"/>
            <a:ext cx="573635" cy="4699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atin typeface="Lato Regular"/>
                <a:ea typeface="Lato Regular"/>
                <a:cs typeface="Lato Regular"/>
                <a:sym typeface="Lato Regular"/>
              </a:defRPr>
            </a:lvl1pPr>
          </a:lstStyle>
          <a:p>
            <a:r>
              <a:t>Yes</a:t>
            </a:r>
          </a:p>
        </p:txBody>
      </p:sp>
      <p:sp>
        <p:nvSpPr>
          <p:cNvPr id="26" name="No">
            <a:extLst>
              <a:ext uri="{FF2B5EF4-FFF2-40B4-BE49-F238E27FC236}">
                <a16:creationId xmlns:a16="http://schemas.microsoft.com/office/drawing/2014/main" id="{76D59F20-6292-92AE-2263-DA8BD6143D65}"/>
              </a:ext>
            </a:extLst>
          </p:cNvPr>
          <p:cNvSpPr txBox="1"/>
          <p:nvPr/>
        </p:nvSpPr>
        <p:spPr>
          <a:xfrm>
            <a:off x="14602217" y="8326137"/>
            <a:ext cx="514198" cy="4699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atin typeface="Lato Regular"/>
                <a:ea typeface="Lato Regular"/>
                <a:cs typeface="Lato Regular"/>
                <a:sym typeface="Lato Regular"/>
              </a:defRPr>
            </a:lvl1pPr>
          </a:lstStyle>
          <a:p>
            <a:r>
              <a:t>No</a:t>
            </a:r>
          </a:p>
        </p:txBody>
      </p:sp>
      <p:sp>
        <p:nvSpPr>
          <p:cNvPr id="27" name="Small and conservative">
            <a:extLst>
              <a:ext uri="{FF2B5EF4-FFF2-40B4-BE49-F238E27FC236}">
                <a16:creationId xmlns:a16="http://schemas.microsoft.com/office/drawing/2014/main" id="{B38D3381-3B22-1917-E9DB-499DBE9EA4F5}"/>
              </a:ext>
            </a:extLst>
          </p:cNvPr>
          <p:cNvSpPr txBox="1"/>
          <p:nvPr/>
        </p:nvSpPr>
        <p:spPr>
          <a:xfrm>
            <a:off x="8746910" y="7561954"/>
            <a:ext cx="2397786" cy="38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atin typeface="Lato Regular"/>
                <a:ea typeface="Lato Regular"/>
                <a:cs typeface="Lato Regular"/>
                <a:sym typeface="Lato Regular"/>
              </a:defRPr>
            </a:lvl1pPr>
          </a:lstStyle>
          <a:p>
            <a:r>
              <a:t>Small and conservative</a:t>
            </a:r>
          </a:p>
        </p:txBody>
      </p:sp>
      <p:sp>
        <p:nvSpPr>
          <p:cNvPr id="28" name="Bigger, bolder (longer MD, higher T, more molecules, etc.)">
            <a:extLst>
              <a:ext uri="{FF2B5EF4-FFF2-40B4-BE49-F238E27FC236}">
                <a16:creationId xmlns:a16="http://schemas.microsoft.com/office/drawing/2014/main" id="{3D60B61C-1938-62E8-7081-C522E96E6B1E}"/>
              </a:ext>
            </a:extLst>
          </p:cNvPr>
          <p:cNvSpPr txBox="1"/>
          <p:nvPr/>
        </p:nvSpPr>
        <p:spPr>
          <a:xfrm>
            <a:off x="8288409" y="10467870"/>
            <a:ext cx="3314787" cy="632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800">
                <a:latin typeface="Lato Regular"/>
                <a:ea typeface="Lato Regular"/>
                <a:cs typeface="Lato Regular"/>
                <a:sym typeface="Lato Regular"/>
              </a:defRPr>
            </a:lvl1pPr>
          </a:lstStyle>
          <a:p>
            <a:r>
              <a:t>Bigger, bolder (longer MD, higher T, more molecules, etc.)</a:t>
            </a:r>
          </a:p>
        </p:txBody>
      </p:sp>
      <p:sp>
        <p:nvSpPr>
          <p:cNvPr id="29" name="Line">
            <a:extLst>
              <a:ext uri="{FF2B5EF4-FFF2-40B4-BE49-F238E27FC236}">
                <a16:creationId xmlns:a16="http://schemas.microsoft.com/office/drawing/2014/main" id="{F1FAFE11-D417-9B7D-A99A-FBE88F2FD8E4}"/>
              </a:ext>
            </a:extLst>
          </p:cNvPr>
          <p:cNvSpPr/>
          <p:nvPr/>
        </p:nvSpPr>
        <p:spPr>
          <a:xfrm>
            <a:off x="15447934" y="11032259"/>
            <a:ext cx="1" cy="544237"/>
          </a:xfrm>
          <a:prstGeom prst="line">
            <a:avLst/>
          </a:prstGeom>
          <a:ln w="38100">
            <a:solidFill>
              <a:srgbClr val="000000"/>
            </a:solidFill>
            <a:miter lim="400000"/>
          </a:ln>
        </p:spPr>
        <p:txBody>
          <a:bodyPr lIns="50800" tIns="50800" rIns="50800" bIns="50800" anchor="ctr"/>
          <a:lstStyle/>
          <a:p>
            <a:endParaRPr/>
          </a:p>
        </p:txBody>
      </p:sp>
      <p:sp>
        <p:nvSpPr>
          <p:cNvPr id="30" name="Line">
            <a:extLst>
              <a:ext uri="{FF2B5EF4-FFF2-40B4-BE49-F238E27FC236}">
                <a16:creationId xmlns:a16="http://schemas.microsoft.com/office/drawing/2014/main" id="{703F56A5-E6C9-C722-69E6-6CA70786E6EB}"/>
              </a:ext>
            </a:extLst>
          </p:cNvPr>
          <p:cNvSpPr/>
          <p:nvPr/>
        </p:nvSpPr>
        <p:spPr>
          <a:xfrm flipH="1">
            <a:off x="13971546" y="11571508"/>
            <a:ext cx="1489089" cy="1"/>
          </a:xfrm>
          <a:prstGeom prst="line">
            <a:avLst/>
          </a:prstGeom>
          <a:ln w="38100">
            <a:solidFill>
              <a:srgbClr val="000000"/>
            </a:solidFill>
            <a:miter lim="400000"/>
            <a:tailEnd type="triangle"/>
          </a:ln>
        </p:spPr>
        <p:txBody>
          <a:bodyPr lIns="50800" tIns="50800" rIns="50800" bIns="50800" anchor="ctr"/>
          <a:lstStyle/>
          <a:p>
            <a:endParaRPr/>
          </a:p>
        </p:txBody>
      </p:sp>
      <p:sp>
        <p:nvSpPr>
          <p:cNvPr id="31" name="Yes">
            <a:extLst>
              <a:ext uri="{FF2B5EF4-FFF2-40B4-BE49-F238E27FC236}">
                <a16:creationId xmlns:a16="http://schemas.microsoft.com/office/drawing/2014/main" id="{749A9AC5-98E9-D3F7-6DE6-F3D024CEFAD6}"/>
              </a:ext>
            </a:extLst>
          </p:cNvPr>
          <p:cNvSpPr txBox="1"/>
          <p:nvPr/>
        </p:nvSpPr>
        <p:spPr>
          <a:xfrm>
            <a:off x="14569620" y="11336558"/>
            <a:ext cx="573635" cy="4699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atin typeface="Lato Regular"/>
                <a:ea typeface="Lato Regular"/>
                <a:cs typeface="Lato Regular"/>
                <a:sym typeface="Lato Regular"/>
              </a:defRPr>
            </a:lvl1pPr>
          </a:lstStyle>
          <a:p>
            <a:r>
              <a:t>Yes</a:t>
            </a:r>
          </a:p>
        </p:txBody>
      </p:sp>
      <p:sp>
        <p:nvSpPr>
          <p:cNvPr id="32" name="Line">
            <a:extLst>
              <a:ext uri="{FF2B5EF4-FFF2-40B4-BE49-F238E27FC236}">
                <a16:creationId xmlns:a16="http://schemas.microsoft.com/office/drawing/2014/main" id="{B7E72AC6-D9C3-61BB-17A2-0C0F47437107}"/>
              </a:ext>
            </a:extLst>
          </p:cNvPr>
          <p:cNvSpPr/>
          <p:nvPr/>
        </p:nvSpPr>
        <p:spPr>
          <a:xfrm flipH="1">
            <a:off x="11050546" y="11571508"/>
            <a:ext cx="1489089" cy="1"/>
          </a:xfrm>
          <a:prstGeom prst="line">
            <a:avLst/>
          </a:prstGeom>
          <a:ln w="38100">
            <a:solidFill>
              <a:srgbClr val="000000"/>
            </a:solidFill>
            <a:miter lim="400000"/>
            <a:tailEnd type="triangle"/>
          </a:ln>
        </p:spPr>
        <p:txBody>
          <a:bodyPr lIns="50800" tIns="50800" rIns="50800" bIns="50800" anchor="ctr"/>
          <a:lstStyle/>
          <a:p>
            <a:endParaRPr/>
          </a:p>
        </p:txBody>
      </p:sp>
      <p:sp>
        <p:nvSpPr>
          <p:cNvPr id="33" name="Final model">
            <a:extLst>
              <a:ext uri="{FF2B5EF4-FFF2-40B4-BE49-F238E27FC236}">
                <a16:creationId xmlns:a16="http://schemas.microsoft.com/office/drawing/2014/main" id="{23631498-5441-EC7C-C5FB-A14F19D4B077}"/>
              </a:ext>
            </a:extLst>
          </p:cNvPr>
          <p:cNvSpPr txBox="1"/>
          <p:nvPr/>
        </p:nvSpPr>
        <p:spPr>
          <a:xfrm>
            <a:off x="9554066" y="11381008"/>
            <a:ext cx="1625252" cy="38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800">
                <a:latin typeface="Lato Regular"/>
                <a:ea typeface="Lato Regular"/>
                <a:cs typeface="Lato Regular"/>
                <a:sym typeface="Lato Regular"/>
              </a:defRPr>
            </a:lvl1pPr>
          </a:lstStyle>
          <a:p>
            <a:r>
              <a:t>Final model</a:t>
            </a:r>
          </a:p>
        </p:txBody>
      </p:sp>
      <p:sp>
        <p:nvSpPr>
          <p:cNvPr id="34" name="Rectangle">
            <a:extLst>
              <a:ext uri="{FF2B5EF4-FFF2-40B4-BE49-F238E27FC236}">
                <a16:creationId xmlns:a16="http://schemas.microsoft.com/office/drawing/2014/main" id="{8B5A3C4A-0C34-1E86-893F-4D5638B06DDF}"/>
              </a:ext>
            </a:extLst>
          </p:cNvPr>
          <p:cNvSpPr/>
          <p:nvPr/>
        </p:nvSpPr>
        <p:spPr>
          <a:xfrm>
            <a:off x="9665825" y="11327352"/>
            <a:ext cx="1401733" cy="488314"/>
          </a:xfrm>
          <a:prstGeom prst="rect">
            <a:avLst/>
          </a:prstGeom>
          <a:ln w="25400">
            <a:solidFill>
              <a:srgbClr val="000000"/>
            </a:solidFill>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35" name="Connection Line">
            <a:extLst>
              <a:ext uri="{FF2B5EF4-FFF2-40B4-BE49-F238E27FC236}">
                <a16:creationId xmlns:a16="http://schemas.microsoft.com/office/drawing/2014/main" id="{C3BCCDB4-2927-1F83-EA0A-784E7E1D3A3C}"/>
              </a:ext>
            </a:extLst>
          </p:cNvPr>
          <p:cNvSpPr/>
          <p:nvPr/>
        </p:nvSpPr>
        <p:spPr>
          <a:xfrm>
            <a:off x="11109114" y="5730093"/>
            <a:ext cx="3490225" cy="892695"/>
          </a:xfrm>
          <a:custGeom>
            <a:avLst/>
            <a:gdLst/>
            <a:ahLst/>
            <a:cxnLst>
              <a:cxn ang="0">
                <a:pos x="wd2" y="hd2"/>
              </a:cxn>
              <a:cxn ang="5400000">
                <a:pos x="wd2" y="hd2"/>
              </a:cxn>
              <a:cxn ang="10800000">
                <a:pos x="wd2" y="hd2"/>
              </a:cxn>
              <a:cxn ang="16200000">
                <a:pos x="wd2" y="hd2"/>
              </a:cxn>
            </a:cxnLst>
            <a:rect l="0" t="0" r="r" b="b"/>
            <a:pathLst>
              <a:path w="21600" h="16248" extrusionOk="0">
                <a:moveTo>
                  <a:pt x="21600" y="3344"/>
                </a:moveTo>
                <a:cubicBezTo>
                  <a:pt x="13880" y="21600"/>
                  <a:pt x="6680" y="20485"/>
                  <a:pt x="0" y="0"/>
                </a:cubicBezTo>
              </a:path>
            </a:pathLst>
          </a:custGeom>
          <a:ln w="38100">
            <a:solidFill>
              <a:srgbClr val="000000"/>
            </a:solidFill>
            <a:custDash>
              <a:ds d="200000" sp="200000"/>
            </a:custDash>
            <a:miter lim="400000"/>
            <a:tailEnd type="triangle"/>
          </a:ln>
        </p:spPr>
        <p:txBody>
          <a:bodyPr/>
          <a:lstStyle/>
          <a:p>
            <a:endParaRPr/>
          </a:p>
        </p:txBody>
      </p:sp>
      <p:sp>
        <p:nvSpPr>
          <p:cNvPr id="36" name="Add last DFT frame">
            <a:extLst>
              <a:ext uri="{FF2B5EF4-FFF2-40B4-BE49-F238E27FC236}">
                <a16:creationId xmlns:a16="http://schemas.microsoft.com/office/drawing/2014/main" id="{F4B036AC-B220-FA5F-CDF3-FABDB4F12EFA}"/>
              </a:ext>
            </a:extLst>
          </p:cNvPr>
          <p:cNvSpPr txBox="1"/>
          <p:nvPr/>
        </p:nvSpPr>
        <p:spPr>
          <a:xfrm>
            <a:off x="11841436" y="6285890"/>
            <a:ext cx="2041170" cy="3810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atin typeface="Lato Regular"/>
                <a:ea typeface="Lato Regular"/>
                <a:cs typeface="Lato Regular"/>
                <a:sym typeface="Lato Regular"/>
              </a:defRPr>
            </a:lvl1pPr>
          </a:lstStyle>
          <a:p>
            <a:r>
              <a:t>Add last DFT frame</a:t>
            </a:r>
          </a:p>
        </p:txBody>
      </p:sp>
      <p:sp>
        <p:nvSpPr>
          <p:cNvPr id="37" name="Connection Line">
            <a:extLst>
              <a:ext uri="{FF2B5EF4-FFF2-40B4-BE49-F238E27FC236}">
                <a16:creationId xmlns:a16="http://schemas.microsoft.com/office/drawing/2014/main" id="{6A45837B-AF07-73B8-7C6C-65944F3CAFFE}"/>
              </a:ext>
            </a:extLst>
          </p:cNvPr>
          <p:cNvSpPr/>
          <p:nvPr/>
        </p:nvSpPr>
        <p:spPr>
          <a:xfrm>
            <a:off x="11078634" y="8626398"/>
            <a:ext cx="3523583" cy="879256"/>
          </a:xfrm>
          <a:custGeom>
            <a:avLst/>
            <a:gdLst/>
            <a:ahLst/>
            <a:cxnLst>
              <a:cxn ang="0">
                <a:pos x="wd2" y="hd2"/>
              </a:cxn>
              <a:cxn ang="5400000">
                <a:pos x="wd2" y="hd2"/>
              </a:cxn>
              <a:cxn ang="10800000">
                <a:pos x="wd2" y="hd2"/>
              </a:cxn>
              <a:cxn ang="16200000">
                <a:pos x="wd2" y="hd2"/>
              </a:cxn>
            </a:cxnLst>
            <a:rect l="0" t="0" r="r" b="b"/>
            <a:pathLst>
              <a:path w="21600" h="16235" extrusionOk="0">
                <a:moveTo>
                  <a:pt x="21600" y="2895"/>
                </a:moveTo>
                <a:cubicBezTo>
                  <a:pt x="13927" y="21600"/>
                  <a:pt x="6727" y="20635"/>
                  <a:pt x="0" y="0"/>
                </a:cubicBezTo>
              </a:path>
            </a:pathLst>
          </a:custGeom>
          <a:ln w="38100">
            <a:solidFill>
              <a:srgbClr val="000000"/>
            </a:solidFill>
            <a:custDash>
              <a:ds d="200000" sp="200000"/>
            </a:custDash>
            <a:miter lim="400000"/>
            <a:tailEnd type="triangle"/>
          </a:ln>
        </p:spPr>
        <p:txBody>
          <a:bodyPr/>
          <a:lstStyle/>
          <a:p>
            <a:endParaRPr/>
          </a:p>
        </p:txBody>
      </p:sp>
      <p:sp>
        <p:nvSpPr>
          <p:cNvPr id="38" name="Add last DFT frame">
            <a:extLst>
              <a:ext uri="{FF2B5EF4-FFF2-40B4-BE49-F238E27FC236}">
                <a16:creationId xmlns:a16="http://schemas.microsoft.com/office/drawing/2014/main" id="{0EF36EA4-EE93-7A49-EFAD-C10BD301E12D}"/>
              </a:ext>
            </a:extLst>
          </p:cNvPr>
          <p:cNvSpPr txBox="1"/>
          <p:nvPr/>
        </p:nvSpPr>
        <p:spPr>
          <a:xfrm>
            <a:off x="11810955" y="9150270"/>
            <a:ext cx="2041171" cy="3810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atin typeface="Lato Regular"/>
                <a:ea typeface="Lato Regular"/>
                <a:cs typeface="Lato Regular"/>
                <a:sym typeface="Lato Regular"/>
              </a:defRPr>
            </a:lvl1pPr>
          </a:lstStyle>
          <a:p>
            <a:r>
              <a:t>Add last DFT frame</a:t>
            </a:r>
          </a:p>
        </p:txBody>
      </p:sp>
      <p:sp>
        <p:nvSpPr>
          <p:cNvPr id="39" name="Connection Line">
            <a:extLst>
              <a:ext uri="{FF2B5EF4-FFF2-40B4-BE49-F238E27FC236}">
                <a16:creationId xmlns:a16="http://schemas.microsoft.com/office/drawing/2014/main" id="{663741DC-7198-984F-DA93-C0444C11E4A8}"/>
              </a:ext>
            </a:extLst>
          </p:cNvPr>
          <p:cNvSpPr/>
          <p:nvPr/>
        </p:nvSpPr>
        <p:spPr>
          <a:xfrm>
            <a:off x="11086483" y="7656948"/>
            <a:ext cx="3466337" cy="399914"/>
          </a:xfrm>
          <a:custGeom>
            <a:avLst/>
            <a:gdLst/>
            <a:ahLst/>
            <a:cxnLst>
              <a:cxn ang="0">
                <a:pos x="wd2" y="hd2"/>
              </a:cxn>
              <a:cxn ang="5400000">
                <a:pos x="wd2" y="hd2"/>
              </a:cxn>
              <a:cxn ang="10800000">
                <a:pos x="wd2" y="hd2"/>
              </a:cxn>
              <a:cxn ang="16200000">
                <a:pos x="wd2" y="hd2"/>
              </a:cxn>
            </a:cxnLst>
            <a:rect l="0" t="0" r="r" b="b"/>
            <a:pathLst>
              <a:path w="21600" h="16355" extrusionOk="0">
                <a:moveTo>
                  <a:pt x="21600" y="10614"/>
                </a:moveTo>
                <a:cubicBezTo>
                  <a:pt x="14504" y="-5245"/>
                  <a:pt x="7304" y="-3331"/>
                  <a:pt x="0" y="16355"/>
                </a:cubicBezTo>
              </a:path>
            </a:pathLst>
          </a:custGeom>
          <a:ln w="38100">
            <a:solidFill>
              <a:srgbClr val="000000"/>
            </a:solidFill>
            <a:custDash>
              <a:ds d="200000" sp="200000"/>
            </a:custDash>
            <a:miter lim="400000"/>
            <a:tailEnd type="triangle"/>
          </a:ln>
        </p:spPr>
        <p:txBody>
          <a:bodyPr/>
          <a:lstStyle/>
          <a:p>
            <a:endParaRPr/>
          </a:p>
        </p:txBody>
      </p:sp>
      <p:sp>
        <p:nvSpPr>
          <p:cNvPr id="40" name="Add last DFT frame">
            <a:extLst>
              <a:ext uri="{FF2B5EF4-FFF2-40B4-BE49-F238E27FC236}">
                <a16:creationId xmlns:a16="http://schemas.microsoft.com/office/drawing/2014/main" id="{15BDBE60-8DED-2C18-7705-72640460DA13}"/>
              </a:ext>
            </a:extLst>
          </p:cNvPr>
          <p:cNvSpPr txBox="1"/>
          <p:nvPr/>
        </p:nvSpPr>
        <p:spPr>
          <a:xfrm>
            <a:off x="11859539" y="7603778"/>
            <a:ext cx="2041170" cy="3810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atin typeface="Lato Regular"/>
                <a:ea typeface="Lato Regular"/>
                <a:cs typeface="Lato Regular"/>
                <a:sym typeface="Lato Regular"/>
              </a:defRPr>
            </a:lvl1pPr>
          </a:lstStyle>
          <a:p>
            <a:r>
              <a:t>Add last DFT frame</a:t>
            </a:r>
          </a:p>
        </p:txBody>
      </p:sp>
      <p:sp>
        <p:nvSpPr>
          <p:cNvPr id="41" name="(#) Even bigger..">
            <a:extLst>
              <a:ext uri="{FF2B5EF4-FFF2-40B4-BE49-F238E27FC236}">
                <a16:creationId xmlns:a16="http://schemas.microsoft.com/office/drawing/2014/main" id="{F3BD06F8-42B2-9AC9-4B16-31F74345D0A6}"/>
              </a:ext>
            </a:extLst>
          </p:cNvPr>
          <p:cNvSpPr/>
          <p:nvPr/>
        </p:nvSpPr>
        <p:spPr>
          <a:xfrm>
            <a:off x="11923040" y="11314652"/>
            <a:ext cx="2041170" cy="513714"/>
          </a:xfrm>
          <a:prstGeom prst="roundRect">
            <a:avLst>
              <a:gd name="adj" fmla="val 26296"/>
            </a:avLst>
          </a:prstGeom>
          <a:solidFill>
            <a:schemeClr val="accent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1800">
                <a:solidFill>
                  <a:srgbClr val="FFFFFF"/>
                </a:solidFill>
                <a:latin typeface="Lato Regular"/>
                <a:ea typeface="Lato Regular"/>
                <a:cs typeface="Lato Regular"/>
                <a:sym typeface="Lato Regular"/>
              </a:defRPr>
            </a:lvl1pPr>
          </a:lstStyle>
          <a:p>
            <a:r>
              <a:t>(#) Even bigger..</a:t>
            </a:r>
          </a:p>
        </p:txBody>
      </p:sp>
      <p:sp>
        <p:nvSpPr>
          <p:cNvPr id="42" name="amshome/scripting/scm/params/examples/ActiveLearning…">
            <a:extLst>
              <a:ext uri="{FF2B5EF4-FFF2-40B4-BE49-F238E27FC236}">
                <a16:creationId xmlns:a16="http://schemas.microsoft.com/office/drawing/2014/main" id="{04DFA1B3-728B-E009-CCB2-CB9C24288C2B}"/>
              </a:ext>
            </a:extLst>
          </p:cNvPr>
          <p:cNvSpPr txBox="1"/>
          <p:nvPr/>
        </p:nvSpPr>
        <p:spPr>
          <a:xfrm>
            <a:off x="4736049" y="11381008"/>
            <a:ext cx="4284512"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ct val="100000"/>
              </a:lnSpc>
              <a:defRPr sz="1400" i="1">
                <a:solidFill>
                  <a:schemeClr val="accent4">
                    <a:hueOff val="-1306536"/>
                    <a:satOff val="-22407"/>
                    <a:lumOff val="-8954"/>
                  </a:schemeClr>
                </a:solidFill>
                <a:latin typeface="Lato Regular"/>
                <a:ea typeface="Lato Regular"/>
                <a:cs typeface="Lato Regular"/>
                <a:sym typeface="Lato Regular"/>
              </a:defRPr>
            </a:pPr>
            <a:r>
              <a:t>amshome/scripting/scm/params/examples/ActiveLearning</a:t>
            </a:r>
          </a:p>
          <a:p>
            <a:pPr algn="l" defTabSz="457200">
              <a:lnSpc>
                <a:spcPct val="100000"/>
              </a:lnSpc>
              <a:defRPr sz="1400" i="1">
                <a:solidFill>
                  <a:schemeClr val="accent4">
                    <a:hueOff val="-1306536"/>
                    <a:satOff val="-22407"/>
                    <a:lumOff val="-8954"/>
                  </a:schemeClr>
                </a:solidFill>
                <a:latin typeface="Lato Regular"/>
                <a:ea typeface="Lato Regular"/>
                <a:cs typeface="Lato Regular"/>
                <a:sym typeface="Lato Regular"/>
              </a:defRPr>
            </a:pPr>
            <a:r>
              <a:rPr u="sng">
                <a:hlinkClick r:id="rId2"/>
              </a:rPr>
              <a:t>https://www.scm.com/product/params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8288000" cy="2682052"/>
          </a:xfrm>
        </p:spPr>
        <p:txBody>
          <a:bodyPr>
            <a:normAutofit/>
          </a:bodyPr>
          <a:lstStyle/>
          <a:p>
            <a:r>
              <a:rPr lang="ko-KR" altLang="en-US" sz="6600" b="1" dirty="0">
                <a:latin typeface="Lato Medium" panose="020F0502020204030203" pitchFamily="34" charset="0"/>
                <a:cs typeface="Lato Medium" panose="020F0502020204030203" pitchFamily="34" charset="0"/>
              </a:rPr>
              <a:t>매우 감사합니다</a:t>
            </a:r>
            <a:r>
              <a:rPr lang="en-GB" altLang="ko-KR" sz="7200" b="1" dirty="0">
                <a:latin typeface="Lato Medium" panose="020F0502020204030203" pitchFamily="34" charset="0"/>
                <a:ea typeface="Lato Medium" panose="020F0502020204030203" pitchFamily="34" charset="0"/>
                <a:cs typeface="Lato Medium" panose="020F0502020204030203" pitchFamily="34" charset="0"/>
              </a:rPr>
              <a:t>!</a:t>
            </a:r>
            <a:br>
              <a:rPr lang="en-GB" altLang="ko-KR" sz="7200" b="1" dirty="0">
                <a:latin typeface="Lato Medium" panose="020F0502020204030203" pitchFamily="34" charset="0"/>
                <a:ea typeface="Lato Medium" panose="020F0502020204030203" pitchFamily="34" charset="0"/>
                <a:cs typeface="Lato Medium" panose="020F0502020204030203" pitchFamily="34" charset="0"/>
              </a:rPr>
            </a:br>
            <a:r>
              <a:rPr lang="en-US" sz="6600" b="1" dirty="0">
                <a:latin typeface="Lato Medium" panose="020F0502020204030203" pitchFamily="34" charset="0"/>
                <a:ea typeface="Lato Medium" panose="020F0502020204030203" pitchFamily="34" charset="0"/>
                <a:cs typeface="Lato Medium" panose="020F0502020204030203" pitchFamily="34" charset="0"/>
              </a:rPr>
              <a:t>Let us help you accelerate your R&amp;D!</a:t>
            </a:r>
          </a:p>
        </p:txBody>
      </p:sp>
      <p:sp>
        <p:nvSpPr>
          <p:cNvPr id="12" name="Content Placeholder 3">
            <a:extLst>
              <a:ext uri="{FF2B5EF4-FFF2-40B4-BE49-F238E27FC236}">
                <a16:creationId xmlns:a16="http://schemas.microsoft.com/office/drawing/2014/main" id="{9A80D404-949F-4963-9BE9-22539F13B3D6}"/>
              </a:ext>
            </a:extLst>
          </p:cNvPr>
          <p:cNvSpPr txBox="1">
            <a:spLocks/>
          </p:cNvSpPr>
          <p:nvPr/>
        </p:nvSpPr>
        <p:spPr>
          <a:xfrm>
            <a:off x="584469" y="3411415"/>
            <a:ext cx="15556203" cy="8829971"/>
          </a:xfrm>
          <a:prstGeom prst="rect">
            <a:avLst/>
          </a:prstGeom>
        </p:spPr>
        <p:txBody>
          <a:bodyPr vert="horz" lIns="91440" tIns="45720" rIns="91440" bIns="45720" rtlCol="0">
            <a:normAutofit lnSpcReduction="10000"/>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rgbClr val="FF941E"/>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rgbClr val="000000"/>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defTabSz="1371566" eaLnBrk="0" fontAlgn="base" hangingPunct="1">
              <a:lnSpc>
                <a:spcPct val="110000"/>
              </a:lnSpc>
              <a:spcBef>
                <a:spcPct val="0"/>
              </a:spcBef>
              <a:spcAft>
                <a:spcPct val="0"/>
              </a:spcAft>
              <a:buNone/>
              <a:defRPr/>
            </a:pPr>
            <a:r>
              <a:rPr lang="en-GB" sz="5800" dirty="0">
                <a:latin typeface="Lato Medium" pitchFamily="34" charset="0"/>
                <a:ea typeface="Lato Medium" pitchFamily="34" charset="0"/>
                <a:cs typeface="Lato Medium" pitchFamily="34" charset="0"/>
              </a:rPr>
              <a:t>Important properties?</a:t>
            </a:r>
          </a:p>
          <a:p>
            <a:pPr marL="0" indent="0" defTabSz="1371566" eaLnBrk="0" fontAlgn="base" hangingPunct="1">
              <a:lnSpc>
                <a:spcPct val="110000"/>
              </a:lnSpc>
              <a:spcBef>
                <a:spcPct val="0"/>
              </a:spcBef>
              <a:spcAft>
                <a:spcPct val="0"/>
              </a:spcAft>
              <a:buNone/>
              <a:defRPr/>
            </a:pPr>
            <a:r>
              <a:rPr lang="en-GB" sz="5800" dirty="0">
                <a:latin typeface="Lato Medium" pitchFamily="34" charset="0"/>
                <a:ea typeface="Lato Medium" pitchFamily="34" charset="0"/>
                <a:cs typeface="Lato Medium" pitchFamily="34" charset="0"/>
              </a:rPr>
              <a:t>Most exp. costs/time?</a:t>
            </a:r>
          </a:p>
          <a:p>
            <a:pPr marL="0" indent="0" defTabSz="1371566" eaLnBrk="0" fontAlgn="base" hangingPunct="1">
              <a:lnSpc>
                <a:spcPct val="110000"/>
              </a:lnSpc>
              <a:spcBef>
                <a:spcPct val="0"/>
              </a:spcBef>
              <a:spcAft>
                <a:spcPct val="0"/>
              </a:spcAft>
              <a:buNone/>
              <a:defRPr/>
            </a:pPr>
            <a:r>
              <a:rPr lang="en-GB" sz="5800" dirty="0">
                <a:latin typeface="Lato Medium" pitchFamily="34" charset="0"/>
                <a:ea typeface="Lato Medium" pitchFamily="34" charset="0"/>
                <a:cs typeface="Lato Medium" pitchFamily="34" charset="0"/>
              </a:rPr>
              <a:t>Need help setting up?</a:t>
            </a:r>
          </a:p>
          <a:p>
            <a:pPr marL="0" indent="0" defTabSz="1371566" eaLnBrk="0" fontAlgn="base" hangingPunct="1">
              <a:lnSpc>
                <a:spcPct val="110000"/>
              </a:lnSpc>
              <a:spcBef>
                <a:spcPct val="0"/>
              </a:spcBef>
              <a:spcAft>
                <a:spcPct val="0"/>
              </a:spcAft>
              <a:buNone/>
              <a:defRPr/>
            </a:pPr>
            <a:r>
              <a:rPr lang="en-GB" sz="5800" dirty="0">
                <a:latin typeface="Lato Medium" pitchFamily="34" charset="0"/>
                <a:ea typeface="Lato Medium" pitchFamily="34" charset="0"/>
                <a:cs typeface="Lato Medium" pitchFamily="34" charset="0"/>
              </a:rPr>
              <a:t>Errors?</a:t>
            </a:r>
          </a:p>
          <a:p>
            <a:pPr marL="0" indent="0" defTabSz="1371566" eaLnBrk="0" fontAlgn="base" hangingPunct="1">
              <a:lnSpc>
                <a:spcPct val="110000"/>
              </a:lnSpc>
              <a:spcBef>
                <a:spcPct val="0"/>
              </a:spcBef>
              <a:spcAft>
                <a:spcPct val="0"/>
              </a:spcAft>
              <a:buNone/>
              <a:defRPr/>
            </a:pPr>
            <a:endParaRPr lang="en-GB" sz="5800" dirty="0">
              <a:latin typeface="Lato Medium" pitchFamily="34" charset="0"/>
              <a:ea typeface="Lato Medium" pitchFamily="34" charset="0"/>
              <a:cs typeface="Lato Medium" pitchFamily="34" charset="0"/>
            </a:endParaRPr>
          </a:p>
          <a:p>
            <a:pPr marL="0" indent="0" defTabSz="1371566" eaLnBrk="0" fontAlgn="base" hangingPunct="1">
              <a:lnSpc>
                <a:spcPct val="110000"/>
              </a:lnSpc>
              <a:spcBef>
                <a:spcPct val="0"/>
              </a:spcBef>
              <a:spcAft>
                <a:spcPct val="0"/>
              </a:spcAft>
              <a:buNone/>
              <a:defRPr/>
            </a:pPr>
            <a:r>
              <a:rPr lang="en-GB" sz="5800" dirty="0">
                <a:latin typeface="Lato Medium" pitchFamily="34" charset="0"/>
                <a:ea typeface="Lato Medium" pitchFamily="34" charset="0"/>
                <a:cs typeface="Lato Medium" pitchFamily="34" charset="0"/>
                <a:hlinkClick r:id="rId3"/>
              </a:rPr>
              <a:t>support@scm.com</a:t>
            </a:r>
            <a:endParaRPr lang="en-GB" sz="5800" dirty="0">
              <a:latin typeface="Lato Medium" pitchFamily="34" charset="0"/>
              <a:ea typeface="Lato Medium" pitchFamily="34" charset="0"/>
              <a:cs typeface="Lato Medium" pitchFamily="34" charset="0"/>
            </a:endParaRPr>
          </a:p>
          <a:p>
            <a:pPr marL="0" indent="0" defTabSz="1371566" eaLnBrk="0" fontAlgn="base" hangingPunct="1">
              <a:lnSpc>
                <a:spcPct val="110000"/>
              </a:lnSpc>
              <a:spcBef>
                <a:spcPct val="0"/>
              </a:spcBef>
              <a:spcAft>
                <a:spcPct val="0"/>
              </a:spcAft>
              <a:buNone/>
              <a:defRPr/>
            </a:pPr>
            <a:r>
              <a:rPr lang="en-GB" sz="6000" dirty="0">
                <a:latin typeface="Lato Medium" pitchFamily="34" charset="0"/>
                <a:ea typeface="Lato Medium" pitchFamily="34" charset="0"/>
                <a:cs typeface="Lato Medium" pitchFamily="34" charset="0"/>
                <a:hlinkClick r:id="rId4"/>
              </a:rPr>
              <a:t>goumans@scm.com</a:t>
            </a:r>
            <a:r>
              <a:rPr lang="en-GB" sz="6000" dirty="0">
                <a:latin typeface="Lato Medium" pitchFamily="34" charset="0"/>
                <a:ea typeface="Lato Medium" pitchFamily="34" charset="0"/>
                <a:cs typeface="Lato Medium" pitchFamily="34" charset="0"/>
              </a:rPr>
              <a:t> </a:t>
            </a:r>
          </a:p>
          <a:p>
            <a:pPr marL="0" indent="0" defTabSz="1371566" eaLnBrk="0" fontAlgn="base" hangingPunct="1">
              <a:lnSpc>
                <a:spcPct val="110000"/>
              </a:lnSpc>
              <a:spcBef>
                <a:spcPct val="0"/>
              </a:spcBef>
              <a:spcAft>
                <a:spcPct val="0"/>
              </a:spcAft>
              <a:buNone/>
              <a:defRPr/>
            </a:pPr>
            <a:r>
              <a:rPr lang="en-US" altLang="ko-KR" sz="6000" b="0" i="0" dirty="0">
                <a:solidFill>
                  <a:srgbClr val="303030"/>
                </a:solidFill>
                <a:effectLst/>
                <a:latin typeface="Lato" panose="020F0502020204030203" pitchFamily="34" charset="0"/>
              </a:rPr>
              <a:t>(</a:t>
            </a:r>
            <a:r>
              <a:rPr lang="ko-KR" altLang="en-US" sz="6000" b="0" i="0" dirty="0">
                <a:solidFill>
                  <a:srgbClr val="303030"/>
                </a:solidFill>
                <a:effectLst/>
                <a:latin typeface="Lato" panose="020F0502020204030203" pitchFamily="34" charset="0"/>
              </a:rPr>
              <a:t>주</a:t>
            </a:r>
            <a:r>
              <a:rPr lang="en-US" altLang="ko-KR" sz="6000" b="0" i="0" dirty="0">
                <a:solidFill>
                  <a:srgbClr val="303030"/>
                </a:solidFill>
                <a:effectLst/>
                <a:latin typeface="Lato" panose="020F0502020204030203" pitchFamily="34" charset="0"/>
              </a:rPr>
              <a:t>)</a:t>
            </a:r>
            <a:r>
              <a:rPr lang="ko-KR" altLang="en-US" sz="6000" b="0" i="0" dirty="0">
                <a:solidFill>
                  <a:srgbClr val="303030"/>
                </a:solidFill>
                <a:effectLst/>
                <a:latin typeface="Lato" panose="020F0502020204030203" pitchFamily="34" charset="0"/>
              </a:rPr>
              <a:t>티앤제이테크</a:t>
            </a:r>
            <a:endParaRPr lang="en-GB" altLang="ko-KR" sz="6000" b="0" i="0" dirty="0">
              <a:solidFill>
                <a:srgbClr val="303030"/>
              </a:solidFill>
              <a:effectLst/>
              <a:latin typeface="Lato" panose="020F0502020204030203" pitchFamily="34" charset="0"/>
            </a:endParaRPr>
          </a:p>
          <a:p>
            <a:pPr marL="0" indent="0" defTabSz="1371566" eaLnBrk="0" fontAlgn="base" hangingPunct="1">
              <a:lnSpc>
                <a:spcPct val="110000"/>
              </a:lnSpc>
              <a:spcBef>
                <a:spcPct val="0"/>
              </a:spcBef>
              <a:spcAft>
                <a:spcPct val="0"/>
              </a:spcAft>
              <a:buNone/>
              <a:defRPr/>
            </a:pPr>
            <a:r>
              <a:rPr lang="en-GB" altLang="ko-KR" sz="6000" b="0" i="0" dirty="0">
                <a:solidFill>
                  <a:srgbClr val="303030"/>
                </a:solidFill>
                <a:effectLst/>
                <a:latin typeface="Lato" panose="020F0502020204030203" pitchFamily="34" charset="0"/>
              </a:rPr>
              <a:t>comj@tnjtech.co.kr</a:t>
            </a:r>
            <a:endParaRPr lang="en-US" altLang="zh-TW" sz="6000" b="0" i="0" dirty="0">
              <a:solidFill>
                <a:srgbClr val="303030"/>
              </a:solidFill>
              <a:effectLst/>
              <a:latin typeface="Lato" panose="020F0502020204030203" pitchFamily="34" charset="0"/>
            </a:endParaRPr>
          </a:p>
          <a:p>
            <a:pPr marL="0" indent="0" defTabSz="1371566" eaLnBrk="0" fontAlgn="base" hangingPunct="1">
              <a:lnSpc>
                <a:spcPct val="110000"/>
              </a:lnSpc>
              <a:spcBef>
                <a:spcPct val="0"/>
              </a:spcBef>
              <a:spcAft>
                <a:spcPct val="0"/>
              </a:spcAft>
              <a:buNone/>
              <a:defRPr/>
            </a:pPr>
            <a:endParaRPr lang="en-GB" sz="5800" dirty="0">
              <a:latin typeface="Lato Medium" pitchFamily="34" charset="0"/>
              <a:ea typeface="Lato Medium" pitchFamily="34" charset="0"/>
              <a:cs typeface="Lato Medium" pitchFamily="34" charset="0"/>
            </a:endParaRPr>
          </a:p>
          <a:p>
            <a:pPr marL="0" indent="0" algn="ctr" defTabSz="1371566" eaLnBrk="0" fontAlgn="base" hangingPunct="1">
              <a:lnSpc>
                <a:spcPct val="110000"/>
              </a:lnSpc>
              <a:spcBef>
                <a:spcPct val="0"/>
              </a:spcBef>
              <a:spcAft>
                <a:spcPct val="0"/>
              </a:spcAft>
              <a:buNone/>
              <a:defRPr/>
            </a:pPr>
            <a:endParaRPr lang="en-GB" sz="5400" dirty="0">
              <a:latin typeface="Lato Medium" pitchFamily="34" charset="0"/>
              <a:ea typeface="Lato Medium" pitchFamily="34" charset="0"/>
              <a:cs typeface="Lato Medium" pitchFamily="34" charset="0"/>
            </a:endParaRPr>
          </a:p>
          <a:p>
            <a:pPr marL="0" indent="0" algn="ctr" defTabSz="1371566" eaLnBrk="0" fontAlgn="base" hangingPunct="1">
              <a:lnSpc>
                <a:spcPct val="110000"/>
              </a:lnSpc>
              <a:spcBef>
                <a:spcPct val="0"/>
              </a:spcBef>
              <a:spcAft>
                <a:spcPct val="0"/>
              </a:spcAft>
              <a:buNone/>
              <a:defRPr/>
            </a:pPr>
            <a:endParaRPr lang="en-GB" sz="5400" dirty="0">
              <a:latin typeface="Lato Medium" pitchFamily="34" charset="0"/>
              <a:ea typeface="Lato Medium" pitchFamily="34" charset="0"/>
              <a:cs typeface="Lato Medium" pitchFamily="34" charset="0"/>
            </a:endParaRPr>
          </a:p>
          <a:p>
            <a:pPr marL="0" indent="0" algn="ctr" defTabSz="1371566" eaLnBrk="0" fontAlgn="base" hangingPunct="1">
              <a:lnSpc>
                <a:spcPct val="110000"/>
              </a:lnSpc>
              <a:spcBef>
                <a:spcPct val="0"/>
              </a:spcBef>
              <a:spcAft>
                <a:spcPct val="0"/>
              </a:spcAft>
              <a:buNone/>
              <a:defRPr/>
            </a:pPr>
            <a:endParaRPr lang="en-GB" sz="5400" dirty="0">
              <a:latin typeface="Lato Medium" pitchFamily="34" charset="0"/>
              <a:ea typeface="Lato Medium" pitchFamily="34" charset="0"/>
              <a:cs typeface="Lato Medium" pitchFamily="34" charset="0"/>
            </a:endParaRPr>
          </a:p>
          <a:p>
            <a:pPr marL="0" indent="0" algn="ctr" defTabSz="1371566" eaLnBrk="0" fontAlgn="base" hangingPunct="1">
              <a:lnSpc>
                <a:spcPct val="110000"/>
              </a:lnSpc>
              <a:spcBef>
                <a:spcPct val="0"/>
              </a:spcBef>
              <a:spcAft>
                <a:spcPct val="0"/>
              </a:spcAft>
              <a:buNone/>
              <a:defRPr/>
            </a:pPr>
            <a:endParaRPr lang="en-GB" sz="5400" dirty="0">
              <a:latin typeface="Lato Medium" pitchFamily="34" charset="0"/>
              <a:ea typeface="Lato Medium" pitchFamily="34" charset="0"/>
              <a:cs typeface="Lato Medium" pitchFamily="34" charset="0"/>
            </a:endParaRPr>
          </a:p>
        </p:txBody>
      </p:sp>
      <p:pic>
        <p:nvPicPr>
          <p:cNvPr id="6" name="Picture 5" descr="A close up of a flower&#10;&#10;Description automatically generated">
            <a:extLst>
              <a:ext uri="{FF2B5EF4-FFF2-40B4-BE49-F238E27FC236}">
                <a16:creationId xmlns:a16="http://schemas.microsoft.com/office/drawing/2014/main" id="{6E98EE0C-EFF5-8F13-9A11-AF2A59EA4A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0484" y="3640015"/>
            <a:ext cx="9186876" cy="2952304"/>
          </a:xfrm>
          <a:prstGeom prst="rect">
            <a:avLst/>
          </a:prstGeom>
        </p:spPr>
      </p:pic>
      <p:grpSp>
        <p:nvGrpSpPr>
          <p:cNvPr id="7" name="Group">
            <a:extLst>
              <a:ext uri="{FF2B5EF4-FFF2-40B4-BE49-F238E27FC236}">
                <a16:creationId xmlns:a16="http://schemas.microsoft.com/office/drawing/2014/main" id="{20D23C95-6AF4-2526-77C1-D5F1EE041EEF}"/>
              </a:ext>
            </a:extLst>
          </p:cNvPr>
          <p:cNvGrpSpPr/>
          <p:nvPr/>
        </p:nvGrpSpPr>
        <p:grpSpPr>
          <a:xfrm>
            <a:off x="8660484" y="8059489"/>
            <a:ext cx="9353869" cy="3584651"/>
            <a:chOff x="0" y="0"/>
            <a:chExt cx="11991531" cy="4735322"/>
          </a:xfrm>
        </p:grpSpPr>
        <p:pic>
          <p:nvPicPr>
            <p:cNvPr id="8" name="eos_anatase.pdf" descr="eos_anatase.pdf">
              <a:extLst>
                <a:ext uri="{FF2B5EF4-FFF2-40B4-BE49-F238E27FC236}">
                  <a16:creationId xmlns:a16="http://schemas.microsoft.com/office/drawing/2014/main" id="{EB494820-572E-9E86-859C-1278E7DA14D9}"/>
                </a:ext>
              </a:extLst>
            </p:cNvPr>
            <p:cNvPicPr>
              <a:picLocks noChangeAspect="1"/>
            </p:cNvPicPr>
            <p:nvPr/>
          </p:nvPicPr>
          <p:blipFill>
            <a:blip r:embed="rId6" cstate="print"/>
            <a:stretch>
              <a:fillRect/>
            </a:stretch>
          </p:blipFill>
          <p:spPr>
            <a:xfrm>
              <a:off x="0" y="346202"/>
              <a:ext cx="5852160" cy="4389121"/>
            </a:xfrm>
            <a:prstGeom prst="rect">
              <a:avLst/>
            </a:prstGeom>
            <a:ln w="12700" cap="flat">
              <a:noFill/>
              <a:miter lim="400000"/>
            </a:ln>
            <a:effectLst/>
          </p:spPr>
        </p:pic>
        <p:pic>
          <p:nvPicPr>
            <p:cNvPr id="9" name="eos_rutile.pdf" descr="eos_rutile.pdf">
              <a:extLst>
                <a:ext uri="{FF2B5EF4-FFF2-40B4-BE49-F238E27FC236}">
                  <a16:creationId xmlns:a16="http://schemas.microsoft.com/office/drawing/2014/main" id="{323E9E79-9AB9-EE60-1282-02D8E3CD853F}"/>
                </a:ext>
              </a:extLst>
            </p:cNvPr>
            <p:cNvPicPr>
              <a:picLocks noChangeAspect="1"/>
            </p:cNvPicPr>
            <p:nvPr/>
          </p:nvPicPr>
          <p:blipFill>
            <a:blip r:embed="rId7" cstate="print"/>
            <a:stretch>
              <a:fillRect/>
            </a:stretch>
          </p:blipFill>
          <p:spPr>
            <a:xfrm>
              <a:off x="6139371" y="346202"/>
              <a:ext cx="5852161" cy="4389121"/>
            </a:xfrm>
            <a:prstGeom prst="rect">
              <a:avLst/>
            </a:prstGeom>
            <a:ln w="12700" cap="flat">
              <a:noFill/>
              <a:miter lim="400000"/>
            </a:ln>
            <a:effectLst/>
          </p:spPr>
        </p:pic>
        <p:pic>
          <p:nvPicPr>
            <p:cNvPr id="10" name="rutile.png" descr="rutile.png">
              <a:extLst>
                <a:ext uri="{FF2B5EF4-FFF2-40B4-BE49-F238E27FC236}">
                  <a16:creationId xmlns:a16="http://schemas.microsoft.com/office/drawing/2014/main" id="{83344FF6-233D-E237-B5B4-106187BDEB99}"/>
                </a:ext>
              </a:extLst>
            </p:cNvPr>
            <p:cNvPicPr>
              <a:picLocks noChangeAspect="1"/>
            </p:cNvPicPr>
            <p:nvPr/>
          </p:nvPicPr>
          <p:blipFill>
            <a:blip r:embed="rId8" cstate="print"/>
            <a:stretch>
              <a:fillRect/>
            </a:stretch>
          </p:blipFill>
          <p:spPr>
            <a:xfrm>
              <a:off x="7598878" y="237747"/>
              <a:ext cx="3292457" cy="2771152"/>
            </a:xfrm>
            <a:prstGeom prst="rect">
              <a:avLst/>
            </a:prstGeom>
            <a:ln w="12700" cap="flat">
              <a:noFill/>
              <a:miter lim="400000"/>
            </a:ln>
            <a:effectLst/>
          </p:spPr>
        </p:pic>
        <p:pic>
          <p:nvPicPr>
            <p:cNvPr id="11" name="anatase.png" descr="anatase.png">
              <a:extLst>
                <a:ext uri="{FF2B5EF4-FFF2-40B4-BE49-F238E27FC236}">
                  <a16:creationId xmlns:a16="http://schemas.microsoft.com/office/drawing/2014/main" id="{922EFF4E-0DCE-BE2A-F673-8EF1D9573E24}"/>
                </a:ext>
              </a:extLst>
            </p:cNvPr>
            <p:cNvPicPr>
              <a:picLocks noChangeAspect="1"/>
            </p:cNvPicPr>
            <p:nvPr/>
          </p:nvPicPr>
          <p:blipFill>
            <a:blip r:embed="rId9" cstate="print"/>
            <a:stretch>
              <a:fillRect/>
            </a:stretch>
          </p:blipFill>
          <p:spPr>
            <a:xfrm>
              <a:off x="1070358" y="0"/>
              <a:ext cx="3711444" cy="3123798"/>
            </a:xfrm>
            <a:prstGeom prst="rect">
              <a:avLst/>
            </a:prstGeom>
            <a:ln w="12700" cap="flat">
              <a:noFill/>
              <a:miter lim="400000"/>
            </a:ln>
            <a:effectLst/>
          </p:spPr>
        </p:pic>
      </p:grpSp>
    </p:spTree>
    <p:extLst>
      <p:ext uri="{BB962C8B-B14F-4D97-AF65-F5344CB8AC3E}">
        <p14:creationId xmlns:p14="http://schemas.microsoft.com/office/powerpoint/2010/main" val="1488443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5" name="Group"/>
          <p:cNvGrpSpPr/>
          <p:nvPr/>
        </p:nvGrpSpPr>
        <p:grpSpPr>
          <a:xfrm>
            <a:off x="5632902" y="1524994"/>
            <a:ext cx="6717749" cy="11594853"/>
            <a:chOff x="0" y="0"/>
            <a:chExt cx="4777065" cy="8245228"/>
          </a:xfrm>
        </p:grpSpPr>
        <p:sp>
          <p:nvSpPr>
            <p:cNvPr id="211" name="Line"/>
            <p:cNvSpPr/>
            <p:nvPr/>
          </p:nvSpPr>
          <p:spPr>
            <a:xfrm rot="1260000">
              <a:off x="1510160" y="2373169"/>
              <a:ext cx="1731772" cy="350017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12" name="Line"/>
            <p:cNvSpPr/>
            <p:nvPr/>
          </p:nvSpPr>
          <p:spPr>
            <a:xfrm rot="1260000">
              <a:off x="1510137" y="2314818"/>
              <a:ext cx="1731773" cy="36168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13" name="Line"/>
            <p:cNvSpPr/>
            <p:nvPr/>
          </p:nvSpPr>
          <p:spPr>
            <a:xfrm rot="1260000">
              <a:off x="1510115" y="2256467"/>
              <a:ext cx="1731773" cy="37335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14" name="Line"/>
            <p:cNvSpPr/>
            <p:nvPr/>
          </p:nvSpPr>
          <p:spPr>
            <a:xfrm rot="1260000">
              <a:off x="1510093" y="2198116"/>
              <a:ext cx="1731772" cy="38501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15" name="Line"/>
            <p:cNvSpPr/>
            <p:nvPr/>
          </p:nvSpPr>
          <p:spPr>
            <a:xfrm rot="1260000">
              <a:off x="1510071" y="2139765"/>
              <a:ext cx="1731772" cy="39668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16" name="Line"/>
            <p:cNvSpPr/>
            <p:nvPr/>
          </p:nvSpPr>
          <p:spPr>
            <a:xfrm rot="1260000">
              <a:off x="1510049" y="2081414"/>
              <a:ext cx="1731773" cy="408353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17" name="Line"/>
            <p:cNvSpPr/>
            <p:nvPr/>
          </p:nvSpPr>
          <p:spPr>
            <a:xfrm rot="1260000">
              <a:off x="1510027" y="2023063"/>
              <a:ext cx="1731773" cy="420020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18" name="Line"/>
            <p:cNvSpPr/>
            <p:nvPr/>
          </p:nvSpPr>
          <p:spPr>
            <a:xfrm rot="1260000">
              <a:off x="1510006" y="1964712"/>
              <a:ext cx="1731773" cy="43168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19" name="Line"/>
            <p:cNvSpPr/>
            <p:nvPr/>
          </p:nvSpPr>
          <p:spPr>
            <a:xfrm rot="1260000">
              <a:off x="1509984" y="1906360"/>
              <a:ext cx="1731773" cy="44335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20" name="Line"/>
            <p:cNvSpPr/>
            <p:nvPr/>
          </p:nvSpPr>
          <p:spPr>
            <a:xfrm rot="1260000">
              <a:off x="1509964" y="1848009"/>
              <a:ext cx="1731772" cy="45502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21" name="Line"/>
            <p:cNvSpPr/>
            <p:nvPr/>
          </p:nvSpPr>
          <p:spPr>
            <a:xfrm rot="1260000">
              <a:off x="1509943" y="1789658"/>
              <a:ext cx="1731773" cy="466689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22" name="Line"/>
            <p:cNvSpPr/>
            <p:nvPr/>
          </p:nvSpPr>
          <p:spPr>
            <a:xfrm rot="1260000">
              <a:off x="1509921" y="1731306"/>
              <a:ext cx="1731773" cy="47835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23" name="Line"/>
            <p:cNvSpPr/>
            <p:nvPr/>
          </p:nvSpPr>
          <p:spPr>
            <a:xfrm rot="1260000">
              <a:off x="1509901" y="1672954"/>
              <a:ext cx="1731773" cy="490024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24" name="Line"/>
            <p:cNvSpPr/>
            <p:nvPr/>
          </p:nvSpPr>
          <p:spPr>
            <a:xfrm rot="1260000">
              <a:off x="1509881" y="1614602"/>
              <a:ext cx="1731772" cy="50169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25" name="Line"/>
            <p:cNvSpPr/>
            <p:nvPr/>
          </p:nvSpPr>
          <p:spPr>
            <a:xfrm rot="1260000">
              <a:off x="1509860" y="1556250"/>
              <a:ext cx="1731773" cy="513358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26" name="Line"/>
            <p:cNvSpPr/>
            <p:nvPr/>
          </p:nvSpPr>
          <p:spPr>
            <a:xfrm rot="1260000">
              <a:off x="1509840" y="1497899"/>
              <a:ext cx="1731773" cy="52502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27" name="Line"/>
            <p:cNvSpPr/>
            <p:nvPr/>
          </p:nvSpPr>
          <p:spPr>
            <a:xfrm rot="1260000">
              <a:off x="1509820" y="1439547"/>
              <a:ext cx="1731773" cy="53669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28" name="Line"/>
            <p:cNvSpPr/>
            <p:nvPr/>
          </p:nvSpPr>
          <p:spPr>
            <a:xfrm rot="1260000">
              <a:off x="1509800" y="1381194"/>
              <a:ext cx="1731773" cy="54836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29" name="Line"/>
            <p:cNvSpPr/>
            <p:nvPr/>
          </p:nvSpPr>
          <p:spPr>
            <a:xfrm rot="1260000">
              <a:off x="1509781" y="1322842"/>
              <a:ext cx="1731772" cy="56002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30" name="Line"/>
            <p:cNvSpPr/>
            <p:nvPr/>
          </p:nvSpPr>
          <p:spPr>
            <a:xfrm rot="1260000">
              <a:off x="1509761" y="1264490"/>
              <a:ext cx="1731773" cy="57169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31" name="Line"/>
            <p:cNvSpPr/>
            <p:nvPr/>
          </p:nvSpPr>
          <p:spPr>
            <a:xfrm rot="1260000">
              <a:off x="1509742" y="1206138"/>
              <a:ext cx="1731773" cy="58336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32" name="Line"/>
            <p:cNvSpPr/>
            <p:nvPr/>
          </p:nvSpPr>
          <p:spPr>
            <a:xfrm rot="1260000">
              <a:off x="1509722" y="1147785"/>
              <a:ext cx="1731773" cy="59502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33" name="Line"/>
            <p:cNvSpPr/>
            <p:nvPr/>
          </p:nvSpPr>
          <p:spPr>
            <a:xfrm rot="1260000">
              <a:off x="1509703" y="1089432"/>
              <a:ext cx="1731773" cy="60669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34" name="Line"/>
            <p:cNvSpPr/>
            <p:nvPr/>
          </p:nvSpPr>
          <p:spPr>
            <a:xfrm rot="1260000">
              <a:off x="1509684" y="1031080"/>
              <a:ext cx="1731773" cy="618364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35" name="Line"/>
            <p:cNvSpPr/>
            <p:nvPr/>
          </p:nvSpPr>
          <p:spPr>
            <a:xfrm rot="1260000">
              <a:off x="1509665" y="972727"/>
              <a:ext cx="1731773" cy="63003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36" name="Line"/>
            <p:cNvSpPr/>
            <p:nvPr/>
          </p:nvSpPr>
          <p:spPr>
            <a:xfrm rot="1260000">
              <a:off x="1509647" y="914375"/>
              <a:ext cx="1731773" cy="64169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37" name="Line"/>
            <p:cNvSpPr/>
            <p:nvPr/>
          </p:nvSpPr>
          <p:spPr>
            <a:xfrm rot="1260000">
              <a:off x="1509629" y="856022"/>
              <a:ext cx="1731773" cy="653365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38" name="Line"/>
            <p:cNvSpPr/>
            <p:nvPr/>
          </p:nvSpPr>
          <p:spPr>
            <a:xfrm rot="1260000">
              <a:off x="1509610" y="797669"/>
              <a:ext cx="1731773" cy="66503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39" name="Line"/>
            <p:cNvSpPr/>
            <p:nvPr/>
          </p:nvSpPr>
          <p:spPr>
            <a:xfrm rot="1260000">
              <a:off x="1509593" y="739316"/>
              <a:ext cx="1731773" cy="6767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40" name="Line"/>
            <p:cNvSpPr/>
            <p:nvPr/>
          </p:nvSpPr>
          <p:spPr>
            <a:xfrm rot="1260000">
              <a:off x="1509575" y="680963"/>
              <a:ext cx="1731773" cy="688367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41" name="Line"/>
            <p:cNvSpPr/>
            <p:nvPr/>
          </p:nvSpPr>
          <p:spPr>
            <a:xfrm rot="1260000">
              <a:off x="1509557" y="622610"/>
              <a:ext cx="1731773" cy="70003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42" name="Line"/>
            <p:cNvSpPr/>
            <p:nvPr/>
          </p:nvSpPr>
          <p:spPr>
            <a:xfrm rot="1260000">
              <a:off x="1510959" y="560561"/>
              <a:ext cx="1731773" cy="71170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43" name="Line"/>
            <p:cNvSpPr/>
            <p:nvPr/>
          </p:nvSpPr>
          <p:spPr>
            <a:xfrm rot="1260000">
              <a:off x="1509523" y="505904"/>
              <a:ext cx="1731773" cy="72336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44" name="Line"/>
            <p:cNvSpPr/>
            <p:nvPr/>
          </p:nvSpPr>
          <p:spPr>
            <a:xfrm rot="1260000">
              <a:off x="1509506" y="447551"/>
              <a:ext cx="1731773" cy="73503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45" name="Line"/>
            <p:cNvSpPr/>
            <p:nvPr/>
          </p:nvSpPr>
          <p:spPr>
            <a:xfrm rot="1260000">
              <a:off x="1509489" y="389198"/>
              <a:ext cx="1731773" cy="746703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46" name="Line"/>
            <p:cNvSpPr/>
            <p:nvPr/>
          </p:nvSpPr>
          <p:spPr>
            <a:xfrm rot="1260000">
              <a:off x="1509472" y="330845"/>
              <a:ext cx="1731773" cy="758370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47" name="Line"/>
            <p:cNvSpPr/>
            <p:nvPr/>
          </p:nvSpPr>
          <p:spPr>
            <a:xfrm rot="1260000">
              <a:off x="1509456" y="272492"/>
              <a:ext cx="1731773" cy="77003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48" name="Line"/>
            <p:cNvSpPr/>
            <p:nvPr/>
          </p:nvSpPr>
          <p:spPr>
            <a:xfrm rot="1260000">
              <a:off x="1509440" y="214138"/>
              <a:ext cx="1731772" cy="78170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49" name="Line"/>
            <p:cNvSpPr/>
            <p:nvPr/>
          </p:nvSpPr>
          <p:spPr>
            <a:xfrm rot="1260000">
              <a:off x="1509423" y="155785"/>
              <a:ext cx="1731773" cy="793372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50" name="Line"/>
            <p:cNvSpPr/>
            <p:nvPr/>
          </p:nvSpPr>
          <p:spPr>
            <a:xfrm rot="1260000">
              <a:off x="1509407" y="97432"/>
              <a:ext cx="1731773" cy="80503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4"/>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51" name="Line"/>
            <p:cNvSpPr/>
            <p:nvPr/>
          </p:nvSpPr>
          <p:spPr>
            <a:xfrm rot="1260000">
              <a:off x="1509391" y="39079"/>
              <a:ext cx="1731773" cy="81670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52" name="Rectangle"/>
            <p:cNvSpPr/>
            <p:nvPr/>
          </p:nvSpPr>
          <p:spPr>
            <a:xfrm>
              <a:off x="2678275" y="552212"/>
              <a:ext cx="2098791" cy="2507883"/>
            </a:xfrm>
            <a:prstGeom prst="rect">
              <a:avLst/>
            </a:prstGeom>
            <a:gradFill flip="none" rotWithShape="1">
              <a:gsLst>
                <a:gs pos="0">
                  <a:srgbClr val="FFFFFF">
                    <a:alpha val="21508"/>
                  </a:srgbClr>
                </a:gs>
                <a:gs pos="100000">
                  <a:srgbClr val="FFFFFF"/>
                </a:gs>
              </a:gsLst>
              <a:path path="shape">
                <a:fillToRect l="16919" t="52193" r="83080" b="47806"/>
              </a:path>
            </a:gra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53" name="Rectangle"/>
            <p:cNvSpPr/>
            <p:nvPr/>
          </p:nvSpPr>
          <p:spPr>
            <a:xfrm flipH="1">
              <a:off x="0" y="5247438"/>
              <a:ext cx="2098790" cy="2507883"/>
            </a:xfrm>
            <a:prstGeom prst="rect">
              <a:avLst/>
            </a:prstGeom>
            <a:gradFill flip="none" rotWithShape="1">
              <a:gsLst>
                <a:gs pos="0">
                  <a:srgbClr val="FFFFFF">
                    <a:alpha val="21508"/>
                  </a:srgbClr>
                </a:gs>
                <a:gs pos="100000">
                  <a:srgbClr val="FFFFFF"/>
                </a:gs>
              </a:gsLst>
              <a:path path="shape">
                <a:fillToRect l="16919" t="52193" r="83080" b="47806"/>
              </a:path>
            </a:gra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54" name="Rectangle"/>
            <p:cNvSpPr/>
            <p:nvPr/>
          </p:nvSpPr>
          <p:spPr>
            <a:xfrm>
              <a:off x="2046009" y="3639114"/>
              <a:ext cx="709423" cy="630937"/>
            </a:xfrm>
            <a:prstGeom prst="rect">
              <a:avLst/>
            </a:prstGeom>
            <a:solidFill>
              <a:srgbClr val="FFFFFF"/>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grpSp>
      <p:sp>
        <p:nvSpPr>
          <p:cNvPr id="256" name="ADF…"/>
          <p:cNvSpPr txBox="1"/>
          <p:nvPr/>
        </p:nvSpPr>
        <p:spPr>
          <a:xfrm>
            <a:off x="4240909" y="9144305"/>
            <a:ext cx="3281016" cy="357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8" tIns="71438" rIns="71438" bIns="71438">
            <a:normAutofit lnSpcReduction="10000"/>
          </a:bodyPr>
          <a:lstStyle/>
          <a:p>
            <a:pPr lvl="1" algn="l" defTabSz="2446821">
              <a:spcBef>
                <a:spcPts val="1125"/>
              </a:spcBef>
              <a:defRPr sz="2200">
                <a:latin typeface="Lato Regular"/>
                <a:ea typeface="Lato Regular"/>
                <a:cs typeface="Lato Regular"/>
                <a:sym typeface="Lato Regular"/>
              </a:defRPr>
            </a:pPr>
            <a:r>
              <a:rPr sz="3094" dirty="0"/>
              <a:t>ADF</a:t>
            </a:r>
          </a:p>
          <a:p>
            <a:pPr lvl="1" algn="l" defTabSz="2446821">
              <a:spcBef>
                <a:spcPts val="1125"/>
              </a:spcBef>
              <a:defRPr sz="2200">
                <a:latin typeface="Lato Regular"/>
                <a:ea typeface="Lato Regular"/>
                <a:cs typeface="Lato Regular"/>
                <a:sym typeface="Lato Regular"/>
              </a:defRPr>
            </a:pPr>
            <a:r>
              <a:rPr sz="3094" dirty="0"/>
              <a:t>BAND</a:t>
            </a:r>
          </a:p>
          <a:p>
            <a:pPr lvl="1" algn="l" defTabSz="2446821">
              <a:spcBef>
                <a:spcPts val="1125"/>
              </a:spcBef>
              <a:defRPr sz="2200">
                <a:latin typeface="Lato Regular"/>
                <a:ea typeface="Lato Regular"/>
                <a:cs typeface="Lato Regular"/>
                <a:sym typeface="Lato Regular"/>
              </a:defRPr>
            </a:pPr>
            <a:r>
              <a:rPr sz="3094" dirty="0"/>
              <a:t>DFTB</a:t>
            </a:r>
          </a:p>
          <a:p>
            <a:pPr lvl="1" algn="l" defTabSz="2446821">
              <a:spcBef>
                <a:spcPts val="1125"/>
              </a:spcBef>
              <a:defRPr sz="2200">
                <a:latin typeface="Lato Regular"/>
                <a:ea typeface="Lato Regular"/>
                <a:cs typeface="Lato Regular"/>
                <a:sym typeface="Lato Regular"/>
              </a:defRPr>
            </a:pPr>
            <a:r>
              <a:rPr sz="3094" dirty="0" err="1"/>
              <a:t>ReaxFF</a:t>
            </a:r>
            <a:endParaRPr sz="3094" dirty="0"/>
          </a:p>
          <a:p>
            <a:pPr lvl="1" algn="l" defTabSz="2446821">
              <a:spcBef>
                <a:spcPts val="1125"/>
              </a:spcBef>
              <a:defRPr sz="2200">
                <a:latin typeface="Lato Regular"/>
                <a:ea typeface="Lato Regular"/>
                <a:cs typeface="Lato Regular"/>
                <a:sym typeface="Lato Regular"/>
              </a:defRPr>
            </a:pPr>
            <a:r>
              <a:rPr sz="3094" dirty="0"/>
              <a:t>MLP</a:t>
            </a:r>
            <a:r>
              <a:rPr lang="en-GB" sz="3094" dirty="0"/>
              <a:t>, FF</a:t>
            </a:r>
          </a:p>
          <a:p>
            <a:pPr lvl="1" algn="l" defTabSz="2446821">
              <a:spcBef>
                <a:spcPts val="1125"/>
              </a:spcBef>
              <a:defRPr sz="2200">
                <a:latin typeface="Lato Regular"/>
                <a:ea typeface="Lato Regular"/>
                <a:cs typeface="Lato Regular"/>
                <a:sym typeface="Lato Regular"/>
              </a:defRPr>
            </a:pPr>
            <a:r>
              <a:rPr lang="en-GB" sz="3094" dirty="0"/>
              <a:t>External</a:t>
            </a:r>
            <a:endParaRPr sz="3094" dirty="0"/>
          </a:p>
        </p:txBody>
      </p:sp>
      <p:sp>
        <p:nvSpPr>
          <p:cNvPr id="257" name="From ADF to AMS"/>
          <p:cNvSpPr txBox="1">
            <a:spLocks noGrp="1"/>
          </p:cNvSpPr>
          <p:nvPr>
            <p:ph type="title"/>
          </p:nvPr>
        </p:nvSpPr>
        <p:spPr>
          <a:prstGeom prst="rect">
            <a:avLst/>
          </a:prstGeom>
        </p:spPr>
        <p:txBody>
          <a:bodyPr>
            <a:normAutofit/>
          </a:bodyPr>
          <a:lstStyle/>
          <a:p>
            <a:r>
              <a:rPr lang="en-US" sz="8800" dirty="0"/>
              <a:t>AMS driver: MD with ‘anything’</a:t>
            </a:r>
            <a:endParaRPr sz="8800" dirty="0"/>
          </a:p>
        </p:txBody>
      </p:sp>
      <p:sp>
        <p:nvSpPr>
          <p:cNvPr id="260" name="Molecular dynamics…"/>
          <p:cNvSpPr txBox="1">
            <a:spLocks noGrp="1"/>
          </p:cNvSpPr>
          <p:nvPr>
            <p:ph type="body" sz="quarter" idx="1"/>
          </p:nvPr>
        </p:nvSpPr>
        <p:spPr>
          <a:xfrm>
            <a:off x="11598451" y="2373361"/>
            <a:ext cx="6322258" cy="4509440"/>
          </a:xfrm>
          <a:prstGeom prst="rect">
            <a:avLst/>
          </a:prstGeom>
          <a:solidFill>
            <a:srgbClr val="FFFFFF"/>
          </a:solidFill>
        </p:spPr>
        <p:txBody>
          <a:bodyPr/>
          <a:lstStyle/>
          <a:p>
            <a:pPr marL="959677" lvl="1" indent="-406017">
              <a:spcBef>
                <a:spcPts val="1125"/>
              </a:spcBef>
              <a:defRPr sz="2200"/>
            </a:pPr>
            <a:endParaRPr dirty="0"/>
          </a:p>
          <a:p>
            <a:pPr marL="406017" indent="-406017">
              <a:spcBef>
                <a:spcPts val="1125"/>
              </a:spcBef>
              <a:buSzPct val="70000"/>
              <a:buChar char="๏"/>
              <a:defRPr sz="2200"/>
            </a:pPr>
            <a:r>
              <a:rPr sz="2600" dirty="0"/>
              <a:t>Molecular dynamics</a:t>
            </a:r>
          </a:p>
          <a:p>
            <a:pPr marL="406017" indent="-406017">
              <a:spcBef>
                <a:spcPts val="1125"/>
              </a:spcBef>
              <a:buSzPct val="70000"/>
              <a:buChar char="๏"/>
              <a:defRPr sz="2200"/>
            </a:pPr>
            <a:r>
              <a:rPr sz="2600" dirty="0"/>
              <a:t>Frequencies &amp; phonons</a:t>
            </a:r>
          </a:p>
          <a:p>
            <a:pPr marL="406017" indent="-406017">
              <a:spcBef>
                <a:spcPts val="1125"/>
              </a:spcBef>
              <a:buSzPct val="70000"/>
              <a:buChar char="๏"/>
              <a:defRPr sz="2200"/>
            </a:pPr>
            <a:r>
              <a:rPr sz="2600" dirty="0"/>
              <a:t>Stress &amp; elastic tensors</a:t>
            </a:r>
          </a:p>
          <a:p>
            <a:pPr marL="406017" indent="-406017">
              <a:spcBef>
                <a:spcPts val="1125"/>
              </a:spcBef>
              <a:buSzPct val="70000"/>
              <a:buChar char="๏"/>
              <a:defRPr sz="2200"/>
            </a:pPr>
            <a:r>
              <a:rPr sz="2600" dirty="0"/>
              <a:t>Scan coordinates &amp; constraints</a:t>
            </a:r>
          </a:p>
          <a:p>
            <a:pPr marL="406017" indent="-406017">
              <a:spcBef>
                <a:spcPts val="1125"/>
              </a:spcBef>
              <a:buSzPct val="70000"/>
              <a:buChar char="๏"/>
              <a:defRPr sz="2200"/>
            </a:pPr>
            <a:r>
              <a:rPr sz="2600" dirty="0"/>
              <a:t>Monte Carlo, etc.</a:t>
            </a:r>
            <a:endParaRPr lang="en-GB" sz="2600" dirty="0"/>
          </a:p>
          <a:p>
            <a:pPr marL="406017" indent="-406017">
              <a:spcBef>
                <a:spcPts val="1125"/>
              </a:spcBef>
              <a:buSzPct val="70000"/>
              <a:buChar char="๏"/>
              <a:defRPr sz="2200"/>
            </a:pPr>
            <a:r>
              <a:rPr lang="en-GB" sz="2600" dirty="0"/>
              <a:t>Reaction discovery</a:t>
            </a:r>
            <a:endParaRPr sz="2600" dirty="0"/>
          </a:p>
        </p:txBody>
      </p:sp>
      <p:sp>
        <p:nvSpPr>
          <p:cNvPr id="261" name="Rounded Rectangle"/>
          <p:cNvSpPr/>
          <p:nvPr/>
        </p:nvSpPr>
        <p:spPr>
          <a:xfrm>
            <a:off x="3671818" y="8377330"/>
            <a:ext cx="3092863" cy="4073478"/>
          </a:xfrm>
          <a:prstGeom prst="roundRect">
            <a:avLst>
              <a:gd name="adj" fmla="val 15000"/>
            </a:avLst>
          </a:prstGeom>
          <a:ln w="25400">
            <a:solidFill>
              <a:srgbClr val="F0983E"/>
            </a:solidFill>
            <a:miter lim="400000"/>
          </a:ln>
        </p:spPr>
        <p:txBody>
          <a:bodyPr lIns="71438" tIns="71438" rIns="71438" bIns="71438" anchor="ctr"/>
          <a:lstStyle/>
          <a:p>
            <a:pPr defTabSz="1589541">
              <a:defRPr sz="3200">
                <a:solidFill>
                  <a:srgbClr val="FFFFFF"/>
                </a:solidFill>
                <a:latin typeface="Graphik"/>
                <a:ea typeface="Graphik"/>
                <a:cs typeface="Graphik"/>
                <a:sym typeface="Graphik"/>
              </a:defRPr>
            </a:pPr>
            <a:endParaRPr sz="4500"/>
          </a:p>
        </p:txBody>
      </p:sp>
      <p:sp>
        <p:nvSpPr>
          <p:cNvPr id="262" name="Engines"/>
          <p:cNvSpPr txBox="1"/>
          <p:nvPr/>
        </p:nvSpPr>
        <p:spPr>
          <a:xfrm>
            <a:off x="3901530" y="8419713"/>
            <a:ext cx="1498809" cy="620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8" tIns="71438" rIns="71438" bIns="71438" anchor="ctr">
            <a:spAutoFit/>
          </a:bodyPr>
          <a:lstStyle>
            <a:lvl1pPr algn="l" defTabSz="1739900">
              <a:spcBef>
                <a:spcPts val="800"/>
              </a:spcBef>
              <a:defRPr sz="2200">
                <a:latin typeface="Lato Regular"/>
                <a:ea typeface="Lato Regular"/>
                <a:cs typeface="Lato Regular"/>
                <a:sym typeface="Lato Regular"/>
              </a:defRPr>
            </a:lvl1pPr>
          </a:lstStyle>
          <a:p>
            <a:r>
              <a:rPr sz="3094" b="1" dirty="0"/>
              <a:t>Engines</a:t>
            </a:r>
          </a:p>
        </p:txBody>
      </p:sp>
      <p:grpSp>
        <p:nvGrpSpPr>
          <p:cNvPr id="265" name="Group"/>
          <p:cNvGrpSpPr/>
          <p:nvPr/>
        </p:nvGrpSpPr>
        <p:grpSpPr>
          <a:xfrm>
            <a:off x="5776491" y="8444528"/>
            <a:ext cx="828282" cy="958426"/>
            <a:chOff x="0" y="0"/>
            <a:chExt cx="829356" cy="890550"/>
          </a:xfrm>
        </p:grpSpPr>
        <p:sp>
          <p:nvSpPr>
            <p:cNvPr id="263" name="Gear"/>
            <p:cNvSpPr/>
            <p:nvPr/>
          </p:nvSpPr>
          <p:spPr>
            <a:xfrm>
              <a:off x="-1" y="281244"/>
              <a:ext cx="609188" cy="609307"/>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000000"/>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64" name="Gear"/>
            <p:cNvSpPr/>
            <p:nvPr/>
          </p:nvSpPr>
          <p:spPr>
            <a:xfrm rot="780000">
              <a:off x="405541" y="38407"/>
              <a:ext cx="385398" cy="385474"/>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000000"/>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grpSp>
      <p:sp>
        <p:nvSpPr>
          <p:cNvPr id="266" name="Rounded Rectangle"/>
          <p:cNvSpPr/>
          <p:nvPr/>
        </p:nvSpPr>
        <p:spPr>
          <a:xfrm>
            <a:off x="11146176" y="2785148"/>
            <a:ext cx="5975532" cy="3402463"/>
          </a:xfrm>
          <a:prstGeom prst="roundRect">
            <a:avLst>
              <a:gd name="adj" fmla="val 14722"/>
            </a:avLst>
          </a:prstGeom>
          <a:ln w="25400">
            <a:solidFill>
              <a:srgbClr val="F0983E"/>
            </a:solidFill>
            <a:miter lim="400000"/>
          </a:ln>
        </p:spPr>
        <p:txBody>
          <a:bodyPr lIns="71438" tIns="71438" rIns="71438" bIns="71438" anchor="ctr"/>
          <a:lstStyle/>
          <a:p>
            <a:pPr defTabSz="1589541">
              <a:defRPr sz="3200">
                <a:solidFill>
                  <a:srgbClr val="FFFFFF"/>
                </a:solidFill>
                <a:latin typeface="Graphik"/>
                <a:ea typeface="Graphik"/>
                <a:cs typeface="Graphik"/>
                <a:sym typeface="Graphik"/>
              </a:defRPr>
            </a:pPr>
            <a:endParaRPr sz="4500"/>
          </a:p>
        </p:txBody>
      </p:sp>
      <p:sp>
        <p:nvSpPr>
          <p:cNvPr id="267" name="Tasks"/>
          <p:cNvSpPr txBox="1"/>
          <p:nvPr/>
        </p:nvSpPr>
        <p:spPr>
          <a:xfrm>
            <a:off x="15917169" y="2769616"/>
            <a:ext cx="1120501" cy="620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8" tIns="71438" rIns="71438" bIns="71438" anchor="ctr">
            <a:spAutoFit/>
          </a:bodyPr>
          <a:lstStyle>
            <a:lvl1pPr algn="l" defTabSz="1739900">
              <a:spcBef>
                <a:spcPts val="800"/>
              </a:spcBef>
              <a:defRPr sz="2200">
                <a:latin typeface="Lato Regular"/>
                <a:ea typeface="Lato Regular"/>
                <a:cs typeface="Lato Regular"/>
                <a:sym typeface="Lato Regular"/>
              </a:defRPr>
            </a:lvl1pPr>
          </a:lstStyle>
          <a:p>
            <a:r>
              <a:rPr sz="3094" b="1" dirty="0"/>
              <a:t>Tasks</a:t>
            </a:r>
          </a:p>
        </p:txBody>
      </p:sp>
      <p:pic>
        <p:nvPicPr>
          <p:cNvPr id="268" name="images.png" descr="images.png"/>
          <p:cNvPicPr>
            <a:picLocks noChangeAspect="1"/>
          </p:cNvPicPr>
          <p:nvPr/>
        </p:nvPicPr>
        <p:blipFill>
          <a:blip r:embed="rId2"/>
          <a:stretch>
            <a:fillRect/>
          </a:stretch>
        </p:blipFill>
        <p:spPr>
          <a:xfrm>
            <a:off x="15957227" y="3325975"/>
            <a:ext cx="1120501" cy="857251"/>
          </a:xfrm>
          <a:prstGeom prst="rect">
            <a:avLst/>
          </a:prstGeom>
          <a:ln w="12700">
            <a:miter lim="400000"/>
          </a:ln>
        </p:spPr>
      </p:pic>
      <p:pic>
        <p:nvPicPr>
          <p:cNvPr id="269" name="Screenshot 2023-03-26 at 13.39.05.png" descr="Screenshot 2023-03-26 at 13.39.05.png"/>
          <p:cNvPicPr>
            <a:picLocks noChangeAspect="1"/>
          </p:cNvPicPr>
          <p:nvPr/>
        </p:nvPicPr>
        <p:blipFill>
          <a:blip r:embed="rId3"/>
          <a:stretch>
            <a:fillRect/>
          </a:stretch>
        </p:blipFill>
        <p:spPr>
          <a:xfrm>
            <a:off x="7195276" y="6715799"/>
            <a:ext cx="3128580" cy="1084448"/>
          </a:xfrm>
          <a:prstGeom prst="rect">
            <a:avLst/>
          </a:prstGeom>
          <a:ln w="12700">
            <a:miter lim="400000"/>
          </a:ln>
        </p:spPr>
      </p:pic>
      <p:grpSp>
        <p:nvGrpSpPr>
          <p:cNvPr id="273" name="Group"/>
          <p:cNvGrpSpPr/>
          <p:nvPr/>
        </p:nvGrpSpPr>
        <p:grpSpPr>
          <a:xfrm>
            <a:off x="3839608" y="9297502"/>
            <a:ext cx="492731" cy="477826"/>
            <a:chOff x="0" y="0"/>
            <a:chExt cx="317500" cy="307895"/>
          </a:xfrm>
        </p:grpSpPr>
        <p:sp>
          <p:nvSpPr>
            <p:cNvPr id="270" name="Circle"/>
            <p:cNvSpPr/>
            <p:nvPr/>
          </p:nvSpPr>
          <p:spPr>
            <a:xfrm>
              <a:off x="99456" y="0"/>
              <a:ext cx="218044" cy="218044"/>
            </a:xfrm>
            <a:prstGeom prst="ellipse">
              <a:avLst/>
            </a:prstGeom>
            <a:solidFill>
              <a:srgbClr val="10B24D">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71" name="Circle"/>
            <p:cNvSpPr/>
            <p:nvPr/>
          </p:nvSpPr>
          <p:spPr>
            <a:xfrm>
              <a:off x="165075" y="177069"/>
              <a:ext cx="130827" cy="130827"/>
            </a:xfrm>
            <a:prstGeom prst="ellipse">
              <a:avLst/>
            </a:prstGeom>
            <a:solidFill>
              <a:srgbClr val="10B24D">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72" name="Circle"/>
            <p:cNvSpPr/>
            <p:nvPr/>
          </p:nvSpPr>
          <p:spPr>
            <a:xfrm>
              <a:off x="0" y="43608"/>
              <a:ext cx="130826" cy="130827"/>
            </a:xfrm>
            <a:prstGeom prst="ellipse">
              <a:avLst/>
            </a:prstGeom>
            <a:solidFill>
              <a:srgbClr val="10B24D">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grpSp>
      <p:grpSp>
        <p:nvGrpSpPr>
          <p:cNvPr id="277" name="Group"/>
          <p:cNvGrpSpPr/>
          <p:nvPr/>
        </p:nvGrpSpPr>
        <p:grpSpPr>
          <a:xfrm>
            <a:off x="3839608" y="9845156"/>
            <a:ext cx="492731" cy="477826"/>
            <a:chOff x="0" y="0"/>
            <a:chExt cx="317500" cy="307895"/>
          </a:xfrm>
        </p:grpSpPr>
        <p:sp>
          <p:nvSpPr>
            <p:cNvPr id="274" name="Circle"/>
            <p:cNvSpPr/>
            <p:nvPr/>
          </p:nvSpPr>
          <p:spPr>
            <a:xfrm>
              <a:off x="99456" y="0"/>
              <a:ext cx="218044" cy="218044"/>
            </a:xfrm>
            <a:prstGeom prst="ellipse">
              <a:avLst/>
            </a:prstGeom>
            <a:solidFill>
              <a:srgbClr val="5DA7EC">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75" name="Circle"/>
            <p:cNvSpPr/>
            <p:nvPr/>
          </p:nvSpPr>
          <p:spPr>
            <a:xfrm>
              <a:off x="165075" y="177069"/>
              <a:ext cx="130827" cy="130827"/>
            </a:xfrm>
            <a:prstGeom prst="ellipse">
              <a:avLst/>
            </a:prstGeom>
            <a:solidFill>
              <a:srgbClr val="5DA7EC">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76" name="Circle"/>
            <p:cNvSpPr/>
            <p:nvPr/>
          </p:nvSpPr>
          <p:spPr>
            <a:xfrm>
              <a:off x="0" y="43608"/>
              <a:ext cx="130826" cy="130827"/>
            </a:xfrm>
            <a:prstGeom prst="ellipse">
              <a:avLst/>
            </a:prstGeom>
            <a:solidFill>
              <a:srgbClr val="5DA7EC">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grpSp>
      <p:grpSp>
        <p:nvGrpSpPr>
          <p:cNvPr id="281" name="Group"/>
          <p:cNvGrpSpPr/>
          <p:nvPr/>
        </p:nvGrpSpPr>
        <p:grpSpPr>
          <a:xfrm>
            <a:off x="3839608" y="10392204"/>
            <a:ext cx="492731" cy="477825"/>
            <a:chOff x="0" y="0"/>
            <a:chExt cx="317500" cy="307895"/>
          </a:xfrm>
        </p:grpSpPr>
        <p:sp>
          <p:nvSpPr>
            <p:cNvPr id="278" name="Circle"/>
            <p:cNvSpPr/>
            <p:nvPr/>
          </p:nvSpPr>
          <p:spPr>
            <a:xfrm>
              <a:off x="99456" y="0"/>
              <a:ext cx="218044" cy="218044"/>
            </a:xfrm>
            <a:prstGeom prst="ellipse">
              <a:avLst/>
            </a:prstGeom>
            <a:solidFill>
              <a:srgbClr val="F3E252">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79" name="Circle"/>
            <p:cNvSpPr/>
            <p:nvPr/>
          </p:nvSpPr>
          <p:spPr>
            <a:xfrm>
              <a:off x="165075" y="177069"/>
              <a:ext cx="130827" cy="130827"/>
            </a:xfrm>
            <a:prstGeom prst="ellipse">
              <a:avLst/>
            </a:prstGeom>
            <a:solidFill>
              <a:srgbClr val="F3E252">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80" name="Circle"/>
            <p:cNvSpPr/>
            <p:nvPr/>
          </p:nvSpPr>
          <p:spPr>
            <a:xfrm>
              <a:off x="0" y="43608"/>
              <a:ext cx="130826" cy="130827"/>
            </a:xfrm>
            <a:prstGeom prst="ellipse">
              <a:avLst/>
            </a:prstGeom>
            <a:solidFill>
              <a:srgbClr val="F3E252">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grpSp>
      <p:grpSp>
        <p:nvGrpSpPr>
          <p:cNvPr id="285" name="Group"/>
          <p:cNvGrpSpPr/>
          <p:nvPr/>
        </p:nvGrpSpPr>
        <p:grpSpPr>
          <a:xfrm>
            <a:off x="3839608" y="11493580"/>
            <a:ext cx="492731" cy="477826"/>
            <a:chOff x="0" y="0"/>
            <a:chExt cx="317500" cy="307895"/>
          </a:xfrm>
        </p:grpSpPr>
        <p:sp>
          <p:nvSpPr>
            <p:cNvPr id="282" name="Circle"/>
            <p:cNvSpPr/>
            <p:nvPr/>
          </p:nvSpPr>
          <p:spPr>
            <a:xfrm>
              <a:off x="99456" y="0"/>
              <a:ext cx="218044" cy="218044"/>
            </a:xfrm>
            <a:prstGeom prst="ellipse">
              <a:avLst/>
            </a:prstGeom>
            <a:solidFill>
              <a:srgbClr val="E26E36">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83" name="Circle"/>
            <p:cNvSpPr/>
            <p:nvPr/>
          </p:nvSpPr>
          <p:spPr>
            <a:xfrm>
              <a:off x="165075" y="177069"/>
              <a:ext cx="130827" cy="130827"/>
            </a:xfrm>
            <a:prstGeom prst="ellipse">
              <a:avLst/>
            </a:prstGeom>
            <a:solidFill>
              <a:srgbClr val="E26E36">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84" name="Circle"/>
            <p:cNvSpPr/>
            <p:nvPr/>
          </p:nvSpPr>
          <p:spPr>
            <a:xfrm>
              <a:off x="0" y="43608"/>
              <a:ext cx="130826" cy="130827"/>
            </a:xfrm>
            <a:prstGeom prst="ellipse">
              <a:avLst/>
            </a:prstGeom>
            <a:solidFill>
              <a:srgbClr val="E26E36">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grpSp>
      <p:grpSp>
        <p:nvGrpSpPr>
          <p:cNvPr id="289" name="Group"/>
          <p:cNvGrpSpPr/>
          <p:nvPr/>
        </p:nvGrpSpPr>
        <p:grpSpPr>
          <a:xfrm>
            <a:off x="3839608" y="10939859"/>
            <a:ext cx="492731" cy="477825"/>
            <a:chOff x="0" y="0"/>
            <a:chExt cx="317500" cy="307895"/>
          </a:xfrm>
        </p:grpSpPr>
        <p:sp>
          <p:nvSpPr>
            <p:cNvPr id="286" name="Circle"/>
            <p:cNvSpPr/>
            <p:nvPr/>
          </p:nvSpPr>
          <p:spPr>
            <a:xfrm>
              <a:off x="99456" y="0"/>
              <a:ext cx="218044" cy="218044"/>
            </a:xfrm>
            <a:prstGeom prst="ellipse">
              <a:avLst/>
            </a:prstGeom>
            <a:solidFill>
              <a:srgbClr val="306DC3">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87" name="Circle"/>
            <p:cNvSpPr/>
            <p:nvPr/>
          </p:nvSpPr>
          <p:spPr>
            <a:xfrm>
              <a:off x="165075" y="177069"/>
              <a:ext cx="130827" cy="130827"/>
            </a:xfrm>
            <a:prstGeom prst="ellipse">
              <a:avLst/>
            </a:prstGeom>
            <a:solidFill>
              <a:srgbClr val="306DC3">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88" name="Circle"/>
            <p:cNvSpPr/>
            <p:nvPr/>
          </p:nvSpPr>
          <p:spPr>
            <a:xfrm>
              <a:off x="0" y="43608"/>
              <a:ext cx="130826" cy="130827"/>
            </a:xfrm>
            <a:prstGeom prst="ellipse">
              <a:avLst/>
            </a:prstGeom>
            <a:solidFill>
              <a:srgbClr val="306DC3">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grpSp>
      <p:pic>
        <p:nvPicPr>
          <p:cNvPr id="290" name="Screenshot 2023-03-26 at 14.03.11.png" descr="Screenshot 2023-03-26 at 14.03.11.png"/>
          <p:cNvPicPr>
            <a:picLocks noChangeAspect="1"/>
          </p:cNvPicPr>
          <p:nvPr/>
        </p:nvPicPr>
        <p:blipFill>
          <a:blip r:embed="rId4"/>
          <a:stretch>
            <a:fillRect/>
          </a:stretch>
        </p:blipFill>
        <p:spPr>
          <a:xfrm>
            <a:off x="738806" y="5249815"/>
            <a:ext cx="5357814" cy="2669963"/>
          </a:xfrm>
          <a:prstGeom prst="rect">
            <a:avLst/>
          </a:prstGeom>
          <a:ln w="12700">
            <a:miter lim="400000"/>
          </a:ln>
        </p:spPr>
      </p:pic>
      <p:sp>
        <p:nvSpPr>
          <p:cNvPr id="291" name="Rectangle"/>
          <p:cNvSpPr/>
          <p:nvPr/>
        </p:nvSpPr>
        <p:spPr>
          <a:xfrm>
            <a:off x="727715" y="5257857"/>
            <a:ext cx="5357814" cy="2661048"/>
          </a:xfrm>
          <a:prstGeom prst="rect">
            <a:avLst/>
          </a:prstGeom>
          <a:ln w="12700">
            <a:solidFill>
              <a:srgbClr val="929292"/>
            </a:solidFill>
            <a:miter lim="400000"/>
          </a:ln>
        </p:spPr>
        <p:txBody>
          <a:bodyPr lIns="71438" tIns="71438" rIns="71438" bIns="71438" anchor="ctr"/>
          <a:lstStyle/>
          <a:p>
            <a:pPr defTabSz="1589541">
              <a:defRPr sz="3200">
                <a:solidFill>
                  <a:srgbClr val="FFFFFF"/>
                </a:solidFill>
                <a:latin typeface="Graphik"/>
                <a:ea typeface="Graphik"/>
                <a:cs typeface="Graphik"/>
                <a:sym typeface="Graphik"/>
              </a:defRPr>
            </a:pPr>
            <a:endParaRPr sz="4500"/>
          </a:p>
        </p:txBody>
      </p:sp>
      <p:pic>
        <p:nvPicPr>
          <p:cNvPr id="292" name="Screenshot 2023-03-26 at 14.03.59.png" descr="Screenshot 2023-03-26 at 14.03.59.png"/>
          <p:cNvPicPr>
            <a:picLocks noChangeAspect="1"/>
          </p:cNvPicPr>
          <p:nvPr/>
        </p:nvPicPr>
        <p:blipFill>
          <a:blip r:embed="rId5"/>
          <a:stretch>
            <a:fillRect/>
          </a:stretch>
        </p:blipFill>
        <p:spPr>
          <a:xfrm>
            <a:off x="3246851" y="3035161"/>
            <a:ext cx="5357814" cy="2672205"/>
          </a:xfrm>
          <a:prstGeom prst="rect">
            <a:avLst/>
          </a:prstGeom>
          <a:ln w="12700">
            <a:miter lim="400000"/>
          </a:ln>
        </p:spPr>
      </p:pic>
      <p:pic>
        <p:nvPicPr>
          <p:cNvPr id="293" name="Screenshot 2023-03-26 at 14.05.59.png" descr="Screenshot 2023-03-26 at 14.05.59.png"/>
          <p:cNvPicPr>
            <a:picLocks noChangeAspect="1"/>
          </p:cNvPicPr>
          <p:nvPr/>
        </p:nvPicPr>
        <p:blipFill>
          <a:blip r:embed="rId6"/>
          <a:stretch>
            <a:fillRect/>
          </a:stretch>
        </p:blipFill>
        <p:spPr>
          <a:xfrm>
            <a:off x="8255591" y="9455505"/>
            <a:ext cx="5357814" cy="2669948"/>
          </a:xfrm>
          <a:prstGeom prst="rect">
            <a:avLst/>
          </a:prstGeom>
          <a:ln w="12700">
            <a:miter lim="400000"/>
          </a:ln>
        </p:spPr>
      </p:pic>
      <p:sp>
        <p:nvSpPr>
          <p:cNvPr id="297" name="Rectangle"/>
          <p:cNvSpPr/>
          <p:nvPr/>
        </p:nvSpPr>
        <p:spPr>
          <a:xfrm>
            <a:off x="3246851" y="3024895"/>
            <a:ext cx="5357814" cy="2678908"/>
          </a:xfrm>
          <a:prstGeom prst="rect">
            <a:avLst/>
          </a:prstGeom>
          <a:ln w="12700">
            <a:solidFill>
              <a:srgbClr val="929292"/>
            </a:solidFill>
            <a:miter lim="400000"/>
          </a:ln>
        </p:spPr>
        <p:txBody>
          <a:bodyPr lIns="71438" tIns="71438" rIns="71438" bIns="71438" anchor="ctr"/>
          <a:lstStyle/>
          <a:p>
            <a:pPr defTabSz="1589541">
              <a:defRPr sz="3200">
                <a:solidFill>
                  <a:srgbClr val="FFFFFF"/>
                </a:solidFill>
                <a:latin typeface="Graphik"/>
                <a:ea typeface="Graphik"/>
                <a:cs typeface="Graphik"/>
                <a:sym typeface="Graphik"/>
              </a:defRPr>
            </a:pPr>
            <a:endParaRPr sz="4500"/>
          </a:p>
        </p:txBody>
      </p:sp>
      <p:sp>
        <p:nvSpPr>
          <p:cNvPr id="258" name="A unified driver to explore PES"/>
          <p:cNvSpPr txBox="1">
            <a:spLocks noGrp="1"/>
          </p:cNvSpPr>
          <p:nvPr>
            <p:ph type="body" idx="21"/>
          </p:nvPr>
        </p:nvSpPr>
        <p:spPr>
          <a:xfrm>
            <a:off x="1195049" y="1806756"/>
            <a:ext cx="16287750" cy="887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dirty="0"/>
              <a:t>A unified driver to explore</a:t>
            </a:r>
            <a:r>
              <a:rPr lang="en-US" dirty="0"/>
              <a:t> the</a:t>
            </a:r>
            <a:r>
              <a:rPr dirty="0"/>
              <a:t> P</a:t>
            </a:r>
            <a:r>
              <a:rPr lang="en-US" dirty="0"/>
              <a:t>otential Energy Surface (P</a:t>
            </a:r>
            <a:r>
              <a:rPr dirty="0"/>
              <a:t>ES</a:t>
            </a:r>
            <a:r>
              <a:rPr lang="en-US" dirty="0"/>
              <a:t>)</a:t>
            </a:r>
            <a:endParaRPr dirty="0"/>
          </a:p>
        </p:txBody>
      </p:sp>
      <p:pic>
        <p:nvPicPr>
          <p:cNvPr id="2" name="Picture 1">
            <a:extLst>
              <a:ext uri="{FF2B5EF4-FFF2-40B4-BE49-F238E27FC236}">
                <a16:creationId xmlns:a16="http://schemas.microsoft.com/office/drawing/2014/main" id="{1AFA7C70-9B9D-482C-CF10-40A5396ED6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37788" y="6882801"/>
            <a:ext cx="5921372" cy="3585206"/>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1.3"/>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SCM Logos 1">
      <a:dk1>
        <a:srgbClr val="000000"/>
      </a:dk1>
      <a:lt1>
        <a:srgbClr val="FFFFFF"/>
      </a:lt1>
      <a:dk2>
        <a:srgbClr val="3C3C3C"/>
      </a:dk2>
      <a:lt2>
        <a:srgbClr val="8A8A74"/>
      </a:lt2>
      <a:accent1>
        <a:srgbClr val="FF921E"/>
      </a:accent1>
      <a:accent2>
        <a:srgbClr val="74C985"/>
      </a:accent2>
      <a:accent3>
        <a:srgbClr val="3EA9F4"/>
      </a:accent3>
      <a:accent4>
        <a:srgbClr val="F6E11B"/>
      </a:accent4>
      <a:accent5>
        <a:srgbClr val="F26421"/>
      </a:accent5>
      <a:accent6>
        <a:srgbClr val="E480AE"/>
      </a:accent6>
      <a:hlink>
        <a:srgbClr val="0000FF"/>
      </a:hlink>
      <a:folHlink>
        <a:srgbClr val="0000FF"/>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Arial"/>
        <a:ea typeface="DejaVu Sans"/>
        <a:cs typeface="DejaVu Sans"/>
      </a:majorFont>
      <a:minorFont>
        <a:latin typeface="Arial"/>
        <a:ea typeface="DejaVu Sans"/>
        <a:cs typeface="DejaVu Sans"/>
      </a:minorFont>
    </a:fontScheme>
    <a:fmtScheme name="Default">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lumMod val="102000"/>
                <a:satMod val="103000"/>
                <a:tint val="94000"/>
              </a:schemeClr>
            </a:gs>
            <a:gs pos="50000">
              <a:schemeClr val="phClr">
                <a:lumMod val="100000"/>
                <a:satMod val="110000"/>
                <a:shade val="100000"/>
              </a:schemeClr>
            </a:gs>
            <a:gs pos="100000">
              <a:schemeClr val="phClr">
                <a:lumMod val="120000"/>
                <a:satMod val="99000"/>
                <a:shade val="78000"/>
              </a:schemeClr>
            </a:gs>
          </a:gsLst>
          <a:lin ang="5400000" scaled="0"/>
        </a:gradFill>
      </a:fillStyleLst>
      <a:lnStyleLst>
        <a:ln w="6350" cap="flat" cmpd="sng" algn="ctr">
          <a:solidFill>
            <a:schemeClr val="phClr"/>
          </a:solidFill>
          <a:miter lim="800000"/>
        </a:ln>
        <a:ln w="12700" cap="flat" cmpd="sng" algn="ctr">
          <a:solidFill>
            <a:schemeClr val="phClr"/>
          </a:solidFill>
          <a:miter lim="800000"/>
        </a:ln>
        <a:ln w="19050" cap="flat" cmpd="sng" algn="ctr">
          <a:solidFill>
            <a:schemeClr val="phClr"/>
          </a:solidFill>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lumMod val="102000"/>
                <a:satMod val="150000"/>
                <a:tint val="93000"/>
                <a:shade val="98000"/>
              </a:schemeClr>
            </a:gs>
            <a:gs pos="50000">
              <a:schemeClr val="phClr">
                <a:lumMod val="103000"/>
                <a:satMod val="130000"/>
                <a:tint val="98000"/>
                <a:shade val="90000"/>
              </a:schemeClr>
            </a:gs>
            <a:gs pos="100000">
              <a:schemeClr val="phClr">
                <a:satMod val="120000"/>
                <a:shade val="63000"/>
              </a:schemeClr>
            </a:gs>
          </a:gsLst>
          <a:lin ang="5400000" scaled="0"/>
        </a:gradFill>
      </a:bgFillStyleLst>
    </a:fmtScheme>
  </a:themeElements>
  <a:objectDefaults/>
  <a:extraClrScheme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6962</Words>
  <Application>Microsoft Office PowerPoint</Application>
  <PresentationFormat>Custom</PresentationFormat>
  <Paragraphs>924</Paragraphs>
  <Slides>88</Slides>
  <Notes>36</Notes>
  <HiddenSlides>1</HiddenSlides>
  <MMClips>5</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88</vt:i4>
      </vt:variant>
    </vt:vector>
  </HeadingPairs>
  <TitlesOfParts>
    <vt:vector size="107" baseType="lpstr">
      <vt:lpstr>Arial</vt:lpstr>
      <vt:lpstr>Calibri</vt:lpstr>
      <vt:lpstr>Courier New</vt:lpstr>
      <vt:lpstr>Graphik</vt:lpstr>
      <vt:lpstr>Helvetica Light</vt:lpstr>
      <vt:lpstr>Helvetica Neue</vt:lpstr>
      <vt:lpstr>Lato</vt:lpstr>
      <vt:lpstr>Lato Black</vt:lpstr>
      <vt:lpstr>Lato Bold</vt:lpstr>
      <vt:lpstr>Lato Light</vt:lpstr>
      <vt:lpstr>Lato Medium</vt:lpstr>
      <vt:lpstr>Lato Regular</vt:lpstr>
      <vt:lpstr>Liberation Mono</vt:lpstr>
      <vt:lpstr>Open Sans</vt:lpstr>
      <vt:lpstr>Times</vt:lpstr>
      <vt:lpstr>Wingdings</vt:lpstr>
      <vt:lpstr>White</vt:lpstr>
      <vt:lpstr>Default</vt:lpstr>
      <vt:lpstr>1_White</vt:lpstr>
      <vt:lpstr>PowerPoint Presentation</vt:lpstr>
      <vt:lpstr>Program</vt:lpstr>
      <vt:lpstr>New materials discovery too slow</vt:lpstr>
      <vt:lpstr>Bottom up Property Prediction</vt:lpstr>
      <vt:lpstr>Background: SCM, ADF &amp; AMS</vt:lpstr>
      <vt:lpstr>The SCM team in Amsterdam</vt:lpstr>
      <vt:lpstr>Amsterdam Modeling Suite</vt:lpstr>
      <vt:lpstr>The graphical user interface (GUI)</vt:lpstr>
      <vt:lpstr>AMS driver: MD with ‘anything’</vt:lpstr>
      <vt:lpstr>PowerPoint Presentation</vt:lpstr>
      <vt:lpstr>ADF: Molecular DFT</vt:lpstr>
      <vt:lpstr>Periodic DFT: BAND vs Plane Waves</vt:lpstr>
      <vt:lpstr>DFTB: ‘fast DFT’ for molecules &amp; periodic</vt:lpstr>
      <vt:lpstr>ReaxFF – reactive molecular dynamics</vt:lpstr>
      <vt:lpstr>PowerPoint Presentation</vt:lpstr>
      <vt:lpstr>PowerPoint Presentation</vt:lpstr>
      <vt:lpstr>Machine Learning Potentials</vt:lpstr>
      <vt:lpstr>PowerPoint Presentation</vt:lpstr>
      <vt:lpstr>PowerPoint Presentation</vt:lpstr>
      <vt:lpstr>ReaxFF and DFTB problems</vt:lpstr>
      <vt:lpstr>PowerPoint Presentation</vt:lpstr>
      <vt:lpstr>The Optimization Challenge</vt:lpstr>
      <vt:lpstr>ParAMS: GUI + scripts for Parametrization GloMPO: Global parallel optimizations </vt:lpstr>
      <vt:lpstr>ParAMS: Types of reference values</vt:lpstr>
      <vt:lpstr>PowerPoint Presentation</vt:lpstr>
      <vt:lpstr>PowerPoint Presentation</vt:lpstr>
      <vt:lpstr>PowerPoint Presentation</vt:lpstr>
      <vt:lpstr>PowerPoint Presentation</vt:lpstr>
      <vt:lpstr>Example reference values: Charges and forces of chloromethane</vt:lpstr>
      <vt:lpstr>Example reference values: Optimized bond lengths and angles </vt:lpstr>
      <vt:lpstr>Example reference values: Bond scan, angle scan, lattice scan</vt:lpstr>
      <vt:lpstr>Example reference values: Reaction energy</vt:lpstr>
      <vt:lpstr>ParAMS settings</vt:lpstr>
      <vt:lpstr>Tutorial: reparametrize xTB for LiF</vt:lpstr>
      <vt:lpstr>Example: reparametrize xTB for TiO2</vt:lpstr>
      <vt:lpstr>Example: reparametrize xTB for perovskites</vt:lpstr>
      <vt:lpstr>Demo: fix CO2 bond scan</vt:lpstr>
      <vt:lpstr>PowerPoint Presentation</vt:lpstr>
      <vt:lpstr>Integrated OLED multi-level modeling </vt:lpstr>
      <vt:lpstr>Optimize OLED emitter lifetimes</vt:lpstr>
      <vt:lpstr>Optimize OLED emitter color / emission width</vt:lpstr>
      <vt:lpstr>Optimize TADF emission rate</vt:lpstr>
      <vt:lpstr>Emission width TADF emitters: faster calculations</vt:lpstr>
      <vt:lpstr>Optimize charge mobility (OLED, OFET)</vt:lpstr>
      <vt:lpstr>Ionization Potentials &amp; Electron Affinities: qsGW</vt:lpstr>
      <vt:lpstr>Accurate predictions, IP, EA, S1, T1</vt:lpstr>
      <vt:lpstr>Deposition: sequential = slow</vt:lpstr>
      <vt:lpstr>Ionization Potentials &amp; Electron Affinities: workflow</vt:lpstr>
      <vt:lpstr>OLEDs: Optimize many materials &amp; properties</vt:lpstr>
      <vt:lpstr>Multi-scale OLED workflow</vt:lpstr>
      <vt:lpstr>Pilot project: hyperfluorescent devices</vt:lpstr>
      <vt:lpstr>Demo: qsGW+BSE (tutorial)</vt:lpstr>
      <vt:lpstr>PowerPoint Presentation</vt:lpstr>
      <vt:lpstr>Properties for battery materials</vt:lpstr>
      <vt:lpstr>Solvation energies, redox potentials, NMR spectra</vt:lpstr>
      <vt:lpstr>Solvation energies, redox potentials, NMR spectra</vt:lpstr>
      <vt:lpstr>Screening polymers for Lithium Ion Batteries</vt:lpstr>
      <vt:lpstr>Discharge process Li-S batteries</vt:lpstr>
      <vt:lpstr>Teflon protects electrolyte in Li battery</vt:lpstr>
      <vt:lpstr>Solid electrolyte interface formation Lithium Ion Batteries</vt:lpstr>
      <vt:lpstr>PowerPoint Presentation</vt:lpstr>
      <vt:lpstr>PowerPoint Presentation</vt:lpstr>
      <vt:lpstr>MLPotentials for (battery) materials</vt:lpstr>
      <vt:lpstr>PowerPoint Presentation</vt:lpstr>
      <vt:lpstr>Kinetic Monte Carlo: SEI dendrite formation</vt:lpstr>
      <vt:lpstr>Demo: Li diffusion (tutorial)</vt:lpstr>
      <vt:lpstr>PowerPoint Presentation</vt:lpstr>
      <vt:lpstr>AutoCheMo: Automatic generation of Chemical Models</vt:lpstr>
      <vt:lpstr>ReaxPro: Multi-Scale Reactive Process Design</vt:lpstr>
      <vt:lpstr>PES exploration</vt:lpstr>
      <vt:lpstr>AutoReactPro: Automated Prediction  Side Reactions for Process Design</vt:lpstr>
      <vt:lpstr>Nanoreactor </vt:lpstr>
      <vt:lpstr>ACE-Reaction: Automatic Reaction Discovery</vt:lpstr>
      <vt:lpstr>Demo reactivity exploration: oxirane</vt:lpstr>
      <vt:lpstr>PowerPoint Presentation</vt:lpstr>
      <vt:lpstr>Training MLP with ParAMS</vt:lpstr>
      <vt:lpstr>Training MLP with ParAMS</vt:lpstr>
      <vt:lpstr>Training MLP with ParAMS</vt:lpstr>
      <vt:lpstr>Training MLP with ParAMS</vt:lpstr>
      <vt:lpstr>Training MLP with ParAMS</vt:lpstr>
      <vt:lpstr>Training MLP with ParAMS</vt:lpstr>
      <vt:lpstr>Training MLP with ParAMS</vt:lpstr>
      <vt:lpstr>Training MLP with ParAMS</vt:lpstr>
      <vt:lpstr>Training MLP with ParAMS</vt:lpstr>
      <vt:lpstr>Training MLP with ParAMS</vt:lpstr>
      <vt:lpstr>Training MLP with ParAMS</vt:lpstr>
      <vt:lpstr>Training MLP with ParAMS</vt:lpstr>
      <vt:lpstr>매우 감사합니다! Let us help you accelerate your R&amp;D!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goumans</dc:creator>
  <cp:lastModifiedBy>Fedor Goumans</cp:lastModifiedBy>
  <cp:revision>624</cp:revision>
  <cp:lastPrinted>2021-01-19T10:00:23Z</cp:lastPrinted>
  <dcterms:modified xsi:type="dcterms:W3CDTF">2023-10-16T00:44:42Z</dcterms:modified>
</cp:coreProperties>
</file>