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Lst>
  <p:notesMasterIdLst>
    <p:notesMasterId r:id="rId50"/>
  </p:notesMasterIdLst>
  <p:sldIdLst>
    <p:sldId id="542" r:id="rId3"/>
    <p:sldId id="4539" r:id="rId4"/>
    <p:sldId id="374" r:id="rId5"/>
    <p:sldId id="371" r:id="rId6"/>
    <p:sldId id="4552" r:id="rId7"/>
    <p:sldId id="4474" r:id="rId8"/>
    <p:sldId id="4551" r:id="rId9"/>
    <p:sldId id="4559" r:id="rId10"/>
    <p:sldId id="4567" r:id="rId11"/>
    <p:sldId id="4476" r:id="rId12"/>
    <p:sldId id="591" r:id="rId13"/>
    <p:sldId id="4564" r:id="rId14"/>
    <p:sldId id="4492" r:id="rId15"/>
    <p:sldId id="4566" r:id="rId16"/>
    <p:sldId id="4521" r:id="rId17"/>
    <p:sldId id="661" r:id="rId18"/>
    <p:sldId id="4565" r:id="rId19"/>
    <p:sldId id="4461" r:id="rId20"/>
    <p:sldId id="690" r:id="rId21"/>
    <p:sldId id="262" r:id="rId22"/>
    <p:sldId id="4558" r:id="rId23"/>
    <p:sldId id="4561" r:id="rId24"/>
    <p:sldId id="4562" r:id="rId25"/>
    <p:sldId id="4563" r:id="rId26"/>
    <p:sldId id="4510" r:id="rId27"/>
    <p:sldId id="4520" r:id="rId28"/>
    <p:sldId id="4556" r:id="rId29"/>
    <p:sldId id="4472" r:id="rId30"/>
    <p:sldId id="4544" r:id="rId31"/>
    <p:sldId id="4549" r:id="rId32"/>
    <p:sldId id="4480" r:id="rId33"/>
    <p:sldId id="509" r:id="rId34"/>
    <p:sldId id="4511" r:id="rId35"/>
    <p:sldId id="4548"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3698" autoAdjust="0"/>
  </p:normalViewPr>
  <p:slideViewPr>
    <p:cSldViewPr snapToGrid="0" snapToObjects="1">
      <p:cViewPr varScale="1">
        <p:scale>
          <a:sx n="30" d="100"/>
          <a:sy n="30" d="100"/>
        </p:scale>
        <p:origin x="264" y="67"/>
      </p:cViewPr>
      <p:guideLst>
        <p:guide orient="horz" pos="432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4559582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cm.com/doc/Tutorials/MolecularDynamicsAndMonteCarlo/PolymersBondBoost.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scm.com/doc/Tutorials/MolecularDynamicsAndMonteCarlo/PolymersMechanicalProperties.html" TargetMode="External"/><Relationship Id="rId5" Type="http://schemas.openxmlformats.org/officeDocument/2006/relationships/hyperlink" Target="http://www.scm.com/doc/Tutorials/MolecularDynamicsAndMonteCarlo/PolymersThermalExpansionCoeff.html" TargetMode="External"/><Relationship Id="rId4" Type="http://schemas.openxmlformats.org/officeDocument/2006/relationships/hyperlink" Target="http://www.scm.com/doc/Tutorials/MolecularDynamicsAndMonteCarlo/PolymersGlassTransitionTemp.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NL" sz="2200" dirty="0">
                <a:effectLst/>
                <a:latin typeface="Helvetica Neue"/>
                <a:ea typeface="Helvetica Neue"/>
                <a:cs typeface="Helvetica Neue"/>
                <a:sym typeface="Helvetica Neue"/>
              </a:rPr>
              <a:t>None of </a:t>
            </a:r>
            <a:r>
              <a:rPr lang="nl-NL" sz="2200" dirty="0" err="1">
                <a:effectLst/>
                <a:latin typeface="Helvetica Neue"/>
                <a:ea typeface="Helvetica Neue"/>
                <a:cs typeface="Helvetica Neue"/>
                <a:sym typeface="Helvetica Neue"/>
              </a:rPr>
              <a:t>you</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needs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further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convincing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that</a:t>
            </a:r>
            <a:r>
              <a:rPr lang="nl-NL" sz="2200" dirty="0">
                <a:effectLst/>
                <a:latin typeface="Helvetica Neue"/>
                <a:ea typeface="Helvetica Neue"/>
                <a:cs typeface="Helvetica Neue"/>
                <a:sym typeface="Helvetica Neue"/>
              </a:rPr>
              <a:t> we </a:t>
            </a:r>
            <a:r>
              <a:rPr lang="nl-NL" sz="2200" dirty="0" err="1">
                <a:effectLst/>
                <a:latin typeface="Helvetica Neue"/>
                <a:ea typeface="Helvetica Neue"/>
                <a:cs typeface="Helvetica Neue"/>
                <a:sym typeface="Helvetica Neue"/>
              </a:rPr>
              <a:t>need</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better-performing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help tackle </a:t>
            </a:r>
            <a:r>
              <a:rPr lang="nl-NL" sz="2200" dirty="0" err="1">
                <a:effectLst/>
                <a:latin typeface="Helvetica Neue"/>
                <a:ea typeface="Helvetica Neue"/>
                <a:cs typeface="Helvetica Neue"/>
                <a:sym typeface="Helvetica Neue"/>
              </a:rPr>
              <a:t>our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societal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challenges</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particular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related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food, water,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energy. We </a:t>
            </a:r>
            <a:r>
              <a:rPr lang="nl-NL" sz="2200" dirty="0" err="1">
                <a:effectLst/>
                <a:latin typeface="Helvetica Neue"/>
                <a:ea typeface="Helvetica Neue"/>
                <a:cs typeface="Helvetica Neue"/>
                <a:sym typeface="Helvetica Neue"/>
              </a:rPr>
              <a:t>need</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processes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capture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store energy,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desalinate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clean water,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more </a:t>
            </a:r>
            <a:r>
              <a:rPr lang="nl-NL" sz="2200" dirty="0" err="1">
                <a:effectLst/>
                <a:latin typeface="Helvetica Neue"/>
                <a:ea typeface="Helvetica Neue"/>
                <a:cs typeface="Helvetica Neue"/>
                <a:sym typeface="Helvetica Neue"/>
              </a:rPr>
              <a:t>efficiently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sustainably</a:t>
            </a:r>
            <a:r>
              <a:rPr lang="nl-NL" sz="2200" dirty="0">
                <a:effectLst/>
                <a:latin typeface="Helvetica Neue"/>
                <a:ea typeface="Helvetica Neue"/>
                <a:cs typeface="Helvetica Neue"/>
                <a:sym typeface="Helvetica Neue"/>
              </a:rPr>
              <a:t> produce food,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recycle plastics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precious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we </a:t>
            </a:r>
            <a:r>
              <a:rPr lang="nl-NL" sz="2200" dirty="0" err="1">
                <a:effectLst/>
                <a:latin typeface="Helvetica Neue"/>
                <a:ea typeface="Helvetica Neue"/>
                <a:cs typeface="Helvetica Neue"/>
                <a:sym typeface="Helvetica Neue"/>
              </a:rPr>
              <a:t>need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those</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&amp; </a:t>
            </a:r>
            <a:r>
              <a:rPr lang="nl-NL" sz="2200" dirty="0" err="1">
                <a:effectLst/>
                <a:latin typeface="Helvetica Neue"/>
                <a:ea typeface="Helvetica Neue"/>
                <a:cs typeface="Helvetica Neue"/>
                <a:sym typeface="Helvetica Neue"/>
              </a:rPr>
              <a:t>processes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quickly</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nl-NL"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nl-NL" sz="2200" dirty="0" err="1">
                <a:effectLst/>
                <a:latin typeface="Helvetica Neue"/>
                <a:ea typeface="Helvetica Neue"/>
                <a:cs typeface="Helvetica Neue"/>
                <a:sym typeface="Helvetica Neue"/>
              </a:rPr>
              <a:t>I’m</a:t>
            </a:r>
            <a:r>
              <a:rPr lang="nl-NL" sz="2200" dirty="0">
                <a:effectLst/>
                <a:latin typeface="Helvetica Neue"/>
                <a:ea typeface="Helvetica Neue"/>
                <a:cs typeface="Helvetica Neue"/>
                <a:sym typeface="Helvetica Neue"/>
              </a:rPr>
              <a:t> Fedor Goumans, Chief Customer </a:t>
            </a:r>
            <a:r>
              <a:rPr lang="nl-NL" sz="2200" dirty="0" err="1">
                <a:effectLst/>
                <a:latin typeface="Helvetica Neue"/>
                <a:ea typeface="Helvetica Neue"/>
                <a:cs typeface="Helvetica Neue"/>
                <a:sym typeface="Helvetica Neue"/>
              </a:rPr>
              <a:t>Officer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with</a:t>
            </a:r>
            <a:r>
              <a:rPr lang="nl-NL" sz="2200" dirty="0">
                <a:effectLst/>
                <a:latin typeface="Helvetica Neue"/>
                <a:ea typeface="Helvetica Neue"/>
                <a:cs typeface="Helvetica Neue"/>
                <a:sym typeface="Helvetica Neue"/>
              </a:rPr>
              <a:t> Software </a:t>
            </a:r>
            <a:r>
              <a:rPr lang="nl-NL" sz="2200" dirty="0" err="1">
                <a:effectLst/>
                <a:latin typeface="Helvetica Neue"/>
                <a:ea typeface="Helvetica Neue"/>
                <a:cs typeface="Helvetica Neue"/>
                <a:sym typeface="Helvetica Neue"/>
              </a:rPr>
              <a:t>for</a:t>
            </a:r>
            <a:r>
              <a:rPr lang="nl-NL" sz="2200" dirty="0">
                <a:effectLst/>
                <a:latin typeface="Helvetica Neue"/>
                <a:ea typeface="Helvetica Neue"/>
                <a:cs typeface="Helvetica Neue"/>
                <a:sym typeface="Helvetica Neue"/>
              </a:rPr>
              <a:t> Chemistry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I </a:t>
            </a:r>
            <a:r>
              <a:rPr lang="nl-NL" sz="2200" dirty="0" err="1">
                <a:effectLst/>
                <a:latin typeface="Helvetica Neue"/>
                <a:ea typeface="Helvetica Neue"/>
                <a:cs typeface="Helvetica Neue"/>
                <a:sym typeface="Helvetica Neue"/>
              </a:rPr>
              <a:t>will</a:t>
            </a:r>
            <a:r>
              <a:rPr lang="nl-NL" sz="2200" dirty="0">
                <a:effectLst/>
                <a:latin typeface="Helvetica Neue"/>
                <a:ea typeface="Helvetica Neue"/>
                <a:cs typeface="Helvetica Neue"/>
                <a:sym typeface="Helvetica Neue"/>
              </a:rPr>
              <a:t> talk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you</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about</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our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ongoing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efforts</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developing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atomistic</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understand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predict</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molecules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processes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where</a:t>
            </a:r>
            <a:r>
              <a:rPr lang="nl-NL" sz="2200" dirty="0">
                <a:effectLst/>
                <a:latin typeface="Helvetica Neue"/>
                <a:ea typeface="Helvetica Neue"/>
                <a:cs typeface="Helvetica Neue"/>
                <a:sym typeface="Helvetica Neue"/>
              </a:rPr>
              <a:t> we </a:t>
            </a:r>
            <a:r>
              <a:rPr lang="nl-NL" sz="2200" dirty="0" err="1">
                <a:effectLst/>
                <a:latin typeface="Helvetica Neue"/>
                <a:ea typeface="Helvetica Neue"/>
                <a:cs typeface="Helvetica Neue"/>
                <a:sym typeface="Helvetica Neue"/>
              </a:rPr>
              <a:t>envision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accelerating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them</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through</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artificial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intellegence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linking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macro-</a:t>
            </a:r>
            <a:r>
              <a:rPr lang="nl-NL" sz="2200" dirty="0" err="1">
                <a:effectLst/>
                <a:latin typeface="Helvetica Neue"/>
                <a:ea typeface="Helvetica Neue"/>
                <a:cs typeface="Helvetica Neue"/>
                <a:sym typeface="Helvetica Neue"/>
              </a:rPr>
              <a:t>scale</a:t>
            </a:r>
            <a:r>
              <a:rPr lang="nl-NL" sz="2200" dirty="0">
                <a:effectLst/>
                <a:latin typeface="Helvetica Neue"/>
                <a:ea typeface="Helvetica Neue"/>
                <a:cs typeface="Helvetica Neue"/>
                <a:sym typeface="Helvetica Neue"/>
              </a:rPr>
              <a:t> is important,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general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wholistic</a:t>
            </a:r>
            <a:r>
              <a:rPr lang="nl-NL" sz="2200" dirty="0">
                <a:effectLst/>
                <a:latin typeface="Helvetica Neue"/>
                <a:ea typeface="Helvetica Neue"/>
                <a:cs typeface="Helvetica Neue"/>
                <a:sym typeface="Helvetica Neue"/>
              </a:rPr>
              <a:t> view of </a:t>
            </a:r>
            <a:r>
              <a:rPr lang="nl-NL" sz="2200" dirty="0" err="1">
                <a:effectLst/>
                <a:latin typeface="Helvetica Neue"/>
                <a:ea typeface="Helvetica Neue"/>
                <a:cs typeface="Helvetica Neue"/>
                <a:sym typeface="Helvetica Neue"/>
              </a:rPr>
              <a:t>where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amalgation</a:t>
            </a:r>
            <a:r>
              <a:rPr lang="nl-NL" sz="2200" dirty="0">
                <a:effectLst/>
                <a:latin typeface="Helvetica Neue"/>
                <a:ea typeface="Helvetica Neue"/>
                <a:cs typeface="Helvetica Neue"/>
                <a:sym typeface="Helvetica Neue"/>
              </a:rPr>
              <a:t> of </a:t>
            </a:r>
            <a:r>
              <a:rPr lang="nl-NL" sz="2200" dirty="0" err="1">
                <a:effectLst/>
                <a:latin typeface="Helvetica Neue"/>
                <a:ea typeface="Helvetica Neue"/>
                <a:cs typeface="Helvetica Neue"/>
                <a:sym typeface="Helvetica Neue"/>
              </a:rPr>
              <a:t>existing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emerging</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digitial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technologies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can</a:t>
            </a:r>
            <a:r>
              <a:rPr lang="nl-NL" sz="2200" dirty="0">
                <a:effectLst/>
                <a:latin typeface="Helvetica Neue"/>
                <a:ea typeface="Helvetica Neue"/>
                <a:cs typeface="Helvetica Neue"/>
                <a:sym typeface="Helvetica Neue"/>
              </a:rPr>
              <a:t> help </a:t>
            </a:r>
            <a:r>
              <a:rPr lang="nl-NL" sz="2200" dirty="0" err="1">
                <a:effectLst/>
                <a:latin typeface="Helvetica Neue"/>
                <a:ea typeface="Helvetica Neue"/>
                <a:cs typeface="Helvetica Neue"/>
                <a:sym typeface="Helvetica Neue"/>
              </a:rPr>
              <a:t>accelerate</a:t>
            </a:r>
            <a:r>
              <a:rPr lang="nl-NL" sz="2200" dirty="0">
                <a:effectLst/>
                <a:latin typeface="Helvetica Neue"/>
                <a:ea typeface="Helvetica Neue"/>
                <a:cs typeface="Helvetica Neue"/>
                <a:sym typeface="Helvetica Neue"/>
              </a:rPr>
              <a:t> new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discovery</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i="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4873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Tree>
    <p:extLst>
      <p:ext uri="{BB962C8B-B14F-4D97-AF65-F5344CB8AC3E}">
        <p14:creationId xmlns:p14="http://schemas.microsoft.com/office/powerpoint/2010/main" val="329295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1143000" y="685800"/>
            <a:ext cx="4572000" cy="3429000"/>
          </a:xfrm>
          <a:ln/>
        </p:spPr>
      </p:sp>
      <p:sp>
        <p:nvSpPr>
          <p:cNvPr id="133123" name="Tijdelijke aanduiding voor notities 2"/>
          <p:cNvSpPr>
            <a:spLocks noGrp="1"/>
          </p:cNvSpPr>
          <p:nvPr>
            <p:ph type="body" idx="1"/>
          </p:nvPr>
        </p:nvSpPr>
        <p:spPr>
          <a:noFill/>
          <a:ln/>
        </p:spPr>
        <p:txBody>
          <a:bodyPr/>
          <a:lstStyle/>
          <a:p>
            <a:r>
              <a:rPr lang="en-US" dirty="0"/>
              <a:t>COSMO-RS prediction of SO</a:t>
            </a:r>
            <a:r>
              <a:rPr lang="en-US" baseline="-25000" dirty="0"/>
              <a:t>2</a:t>
            </a:r>
            <a:r>
              <a:rPr lang="en-US" dirty="0"/>
              <a:t> </a:t>
            </a:r>
            <a:r>
              <a:rPr lang="en-US" dirty="0" err="1"/>
              <a:t>solubilities</a:t>
            </a:r>
            <a:r>
              <a:rPr lang="en-US" dirty="0"/>
              <a:t> (solid lines) in [BMIM]</a:t>
            </a:r>
            <a:r>
              <a:rPr lang="en-US" baseline="30000" dirty="0"/>
              <a:t>+</a:t>
            </a:r>
            <a:r>
              <a:rPr lang="en-US" dirty="0"/>
              <a:t>[MeSO4]</a:t>
            </a:r>
            <a:r>
              <a:rPr lang="en-US" baseline="30000" dirty="0"/>
              <a:t>−</a:t>
            </a:r>
            <a:r>
              <a:rPr lang="en-US" dirty="0"/>
              <a:t>, compared with experiments (symbols) at different temperatures (283, 298.1, 323.1, 348.1 K)</a:t>
            </a:r>
            <a:endParaRPr lang="nl-NL" dirty="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27</a:t>
            </a:fld>
            <a:endParaRPr lang="en-US"/>
          </a:p>
        </p:txBody>
      </p:sp>
    </p:spTree>
    <p:extLst>
      <p:ext uri="{BB962C8B-B14F-4D97-AF65-F5344CB8AC3E}">
        <p14:creationId xmlns:p14="http://schemas.microsoft.com/office/powerpoint/2010/main" val="56840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Let me stop here and thank you for your attention. At SCM we love to discuss your research challenges as well as collaboration options. Happy to have a chat if you are interested!</a:t>
            </a:r>
            <a:r>
              <a:rPr lang="en-US" dirty="0">
                <a:effectLst/>
              </a:rPr>
              <a:t> </a:t>
            </a:r>
            <a:endParaRPr lang="en-US" dirty="0"/>
          </a:p>
        </p:txBody>
      </p:sp>
    </p:spTree>
    <p:extLst>
      <p:ext uri="{BB962C8B-B14F-4D97-AF65-F5344CB8AC3E}">
        <p14:creationId xmlns:p14="http://schemas.microsoft.com/office/powerpoint/2010/main" val="19260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In summary, for real-life improvement of molecules &amp; materials, simulations can help by coupling across the scales in both ways. Machine learning will help to improve the speed, accuracy and breadth in the search for the best materials &amp; processes and reduce the experimental costs &amp; time. </a:t>
            </a:r>
            <a:endParaRPr lang="en-US" dirty="0"/>
          </a:p>
        </p:txBody>
      </p:sp>
    </p:spTree>
    <p:extLst>
      <p:ext uri="{BB962C8B-B14F-4D97-AF65-F5344CB8AC3E}">
        <p14:creationId xmlns:p14="http://schemas.microsoft.com/office/powerpoint/2010/main" val="216933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22725" y="9723441"/>
            <a:ext cx="3076575"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8145A4B8-6B68-4B1D-A260-AFCB828E7425}" type="slidenum">
              <a:rPr lang="en-US" sz="1300">
                <a:latin typeface="Times New Roman" pitchFamily="18" charset="0"/>
              </a:rPr>
              <a:pPr algn="r" eaLnBrk="1" hangingPunct="1"/>
              <a:t>31</a:t>
            </a:fld>
            <a:endParaRPr lang="en-US" sz="1300">
              <a:latin typeface="Times New Roman" pitchFamily="18" charset="0"/>
            </a:endParaRPr>
          </a:p>
        </p:txBody>
      </p:sp>
      <p:sp>
        <p:nvSpPr>
          <p:cNvPr id="240643" name="Rectangle 2"/>
          <p:cNvSpPr>
            <a:spLocks noGrp="1" noRot="1" noChangeAspect="1" noChangeArrowheads="1" noTextEdit="1"/>
          </p:cNvSpPr>
          <p:nvPr>
            <p:ph type="sldImg"/>
          </p:nvPr>
        </p:nvSpPr>
        <p:spPr>
          <a:xfrm>
            <a:off x="1143000" y="685800"/>
            <a:ext cx="4572000" cy="3429000"/>
          </a:xfrm>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cs typeface="Arial" pitchFamily="34" charset="0"/>
            </a:endParaRPr>
          </a:p>
        </p:txBody>
      </p:sp>
    </p:spTree>
    <p:extLst>
      <p:ext uri="{BB962C8B-B14F-4D97-AF65-F5344CB8AC3E}">
        <p14:creationId xmlns:p14="http://schemas.microsoft.com/office/powerpoint/2010/main" val="362959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167059" y="10883165"/>
            <a:ext cx="3186962" cy="5721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7319" tIns="53659" rIns="107319" bIns="53659"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8145A4B8-6B68-4B1D-A260-AFCB828E7425}" type="slidenum">
              <a:rPr lang="en-US" sz="1400">
                <a:latin typeface="Times New Roman" pitchFamily="18" charset="0"/>
              </a:rPr>
              <a:pPr algn="r" eaLnBrk="1" hangingPunct="1"/>
              <a:t>32</a:t>
            </a:fld>
            <a:endParaRPr lang="en-US" sz="1400">
              <a:latin typeface="Times New Roman" pitchFamily="18" charset="0"/>
            </a:endParaRPr>
          </a:p>
        </p:txBody>
      </p:sp>
      <p:sp>
        <p:nvSpPr>
          <p:cNvPr id="240643" name="Rectangle 2"/>
          <p:cNvSpPr>
            <a:spLocks noGrp="1" noRot="1" noChangeAspect="1" noChangeArrowheads="1" noTextEdit="1"/>
          </p:cNvSpPr>
          <p:nvPr>
            <p:ph type="sldImg"/>
          </p:nvPr>
        </p:nvSpPr>
        <p:spPr>
          <a:xfrm>
            <a:off x="995363" y="768350"/>
            <a:ext cx="5113337" cy="3836988"/>
          </a:xfrm>
          <a:ln/>
        </p:spPr>
      </p:sp>
      <p:sp>
        <p:nvSpPr>
          <p:cNvPr id="240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cs typeface="Arial" pitchFamily="34" charset="0"/>
            </a:endParaRPr>
          </a:p>
        </p:txBody>
      </p:sp>
    </p:spTree>
    <p:extLst>
      <p:ext uri="{BB962C8B-B14F-4D97-AF65-F5344CB8AC3E}">
        <p14:creationId xmlns:p14="http://schemas.microsoft.com/office/powerpoint/2010/main" val="3677595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Bands are flat if </a:t>
            </a:r>
            <a:r>
              <a:rPr lang="en-US" dirty="0" err="1"/>
              <a:t>Pb</a:t>
            </a:r>
            <a:r>
              <a:rPr lang="en-US" dirty="0"/>
              <a:t> and CsBr3 sublattice are calculated =&gt; </a:t>
            </a:r>
            <a:r>
              <a:rPr lang="en-US" dirty="0" err="1"/>
              <a:t>Pb</a:t>
            </a:r>
            <a:r>
              <a:rPr lang="en-US" dirty="0"/>
              <a:t> 6s –Br 4p interaction, </a:t>
            </a:r>
          </a:p>
        </p:txBody>
      </p:sp>
    </p:spTree>
    <p:extLst>
      <p:ext uri="{BB962C8B-B14F-4D97-AF65-F5344CB8AC3E}">
        <p14:creationId xmlns:p14="http://schemas.microsoft.com/office/powerpoint/2010/main" val="1408914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As you’ve heard, traditional R&amp;D for new materials is too slow. It takes some dozen years to develop materials solutions in new markets, because most programs fail, and if they succeed, more often than not, only lead to incremental improvement. The Catch-22 is that since so little new materials are being discovered, only very few new materials are being made. To break this status quo, simulations can help navigate through material space and predict the most promising new materials which can then be made and tested.</a:t>
            </a:r>
          </a:p>
          <a:p>
            <a:r>
              <a:rPr lang="en-US" sz="2200" dirty="0">
                <a:effectLst/>
                <a:latin typeface="Helvetica Neue"/>
                <a:ea typeface="Helvetica Neue"/>
                <a:cs typeface="Helvetica Neue"/>
                <a:sym typeface="Helvetica Neue"/>
              </a:rPr>
              <a:t>This really comes to fruition if we can make a continuous upward cycle by incorporating robots to make and test the predict materials, and ideally improve the speed and quality of predictions by including AI full circle. </a:t>
            </a:r>
          </a:p>
        </p:txBody>
      </p:sp>
    </p:spTree>
    <p:extLst>
      <p:ext uri="{BB962C8B-B14F-4D97-AF65-F5344CB8AC3E}">
        <p14:creationId xmlns:p14="http://schemas.microsoft.com/office/powerpoint/2010/main" val="341681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Ultimately, the property of any material is dictated by what’s happening at the atomistic level, including the materials’ behavior in, say, a battery or a chemical reactor. So while through atomistic simulations you can more quickly select individual molecules or materials with the desired properties, however, one should take into account how it interacts in the grand scheme of things, in which what I’ll call the device level for now. </a:t>
            </a:r>
          </a:p>
          <a:p>
            <a:r>
              <a:rPr lang="en-US" sz="2200" dirty="0">
                <a:effectLst/>
                <a:latin typeface="Helvetica Neue"/>
                <a:ea typeface="Helvetica Neue"/>
                <a:cs typeface="Helvetica Neue"/>
                <a:sym typeface="Helvetica Neue"/>
              </a:rPr>
              <a:t>While we can model all we want, eventually the only real test if the device made out of the materials works as intended. We can and should use that as feedback for improved atomistic and multi-scale modeling.</a:t>
            </a:r>
            <a:r>
              <a:rPr lang="en-US" dirty="0">
                <a:effectLst/>
              </a:rPr>
              <a:t> </a:t>
            </a:r>
            <a:endParaRPr lang="en-US" dirty="0"/>
          </a:p>
          <a:p>
            <a:endParaRPr lang="en-US" dirty="0"/>
          </a:p>
        </p:txBody>
      </p:sp>
    </p:spTree>
    <p:extLst>
      <p:ext uri="{BB962C8B-B14F-4D97-AF65-F5344CB8AC3E}">
        <p14:creationId xmlns:p14="http://schemas.microsoft.com/office/powerpoint/2010/main" val="54974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help </a:t>
            </a:r>
            <a:r>
              <a:rPr lang="nl-NL" sz="2200" dirty="0" err="1">
                <a:effectLst/>
                <a:latin typeface="Helvetica Neue"/>
                <a:ea typeface="Helvetica Neue"/>
                <a:cs typeface="Helvetica Neue"/>
                <a:sym typeface="Helvetica Neue"/>
              </a:rPr>
              <a:t>inorganic</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chemists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predict</a:t>
            </a:r>
            <a:r>
              <a:rPr lang="nl-NL" sz="2200" dirty="0">
                <a:effectLst/>
                <a:latin typeface="Helvetica Neue"/>
                <a:ea typeface="Helvetica Neue"/>
                <a:cs typeface="Helvetica Neue"/>
                <a:sym typeface="Helvetica Neue"/>
              </a:rPr>
              <a:t> &amp; </a:t>
            </a:r>
            <a:r>
              <a:rPr lang="nl-NL" sz="2200" dirty="0" err="1">
                <a:effectLst/>
                <a:latin typeface="Helvetica Neue"/>
                <a:ea typeface="Helvetica Neue"/>
                <a:cs typeface="Helvetica Neue"/>
                <a:sym typeface="Helvetica Neue"/>
              </a:rPr>
              <a:t>understand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reactivity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almost</a:t>
            </a:r>
            <a:r>
              <a:rPr lang="nl-NL" sz="2200" dirty="0">
                <a:effectLst/>
                <a:latin typeface="Helvetica Neue"/>
                <a:ea typeface="Helvetica Neue"/>
                <a:cs typeface="Helvetica Neue"/>
                <a:sym typeface="Helvetica Neue"/>
              </a:rPr>
              <a:t> half a </a:t>
            </a:r>
            <a:r>
              <a:rPr lang="nl-NL" sz="2200" dirty="0" err="1">
                <a:effectLst/>
                <a:latin typeface="Helvetica Neue"/>
                <a:ea typeface="Helvetica Neue"/>
                <a:cs typeface="Helvetica Neue"/>
                <a:sym typeface="Helvetica Neue"/>
              </a:rPr>
              <a:t>century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ago</a:t>
            </a:r>
            <a:r>
              <a:rPr lang="nl-NL" sz="2200" dirty="0">
                <a:effectLst/>
                <a:latin typeface="Helvetica Neue"/>
                <a:ea typeface="Helvetica Neue"/>
                <a:cs typeface="Helvetica Neue"/>
                <a:sym typeface="Helvetica Neue"/>
              </a:rPr>
              <a:t>, Prof. Evert Jan </a:t>
            </a:r>
            <a:r>
              <a:rPr lang="nl-NL" sz="2200" dirty="0" err="1">
                <a:effectLst/>
                <a:latin typeface="Helvetica Neue"/>
                <a:ea typeface="Helvetica Neue"/>
                <a:cs typeface="Helvetica Neue"/>
                <a:sym typeface="Helvetica Neue"/>
              </a:rPr>
              <a:t>Baerends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took</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density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functional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theory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from</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physics</a:t>
            </a:r>
            <a:r>
              <a:rPr lang="nl-NL" sz="2200" dirty="0">
                <a:effectLst/>
                <a:latin typeface="Helvetica Neue"/>
                <a:ea typeface="Helvetica Neue"/>
                <a:cs typeface="Helvetica Neue"/>
                <a:sym typeface="Helvetica Neue"/>
              </a:rPr>
              <a:t> community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discretized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them</a:t>
            </a:r>
            <a:r>
              <a:rPr lang="nl-NL" sz="2200" dirty="0">
                <a:effectLst/>
                <a:latin typeface="Helvetica Neue"/>
                <a:ea typeface="Helvetica Neue"/>
                <a:cs typeface="Helvetica Neue"/>
                <a:sym typeface="Helvetica Neue"/>
              </a:rPr>
              <a:t>. In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first 2 decades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code was </a:t>
            </a:r>
            <a:r>
              <a:rPr lang="nl-NL" sz="2200" dirty="0" err="1">
                <a:effectLst/>
                <a:latin typeface="Helvetica Neue"/>
                <a:ea typeface="Helvetica Neue"/>
                <a:cs typeface="Helvetica Neue"/>
                <a:sym typeface="Helvetica Neue"/>
              </a:rPr>
              <a:t>developed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by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academic</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researchers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sponsored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by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chemical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industry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who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were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eager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come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Amsterdam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learn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how</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use</a:t>
            </a:r>
            <a:r>
              <a:rPr lang="nl-NL" sz="2200" dirty="0">
                <a:effectLst/>
                <a:latin typeface="Helvetica Neue"/>
                <a:ea typeface="Helvetica Neue"/>
                <a:cs typeface="Helvetica Neue"/>
                <a:sym typeface="Helvetica Neue"/>
              </a:rPr>
              <a:t> Amsterdam </a:t>
            </a:r>
            <a:r>
              <a:rPr lang="nl-NL" sz="2200" dirty="0" err="1">
                <a:effectLst/>
                <a:latin typeface="Helvetica Neue"/>
                <a:ea typeface="Helvetica Neue"/>
                <a:cs typeface="Helvetica Neue"/>
                <a:sym typeface="Helvetica Neue"/>
              </a:rPr>
              <a:t>Density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Functional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help </a:t>
            </a:r>
            <a:r>
              <a:rPr lang="nl-NL" sz="2200" dirty="0" err="1">
                <a:effectLst/>
                <a:latin typeface="Helvetica Neue"/>
                <a:ea typeface="Helvetica Neue"/>
                <a:cs typeface="Helvetica Neue"/>
                <a:sym typeface="Helvetica Neue"/>
              </a:rPr>
              <a:t>them</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develop</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better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catalysts</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nl-NL" sz="2200" dirty="0" err="1">
                <a:effectLst/>
                <a:latin typeface="Helvetica Neue"/>
                <a:ea typeface="Helvetica Neue"/>
                <a:cs typeface="Helvetica Neue"/>
                <a:sym typeface="Helvetica Neue"/>
              </a:rPr>
              <a:t>Founded</a:t>
            </a:r>
            <a:r>
              <a:rPr lang="nl-NL" sz="2200" dirty="0">
                <a:effectLst/>
                <a:latin typeface="Helvetica Neue"/>
                <a:ea typeface="Helvetica Neue"/>
                <a:cs typeface="Helvetica Neue"/>
                <a:sym typeface="Helvetica Neue"/>
              </a:rPr>
              <a:t> in 1995 in Amsterdam, Software </a:t>
            </a:r>
            <a:r>
              <a:rPr lang="nl-NL" sz="2200" dirty="0" err="1">
                <a:effectLst/>
                <a:latin typeface="Helvetica Neue"/>
                <a:ea typeface="Helvetica Neue"/>
                <a:cs typeface="Helvetica Neue"/>
                <a:sym typeface="Helvetica Neue"/>
              </a:rPr>
              <a:t>for</a:t>
            </a:r>
            <a:r>
              <a:rPr lang="nl-NL" sz="2200" dirty="0">
                <a:effectLst/>
                <a:latin typeface="Helvetica Neue"/>
                <a:ea typeface="Helvetica Neue"/>
                <a:cs typeface="Helvetica Neue"/>
                <a:sym typeface="Helvetica Neue"/>
              </a:rPr>
              <a:t> Chemistry &amp; </a:t>
            </a:r>
            <a:r>
              <a:rPr lang="nl-NL" sz="2200" dirty="0" err="1">
                <a:effectLst/>
                <a:latin typeface="Helvetica Neue"/>
                <a:ea typeface="Helvetica Neue"/>
                <a:cs typeface="Helvetica Neue"/>
                <a:sym typeface="Helvetica Neue"/>
              </a:rPr>
              <a:t>Materials</a:t>
            </a:r>
            <a:r>
              <a:rPr lang="nl-NL" sz="2200" dirty="0">
                <a:effectLst/>
                <a:latin typeface="Helvetica Neue"/>
                <a:ea typeface="Helvetica Neue"/>
                <a:cs typeface="Helvetica Neue"/>
                <a:sym typeface="Helvetica Neue"/>
              </a:rPr>
              <a:t> has </a:t>
            </a:r>
            <a:r>
              <a:rPr lang="nl-NL" sz="2200" dirty="0" err="1">
                <a:effectLst/>
                <a:latin typeface="Helvetica Neue"/>
                <a:ea typeface="Helvetica Neue"/>
                <a:cs typeface="Helvetica Neue"/>
                <a:sym typeface="Helvetica Neue"/>
              </a:rPr>
              <a:t>grown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organically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over 20 </a:t>
            </a:r>
            <a:r>
              <a:rPr lang="nl-NL" sz="2200" dirty="0" err="1">
                <a:effectLst/>
                <a:latin typeface="Helvetica Neue"/>
                <a:ea typeface="Helvetica Neue"/>
                <a:cs typeface="Helvetica Neue"/>
                <a:sym typeface="Helvetica Neue"/>
              </a:rPr>
              <a:t>people</a:t>
            </a:r>
            <a:r>
              <a:rPr lang="nl-NL" sz="2200" dirty="0">
                <a:effectLst/>
                <a:latin typeface="Helvetica Neue"/>
                <a:ea typeface="Helvetica Neue"/>
                <a:cs typeface="Helvetica Neue"/>
                <a:sym typeface="Helvetica Neue"/>
              </a:rPr>
              <a:t>. The Amsterdam </a:t>
            </a:r>
            <a:r>
              <a:rPr lang="nl-NL" sz="2200" dirty="0" err="1">
                <a:effectLst/>
                <a:latin typeface="Helvetica Neue"/>
                <a:ea typeface="Helvetica Neue"/>
                <a:cs typeface="Helvetica Neue"/>
                <a:sym typeface="Helvetica Neue"/>
              </a:rPr>
              <a:t>Modeling</a:t>
            </a:r>
            <a:r>
              <a:rPr lang="nl-NL" sz="2200" dirty="0">
                <a:effectLst/>
                <a:latin typeface="Helvetica Neue"/>
                <a:ea typeface="Helvetica Neue"/>
                <a:cs typeface="Helvetica Neue"/>
                <a:sym typeface="Helvetica Neue"/>
              </a:rPr>
              <a:t> Suite, is </a:t>
            </a:r>
            <a:r>
              <a:rPr lang="nl-NL" sz="2200" dirty="0" err="1">
                <a:effectLst/>
                <a:latin typeface="Helvetica Neue"/>
                <a:ea typeface="Helvetica Neue"/>
                <a:cs typeface="Helvetica Neue"/>
                <a:sym typeface="Helvetica Neue"/>
              </a:rPr>
              <a:t>used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by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academics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government</a:t>
            </a:r>
            <a:r>
              <a:rPr lang="nl-NL" sz="2200" dirty="0">
                <a:effectLst/>
                <a:latin typeface="Helvetica Neue"/>
                <a:ea typeface="Helvetica Neue"/>
                <a:cs typeface="Helvetica Neue"/>
                <a:sym typeface="Helvetica Neue"/>
              </a:rPr>
              <a:t> labs,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industrial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researchers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around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globe in a </a:t>
            </a:r>
            <a:r>
              <a:rPr lang="nl-NL" sz="2200" dirty="0" err="1">
                <a:effectLst/>
                <a:latin typeface="Helvetica Neue"/>
                <a:ea typeface="Helvetica Neue"/>
                <a:cs typeface="Helvetica Neue"/>
                <a:sym typeface="Helvetica Neue"/>
              </a:rPr>
              <a:t>variety</a:t>
            </a:r>
            <a:r>
              <a:rPr lang="nl-NL" sz="2200" dirty="0">
                <a:effectLst/>
                <a:latin typeface="Helvetica Neue"/>
                <a:ea typeface="Helvetica Neue"/>
                <a:cs typeface="Helvetica Neue"/>
                <a:sym typeface="Helvetica Neue"/>
              </a:rPr>
              <a:t> of </a:t>
            </a:r>
            <a:r>
              <a:rPr lang="nl-NL" sz="2200" dirty="0" err="1">
                <a:effectLst/>
                <a:latin typeface="Helvetica Neue"/>
                <a:ea typeface="Helvetica Neue"/>
                <a:cs typeface="Helvetica Neue"/>
                <a:sym typeface="Helvetica Neue"/>
              </a:rPr>
              <a:t>application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areas</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nl-NL" sz="2200" dirty="0">
                <a:effectLst/>
                <a:latin typeface="Helvetica Neue"/>
                <a:ea typeface="Helvetica Neue"/>
                <a:cs typeface="Helvetica Neue"/>
                <a:sym typeface="Helvetica Neue"/>
              </a:rPr>
              <a:t>We are </a:t>
            </a:r>
            <a:r>
              <a:rPr lang="nl-NL" sz="2200" dirty="0" err="1">
                <a:effectLst/>
                <a:latin typeface="Helvetica Neue"/>
                <a:ea typeface="Helvetica Neue"/>
                <a:cs typeface="Helvetica Neue"/>
                <a:sym typeface="Helvetica Neue"/>
              </a:rPr>
              <a:t>still</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developer</a:t>
            </a:r>
            <a:r>
              <a:rPr lang="nl-NL" sz="2200" dirty="0">
                <a:effectLst/>
                <a:latin typeface="Helvetica Neue"/>
                <a:ea typeface="Helvetica Neue"/>
                <a:cs typeface="Helvetica Neue"/>
                <a:sym typeface="Helvetica Neue"/>
              </a:rPr>
              <a:t>-heavy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collaborate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with</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many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universities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companies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continuously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improve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our</a:t>
            </a:r>
            <a:r>
              <a:rPr lang="nl-NL" sz="2200" dirty="0">
                <a:effectLst/>
                <a:latin typeface="Helvetica Neue"/>
                <a:ea typeface="Helvetica Neue"/>
                <a:cs typeface="Helvetica Neue"/>
                <a:sym typeface="Helvetica Neue"/>
              </a:rPr>
              <a:t> software </a:t>
            </a:r>
            <a:r>
              <a:rPr lang="nl-NL" sz="2200" dirty="0" err="1">
                <a:effectLst/>
                <a:latin typeface="Helvetica Neue"/>
                <a:ea typeface="Helvetica Neue"/>
                <a:cs typeface="Helvetica Neue"/>
                <a:sym typeface="Helvetica Neue"/>
              </a:rPr>
              <a:t>to</a:t>
            </a:r>
            <a:r>
              <a:rPr lang="nl-NL" sz="2200" dirty="0">
                <a:effectLst/>
                <a:latin typeface="Helvetica Neue"/>
                <a:ea typeface="Helvetica Neue"/>
                <a:cs typeface="Helvetica Neue"/>
                <a:sym typeface="Helvetica Neue"/>
              </a:rPr>
              <a:t> tackle </a:t>
            </a:r>
            <a:r>
              <a:rPr lang="nl-NL" sz="2200" dirty="0" err="1">
                <a:effectLst/>
                <a:latin typeface="Helvetica Neue"/>
                <a:ea typeface="Helvetica Neue"/>
                <a:cs typeface="Helvetica Neue"/>
                <a:sym typeface="Helvetica Neue"/>
              </a:rPr>
              <a:t>tougher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problems</a:t>
            </a:r>
            <a:r>
              <a:rPr lang="nl-NL"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40544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2200" dirty="0" err="1">
                <a:effectLst/>
                <a:latin typeface="Helvetica Neue"/>
                <a:ea typeface="Helvetica Neue"/>
                <a:cs typeface="Helvetica Neue"/>
                <a:sym typeface="Helvetica Neue"/>
              </a:rPr>
              <a:t>Besides</a:t>
            </a:r>
            <a:r>
              <a:rPr lang="nl-NL" sz="2200" dirty="0">
                <a:effectLst/>
                <a:latin typeface="Helvetica Neue"/>
                <a:ea typeface="Helvetica Neue"/>
                <a:cs typeface="Helvetica Neue"/>
                <a:sym typeface="Helvetica Neue"/>
              </a:rPr>
              <a:t> DFT </a:t>
            </a:r>
            <a:r>
              <a:rPr lang="nl-NL" sz="2200" dirty="0" err="1">
                <a:effectLst/>
                <a:latin typeface="Helvetica Neue"/>
                <a:ea typeface="Helvetica Neue"/>
                <a:cs typeface="Helvetica Neue"/>
                <a:sym typeface="Helvetica Neue"/>
              </a:rPr>
              <a:t>for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molecules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periodic</a:t>
            </a:r>
            <a:r>
              <a:rPr lang="nl-NL" sz="2200" dirty="0">
                <a:effectLst/>
                <a:latin typeface="Helvetica Neue"/>
                <a:ea typeface="Helvetica Neue"/>
                <a:cs typeface="Helvetica Neue"/>
                <a:sym typeface="Helvetica Neue"/>
              </a:rPr>
              <a:t> systems, we have </a:t>
            </a:r>
            <a:r>
              <a:rPr lang="nl-NL" sz="2200" dirty="0" err="1">
                <a:effectLst/>
                <a:latin typeface="Helvetica Neue"/>
                <a:ea typeface="Helvetica Neue"/>
                <a:cs typeface="Helvetica Neue"/>
                <a:sym typeface="Helvetica Neue"/>
              </a:rPr>
              <a:t>developed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faster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electronic</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structure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(DFTB), force-field </a:t>
            </a:r>
            <a:r>
              <a:rPr lang="nl-NL" sz="2200" dirty="0" err="1">
                <a:effectLst/>
                <a:latin typeface="Helvetica Neue"/>
                <a:ea typeface="Helvetica Neue"/>
                <a:cs typeface="Helvetica Neue"/>
                <a:sym typeface="Helvetica Neue"/>
              </a:rPr>
              <a:t>based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as well as </a:t>
            </a:r>
            <a:r>
              <a:rPr lang="nl-NL" sz="2200" dirty="0" err="1">
                <a:effectLst/>
                <a:latin typeface="Helvetica Neue"/>
                <a:ea typeface="Helvetica Neue"/>
                <a:cs typeface="Helvetica Neue"/>
                <a:sym typeface="Helvetica Neue"/>
              </a:rPr>
              <a:t>continuum</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fluid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thermodynamics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integrated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meso-scale</a:t>
            </a:r>
            <a:r>
              <a:rPr lang="nl-NL" sz="2200" dirty="0">
                <a:effectLst/>
                <a:latin typeface="Helvetica Neue"/>
                <a:ea typeface="Helvetica Neue"/>
                <a:cs typeface="Helvetica Neue"/>
                <a:sym typeface="Helvetica Neue"/>
              </a:rPr>
              <a:t> kinetics. The </a:t>
            </a:r>
            <a:r>
              <a:rPr lang="nl-NL" sz="2200" dirty="0" err="1">
                <a:effectLst/>
                <a:latin typeface="Helvetica Neue"/>
                <a:ea typeface="Helvetica Neue"/>
                <a:cs typeface="Helvetica Neue"/>
                <a:sym typeface="Helvetica Neue"/>
              </a:rPr>
              <a:t>comprehensive</a:t>
            </a:r>
            <a:r>
              <a:rPr lang="nl-NL" sz="2200" dirty="0">
                <a:effectLst/>
                <a:latin typeface="Helvetica Neue"/>
                <a:ea typeface="Helvetica Neue"/>
                <a:cs typeface="Helvetica Neue"/>
                <a:sym typeface="Helvetica Neue"/>
              </a:rPr>
              <a:t> Amsterdam </a:t>
            </a:r>
            <a:r>
              <a:rPr lang="nl-NL" sz="2200" dirty="0" err="1">
                <a:effectLst/>
                <a:latin typeface="Helvetica Neue"/>
                <a:ea typeface="Helvetica Neue"/>
                <a:cs typeface="Helvetica Neue"/>
                <a:sym typeface="Helvetica Neue"/>
              </a:rPr>
              <a:t>Modeling</a:t>
            </a:r>
            <a:r>
              <a:rPr lang="nl-NL" sz="2200" dirty="0">
                <a:effectLst/>
                <a:latin typeface="Helvetica Neue"/>
                <a:ea typeface="Helvetica Neue"/>
                <a:cs typeface="Helvetica Neue"/>
                <a:sym typeface="Helvetica Neue"/>
              </a:rPr>
              <a:t> Suite has </a:t>
            </a:r>
            <a:r>
              <a:rPr lang="nl-NL" sz="2200" dirty="0" err="1">
                <a:effectLst/>
                <a:latin typeface="Helvetica Neue"/>
                <a:ea typeface="Helvetica Neue"/>
                <a:cs typeface="Helvetica Neue"/>
                <a:sym typeface="Helvetica Neue"/>
              </a:rPr>
              <a:t>an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integrated</a:t>
            </a:r>
            <a:r>
              <a:rPr lang="nl-NL" sz="2200" dirty="0">
                <a:effectLst/>
                <a:latin typeface="Helvetica Neue"/>
                <a:ea typeface="Helvetica Neue"/>
                <a:cs typeface="Helvetica Neue"/>
                <a:sym typeface="Helvetica Neue"/>
              </a:rPr>
              <a:t> user interface, </a:t>
            </a:r>
            <a:r>
              <a:rPr lang="nl-NL" sz="2200" dirty="0" err="1">
                <a:effectLst/>
                <a:latin typeface="Helvetica Neue"/>
                <a:ea typeface="Helvetica Neue"/>
                <a:cs typeface="Helvetica Neue"/>
                <a:sym typeface="Helvetica Neue"/>
              </a:rPr>
              <a:t>both</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graphically</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through</a:t>
            </a:r>
            <a:r>
              <a:rPr lang="nl-NL" sz="2200" dirty="0">
                <a:effectLst/>
                <a:latin typeface="Helvetica Neue"/>
                <a:ea typeface="Helvetica Neue"/>
                <a:cs typeface="Helvetica Neue"/>
                <a:sym typeface="Helvetica Neue"/>
              </a:rPr>
              <a:t> python, </a:t>
            </a:r>
            <a:r>
              <a:rPr lang="nl-NL" sz="2200" dirty="0" err="1">
                <a:effectLst/>
                <a:latin typeface="Helvetica Neue"/>
                <a:ea typeface="Helvetica Neue"/>
                <a:cs typeface="Helvetica Neue"/>
                <a:sym typeface="Helvetica Neue"/>
              </a:rPr>
              <a:t>and</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comes</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with</a:t>
            </a:r>
            <a:r>
              <a:rPr lang="nl-NL" sz="2200" dirty="0">
                <a:effectLst/>
                <a:latin typeface="Helvetica Neue"/>
                <a:ea typeface="Helvetica Neue"/>
                <a:cs typeface="Helvetica Neue"/>
                <a:sym typeface="Helvetica Neue"/>
              </a:rPr>
              <a:t> a </a:t>
            </a:r>
            <a:r>
              <a:rPr lang="nl-NL" sz="2200" dirty="0" err="1">
                <a:effectLst/>
                <a:latin typeface="Helvetica Neue"/>
                <a:ea typeface="Helvetica Neue"/>
                <a:cs typeface="Helvetica Neue"/>
                <a:sym typeface="Helvetica Neue"/>
              </a:rPr>
              <a:t>central</a:t>
            </a:r>
            <a:r>
              <a:rPr lang="nl-NL" sz="2200" dirty="0">
                <a:effectLst/>
                <a:latin typeface="Helvetica Neue"/>
                <a:ea typeface="Helvetica Neue"/>
                <a:cs typeface="Helvetica Neue"/>
                <a:sym typeface="Helvetica Neue"/>
              </a:rPr>
              <a:t> driver </a:t>
            </a:r>
            <a:r>
              <a:rPr lang="nl-NL" sz="2200" dirty="0" err="1">
                <a:effectLst/>
                <a:latin typeface="Helvetica Neue"/>
                <a:ea typeface="Helvetica Neue"/>
                <a:cs typeface="Helvetica Neue"/>
                <a:sym typeface="Helvetica Neue"/>
              </a:rPr>
              <a:t>that</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can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perform</a:t>
            </a:r>
            <a:r>
              <a:rPr lang="nl-NL" sz="2200" dirty="0">
                <a:effectLst/>
                <a:latin typeface="Helvetica Neue"/>
                <a:ea typeface="Helvetica Neue"/>
                <a:cs typeface="Helvetica Neue"/>
                <a:sym typeface="Helvetica Neue"/>
              </a:rPr>
              <a:t> complex </a:t>
            </a:r>
            <a:r>
              <a:rPr lang="nl-NL" sz="2200" dirty="0" err="1">
                <a:effectLst/>
                <a:latin typeface="Helvetica Neue"/>
                <a:ea typeface="Helvetica Neue"/>
                <a:cs typeface="Helvetica Neue"/>
                <a:sym typeface="Helvetica Neue"/>
              </a:rPr>
              <a:t>tasks</a:t>
            </a:r>
            <a:r>
              <a:rPr lang="nl-NL" sz="2200" dirty="0">
                <a:effectLst/>
                <a:latin typeface="Helvetica Neue"/>
                <a:ea typeface="Helvetica Neue"/>
                <a:cs typeface="Helvetica Neue"/>
                <a:sym typeface="Helvetica Neue"/>
              </a:rPr>
              <a:t> on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PES </a:t>
            </a:r>
            <a:r>
              <a:rPr lang="nl-NL" sz="2200" dirty="0" err="1">
                <a:effectLst/>
                <a:latin typeface="Helvetica Neue"/>
                <a:ea typeface="Helvetica Neue"/>
                <a:cs typeface="Helvetica Neue"/>
                <a:sym typeface="Helvetica Neue"/>
              </a:rPr>
              <a:t>with</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any</a:t>
            </a:r>
            <a:r>
              <a:rPr lang="nl-NL" sz="2200" dirty="0">
                <a:effectLst/>
                <a:latin typeface="Helvetica Neue"/>
                <a:ea typeface="Helvetica Neue"/>
                <a:cs typeface="Helvetica Neue"/>
                <a:sym typeface="Helvetica Neue"/>
              </a:rPr>
              <a:t> of </a:t>
            </a:r>
            <a:r>
              <a:rPr lang="nl-NL" sz="2200" dirty="0" err="1">
                <a:effectLst/>
                <a:latin typeface="Helvetica Neue"/>
                <a:ea typeface="Helvetica Neue"/>
                <a:cs typeface="Helvetica Neue"/>
                <a:sym typeface="Helvetica Neue"/>
              </a:rPr>
              <a:t>the</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atomistic</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methods</a:t>
            </a:r>
            <a:r>
              <a:rPr lang="nl-NL" sz="2200" dirty="0">
                <a:effectLst/>
                <a:latin typeface="Helvetica Neue"/>
                <a:ea typeface="Helvetica Neue"/>
                <a:cs typeface="Helvetica Neue"/>
                <a:sym typeface="Helvetica Neue"/>
              </a:rPr>
              <a:t> or a </a:t>
            </a:r>
            <a:r>
              <a:rPr lang="nl-NL" sz="2200" dirty="0" err="1">
                <a:effectLst/>
                <a:latin typeface="Helvetica Neue"/>
                <a:ea typeface="Helvetica Neue"/>
                <a:cs typeface="Helvetica Neue"/>
                <a:sym typeface="Helvetica Neue"/>
              </a:rPr>
              <a:t>multi-layer</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combination</a:t>
            </a:r>
            <a:r>
              <a:rPr lang="nl-NL" sz="2200" dirty="0">
                <a:effectLst/>
                <a:latin typeface="Helvetica Neue"/>
                <a:ea typeface="Helvetica Neue"/>
                <a:cs typeface="Helvetica Neue"/>
                <a:sym typeface="Helvetica Neue"/>
              </a:rPr>
              <a:t> </a:t>
            </a:r>
            <a:r>
              <a:rPr lang="nl-NL" sz="2200" dirty="0" err="1">
                <a:effectLst/>
                <a:latin typeface="Helvetica Neue"/>
                <a:ea typeface="Helvetica Neue"/>
                <a:cs typeface="Helvetica Neue"/>
                <a:sym typeface="Helvetica Neue"/>
              </a:rPr>
              <a:t>thereof</a:t>
            </a:r>
            <a:r>
              <a:rPr lang="nl-NL" sz="2200" dirty="0">
                <a:effectLst/>
                <a:latin typeface="Helvetica Neue"/>
                <a:ea typeface="Helvetica Neue"/>
                <a:cs typeface="Helvetica Neue"/>
                <a:sym typeface="Helvetica Neue"/>
              </a:rPr>
              <a:t>.</a:t>
            </a:r>
            <a:r>
              <a:rPr lang="en-US" dirty="0">
                <a:effectLst/>
              </a:rPr>
              <a:t> </a:t>
            </a:r>
            <a:endParaRPr lang="en-US" dirty="0"/>
          </a:p>
        </p:txBody>
      </p:sp>
    </p:spTree>
    <p:extLst>
      <p:ext uri="{BB962C8B-B14F-4D97-AF65-F5344CB8AC3E}">
        <p14:creationId xmlns:p14="http://schemas.microsoft.com/office/powerpoint/2010/main" val="426451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4023992" y="9721107"/>
            <a:ext cx="3078427" cy="5117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lstStyle>
            <a:lvl1pPr>
              <a:defRPr sz="2500">
                <a:solidFill>
                  <a:schemeClr val="tx1"/>
                </a:solidFill>
                <a:latin typeface="Arial" charset="0"/>
                <a:ea typeface="ＭＳ Ｐゴシック" charset="-128"/>
              </a:defRPr>
            </a:lvl1pPr>
            <a:lvl2pPr marL="766576" indent="-294837">
              <a:defRPr sz="2500">
                <a:solidFill>
                  <a:schemeClr val="tx1"/>
                </a:solidFill>
                <a:latin typeface="Arial" charset="0"/>
                <a:ea typeface="ＭＳ Ｐゴシック" charset="-128"/>
              </a:defRPr>
            </a:lvl2pPr>
            <a:lvl3pPr marL="1179347" indent="-235869">
              <a:defRPr sz="2500">
                <a:solidFill>
                  <a:schemeClr val="tx1"/>
                </a:solidFill>
                <a:latin typeface="Arial" charset="0"/>
                <a:ea typeface="ＭＳ Ｐゴシック" charset="-128"/>
              </a:defRPr>
            </a:lvl3pPr>
            <a:lvl4pPr marL="1651086" indent="-235869">
              <a:defRPr sz="2500">
                <a:solidFill>
                  <a:schemeClr val="tx1"/>
                </a:solidFill>
                <a:latin typeface="Arial" charset="0"/>
                <a:ea typeface="ＭＳ Ｐゴシック" charset="-128"/>
              </a:defRPr>
            </a:lvl4pPr>
            <a:lvl5pPr marL="2122825" indent="-235869">
              <a:defRPr sz="2500">
                <a:solidFill>
                  <a:schemeClr val="tx1"/>
                </a:solidFill>
                <a:latin typeface="Arial" charset="0"/>
                <a:ea typeface="ＭＳ Ｐゴシック" charset="-128"/>
              </a:defRPr>
            </a:lvl5pPr>
            <a:lvl6pPr marL="2594564" indent="-235869" eaLnBrk="0" fontAlgn="base" hangingPunct="0">
              <a:spcBef>
                <a:spcPct val="0"/>
              </a:spcBef>
              <a:spcAft>
                <a:spcPct val="0"/>
              </a:spcAft>
              <a:defRPr sz="2500">
                <a:solidFill>
                  <a:schemeClr val="tx1"/>
                </a:solidFill>
                <a:latin typeface="Arial" charset="0"/>
                <a:ea typeface="ＭＳ Ｐゴシック" charset="-128"/>
              </a:defRPr>
            </a:lvl6pPr>
            <a:lvl7pPr marL="3066303" indent="-235869" eaLnBrk="0" fontAlgn="base" hangingPunct="0">
              <a:spcBef>
                <a:spcPct val="0"/>
              </a:spcBef>
              <a:spcAft>
                <a:spcPct val="0"/>
              </a:spcAft>
              <a:defRPr sz="2500">
                <a:solidFill>
                  <a:schemeClr val="tx1"/>
                </a:solidFill>
                <a:latin typeface="Arial" charset="0"/>
                <a:ea typeface="ＭＳ Ｐゴシック" charset="-128"/>
              </a:defRPr>
            </a:lvl7pPr>
            <a:lvl8pPr marL="3538042" indent="-235869" eaLnBrk="0" fontAlgn="base" hangingPunct="0">
              <a:spcBef>
                <a:spcPct val="0"/>
              </a:spcBef>
              <a:spcAft>
                <a:spcPct val="0"/>
              </a:spcAft>
              <a:defRPr sz="2500">
                <a:solidFill>
                  <a:schemeClr val="tx1"/>
                </a:solidFill>
                <a:latin typeface="Arial" charset="0"/>
                <a:ea typeface="ＭＳ Ｐゴシック" charset="-128"/>
              </a:defRPr>
            </a:lvl8pPr>
            <a:lvl9pPr marL="4009781" indent="-235869" eaLnBrk="0" fontAlgn="base" hangingPunct="0">
              <a:spcBef>
                <a:spcPct val="0"/>
              </a:spcBef>
              <a:spcAft>
                <a:spcPct val="0"/>
              </a:spcAft>
              <a:defRPr sz="2500">
                <a:solidFill>
                  <a:schemeClr val="tx1"/>
                </a:solidFill>
                <a:latin typeface="Arial" charset="0"/>
                <a:ea typeface="ＭＳ Ｐゴシック" charset="-128"/>
              </a:defRPr>
            </a:lvl9pPr>
          </a:lstStyle>
          <a:p>
            <a:fld id="{36D0C4C1-5EEA-CA4D-B648-641E01A0AA77}" type="slidenum">
              <a:rPr lang="en-US" altLang="en-US" sz="1200">
                <a:latin typeface="Times" charset="0"/>
              </a:rPr>
              <a:pPr/>
              <a:t>16</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993775" y="768350"/>
            <a:ext cx="5116513" cy="3836988"/>
          </a:xfrm>
          <a:ln/>
        </p:spPr>
      </p:sp>
      <p:sp>
        <p:nvSpPr>
          <p:cNvPr id="49155" name="Rectangle 3"/>
          <p:cNvSpPr>
            <a:spLocks noGrp="1" noChangeArrowheads="1"/>
          </p:cNvSpPr>
          <p:nvPr>
            <p:ph type="body" idx="1"/>
          </p:nvPr>
        </p:nvSpPr>
        <p:spPr>
          <a:xfrm>
            <a:off x="947209" y="4861442"/>
            <a:ext cx="5209646" cy="46055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361935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pPr algn="l"/>
            <a:r>
              <a:rPr lang="en-US" sz="2400" dirty="0">
                <a:solidFill>
                  <a:schemeClr val="tx1"/>
                </a:solidFill>
                <a:latin typeface="Lato Medium" pitchFamily="34" charset="0"/>
                <a:ea typeface="Lato Medium" pitchFamily="34" charset="0"/>
                <a:cs typeface="Lato Medium" pitchFamily="34" charset="0"/>
                <a:hlinkClick r:id="rId3"/>
              </a:rPr>
              <a:t>www.scm.com/doc/Tutorials/MolecularDynamicsAndMonteCarlo/PolymersBondBoost.html</a:t>
            </a:r>
            <a:endParaRPr lang="en-US" sz="2400" dirty="0">
              <a:solidFill>
                <a:schemeClr val="tx1"/>
              </a:solidFill>
              <a:latin typeface="Lato Medium" pitchFamily="34" charset="0"/>
              <a:ea typeface="Lato Medium" pitchFamily="34" charset="0"/>
              <a:cs typeface="Lato Medium" pitchFamily="34" charset="0"/>
            </a:endParaRPr>
          </a:p>
          <a:p>
            <a:pPr algn="l"/>
            <a:r>
              <a:rPr lang="en-US" sz="2400" dirty="0">
                <a:solidFill>
                  <a:schemeClr val="tx1"/>
                </a:solidFill>
                <a:latin typeface="Lato Medium" pitchFamily="34" charset="0"/>
                <a:ea typeface="Lato Medium" pitchFamily="34" charset="0"/>
                <a:cs typeface="Lato Medium" pitchFamily="34" charset="0"/>
                <a:hlinkClick r:id="rId4"/>
              </a:rPr>
              <a:t>www.scm.com/doc/Tutorials/MolecularDynamicsAndMonteCarlo/PolymersGlassTransitionTemp.html</a:t>
            </a:r>
            <a:endParaRPr lang="en-US" sz="2400" dirty="0">
              <a:solidFill>
                <a:schemeClr val="tx1"/>
              </a:solidFill>
              <a:latin typeface="Lato Medium" pitchFamily="34" charset="0"/>
              <a:ea typeface="Lato Medium" pitchFamily="34" charset="0"/>
              <a:cs typeface="Lato Medium" pitchFamily="34" charset="0"/>
            </a:endParaRPr>
          </a:p>
          <a:p>
            <a:pPr algn="l"/>
            <a:r>
              <a:rPr lang="en-US" sz="2400" dirty="0">
                <a:solidFill>
                  <a:schemeClr val="tx1"/>
                </a:solidFill>
                <a:latin typeface="Lato Medium" pitchFamily="34" charset="0"/>
                <a:ea typeface="Lato Medium" pitchFamily="34" charset="0"/>
                <a:cs typeface="Lato Medium" pitchFamily="34" charset="0"/>
                <a:hlinkClick r:id="rId5"/>
              </a:rPr>
              <a:t>www.scm.com/doc/Tutorials/MolecularDynamicsAndMonteCarlo/PolymersThermalExpansionCoeff.html</a:t>
            </a:r>
            <a:endParaRPr lang="en-US" sz="2400" dirty="0">
              <a:solidFill>
                <a:schemeClr val="tx1"/>
              </a:solidFill>
              <a:latin typeface="Lato Medium" pitchFamily="34" charset="0"/>
              <a:ea typeface="Lato Medium" pitchFamily="34" charset="0"/>
              <a:cs typeface="Lato Medium" pitchFamily="34" charset="0"/>
            </a:endParaRPr>
          </a:p>
          <a:p>
            <a:pPr algn="l"/>
            <a:r>
              <a:rPr lang="en-US" sz="2400" dirty="0">
                <a:solidFill>
                  <a:schemeClr val="tx1"/>
                </a:solidFill>
                <a:latin typeface="Lato Medium" pitchFamily="34" charset="0"/>
                <a:ea typeface="Lato Medium" pitchFamily="34" charset="0"/>
                <a:cs typeface="Lato Medium" pitchFamily="34" charset="0"/>
                <a:hlinkClick r:id="rId6"/>
              </a:rPr>
              <a:t>www.scm.com/doc/Tutorials/MolecularDynamicsAndMonteCarlo/PolymersMechanicalProperties.html</a:t>
            </a:r>
            <a:endParaRPr lang="en-US" sz="2400" dirty="0">
              <a:solidFill>
                <a:schemeClr val="tx1"/>
              </a:solidFill>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1824462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baseline="0" dirty="0">
                <a:latin typeface="Helvetica Neue"/>
                <a:ea typeface="Helvetica Neue"/>
                <a:cs typeface="Helvetica Neue"/>
                <a:sym typeface="Helvetica Neue"/>
              </a:rPr>
              <a:t>(c) dry-air-treated nanoparticles, (d) wet-air-treated nanoparticles, (e) mechanism for lubricant degradation by the H-shift on a</a:t>
            </a:r>
          </a:p>
          <a:p>
            <a:r>
              <a:rPr lang="en-US" sz="2200" b="0" i="0" u="none" strike="noStrike" baseline="0" dirty="0">
                <a:latin typeface="Helvetica Neue"/>
                <a:ea typeface="Helvetica Neue"/>
                <a:cs typeface="Helvetica Neue"/>
                <a:sym typeface="Helvetica Neue"/>
              </a:rPr>
              <a:t>silica nanoparticle (target Si atom, black; target O atom, pink), (f) mechanism for lubricant degradation from the main chain, and (g) mechanism for</a:t>
            </a:r>
          </a:p>
          <a:p>
            <a:r>
              <a:rPr lang="en-US" sz="2200" b="0" i="0" u="none" strike="noStrike" baseline="0" dirty="0">
                <a:latin typeface="Helvetica Neue"/>
                <a:ea typeface="Helvetica Neue"/>
                <a:cs typeface="Helvetica Neue"/>
                <a:sym typeface="Helvetica Neue"/>
              </a:rPr>
              <a:t>lubricant degradation from the functional group (C, green; F, yellow; O, red; H, white; Si, gray).</a:t>
            </a:r>
            <a:endParaRPr lang="en-US" dirty="0"/>
          </a:p>
        </p:txBody>
      </p:sp>
    </p:spTree>
    <p:extLst>
      <p:ext uri="{BB962C8B-B14F-4D97-AF65-F5344CB8AC3E}">
        <p14:creationId xmlns:p14="http://schemas.microsoft.com/office/powerpoint/2010/main" val="772154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300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655134" y="2131003"/>
            <a:ext cx="16978313"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hape 2">
            <a:extLst>
              <a:ext uri="{FF2B5EF4-FFF2-40B4-BE49-F238E27FC236}">
                <a16:creationId xmlns:a16="http://schemas.microsoft.com/office/drawing/2014/main" id="{C1B4CD08-5EAF-8E4F-925C-3717913B3123}"/>
              </a:ext>
            </a:extLst>
          </p:cNvPr>
          <p:cNvSpPr>
            <a:spLocks noGrp="1"/>
          </p:cNvSpPr>
          <p:nvPr>
            <p:ph type="title"/>
          </p:nvPr>
        </p:nvSpPr>
        <p:spPr>
          <a:xfrm>
            <a:off x="655134" y="1"/>
            <a:ext cx="16977732" cy="17710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Tree>
    <p:extLst>
      <p:ext uri="{BB962C8B-B14F-4D97-AF65-F5344CB8AC3E}">
        <p14:creationId xmlns:p14="http://schemas.microsoft.com/office/powerpoint/2010/main" val="184123355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135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userDrawn="1">
  <p:cSld name="Title &amp; Bullets">
    <p:spTree>
      <p:nvGrpSpPr>
        <p:cNvPr id="1" name=""/>
        <p:cNvGrpSpPr/>
        <p:nvPr/>
      </p:nvGrpSpPr>
      <p:grpSpPr bwMode="auto">
        <a:xfrm>
          <a:off x="0" y="0"/>
          <a:ext cx="0" cy="0"/>
          <a:chOff x="0" y="0"/>
          <a:chExt cx="0" cy="0"/>
        </a:xfrm>
      </p:grpSpPr>
      <p:sp>
        <p:nvSpPr>
          <p:cNvPr id="53" name="Body Level One…"/>
          <p:cNvSpPr txBox="1">
            <a:spLocks noGrp="1"/>
          </p:cNvSpPr>
          <p:nvPr>
            <p:ph type="body" idx="1" hasCustomPrompt="1"/>
          </p:nvPr>
        </p:nvSpPr>
        <p:spPr bwMode="auto">
          <a:prstGeom prst="rect">
            <a:avLst/>
          </a:prstGeom>
        </p:spPr>
        <p:txBody>
          <a:bodyPr/>
          <a:lstStyle/>
          <a:p>
            <a:pPr>
              <a:defRPr/>
            </a:pPr>
            <a:r>
              <a:t>Slide bullet text</a:t>
            </a:r>
          </a:p>
          <a:p>
            <a:pPr lvl="1">
              <a:defRPr/>
            </a:pPr>
            <a:endParaRPr/>
          </a:p>
          <a:p>
            <a:pPr lvl="2">
              <a:defRPr/>
            </a:pPr>
            <a:endParaRPr/>
          </a:p>
          <a:p>
            <a:pPr lvl="3">
              <a:defRPr/>
            </a:pPr>
            <a:endParaRPr/>
          </a:p>
          <a:p>
            <a:pPr lvl="4">
              <a:defRPr/>
            </a:pPr>
            <a:endParaRPr/>
          </a:p>
        </p:txBody>
      </p:sp>
      <p:sp>
        <p:nvSpPr>
          <p:cNvPr id="54" name="Slide Title"/>
          <p:cNvSpPr txBox="1">
            <a:spLocks noGrp="1"/>
          </p:cNvSpPr>
          <p:nvPr>
            <p:ph type="title" hasCustomPrompt="1"/>
          </p:nvPr>
        </p:nvSpPr>
        <p:spPr bwMode="auto">
          <a:prstGeom prst="rect">
            <a:avLst/>
          </a:prstGeom>
        </p:spPr>
        <p:txBody>
          <a:bodyPr/>
          <a:lstStyle/>
          <a:p>
            <a:pPr>
              <a:defRPr/>
            </a:pPr>
            <a:r>
              <a:t>Slide Title</a:t>
            </a:r>
          </a:p>
        </p:txBody>
      </p:sp>
      <p:sp>
        <p:nvSpPr>
          <p:cNvPr id="55" name="Slide Subtitle"/>
          <p:cNvSpPr txBox="1">
            <a:spLocks noGrp="1"/>
          </p:cNvSpPr>
          <p:nvPr>
            <p:ph type="body" sz="quarter" idx="21" hasCustomPrompt="1"/>
          </p:nvPr>
        </p:nvSpPr>
        <p:spPr bwMode="auto">
          <a:xfrm>
            <a:off x="1000125" y="1526878"/>
            <a:ext cx="16287750" cy="887255"/>
          </a:xfrm>
          <a:prstGeom prst="rect">
            <a:avLst/>
          </a:prstGeom>
        </p:spPr>
        <p:txBody>
          <a:bodyPr/>
          <a:lstStyle>
            <a:lvl1pPr marL="0" indent="0" defTabSz="821560">
              <a:lnSpc>
                <a:spcPct val="100000"/>
              </a:lnSpc>
              <a:spcBef>
                <a:spcPts val="0"/>
              </a:spcBef>
              <a:buSzTx/>
              <a:buNone/>
              <a:defRPr sz="4500" spc="-45">
                <a:latin typeface="Lato Bold"/>
                <a:ea typeface="Lato Bold"/>
                <a:cs typeface="Lato Bold"/>
              </a:defRPr>
            </a:lvl1pPr>
          </a:lstStyle>
          <a:p>
            <a:pPr>
              <a:defRPr/>
            </a:pPr>
            <a:r>
              <a:t>Slide Subtitle</a:t>
            </a:r>
          </a:p>
        </p:txBody>
      </p:sp>
      <p:sp>
        <p:nvSpPr>
          <p:cNvPr id="56" name="Slide Number"/>
          <p:cNvSpPr txBox="1">
            <a:spLocks noGrp="1"/>
          </p:cNvSpPr>
          <p:nvPr>
            <p:ph type="sldNum" sz="quarter" idx="2"/>
          </p:nvPr>
        </p:nvSpPr>
        <p:spPr bwMode="auto">
          <a:prstGeom prst="rect">
            <a:avLst/>
          </a:prstGeom>
        </p:spPr>
        <p:txBody>
          <a:bodyPr/>
          <a:lstStyle/>
          <a:p>
            <a:pPr>
              <a:defRPr/>
            </a:pPr>
            <a:fld id="{86CB4B4D-7CA3-9044-876B-883B54F8677D}" type="slidenum">
              <a:rPr/>
              <a:t>‹#›</a:t>
            </a:fld>
            <a:endParaRPr/>
          </a:p>
        </p:txBody>
      </p:sp>
    </p:spTree>
    <p:extLst>
      <p:ext uri="{BB962C8B-B14F-4D97-AF65-F5344CB8AC3E}">
        <p14:creationId xmlns:p14="http://schemas.microsoft.com/office/powerpoint/2010/main" val="2556938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52612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9090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12712701"/>
            <a:ext cx="4267200" cy="730250"/>
          </a:xfrm>
          <a:prstGeom prst="rect">
            <a:avLst/>
          </a:prstGeom>
        </p:spPr>
        <p:txBody>
          <a:bodyPr/>
          <a:lstStyle/>
          <a:p>
            <a:fld id="{2E22DF34-8B96-45B9-8A8A-75FDD740FC60}" type="datetimeFigureOut">
              <a:rPr lang="en-US" smtClean="0"/>
              <a:pPr/>
              <a:t>8/27/2023</a:t>
            </a:fld>
            <a:endParaRPr lang="en-US"/>
          </a:p>
        </p:txBody>
      </p:sp>
      <p:sp>
        <p:nvSpPr>
          <p:cNvPr id="3" name="Footer Placeholder 2"/>
          <p:cNvSpPr>
            <a:spLocks noGrp="1"/>
          </p:cNvSpPr>
          <p:nvPr>
            <p:ph type="ftr" sz="quarter" idx="11"/>
          </p:nvPr>
        </p:nvSpPr>
        <p:spPr>
          <a:xfrm>
            <a:off x="6248400" y="12712701"/>
            <a:ext cx="5791200"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3106400" y="12712701"/>
            <a:ext cx="4267200" cy="730250"/>
          </a:xfrm>
          <a:prstGeom prst="rect">
            <a:avLst/>
          </a:prstGeom>
        </p:spPr>
        <p:txBody>
          <a:bodyPr/>
          <a:lstStyle/>
          <a:p>
            <a:fld id="{6C4420FD-534D-4DF1-AB7D-E98934263BAD}" type="slidenum">
              <a:rPr lang="en-US" smtClean="0"/>
              <a:pPr/>
              <a:t>‹#›</a:t>
            </a:fld>
            <a:endParaRPr lang="en-US"/>
          </a:p>
        </p:txBody>
      </p:sp>
    </p:spTree>
    <p:extLst>
      <p:ext uri="{BB962C8B-B14F-4D97-AF65-F5344CB8AC3E}">
        <p14:creationId xmlns:p14="http://schemas.microsoft.com/office/powerpoint/2010/main" val="2003116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1"/>
          </p:nvPr>
        </p:nvSpPr>
        <p:spPr>
          <a:xfrm>
            <a:off x="655134" y="2131003"/>
            <a:ext cx="16978313"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37726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398567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reserve="1">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9874485" y="1104900"/>
            <a:ext cx="7143751" cy="11506200"/>
          </a:xfrm>
          <a:prstGeom prst="rect">
            <a:avLst/>
          </a:prstGeom>
        </p:spPr>
        <p:txBody>
          <a:bodyPr lIns="91439" tIns="45719" rIns="91439" bIns="45719" anchor="t">
            <a:noAutofit/>
          </a:bodyPr>
          <a:lstStyle/>
          <a:p>
            <a:endParaRPr/>
          </a:p>
        </p:txBody>
      </p:sp>
      <p:sp>
        <p:nvSpPr>
          <p:cNvPr id="43" name="Shape 43"/>
          <p:cNvSpPr>
            <a:spLocks noGrp="1"/>
          </p:cNvSpPr>
          <p:nvPr>
            <p:ph type="title"/>
          </p:nvPr>
        </p:nvSpPr>
        <p:spPr>
          <a:xfrm>
            <a:off x="1238250" y="1104900"/>
            <a:ext cx="7667625" cy="5613400"/>
          </a:xfrm>
          <a:prstGeom prst="rect">
            <a:avLst/>
          </a:prstGeom>
        </p:spPr>
        <p:txBody>
          <a:bodyPr anchor="b"/>
          <a:lstStyle>
            <a:lvl1pPr>
              <a:defRPr sz="8400"/>
            </a:lvl1pPr>
          </a:lstStyle>
          <a:p>
            <a:r>
              <a:t>Title Text</a:t>
            </a:r>
          </a:p>
        </p:txBody>
      </p:sp>
      <p:sp>
        <p:nvSpPr>
          <p:cNvPr id="44" name="Shape 44"/>
          <p:cNvSpPr>
            <a:spLocks noGrp="1"/>
          </p:cNvSpPr>
          <p:nvPr>
            <p:ph type="body" sz="quarter" idx="1"/>
          </p:nvPr>
        </p:nvSpPr>
        <p:spPr>
          <a:xfrm>
            <a:off x="1238250" y="6845300"/>
            <a:ext cx="7667625" cy="5765800"/>
          </a:xfrm>
          <a:prstGeom prst="rect">
            <a:avLst/>
          </a:prstGeom>
        </p:spPr>
        <p:txBody>
          <a:bodyPr anchor="t"/>
          <a:lstStyle>
            <a:lvl1pPr marL="0" indent="0" algn="ctr">
              <a:spcBef>
                <a:spcPts val="0"/>
              </a:spcBef>
              <a:buSzTx/>
              <a:buNone/>
              <a:defRPr sz="4400">
                <a:solidFill>
                  <a:srgbClr val="4D4D4D"/>
                </a:solidFill>
                <a:latin typeface="Lato Regular"/>
                <a:ea typeface="Lato Regular"/>
                <a:cs typeface="Lato Regular"/>
                <a:sym typeface="Lato Regular"/>
              </a:defRPr>
            </a:lvl1pPr>
            <a:lvl2pPr marL="0" indent="228600" algn="ctr">
              <a:spcBef>
                <a:spcPts val="0"/>
              </a:spcBef>
              <a:buSzTx/>
              <a:buNone/>
              <a:defRPr sz="4400">
                <a:solidFill>
                  <a:srgbClr val="4D4D4D"/>
                </a:solidFill>
                <a:latin typeface="Lato Regular"/>
                <a:ea typeface="Lato Regular"/>
                <a:cs typeface="Lato Regular"/>
                <a:sym typeface="Lato Regular"/>
              </a:defRPr>
            </a:lvl2pPr>
            <a:lvl3pPr marL="0" indent="457200" algn="ctr">
              <a:spcBef>
                <a:spcPts val="0"/>
              </a:spcBef>
              <a:buSzTx/>
              <a:buNone/>
              <a:defRPr sz="4400">
                <a:solidFill>
                  <a:srgbClr val="4D4D4D"/>
                </a:solidFill>
                <a:latin typeface="Lato Regular"/>
                <a:ea typeface="Lato Regular"/>
                <a:cs typeface="Lato Regular"/>
                <a:sym typeface="Lato Regular"/>
              </a:defRPr>
            </a:lvl3pPr>
            <a:lvl4pPr marL="0" indent="685800" algn="ctr">
              <a:spcBef>
                <a:spcPts val="0"/>
              </a:spcBef>
              <a:buSzTx/>
              <a:buNone/>
              <a:defRPr sz="4400">
                <a:solidFill>
                  <a:srgbClr val="4D4D4D"/>
                </a:solidFill>
                <a:latin typeface="Lato Regular"/>
                <a:ea typeface="Lato Regular"/>
                <a:cs typeface="Lato Regular"/>
                <a:sym typeface="Lato Regular"/>
              </a:defRPr>
            </a:lvl4pPr>
            <a:lvl5pPr marL="0" indent="914400" algn="ctr">
              <a:spcBef>
                <a:spcPts val="0"/>
              </a:spcBef>
              <a:buSzTx/>
              <a:buNone/>
              <a:defRPr sz="44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cstate="print"/>
          <a:stretch>
            <a:fillRect/>
          </a:stretch>
        </p:blipFill>
        <p:spPr>
          <a:xfrm>
            <a:off x="3810000" y="635000"/>
            <a:ext cx="2486582" cy="1587500"/>
          </a:xfrm>
          <a:prstGeom prst="rect">
            <a:avLst/>
          </a:prstGeom>
          <a:ln w="12700">
            <a:miter lim="400000"/>
          </a:ln>
        </p:spPr>
      </p:pic>
      <p:sp>
        <p:nvSpPr>
          <p:cNvPr id="46" name="Shape 46"/>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817316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reserve="1">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9877425" y="3873500"/>
            <a:ext cx="714375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266825" y="1587500"/>
            <a:ext cx="15754350" cy="2286000"/>
          </a:xfrm>
          <a:prstGeom prst="rect">
            <a:avLst/>
          </a:prstGeom>
        </p:spPr>
        <p:txBody>
          <a:bodyPr/>
          <a:lstStyle/>
          <a:p>
            <a:r>
              <a:t>Title Text</a:t>
            </a:r>
          </a:p>
        </p:txBody>
      </p:sp>
      <p:sp>
        <p:nvSpPr>
          <p:cNvPr id="72" name="Shape 72"/>
          <p:cNvSpPr>
            <a:spLocks noGrp="1"/>
          </p:cNvSpPr>
          <p:nvPr>
            <p:ph type="body" sz="half" idx="1"/>
          </p:nvPr>
        </p:nvSpPr>
        <p:spPr>
          <a:xfrm>
            <a:off x="1266825" y="3873500"/>
            <a:ext cx="7505700" cy="9207500"/>
          </a:xfrm>
          <a:prstGeom prst="rect">
            <a:avLst/>
          </a:prstGeom>
        </p:spPr>
        <p:txBody>
          <a:bodyPr/>
          <a:lstStyle>
            <a:lvl1pPr marL="558800" indent="-558800">
              <a:spcBef>
                <a:spcPts val="4500"/>
              </a:spcBef>
              <a:defRPr sz="4500">
                <a:solidFill>
                  <a:srgbClr val="4D4D4D"/>
                </a:solidFill>
                <a:latin typeface="Lato Regular"/>
                <a:ea typeface="Lato Regular"/>
                <a:cs typeface="Lato Regular"/>
                <a:sym typeface="Lato Regular"/>
              </a:defRPr>
            </a:lvl1pPr>
            <a:lvl2pPr marL="1117600" indent="-558800">
              <a:spcBef>
                <a:spcPts val="4500"/>
              </a:spcBef>
              <a:defRPr sz="4500">
                <a:solidFill>
                  <a:srgbClr val="4D4D4D"/>
                </a:solidFill>
                <a:latin typeface="Lato Regular"/>
                <a:ea typeface="Lato Regular"/>
                <a:cs typeface="Lato Regular"/>
                <a:sym typeface="Lato Regular"/>
              </a:defRPr>
            </a:lvl2pPr>
            <a:lvl3pPr marL="1676400" indent="-558800">
              <a:spcBef>
                <a:spcPts val="4500"/>
              </a:spcBef>
              <a:defRPr sz="4500">
                <a:solidFill>
                  <a:srgbClr val="4D4D4D"/>
                </a:solidFill>
                <a:latin typeface="Lato Regular"/>
                <a:ea typeface="Lato Regular"/>
                <a:cs typeface="Lato Regular"/>
                <a:sym typeface="Lato Regular"/>
              </a:defRPr>
            </a:lvl3pPr>
            <a:lvl4pPr marL="2235200" indent="-558800">
              <a:spcBef>
                <a:spcPts val="4500"/>
              </a:spcBef>
              <a:defRPr sz="4500">
                <a:solidFill>
                  <a:srgbClr val="4D4D4D"/>
                </a:solidFill>
                <a:latin typeface="Lato Regular"/>
                <a:ea typeface="Lato Regular"/>
                <a:cs typeface="Lato Regular"/>
                <a:sym typeface="Lato Regular"/>
              </a:defRPr>
            </a:lvl4pPr>
            <a:lvl5pPr marL="2794000" indent="-558800">
              <a:spcBef>
                <a:spcPts val="4500"/>
              </a:spcBef>
              <a:defRPr sz="4500">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cstate="print"/>
          <a:stretch>
            <a:fillRect/>
          </a:stretch>
        </p:blipFill>
        <p:spPr>
          <a:xfrm>
            <a:off x="476250" y="635001"/>
            <a:ext cx="2486582" cy="1587501"/>
          </a:xfrm>
          <a:prstGeom prst="rect">
            <a:avLst/>
          </a:prstGeom>
          <a:ln w="12700">
            <a:miter lim="400000"/>
          </a:ln>
        </p:spPr>
      </p:pic>
      <p:sp>
        <p:nvSpPr>
          <p:cNvPr id="74" name="Shape 7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1646658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reserve="1">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266825" y="1778000"/>
            <a:ext cx="1575435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474447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18942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reserve="1">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1820525" y="7048500"/>
            <a:ext cx="5553075"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1820525" y="1130300"/>
            <a:ext cx="5553075"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904875" y="1130300"/>
            <a:ext cx="106299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562870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reserve="1">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1790700" y="8953500"/>
            <a:ext cx="14716125" cy="685800"/>
          </a:xfrm>
          <a:prstGeom prst="rect">
            <a:avLst/>
          </a:prstGeom>
        </p:spPr>
        <p:txBody>
          <a:bodyPr anchor="t">
            <a:spAutoFit/>
          </a:bodyPr>
          <a:lstStyle>
            <a:lvl1pPr marL="0" indent="0" algn="ctr">
              <a:spcBef>
                <a:spcPts val="0"/>
              </a:spcBef>
              <a:buSzTx/>
              <a:buNone/>
              <a:defRPr sz="380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1790700" y="6045200"/>
            <a:ext cx="14716125" cy="889000"/>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9156307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reserve="1">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18288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97280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3089567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557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49277"/>
            <a:ext cx="16459200" cy="1123950"/>
          </a:xfrm>
        </p:spPr>
        <p:txBody>
          <a:bodyPr/>
          <a:lstStyle/>
          <a:p>
            <a:r>
              <a:rPr lang="en-US"/>
              <a:t>Click to edit Master title style</a:t>
            </a:r>
            <a:endParaRPr lang="nl-NL"/>
          </a:p>
        </p:txBody>
      </p:sp>
      <p:sp>
        <p:nvSpPr>
          <p:cNvPr id="3" name="Table Placeholder 2"/>
          <p:cNvSpPr>
            <a:spLocks noGrp="1"/>
          </p:cNvSpPr>
          <p:nvPr>
            <p:ph type="tbl" idx="1"/>
          </p:nvPr>
        </p:nvSpPr>
        <p:spPr>
          <a:xfrm>
            <a:off x="936626" y="1962150"/>
            <a:ext cx="16459200" cy="10290176"/>
          </a:xfrm>
        </p:spPr>
        <p:txBody>
          <a:bodyPr/>
          <a:lstStyle/>
          <a:p>
            <a:pPr lvl="0"/>
            <a:endParaRPr lang="nl-NL" noProof="0"/>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305016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4F106-9F25-F64D-9C06-4FB396CEED35}"/>
              </a:ext>
            </a:extLst>
          </p:cNvPr>
          <p:cNvSpPr>
            <a:spLocks noGrp="1"/>
          </p:cNvSpPr>
          <p:nvPr>
            <p:ph/>
          </p:nvPr>
        </p:nvSpPr>
        <p:spPr>
          <a:xfrm>
            <a:off x="914400" y="549277"/>
            <a:ext cx="16459200" cy="1170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8232F4C-E8E4-0C40-A422-91C2BC506E4B}"/>
              </a:ext>
            </a:extLst>
          </p:cNvPr>
          <p:cNvSpPr>
            <a:spLocks noGrp="1"/>
          </p:cNvSpPr>
          <p:nvPr>
            <p:ph type="dt" sz="half" idx="10"/>
          </p:nvPr>
        </p:nvSpPr>
        <p:spPr>
          <a:xfrm>
            <a:off x="914400" y="12490450"/>
            <a:ext cx="4267200" cy="952500"/>
          </a:xfrm>
        </p:spPr>
        <p:txBody>
          <a:bodyPr/>
          <a:lstStyle>
            <a:lvl1pPr>
              <a:defRPr/>
            </a:lvl1pPr>
          </a:lstStyle>
          <a:p>
            <a:endParaRPr lang="en-US" altLang="ja-JP"/>
          </a:p>
        </p:txBody>
      </p:sp>
      <p:sp>
        <p:nvSpPr>
          <p:cNvPr id="4" name="Footer Placeholder 3">
            <a:extLst>
              <a:ext uri="{FF2B5EF4-FFF2-40B4-BE49-F238E27FC236}">
                <a16:creationId xmlns:a16="http://schemas.microsoft.com/office/drawing/2014/main" id="{84EB52AA-D8D3-6643-8A97-68915028B34F}"/>
              </a:ext>
            </a:extLst>
          </p:cNvPr>
          <p:cNvSpPr>
            <a:spLocks noGrp="1"/>
          </p:cNvSpPr>
          <p:nvPr>
            <p:ph type="ftr" sz="quarter" idx="11"/>
          </p:nvPr>
        </p:nvSpPr>
        <p:spPr>
          <a:xfrm>
            <a:off x="6248400" y="12490450"/>
            <a:ext cx="5791200" cy="952500"/>
          </a:xfrm>
        </p:spPr>
        <p:txBody>
          <a:bodyPr/>
          <a:lstStyle>
            <a:lvl1pPr>
              <a:defRPr/>
            </a:lvl1pPr>
          </a:lstStyle>
          <a:p>
            <a:endParaRPr lang="en-US" altLang="ja-JP"/>
          </a:p>
        </p:txBody>
      </p:sp>
      <p:sp>
        <p:nvSpPr>
          <p:cNvPr id="5" name="Slide Number Placeholder 4">
            <a:extLst>
              <a:ext uri="{FF2B5EF4-FFF2-40B4-BE49-F238E27FC236}">
                <a16:creationId xmlns:a16="http://schemas.microsoft.com/office/drawing/2014/main" id="{075F7F39-E0ED-4D44-85EE-FDDD85AE0C3C}"/>
              </a:ext>
            </a:extLst>
          </p:cNvPr>
          <p:cNvSpPr>
            <a:spLocks noGrp="1"/>
          </p:cNvSpPr>
          <p:nvPr>
            <p:ph type="sldNum" sz="quarter" idx="12"/>
          </p:nvPr>
        </p:nvSpPr>
        <p:spPr>
          <a:xfrm>
            <a:off x="13106400" y="12490450"/>
            <a:ext cx="4267200" cy="952500"/>
          </a:xfrm>
        </p:spPr>
        <p:txBody>
          <a:bodyPr/>
          <a:lstStyle>
            <a:lvl1pPr>
              <a:defRPr/>
            </a:lvl1pPr>
          </a:lstStyle>
          <a:p>
            <a:fld id="{EC3923C0-9F1F-1749-BFD5-A3298A6C3C5E}" type="slidenum">
              <a:rPr lang="en-US" altLang="ja-JP"/>
              <a:pPr/>
              <a:t>‹#›</a:t>
            </a:fld>
            <a:endParaRPr lang="en-US" altLang="ja-JP"/>
          </a:p>
        </p:txBody>
      </p:sp>
    </p:spTree>
    <p:extLst>
      <p:ext uri="{BB962C8B-B14F-4D97-AF65-F5344CB8AC3E}">
        <p14:creationId xmlns:p14="http://schemas.microsoft.com/office/powerpoint/2010/main" val="833860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506032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2" name="TextBox 1">
            <a:extLst>
              <a:ext uri="{FF2B5EF4-FFF2-40B4-BE49-F238E27FC236}">
                <a16:creationId xmlns:a16="http://schemas.microsoft.com/office/drawing/2014/main" id="{D0EC26EE-EAE6-2143-AB4B-D58DFE07D44D}"/>
              </a:ext>
            </a:extLst>
          </p:cNvPr>
          <p:cNvSpPr txBox="1"/>
          <p:nvPr userDrawn="1"/>
        </p:nvSpPr>
        <p:spPr>
          <a:xfrm>
            <a:off x="16259016" y="12705825"/>
            <a:ext cx="102657"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57702741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9874485" y="1104900"/>
            <a:ext cx="7143751" cy="11506200"/>
          </a:xfrm>
          <a:prstGeom prst="rect">
            <a:avLst/>
          </a:prstGeom>
        </p:spPr>
        <p:txBody>
          <a:bodyPr lIns="91439" tIns="45719" rIns="91439" bIns="45719" anchor="t">
            <a:noAutofit/>
          </a:bodyPr>
          <a:lstStyle/>
          <a:p>
            <a:endParaRPr/>
          </a:p>
        </p:txBody>
      </p:sp>
      <p:sp>
        <p:nvSpPr>
          <p:cNvPr id="43" name="Shape 43"/>
          <p:cNvSpPr>
            <a:spLocks noGrp="1"/>
          </p:cNvSpPr>
          <p:nvPr>
            <p:ph type="title"/>
          </p:nvPr>
        </p:nvSpPr>
        <p:spPr>
          <a:xfrm>
            <a:off x="1238250" y="1104900"/>
            <a:ext cx="7667625" cy="5613400"/>
          </a:xfrm>
          <a:prstGeom prst="rect">
            <a:avLst/>
          </a:prstGeom>
        </p:spPr>
        <p:txBody>
          <a:bodyPr anchor="b"/>
          <a:lstStyle>
            <a:lvl1pPr>
              <a:defRPr sz="8400"/>
            </a:lvl1pPr>
          </a:lstStyle>
          <a:p>
            <a:r>
              <a:t>Title Text</a:t>
            </a:r>
          </a:p>
        </p:txBody>
      </p:sp>
      <p:sp>
        <p:nvSpPr>
          <p:cNvPr id="44" name="Shape 44"/>
          <p:cNvSpPr>
            <a:spLocks noGrp="1"/>
          </p:cNvSpPr>
          <p:nvPr>
            <p:ph type="body" sz="quarter" idx="1"/>
          </p:nvPr>
        </p:nvSpPr>
        <p:spPr>
          <a:xfrm>
            <a:off x="1238250" y="6845300"/>
            <a:ext cx="7667625" cy="5765800"/>
          </a:xfrm>
          <a:prstGeom prst="rect">
            <a:avLst/>
          </a:prstGeom>
        </p:spPr>
        <p:txBody>
          <a:bodyPr anchor="t"/>
          <a:lstStyle>
            <a:lvl1pPr marL="0" indent="0" algn="ctr">
              <a:spcBef>
                <a:spcPts val="0"/>
              </a:spcBef>
              <a:buSzTx/>
              <a:buNone/>
              <a:defRPr sz="4400">
                <a:solidFill>
                  <a:srgbClr val="4D4D4D"/>
                </a:solidFill>
                <a:latin typeface="Lato Regular"/>
                <a:ea typeface="Lato Regular"/>
                <a:cs typeface="Lato Regular"/>
                <a:sym typeface="Lato Regular"/>
              </a:defRPr>
            </a:lvl1pPr>
            <a:lvl2pPr marL="0" indent="228600" algn="ctr">
              <a:spcBef>
                <a:spcPts val="0"/>
              </a:spcBef>
              <a:buSzTx/>
              <a:buNone/>
              <a:defRPr sz="4400">
                <a:solidFill>
                  <a:srgbClr val="4D4D4D"/>
                </a:solidFill>
                <a:latin typeface="Lato Regular"/>
                <a:ea typeface="Lato Regular"/>
                <a:cs typeface="Lato Regular"/>
                <a:sym typeface="Lato Regular"/>
              </a:defRPr>
            </a:lvl2pPr>
            <a:lvl3pPr marL="0" indent="457200" algn="ctr">
              <a:spcBef>
                <a:spcPts val="0"/>
              </a:spcBef>
              <a:buSzTx/>
              <a:buNone/>
              <a:defRPr sz="4400">
                <a:solidFill>
                  <a:srgbClr val="4D4D4D"/>
                </a:solidFill>
                <a:latin typeface="Lato Regular"/>
                <a:ea typeface="Lato Regular"/>
                <a:cs typeface="Lato Regular"/>
                <a:sym typeface="Lato Regular"/>
              </a:defRPr>
            </a:lvl3pPr>
            <a:lvl4pPr marL="0" indent="685800" algn="ctr">
              <a:spcBef>
                <a:spcPts val="0"/>
              </a:spcBef>
              <a:buSzTx/>
              <a:buNone/>
              <a:defRPr sz="4400">
                <a:solidFill>
                  <a:srgbClr val="4D4D4D"/>
                </a:solidFill>
                <a:latin typeface="Lato Regular"/>
                <a:ea typeface="Lato Regular"/>
                <a:cs typeface="Lato Regular"/>
                <a:sym typeface="Lato Regular"/>
              </a:defRPr>
            </a:lvl4pPr>
            <a:lvl5pPr marL="0" indent="914400" algn="ctr">
              <a:spcBef>
                <a:spcPts val="0"/>
              </a:spcBef>
              <a:buSzTx/>
              <a:buNone/>
              <a:defRPr sz="44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cstate="print"/>
          <a:stretch>
            <a:fillRect/>
          </a:stretch>
        </p:blipFill>
        <p:spPr>
          <a:xfrm>
            <a:off x="3810000" y="635000"/>
            <a:ext cx="2486582" cy="1587500"/>
          </a:xfrm>
          <a:prstGeom prst="rect">
            <a:avLst/>
          </a:prstGeom>
          <a:ln w="12700">
            <a:miter lim="400000"/>
          </a:ln>
        </p:spPr>
      </p:pic>
      <p:sp>
        <p:nvSpPr>
          <p:cNvPr id="46" name="Shape 46"/>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9877425" y="3873500"/>
            <a:ext cx="714375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266825" y="1587500"/>
            <a:ext cx="15754350" cy="2286000"/>
          </a:xfrm>
          <a:prstGeom prst="rect">
            <a:avLst/>
          </a:prstGeom>
        </p:spPr>
        <p:txBody>
          <a:bodyPr/>
          <a:lstStyle/>
          <a:p>
            <a:r>
              <a:t>Title Text</a:t>
            </a:r>
          </a:p>
        </p:txBody>
      </p:sp>
      <p:sp>
        <p:nvSpPr>
          <p:cNvPr id="72" name="Shape 72"/>
          <p:cNvSpPr>
            <a:spLocks noGrp="1"/>
          </p:cNvSpPr>
          <p:nvPr>
            <p:ph type="body" sz="half" idx="1"/>
          </p:nvPr>
        </p:nvSpPr>
        <p:spPr>
          <a:xfrm>
            <a:off x="1266825" y="3873500"/>
            <a:ext cx="7505700" cy="9207500"/>
          </a:xfrm>
          <a:prstGeom prst="rect">
            <a:avLst/>
          </a:prstGeom>
        </p:spPr>
        <p:txBody>
          <a:bodyPr/>
          <a:lstStyle>
            <a:lvl1pPr marL="558800" indent="-558800">
              <a:spcBef>
                <a:spcPts val="4500"/>
              </a:spcBef>
              <a:defRPr sz="4500">
                <a:solidFill>
                  <a:srgbClr val="4D4D4D"/>
                </a:solidFill>
                <a:latin typeface="Lato Regular"/>
                <a:ea typeface="Lato Regular"/>
                <a:cs typeface="Lato Regular"/>
                <a:sym typeface="Lato Regular"/>
              </a:defRPr>
            </a:lvl1pPr>
            <a:lvl2pPr marL="1117600" indent="-558800">
              <a:spcBef>
                <a:spcPts val="4500"/>
              </a:spcBef>
              <a:defRPr sz="4500">
                <a:solidFill>
                  <a:srgbClr val="4D4D4D"/>
                </a:solidFill>
                <a:latin typeface="Lato Regular"/>
                <a:ea typeface="Lato Regular"/>
                <a:cs typeface="Lato Regular"/>
                <a:sym typeface="Lato Regular"/>
              </a:defRPr>
            </a:lvl2pPr>
            <a:lvl3pPr marL="1676400" indent="-558800">
              <a:spcBef>
                <a:spcPts val="4500"/>
              </a:spcBef>
              <a:defRPr sz="4500">
                <a:solidFill>
                  <a:srgbClr val="4D4D4D"/>
                </a:solidFill>
                <a:latin typeface="Lato Regular"/>
                <a:ea typeface="Lato Regular"/>
                <a:cs typeface="Lato Regular"/>
                <a:sym typeface="Lato Regular"/>
              </a:defRPr>
            </a:lvl3pPr>
            <a:lvl4pPr marL="2235200" indent="-558800">
              <a:spcBef>
                <a:spcPts val="4500"/>
              </a:spcBef>
              <a:defRPr sz="4500">
                <a:solidFill>
                  <a:srgbClr val="4D4D4D"/>
                </a:solidFill>
                <a:latin typeface="Lato Regular"/>
                <a:ea typeface="Lato Regular"/>
                <a:cs typeface="Lato Regular"/>
                <a:sym typeface="Lato Regular"/>
              </a:defRPr>
            </a:lvl4pPr>
            <a:lvl5pPr marL="2794000" indent="-558800">
              <a:spcBef>
                <a:spcPts val="4500"/>
              </a:spcBef>
              <a:defRPr sz="4500">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cstate="print"/>
          <a:stretch>
            <a:fillRect/>
          </a:stretch>
        </p:blipFill>
        <p:spPr>
          <a:xfrm>
            <a:off x="476250" y="635001"/>
            <a:ext cx="2486582" cy="1587501"/>
          </a:xfrm>
          <a:prstGeom prst="rect">
            <a:avLst/>
          </a:prstGeom>
          <a:ln w="12700">
            <a:miter lim="400000"/>
          </a:ln>
        </p:spPr>
      </p:pic>
      <p:sp>
        <p:nvSpPr>
          <p:cNvPr id="74" name="Shape 74"/>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266825" y="1778000"/>
            <a:ext cx="1575435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1820525" y="7048500"/>
            <a:ext cx="5553075"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1820525" y="1130300"/>
            <a:ext cx="5553075"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904875" y="1130300"/>
            <a:ext cx="106299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1790700" y="8953500"/>
            <a:ext cx="14716125" cy="685800"/>
          </a:xfrm>
          <a:prstGeom prst="rect">
            <a:avLst/>
          </a:prstGeom>
        </p:spPr>
        <p:txBody>
          <a:bodyPr anchor="t">
            <a:spAutoFit/>
          </a:bodyPr>
          <a:lstStyle>
            <a:lvl1pPr marL="0" indent="0" algn="ctr">
              <a:spcBef>
                <a:spcPts val="0"/>
              </a:spcBef>
              <a:buSzTx/>
              <a:buNone/>
              <a:defRPr sz="380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1790700" y="6045200"/>
            <a:ext cx="14716125" cy="889000"/>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18288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8969273" y="13081000"/>
            <a:ext cx="339929" cy="4699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8000"/>
            </a:lvl1pPr>
          </a:lstStyle>
          <a:p>
            <a:r>
              <a:rPr lang="en-US" dirty="0"/>
              <a:t>Click to edit Master title style</a:t>
            </a:r>
            <a:endParaRPr lang="nl-NL"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92367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5134" y="1"/>
            <a:ext cx="16977732" cy="17710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655135" y="12757150"/>
            <a:ext cx="16977732"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r" defTabSz="825500" rtl="0" eaLnBrk="1" fontAlgn="auto" latinLnBrk="0" hangingPunct="0">
              <a:lnSpc>
                <a:spcPct val="100000"/>
              </a:lnSpc>
              <a:spcBef>
                <a:spcPts val="0"/>
              </a:spcBef>
              <a:spcAft>
                <a:spcPts val="0"/>
              </a:spcAft>
              <a:buClrTx/>
              <a:buSzTx/>
              <a:buFontTx/>
              <a:buNone/>
              <a:tabLst/>
              <a:defRPr/>
            </a:pPr>
            <a:r>
              <a:rPr lang="en-GB" sz="2800" dirty="0">
                <a:latin typeface="Lato Medium" pitchFamily="34" charset="0"/>
                <a:ea typeface="Lato Medium" pitchFamily="34" charset="0"/>
                <a:cs typeface="Lato Medium" pitchFamily="34" charset="0"/>
              </a:rPr>
              <a:t>Amsterdam </a:t>
            </a:r>
            <a:r>
              <a:rPr lang="en-GB" sz="2800" dirty="0" err="1">
                <a:latin typeface="Lato Medium" pitchFamily="34" charset="0"/>
                <a:ea typeface="Lato Medium" pitchFamily="34" charset="0"/>
                <a:cs typeface="Lato Medium" pitchFamily="34" charset="0"/>
              </a:rPr>
              <a:t>Modeling</a:t>
            </a:r>
            <a:r>
              <a:rPr lang="en-GB" sz="2800" dirty="0">
                <a:latin typeface="Lato Medium" pitchFamily="34" charset="0"/>
                <a:ea typeface="Lato Medium" pitchFamily="34" charset="0"/>
                <a:cs typeface="Lato Medium" pitchFamily="34" charset="0"/>
              </a:rPr>
              <a:t> Suite workshop, NTU</a:t>
            </a:r>
            <a:r>
              <a:rPr lang="en-GB" sz="2800" i="0" dirty="0">
                <a:effectLst/>
                <a:latin typeface="Lato Medium" pitchFamily="34" charset="0"/>
                <a:ea typeface="Lato Medium" pitchFamily="34" charset="0"/>
                <a:cs typeface="Lato Medium" pitchFamily="34" charset="0"/>
              </a:rPr>
              <a:t>, 28 August </a:t>
            </a:r>
            <a:r>
              <a:rPr lang="de-DE" sz="2800" dirty="0">
                <a:latin typeface="Lato Medium" pitchFamily="34" charset="0"/>
                <a:ea typeface="Lato Medium" pitchFamily="34" charset="0"/>
                <a:cs typeface="Lato Medium" pitchFamily="34" charset="0"/>
              </a:rPr>
              <a:t>© 2023 SCM</a:t>
            </a:r>
            <a:r>
              <a:rPr lang="de-DE" sz="2800" baseline="0" dirty="0">
                <a:latin typeface="Lato Medium" pitchFamily="34" charset="0"/>
                <a:ea typeface="Lato Medium" pitchFamily="34" charset="0"/>
                <a:cs typeface="Lato Medium" pitchFamily="34" charset="0"/>
              </a:rPr>
              <a:t>    </a:t>
            </a:r>
            <a:fld id="{C7AD1CBD-BE06-FB4C-992F-7F384C259F72}" type="slidenum">
              <a:rPr lang="de-DE" sz="2800" baseline="0" smtClean="0">
                <a:latin typeface="Lato Medium" pitchFamily="34" charset="0"/>
                <a:ea typeface="Lato Medium" pitchFamily="34" charset="0"/>
                <a:cs typeface="Lato Medium" pitchFamily="34" charset="0"/>
              </a:rPr>
              <a:pPr marL="0" marR="0" lvl="0" indent="0" algn="r" defTabSz="825500" rtl="0" eaLnBrk="1" fontAlgn="auto" latinLnBrk="0" hangingPunct="0">
                <a:lnSpc>
                  <a:spcPct val="100000"/>
                </a:lnSpc>
                <a:spcBef>
                  <a:spcPts val="0"/>
                </a:spcBef>
                <a:spcAft>
                  <a:spcPts val="0"/>
                </a:spcAft>
                <a:buClrTx/>
                <a:buSzTx/>
                <a:buFontTx/>
                <a:buNone/>
                <a:tabLst/>
                <a:defRPr/>
              </a:pPr>
              <a:t>‹#›</a:t>
            </a:fld>
            <a:endParaRPr lang="en-US" sz="2800" dirty="0">
              <a:latin typeface="Lato Medium" pitchFamily="34" charset="0"/>
              <a:ea typeface="Lato Medium" pitchFamily="34" charset="0"/>
              <a:cs typeface="Lato Medium" pitchFamily="34" charset="0"/>
            </a:endParaRPr>
          </a:p>
        </p:txBody>
      </p:sp>
      <p:sp>
        <p:nvSpPr>
          <p:cNvPr id="10" name="Text Placeholder 9"/>
          <p:cNvSpPr>
            <a:spLocks noGrp="1"/>
          </p:cNvSpPr>
          <p:nvPr>
            <p:ph type="body" idx="1"/>
          </p:nvPr>
        </p:nvSpPr>
        <p:spPr>
          <a:xfrm>
            <a:off x="655134" y="2122216"/>
            <a:ext cx="16977732" cy="99147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Picture 5" descr="A picture containing drawing&#10;&#10;Description automatically generated">
            <a:extLst>
              <a:ext uri="{FF2B5EF4-FFF2-40B4-BE49-F238E27FC236}">
                <a16:creationId xmlns:a16="http://schemas.microsoft.com/office/drawing/2014/main" id="{7121B2F4-18E0-FF4F-BDBE-B7422CFF6FD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5039" y="12698818"/>
            <a:ext cx="2768202" cy="93197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52" r:id="rId3"/>
    <p:sldLayoutId id="2147483655" r:id="rId4"/>
    <p:sldLayoutId id="2147483656" r:id="rId5"/>
    <p:sldLayoutId id="2147483657" r:id="rId6"/>
    <p:sldLayoutId id="2147483658" r:id="rId7"/>
    <p:sldLayoutId id="2147483659" r:id="rId8"/>
    <p:sldLayoutId id="2147483664" r:id="rId9"/>
    <p:sldLayoutId id="2147483665" r:id="rId10"/>
    <p:sldLayoutId id="2147483691" r:id="rId11"/>
    <p:sldLayoutId id="2147483693" r:id="rId12"/>
    <p:sldLayoutId id="2147483694" r:id="rId13"/>
    <p:sldLayoutId id="2147483695" r:id="rId14"/>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p:titleStyle>
    <p:body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Medium" pitchFamily="34" charset="0"/>
          <a:ea typeface="Lato Medium" pitchFamily="34" charset="0"/>
          <a:cs typeface="Lato Medium" pitchFamily="34"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Medium" pitchFamily="34" charset="0"/>
          <a:ea typeface="Lato Medium" pitchFamily="34" charset="0"/>
          <a:cs typeface="Lato Medium" pitchFamily="34"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Medium" pitchFamily="34" charset="0"/>
          <a:ea typeface="Lato Medium" pitchFamily="34" charset="0"/>
          <a:cs typeface="Lato Medium" pitchFamily="34"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Medium" pitchFamily="34" charset="0"/>
          <a:ea typeface="Lato Medium" pitchFamily="34" charset="0"/>
          <a:cs typeface="Lato Medium" pitchFamily="34"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Medium" pitchFamily="34" charset="0"/>
          <a:ea typeface="Lato Medium" pitchFamily="34" charset="0"/>
          <a:cs typeface="Lato Medium" pitchFamily="34"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5134" y="1"/>
            <a:ext cx="16977732" cy="177107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655135" y="12757150"/>
            <a:ext cx="16977732" cy="730250"/>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sz="2800" dirty="0" err="1"/>
              <a:t>Optimizing</a:t>
            </a:r>
            <a:r>
              <a:rPr lang="de-DE" sz="2800" dirty="0"/>
              <a:t> OLEDs </a:t>
            </a:r>
            <a:r>
              <a:rPr lang="de-DE" sz="2800" dirty="0" err="1"/>
              <a:t>faster</a:t>
            </a:r>
            <a:r>
              <a:rPr lang="de-DE" sz="2800" dirty="0"/>
              <a:t> </a:t>
            </a:r>
            <a:r>
              <a:rPr lang="de-DE" sz="2800" dirty="0" err="1"/>
              <a:t>with</a:t>
            </a:r>
            <a:r>
              <a:rPr lang="de-DE" sz="2800" dirty="0"/>
              <a:t> </a:t>
            </a:r>
            <a:r>
              <a:rPr lang="de-DE" sz="2800" dirty="0" err="1"/>
              <a:t>modeling</a:t>
            </a:r>
            <a:r>
              <a:rPr lang="de-DE" sz="2800" baseline="0" dirty="0"/>
              <a:t>, </a:t>
            </a:r>
            <a:r>
              <a:rPr lang="de-DE" sz="2800" dirty="0"/>
              <a:t>Shanghai 14-15 </a:t>
            </a:r>
            <a:r>
              <a:rPr lang="de-DE" sz="2800" dirty="0" err="1"/>
              <a:t>January</a:t>
            </a:r>
            <a:r>
              <a:rPr lang="de-DE" sz="2800" dirty="0"/>
              <a:t> 2020 © SCM</a:t>
            </a:r>
            <a:r>
              <a:rPr lang="de-DE" sz="2800" baseline="0" dirty="0"/>
              <a:t>    </a:t>
            </a:r>
            <a:fld id="{C7AD1CBD-BE06-FB4C-992F-7F384C259F72}" type="slidenum">
              <a:rPr lang="de-DE" sz="2800" baseline="0" smtClean="0"/>
              <a:pPr algn="r"/>
              <a:t>‹#›</a:t>
            </a:fld>
            <a:endParaRPr lang="en-US" sz="2800" dirty="0"/>
          </a:p>
        </p:txBody>
      </p:sp>
      <p:sp>
        <p:nvSpPr>
          <p:cNvPr id="10" name="Text Placeholder 9"/>
          <p:cNvSpPr>
            <a:spLocks noGrp="1"/>
          </p:cNvSpPr>
          <p:nvPr>
            <p:ph type="body" idx="1"/>
          </p:nvPr>
        </p:nvSpPr>
        <p:spPr>
          <a:xfrm>
            <a:off x="655134" y="2122216"/>
            <a:ext cx="16977732" cy="99147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6" name="Picture 5" descr="A picture containing drawing&#10;&#10;Description automatically generated">
            <a:extLst>
              <a:ext uri="{FF2B5EF4-FFF2-40B4-BE49-F238E27FC236}">
                <a16:creationId xmlns:a16="http://schemas.microsoft.com/office/drawing/2014/main" id="{7121B2F4-18E0-FF4F-BDBE-B7422CFF6FD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5039" y="12698818"/>
            <a:ext cx="2768202" cy="931973"/>
          </a:xfrm>
          <a:prstGeom prst="rect">
            <a:avLst/>
          </a:prstGeom>
        </p:spPr>
      </p:pic>
    </p:spTree>
    <p:extLst>
      <p:ext uri="{BB962C8B-B14F-4D97-AF65-F5344CB8AC3E}">
        <p14:creationId xmlns:p14="http://schemas.microsoft.com/office/powerpoint/2010/main" val="170949149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p:titleStyle>
    <p:body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hyperlink" Target="mailto:goumans@scm.com" TargetMode="External"/><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hyperlink" Target="http://dx.doi.org/10.1126/science.1243200" TargetMode="External"/><Relationship Id="rId2" Type="http://schemas.openxmlformats.org/officeDocument/2006/relationships/hyperlink" Target="http://dx.doi.org/10.1038/NCHEM.614" TargetMode="External"/><Relationship Id="rId1" Type="http://schemas.openxmlformats.org/officeDocument/2006/relationships/slideLayout" Target="../slideLayouts/slideLayout9.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8" Type="http://schemas.openxmlformats.org/officeDocument/2006/relationships/hyperlink" Target="https://doi.org/10.1002/wcms.1401" TargetMode="External"/><Relationship Id="rId3" Type="http://schemas.openxmlformats.org/officeDocument/2006/relationships/image" Target="../media/image46.jpg"/><Relationship Id="rId7" Type="http://schemas.openxmlformats.org/officeDocument/2006/relationships/hyperlink" Target="https://www.scm.com/doc/Tutorials/Advanced/BAND_PEDA.html" TargetMode="External"/><Relationship Id="rId2" Type="http://schemas.openxmlformats.org/officeDocument/2006/relationships/image" Target="../media/image45.jpg"/><Relationship Id="rId1" Type="http://schemas.openxmlformats.org/officeDocument/2006/relationships/slideLayout" Target="../slideLayouts/slideLayout9.xml"/><Relationship Id="rId6" Type="http://schemas.openxmlformats.org/officeDocument/2006/relationships/image" Target="../media/image47.jpg"/><Relationship Id="rId5" Type="http://schemas.openxmlformats.org/officeDocument/2006/relationships/hyperlink" Target="http://dx.doi.org/10.1039/C4CP00966E" TargetMode="External"/><Relationship Id="rId10" Type="http://schemas.openxmlformats.org/officeDocument/2006/relationships/hyperlink" Target="https://doi.org/10.1021/jacs.8b08038" TargetMode="External"/><Relationship Id="rId4" Type="http://schemas.openxmlformats.org/officeDocument/2006/relationships/hyperlink" Target="https://www.scm.com/applications/materials-science/closing-band-gap-2d-semiconductor-electric-field/" TargetMode="External"/><Relationship Id="rId9" Type="http://schemas.openxmlformats.org/officeDocument/2006/relationships/hyperlink" Target="https://www.scm.com/doc/Tutorials/Advanced/BAND_Bands_and_COO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9.xml"/><Relationship Id="rId4" Type="http://schemas.openxmlformats.org/officeDocument/2006/relationships/hyperlink" Target="https://www.scm.com/doc.trunk/Tutorials/StructureAndReactivity/ZN-PES-Scan_TST.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hyperlink" Target="http://www.scm.com/doc/Tutorials/ElectronicTransport/index.html" TargetMode="External"/><Relationship Id="rId4" Type="http://schemas.openxmlformats.org/officeDocument/2006/relationships/hyperlink" Target="http://dx.doi.org/10.1002/adma.201504274"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6.jpg"/><Relationship Id="rId3" Type="http://schemas.openxmlformats.org/officeDocument/2006/relationships/hyperlink" Target="https://www.scm.com/doc/Tutorials/MolecularDynamicsAndMonteCarlo/BurningMethane.html" TargetMode="External"/><Relationship Id="rId7" Type="http://schemas.openxmlformats.org/officeDocument/2006/relationships/image" Target="../media/image54.png"/><Relationship Id="rId12" Type="http://schemas.openxmlformats.org/officeDocument/2006/relationships/hyperlink" Target="https://www.scm.com/doc/Tutorials/Advanced/ReaxFF_polymers_mechanical_properties.html"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dx.doi.org/10.1038/npjcompumats.2015.11" TargetMode="External"/><Relationship Id="rId11" Type="http://schemas.openxmlformats.org/officeDocument/2006/relationships/hyperlink" Target="https://www.scm.com/doc/Tutorials/MolecularDynamicsAndMonteCarlo/PolymersThermalExpansionCoeff.html" TargetMode="External"/><Relationship Id="rId5" Type="http://schemas.openxmlformats.org/officeDocument/2006/relationships/image" Target="../media/image53.png"/><Relationship Id="rId10" Type="http://schemas.openxmlformats.org/officeDocument/2006/relationships/hyperlink" Target="https://www.scm.com/doc/Tutorials/MolecularDynamicsAndMonteCarlo/PolymersGlassTransitionTemp.html" TargetMode="External"/><Relationship Id="rId4" Type="http://schemas.openxmlformats.org/officeDocument/2006/relationships/hyperlink" Target="https://www.scm.com/doc/Tutorials/MolecularDynamicsAndMonteCarlo/CVHD.html#realistic-temperature-fuel-pyrolysis-with-collective-variable-driven-hyperdynamics-cvhd" TargetMode="External"/><Relationship Id="rId9" Type="http://schemas.openxmlformats.org/officeDocument/2006/relationships/hyperlink" Target="https://www.scm.com/doc/Tutorials/MolecularDynamicsAndMonteCarlo/PolymersBondBoost.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scm.com/news/reaxff-analyze-surface-reactions/" TargetMode="External"/><Relationship Id="rId13" Type="http://schemas.openxmlformats.org/officeDocument/2006/relationships/hyperlink" Target="https://www.scm.com/doc/AMS/Tasks/Molecular_Dynamics.html#non-equilibrium-md-nemd" TargetMode="External"/><Relationship Id="rId3" Type="http://schemas.openxmlformats.org/officeDocument/2006/relationships/image" Target="../media/image57.jpeg"/><Relationship Id="rId7" Type="http://schemas.openxmlformats.org/officeDocument/2006/relationships/hyperlink" Target="https://www.scm.com/doc/Tutorials/MolecularDynamicsAndMonteCarlo/ChemTrayzer2.html#chemtrayzer2" TargetMode="External"/><Relationship Id="rId12" Type="http://schemas.openxmlformats.org/officeDocument/2006/relationships/hyperlink" Target="https://www.scm.com/doc/Tutorials/Advanced/ReaxFF_polymers_bond_boost.html"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www.scm.com/doc/Tutorials/MolecularDynamicsAndMonteCarlo/CVHD.html" TargetMode="External"/><Relationship Id="rId11" Type="http://schemas.openxmlformats.org/officeDocument/2006/relationships/hyperlink" Target="https://www.scm.com/doc/params/index.html" TargetMode="External"/><Relationship Id="rId5" Type="http://schemas.openxmlformats.org/officeDocument/2006/relationships/hyperlink" Target="https://www.scm.com/doc/AMS/Tasks/Molecular_Dynamics.html#accelerated-dynamics" TargetMode="External"/><Relationship Id="rId10" Type="http://schemas.openxmlformats.org/officeDocument/2006/relationships/hyperlink" Target="https://www.scm.com/doc/Tutorials/Advanced/ReaxFF_parametrization_hands_on_tutorial.html" TargetMode="External"/><Relationship Id="rId4" Type="http://schemas.openxmlformats.org/officeDocument/2006/relationships/hyperlink" Target="https://www.scm.com/doc/AMS/Tasks/GCMC.html" TargetMode="External"/><Relationship Id="rId9" Type="http://schemas.openxmlformats.org/officeDocument/2006/relationships/hyperlink" Target="https://www.scm.com/doc/Tutorials/MolecularDynamicsAndMonteCarlo/MoleculeGun.html" TargetMode="External"/><Relationship Id="rId14" Type="http://schemas.openxmlformats.org/officeDocument/2006/relationships/hyperlink" Target="https://www.scm.com/news/new-video-electron-transport-with-ereaxff/"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jp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www.scm.com/doc/Tutorials/MolecularDynamicsAndMonteCarlo/PolymersGlassTransitionTemp.html" TargetMode="External"/><Relationship Id="rId5" Type="http://schemas.openxmlformats.org/officeDocument/2006/relationships/hyperlink" Target="http://www.scm.com/doc/Tutorials/MolecularDynamicsAndMonteCarlo/PolymersBondBoost.html" TargetMode="External"/><Relationship Id="rId10" Type="http://schemas.openxmlformats.org/officeDocument/2006/relationships/image" Target="../media/image61.jpg"/><Relationship Id="rId4" Type="http://schemas.openxmlformats.org/officeDocument/2006/relationships/hyperlink" Target="http://www.scm.com/doc/Tutorials/MolecularDynamicsAndMonteCarlo/PolymersMechanicalProperties.html" TargetMode="External"/><Relationship Id="rId9" Type="http://schemas.openxmlformats.org/officeDocument/2006/relationships/hyperlink" Target="http://www.scm.com/doc/Tutorials/MolecularDynamicsAndMonteCarlo/PolymersThermalExpansionCoeff.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021/acs.jpcc.6b0972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hyperlink" Target="http://dx.doi.org/10.1021/acs.jpcc.7b09660"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ForConference/ReaxFF-Sputtering-New.mp4" TargetMode="External"/><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hyperlink" Target="https://www.youtube.com/watch?v=LsUfNiuSULU" TargetMode="External"/><Relationship Id="rId4" Type="http://schemas.openxmlformats.org/officeDocument/2006/relationships/image" Target="../media/image63.jpg"/><Relationship Id="rId9" Type="http://schemas.openxmlformats.org/officeDocument/2006/relationships/hyperlink" Target="http://www.scm.com/doc/Tutorials/MolecularDynamicsAndMonteCarlo/MoleculeGunSimulationCVD.html"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11.xml"/><Relationship Id="rId7" Type="http://schemas.openxmlformats.org/officeDocument/2006/relationships/image" Target="../media/image7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1.xml"/><Relationship Id="rId7" Type="http://schemas.openxmlformats.org/officeDocument/2006/relationships/image" Target="../media/image7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scm.com/product/params" TargetMode="Externa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hyperlink" Target="https://www.scm.com/product/params"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TINK9e_5Zd8&amp;t=1358s" TargetMode="External"/><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hyperlink" Target="http://dx.doi.org/10.1021/cr300497a" TargetMode="External"/><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hyperlink" Target="https://doi.org/10.1016/j.gee.2021.03.009" TargetMode="External"/><Relationship Id="rId4" Type="http://schemas.openxmlformats.org/officeDocument/2006/relationships/hyperlink" Target="https://doi.org/10.1016/j.gee.2018.01.00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www.scm.com/" TargetMode="External"/><Relationship Id="rId4" Type="http://schemas.openxmlformats.org/officeDocument/2006/relationships/hyperlink" Target="mailto:goumans@scm.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tiff"/><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www.nature.com/articles/s41467-019-10526-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hyperlink" Target="https://www.nature.com/articles/s41467-019-12831-0"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99.jpg"/></Relationships>
</file>

<file path=ppt/slides/_rels/slide3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scm.com/product/params" TargetMode="External"/><Relationship Id="rId1" Type="http://schemas.openxmlformats.org/officeDocument/2006/relationships/slideLayout" Target="../slideLayouts/slideLayout11.xml"/><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1.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3.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Layout" Target="../slideLayouts/slideLayout11.xml"/><Relationship Id="rId7" Type="http://schemas.openxmlformats.org/officeDocument/2006/relationships/image" Target="../media/image1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0.png"/><Relationship Id="rId5" Type="http://schemas.openxmlformats.org/officeDocument/2006/relationships/image" Target="../media/image101.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scm.com/about-us/eu-projects/reaxpro-multiscalereactormodeling/" TargetMode="External"/><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hyperlink" Target="https://www.scm.com/about-us/eu-projects/autochemo/" TargetMode="External"/><Relationship Id="rId4" Type="http://schemas.openxmlformats.org/officeDocument/2006/relationships/hyperlink" Target="https://www.scm.com/about-us/eu-projects/autoreactpr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notesSlide" Target="../notesSlides/notesSlide5.xml"/><Relationship Id="rId7"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7937"/>
            <a:ext cx="18288000" cy="3306728"/>
          </a:xfrm>
        </p:spPr>
        <p:txBody>
          <a:bodyPr>
            <a:noAutofit/>
          </a:bodyPr>
          <a:lstStyle/>
          <a:p>
            <a:r>
              <a:rPr lang="en-GB" sz="6000" dirty="0">
                <a:solidFill>
                  <a:srgbClr val="FF941E"/>
                </a:solidFill>
              </a:rPr>
              <a:t>Amsterdam </a:t>
            </a:r>
            <a:r>
              <a:rPr lang="en-GB" sz="6000" dirty="0" err="1">
                <a:solidFill>
                  <a:srgbClr val="FF941E"/>
                </a:solidFill>
              </a:rPr>
              <a:t>Modeling</a:t>
            </a:r>
            <a:r>
              <a:rPr lang="en-GB" sz="6000" dirty="0">
                <a:solidFill>
                  <a:srgbClr val="FF941E"/>
                </a:solidFill>
              </a:rPr>
              <a:t> Suite</a:t>
            </a:r>
            <a:br>
              <a:rPr lang="en-GB" sz="6000" dirty="0">
                <a:solidFill>
                  <a:srgbClr val="FF941E"/>
                </a:solidFill>
              </a:rPr>
            </a:br>
            <a:r>
              <a:rPr lang="en-GB" sz="4000" dirty="0">
                <a:solidFill>
                  <a:srgbClr val="FF941E"/>
                </a:solidFill>
              </a:rPr>
              <a:t>Atomistic &amp; Multiscale Simulations for Chemistry &amp; Materials</a:t>
            </a:r>
            <a:br>
              <a:rPr lang="en-GB" sz="5400" dirty="0">
                <a:solidFill>
                  <a:schemeClr val="tx1"/>
                </a:solidFill>
              </a:rPr>
            </a:br>
            <a:endParaRPr lang="en-US" sz="5400" dirty="0"/>
          </a:p>
        </p:txBody>
      </p:sp>
      <p:sp>
        <p:nvSpPr>
          <p:cNvPr id="40962" name="AutoShape 2" descr="Image result for penn state university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Logo&#10;&#10;Description automatically generated">
            <a:extLst>
              <a:ext uri="{FF2B5EF4-FFF2-40B4-BE49-F238E27FC236}">
                <a16:creationId xmlns:a16="http://schemas.microsoft.com/office/drawing/2014/main" id="{EB49EC1D-FFD1-4C5B-BD4D-2F9493006F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31677"/>
            <a:ext cx="3978876" cy="2284323"/>
          </a:xfrm>
          <a:prstGeom prst="rect">
            <a:avLst/>
          </a:prstGeom>
        </p:spPr>
      </p:pic>
      <p:sp>
        <p:nvSpPr>
          <p:cNvPr id="11" name="Content Placeholder 3">
            <a:extLst>
              <a:ext uri="{FF2B5EF4-FFF2-40B4-BE49-F238E27FC236}">
                <a16:creationId xmlns:a16="http://schemas.microsoft.com/office/drawing/2014/main" id="{0BB6875E-555C-4CFB-A55A-D3A926D7B54A}"/>
              </a:ext>
            </a:extLst>
          </p:cNvPr>
          <p:cNvSpPr txBox="1">
            <a:spLocks/>
          </p:cNvSpPr>
          <p:nvPr/>
        </p:nvSpPr>
        <p:spPr>
          <a:xfrm>
            <a:off x="3731741" y="12204430"/>
            <a:ext cx="14556260" cy="1503631"/>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lgn="ctr" defTabSz="1371566" eaLnBrk="0" fontAlgn="base" hangingPunct="1">
              <a:lnSpc>
                <a:spcPct val="110000"/>
              </a:lnSpc>
              <a:spcBef>
                <a:spcPct val="0"/>
              </a:spcBef>
              <a:spcAft>
                <a:spcPct val="0"/>
              </a:spcAft>
              <a:buNone/>
              <a:defRPr/>
            </a:pPr>
            <a:r>
              <a:rPr lang="en-GB" sz="3600" dirty="0">
                <a:latin typeface="Lato Medium" pitchFamily="34" charset="0"/>
                <a:ea typeface="Lato Medium" pitchFamily="34" charset="0"/>
                <a:cs typeface="Lato Medium" pitchFamily="34" charset="0"/>
              </a:rPr>
              <a:t>Fedor Goumans, Chief Customer Officer, </a:t>
            </a:r>
            <a:r>
              <a:rPr lang="en-GB" sz="3600" dirty="0">
                <a:latin typeface="Lato Medium" pitchFamily="34" charset="0"/>
                <a:ea typeface="Lato Medium" pitchFamily="34" charset="0"/>
                <a:cs typeface="Lato Medium" pitchFamily="34" charset="0"/>
                <a:hlinkClick r:id="rId4"/>
              </a:rPr>
              <a:t>goumans@scm.com</a:t>
            </a:r>
            <a:endParaRPr lang="en-GB" sz="3600" dirty="0">
              <a:latin typeface="Lato Medium" pitchFamily="34" charset="0"/>
              <a:ea typeface="Lato Medium" pitchFamily="34" charset="0"/>
              <a:cs typeface="Lato Medium" pitchFamily="34" charset="0"/>
            </a:endParaRPr>
          </a:p>
          <a:p>
            <a:pPr marL="0" indent="0" algn="ctr" defTabSz="1371566" eaLnBrk="0" fontAlgn="base" hangingPunct="1">
              <a:lnSpc>
                <a:spcPct val="110000"/>
              </a:lnSpc>
              <a:spcBef>
                <a:spcPct val="0"/>
              </a:spcBef>
              <a:spcAft>
                <a:spcPct val="0"/>
              </a:spcAft>
              <a:buNone/>
              <a:defRPr/>
            </a:pPr>
            <a:r>
              <a:rPr lang="en-GB" sz="2800" dirty="0">
                <a:latin typeface="Lato Medium" pitchFamily="34" charset="0"/>
                <a:ea typeface="Lato Medium" pitchFamily="34" charset="0"/>
                <a:cs typeface="Lato Medium" pitchFamily="34" charset="0"/>
              </a:rPr>
              <a:t>AMS Workshop, NTU, Taiwan</a:t>
            </a:r>
            <a:r>
              <a:rPr lang="en-GB" sz="2800" i="0" dirty="0">
                <a:effectLst/>
                <a:latin typeface="Lato Medium" pitchFamily="34" charset="0"/>
                <a:ea typeface="Lato Medium" pitchFamily="34" charset="0"/>
                <a:cs typeface="Lato Medium" pitchFamily="34" charset="0"/>
              </a:rPr>
              <a:t>, 28 August 2023</a:t>
            </a:r>
          </a:p>
          <a:p>
            <a:pPr marL="0" indent="0" algn="ctr" defTabSz="1371566" eaLnBrk="0" fontAlgn="base" hangingPunct="1">
              <a:lnSpc>
                <a:spcPct val="110000"/>
              </a:lnSpc>
              <a:spcBef>
                <a:spcPct val="0"/>
              </a:spcBef>
              <a:spcAft>
                <a:spcPct val="0"/>
              </a:spcAft>
              <a:buNone/>
              <a:defRPr/>
            </a:pPr>
            <a:endParaRPr lang="en-GB" sz="3600" dirty="0">
              <a:latin typeface="Lato Medium" pitchFamily="34" charset="0"/>
              <a:ea typeface="Lato Medium" pitchFamily="34" charset="0"/>
              <a:cs typeface="Lato Medium" pitchFamily="34" charset="0"/>
            </a:endParaRPr>
          </a:p>
        </p:txBody>
      </p:sp>
      <p:pic>
        <p:nvPicPr>
          <p:cNvPr id="1028" name="Picture 4">
            <a:extLst>
              <a:ext uri="{FF2B5EF4-FFF2-40B4-BE49-F238E27FC236}">
                <a16:creationId xmlns:a16="http://schemas.microsoft.com/office/drawing/2014/main" id="{57691BAD-9006-4478-3512-3E424E97D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9386" y="89635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4C9B13D-22E4-EBCA-AA0E-365BB95F5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74772" y="89635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AA5B12E-53F5-1E67-6F0F-D4ADE6028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616" y="896358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440D5C2-5397-22DE-FC22-310B4B5E8D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4001" y="896358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4E0E3E-F508-828F-CE57-9C751E1435EE}"/>
              </a:ext>
            </a:extLst>
          </p:cNvPr>
          <p:cNvPicPr>
            <a:picLocks noChangeAspect="1"/>
          </p:cNvPicPr>
          <p:nvPr/>
        </p:nvPicPr>
        <p:blipFill rotWithShape="1">
          <a:blip r:embed="rId9">
            <a:extLst>
              <a:ext uri="{28A0092B-C50C-407E-A947-70E740481C1C}">
                <a14:useLocalDpi xmlns:a14="http://schemas.microsoft.com/office/drawing/2010/main" val="0"/>
              </a:ext>
            </a:extLst>
          </a:blip>
          <a:srcRect l="35369"/>
          <a:stretch/>
        </p:blipFill>
        <p:spPr>
          <a:xfrm>
            <a:off x="1370103" y="2594375"/>
            <a:ext cx="10933895" cy="4816880"/>
          </a:xfrm>
          <a:prstGeom prst="rect">
            <a:avLst/>
          </a:prstGeom>
        </p:spPr>
      </p:pic>
      <p:pic>
        <p:nvPicPr>
          <p:cNvPr id="1026" name="Picture 2">
            <a:extLst>
              <a:ext uri="{FF2B5EF4-FFF2-40B4-BE49-F238E27FC236}">
                <a16:creationId xmlns:a16="http://schemas.microsoft.com/office/drawing/2014/main" id="{1281574E-B41D-5F3A-EB47-D9A1F8C65A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02652" y="2635253"/>
            <a:ext cx="2476094" cy="524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5794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sz="8800" dirty="0"/>
              <a:t>ADF: Molecular DFT</a:t>
            </a:r>
          </a:p>
        </p:txBody>
      </p:sp>
      <p:sp>
        <p:nvSpPr>
          <p:cNvPr id="15" name="Content Placeholder 3"/>
          <p:cNvSpPr>
            <a:spLocks noGrp="1"/>
          </p:cNvSpPr>
          <p:nvPr>
            <p:ph sz="quarter" idx="4294967295"/>
          </p:nvPr>
        </p:nvSpPr>
        <p:spPr>
          <a:xfrm>
            <a:off x="10002199" y="1802480"/>
            <a:ext cx="8133400" cy="10982185"/>
          </a:xfrm>
          <a:prstGeom prst="rect">
            <a:avLst/>
          </a:prstGeom>
        </p:spPr>
        <p:txBody>
          <a:bodyPr>
            <a:normAutofit fontScale="70000" lnSpcReduction="20000"/>
          </a:bodyPr>
          <a:lstStyle/>
          <a:p>
            <a:pPr marL="0" indent="0">
              <a:buNone/>
            </a:pPr>
            <a:r>
              <a:rPr lang="en-US" sz="4875" u="sng" dirty="0"/>
              <a:t>Strong &amp; unique points</a:t>
            </a:r>
            <a:endParaRPr lang="en-US" u="sng" dirty="0"/>
          </a:p>
          <a:p>
            <a:pPr defTabSz="1371600" eaLnBrk="0" fontAlgn="base">
              <a:lnSpc>
                <a:spcPct val="120000"/>
              </a:lnSpc>
              <a:spcBef>
                <a:spcPct val="0"/>
              </a:spcBef>
              <a:spcAft>
                <a:spcPct val="0"/>
              </a:spcAft>
              <a:buFont typeface="Lato Medium" panose="020F0502020204030203" pitchFamily="34" charset="0"/>
              <a:buChar char="•"/>
              <a:defRPr/>
            </a:pPr>
            <a:r>
              <a:rPr lang="en-US" sz="4050" dirty="0"/>
              <a:t>All-electron Slaters, </a:t>
            </a:r>
            <a:r>
              <a:rPr lang="en-US" sz="4050" b="1" dirty="0"/>
              <a:t>all elements</a:t>
            </a:r>
          </a:p>
          <a:p>
            <a:pPr defTabSz="1371600" eaLnBrk="0" fontAlgn="base">
              <a:lnSpc>
                <a:spcPct val="120000"/>
              </a:lnSpc>
              <a:spcBef>
                <a:spcPct val="0"/>
              </a:spcBef>
              <a:spcAft>
                <a:spcPct val="0"/>
              </a:spcAft>
              <a:buFont typeface="Lato Medium" panose="020F0502020204030203" pitchFamily="34" charset="0"/>
              <a:buChar char="•"/>
              <a:defRPr/>
            </a:pPr>
            <a:r>
              <a:rPr lang="en-US" sz="4050" dirty="0"/>
              <a:t>ZORA &amp; X2C scalar relativistic</a:t>
            </a:r>
          </a:p>
          <a:p>
            <a:pPr defTabSz="1371600" eaLnBrk="0" fontAlgn="base">
              <a:lnSpc>
                <a:spcPct val="120000"/>
              </a:lnSpc>
              <a:spcBef>
                <a:spcPct val="0"/>
              </a:spcBef>
              <a:spcAft>
                <a:spcPct val="0"/>
              </a:spcAft>
              <a:buFont typeface="Lato Medium" panose="020F0502020204030203" pitchFamily="34" charset="0"/>
              <a:buChar char="•"/>
              <a:defRPr/>
            </a:pPr>
            <a:r>
              <a:rPr lang="en-US" sz="4050" b="1" dirty="0"/>
              <a:t>Spin-orbit coupling</a:t>
            </a:r>
          </a:p>
          <a:p>
            <a:pPr defTabSz="1371600" eaLnBrk="0" fontAlgn="base">
              <a:lnSpc>
                <a:spcPct val="120000"/>
              </a:lnSpc>
              <a:spcBef>
                <a:spcPct val="0"/>
              </a:spcBef>
              <a:spcAft>
                <a:spcPct val="0"/>
              </a:spcAft>
              <a:buFont typeface="Lato Medium" panose="020F0502020204030203" pitchFamily="34" charset="0"/>
              <a:buChar char="•"/>
              <a:defRPr/>
            </a:pPr>
            <a:r>
              <a:rPr lang="en-US" sz="4050" dirty="0"/>
              <a:t>Fast GW, BSE, double hybrids</a:t>
            </a:r>
          </a:p>
          <a:p>
            <a:pPr defTabSz="1371600" eaLnBrk="0" fontAlgn="base">
              <a:lnSpc>
                <a:spcPct val="120000"/>
              </a:lnSpc>
              <a:spcBef>
                <a:spcPct val="0"/>
              </a:spcBef>
              <a:spcAft>
                <a:spcPct val="0"/>
              </a:spcAft>
              <a:buFont typeface="Lato Medium" panose="020F0502020204030203" pitchFamily="34" charset="0"/>
              <a:buChar char="•"/>
              <a:defRPr/>
            </a:pPr>
            <a:endParaRPr lang="en-US" sz="4000" dirty="0"/>
          </a:p>
          <a:p>
            <a:pPr marL="0" indent="0" defTabSz="1371600" eaLnBrk="0" fontAlgn="base">
              <a:lnSpc>
                <a:spcPct val="120000"/>
              </a:lnSpc>
              <a:spcBef>
                <a:spcPct val="0"/>
              </a:spcBef>
              <a:spcAft>
                <a:spcPct val="0"/>
              </a:spcAft>
              <a:buNone/>
              <a:defRPr/>
            </a:pPr>
            <a:r>
              <a:rPr lang="en-US" sz="4900" b="1" dirty="0"/>
              <a:t>Spectroscopy</a:t>
            </a:r>
          </a:p>
          <a:p>
            <a:pPr marL="933450" lvl="2" indent="-457200">
              <a:lnSpc>
                <a:spcPct val="120000"/>
              </a:lnSpc>
              <a:buFont typeface="Lato Medium" panose="020F0502020204030203" pitchFamily="34" charset="0"/>
              <a:buChar char="•"/>
            </a:pPr>
            <a:r>
              <a:rPr lang="en-US" dirty="0"/>
              <a:t>EPR, NMR, IR, Raman, UV/VIS, XANES,</a:t>
            </a:r>
          </a:p>
          <a:p>
            <a:pPr marL="933450" lvl="2" indent="-457200">
              <a:lnSpc>
                <a:spcPct val="120000"/>
              </a:lnSpc>
              <a:buFont typeface="Lato Medium" panose="020F0502020204030203" pitchFamily="34" charset="0"/>
              <a:buChar char="•"/>
            </a:pPr>
            <a:endParaRPr lang="en-US" dirty="0"/>
          </a:p>
          <a:p>
            <a:pPr marL="0" indent="0">
              <a:lnSpc>
                <a:spcPct val="120000"/>
              </a:lnSpc>
              <a:buNone/>
            </a:pPr>
            <a:r>
              <a:rPr lang="en-US" sz="4900" b="1" dirty="0"/>
              <a:t>Bonding analysis </a:t>
            </a:r>
          </a:p>
          <a:p>
            <a:pPr marL="933450" lvl="2" indent="-457200">
              <a:lnSpc>
                <a:spcPct val="120000"/>
              </a:lnSpc>
              <a:buFont typeface="Lato Medium" panose="020F0502020204030203" pitchFamily="34" charset="0"/>
              <a:buChar char="•"/>
            </a:pPr>
            <a:r>
              <a:rPr lang="en-US" dirty="0"/>
              <a:t>ETS-NOCV, QTAIM, MO diagrams, NCI</a:t>
            </a:r>
          </a:p>
          <a:p>
            <a:pPr marL="933450" lvl="2" indent="-457200">
              <a:lnSpc>
                <a:spcPct val="120000"/>
              </a:lnSpc>
              <a:buFont typeface="Lato Medium" panose="020F0502020204030203" pitchFamily="34" charset="0"/>
              <a:buChar char="•"/>
            </a:pPr>
            <a:r>
              <a:rPr lang="en-US" dirty="0"/>
              <a:t>NTOs, CT descriptors</a:t>
            </a:r>
          </a:p>
          <a:p>
            <a:pPr marL="933450" lvl="2" indent="-457200">
              <a:lnSpc>
                <a:spcPct val="120000"/>
              </a:lnSpc>
              <a:buFont typeface="Lato Medium" panose="020F0502020204030203" pitchFamily="34" charset="0"/>
              <a:buChar char="•"/>
            </a:pPr>
            <a:r>
              <a:rPr lang="en-US" dirty="0"/>
              <a:t>TDM between excited states </a:t>
            </a:r>
          </a:p>
          <a:p>
            <a:pPr marL="933450" lvl="2" indent="-457200">
              <a:lnSpc>
                <a:spcPct val="120000"/>
              </a:lnSpc>
              <a:buFont typeface="Lato Medium" panose="020F0502020204030203" pitchFamily="34" charset="0"/>
              <a:buChar char="•"/>
            </a:pPr>
            <a:r>
              <a:rPr lang="en-US" dirty="0"/>
              <a:t>Transfer integrals</a:t>
            </a:r>
          </a:p>
          <a:p>
            <a:pPr marL="457200" lvl="1" indent="-457200">
              <a:lnSpc>
                <a:spcPct val="120000"/>
              </a:lnSpc>
              <a:buFont typeface="Lato Medium" panose="020F0502020204030203" pitchFamily="34" charset="0"/>
              <a:buChar char="•"/>
            </a:pPr>
            <a:endParaRPr lang="en-US" dirty="0"/>
          </a:p>
          <a:p>
            <a:pPr marL="0" indent="0">
              <a:lnSpc>
                <a:spcPct val="120000"/>
              </a:lnSpc>
              <a:buNone/>
            </a:pPr>
            <a:r>
              <a:rPr lang="en-US" b="1" dirty="0"/>
              <a:t>Environments</a:t>
            </a:r>
          </a:p>
          <a:p>
            <a:pPr marL="1047750" lvl="2" indent="-571500">
              <a:lnSpc>
                <a:spcPct val="120000"/>
              </a:lnSpc>
              <a:buFont typeface="Lato Medium" panose="020F0502020204030203" pitchFamily="34" charset="0"/>
              <a:buChar char="•"/>
            </a:pPr>
            <a:r>
              <a:rPr lang="en-US" dirty="0"/>
              <a:t>COSMO, SM12, 3D-RISM</a:t>
            </a:r>
          </a:p>
          <a:p>
            <a:pPr marL="1047750" lvl="2" indent="-571500">
              <a:lnSpc>
                <a:spcPct val="120000"/>
              </a:lnSpc>
              <a:buFont typeface="Lato Medium" panose="020F0502020204030203" pitchFamily="34" charset="0"/>
              <a:buChar char="•"/>
            </a:pPr>
            <a:r>
              <a:rPr lang="en-US" dirty="0"/>
              <a:t>Subsystem DFT (FDE) </a:t>
            </a:r>
          </a:p>
          <a:p>
            <a:pPr marL="1047750" lvl="2" indent="-571500">
              <a:lnSpc>
                <a:spcPct val="120000"/>
              </a:lnSpc>
              <a:buFont typeface="Lato Medium" panose="020F0502020204030203" pitchFamily="34" charset="0"/>
              <a:buChar char="•"/>
            </a:pPr>
            <a:r>
              <a:rPr lang="en-US" dirty="0"/>
              <a:t>DRF, SCRF, DIM/QM, QM/FQ, multi-layer</a:t>
            </a:r>
          </a:p>
          <a:p>
            <a:endParaRPr lang="en-US" dirty="0"/>
          </a:p>
        </p:txBody>
      </p:sp>
      <p:sp>
        <p:nvSpPr>
          <p:cNvPr id="13" name="Rectangle 12">
            <a:extLst>
              <a:ext uri="{FF2B5EF4-FFF2-40B4-BE49-F238E27FC236}">
                <a16:creationId xmlns:a16="http://schemas.microsoft.com/office/drawing/2014/main" id="{8033E4CC-4A45-B64B-92F9-6DCBFFED6743}"/>
              </a:ext>
            </a:extLst>
          </p:cNvPr>
          <p:cNvSpPr/>
          <p:nvPr/>
        </p:nvSpPr>
        <p:spPr>
          <a:xfrm>
            <a:off x="418488" y="6553429"/>
            <a:ext cx="8304796" cy="954107"/>
          </a:xfrm>
          <a:prstGeom prst="rect">
            <a:avLst/>
          </a:prstGeom>
        </p:spPr>
        <p:txBody>
          <a:bodyPr wrap="square">
            <a:spAutoFit/>
          </a:bodyPr>
          <a:lstStyle/>
          <a:p>
            <a:pPr algn="l"/>
            <a:r>
              <a:rPr lang="en-US" sz="2800" dirty="0">
                <a:solidFill>
                  <a:srgbClr val="707070"/>
                </a:solidFill>
                <a:latin typeface="Lato" charset="0"/>
              </a:rPr>
              <a:t>Bonding analysis: Understanding Catalyst-Substrate Interactions </a:t>
            </a:r>
            <a:r>
              <a:rPr lang="en-US" sz="2800" dirty="0">
                <a:solidFill>
                  <a:srgbClr val="FF931E"/>
                </a:solidFill>
                <a:latin typeface="Lato" charset="0"/>
                <a:hlinkClick r:id="rId2"/>
              </a:rPr>
              <a:t>Nature Chem. 2, 417 (2010)</a:t>
            </a:r>
            <a:endParaRPr lang="en-US" sz="2800" dirty="0"/>
          </a:p>
        </p:txBody>
      </p:sp>
      <p:sp>
        <p:nvSpPr>
          <p:cNvPr id="19" name="TextBox 1">
            <a:extLst>
              <a:ext uri="{FF2B5EF4-FFF2-40B4-BE49-F238E27FC236}">
                <a16:creationId xmlns:a16="http://schemas.microsoft.com/office/drawing/2014/main" id="{099DD79B-0130-DE46-980B-71FF271A01CC}"/>
              </a:ext>
            </a:extLst>
          </p:cNvPr>
          <p:cNvSpPr txBox="1"/>
          <p:nvPr/>
        </p:nvSpPr>
        <p:spPr>
          <a:xfrm>
            <a:off x="382774" y="11420058"/>
            <a:ext cx="8304796" cy="1062819"/>
          </a:xfrm>
          <a:prstGeom prst="rect">
            <a:avLst/>
          </a:prstGeom>
          <a:noFill/>
        </p:spPr>
        <p:txBody>
          <a:bodyPr wrap="square" lIns="199102" tIns="99550" rIns="199102" bIns="99550" rtlCol="0">
            <a:spAutoFit/>
          </a:bodyPr>
          <a:lstStyle/>
          <a:p>
            <a:pPr algn="just"/>
            <a:r>
              <a:rPr lang="en-US" sz="2800" dirty="0">
                <a:solidFill>
                  <a:srgbClr val="707070"/>
                </a:solidFill>
                <a:latin typeface="Lato" panose="020F0502020204030203" pitchFamily="34" charset="0"/>
                <a:ea typeface="Lato" panose="020F0502020204030203" pitchFamily="34" charset="0"/>
                <a:cs typeface="Lato" panose="020F0502020204030203" pitchFamily="34" charset="0"/>
              </a:rPr>
              <a:t>NMR calculations locate </a:t>
            </a:r>
            <a:r>
              <a:rPr lang="en-US" sz="2800" baseline="30000" dirty="0">
                <a:solidFill>
                  <a:srgbClr val="707070"/>
                </a:solidFill>
                <a:latin typeface="Lato" panose="020F0502020204030203" pitchFamily="34" charset="0"/>
                <a:ea typeface="Lato" panose="020F0502020204030203" pitchFamily="34" charset="0"/>
                <a:cs typeface="Lato" panose="020F0502020204030203" pitchFamily="34" charset="0"/>
              </a:rPr>
              <a:t>13</a:t>
            </a:r>
            <a:r>
              <a:rPr lang="en-US" sz="2800" dirty="0">
                <a:solidFill>
                  <a:srgbClr val="707070"/>
                </a:solidFill>
                <a:latin typeface="Lato" panose="020F0502020204030203" pitchFamily="34" charset="0"/>
                <a:ea typeface="Lato" panose="020F0502020204030203" pitchFamily="34" charset="0"/>
                <a:cs typeface="Lato" panose="020F0502020204030203" pitchFamily="34" charset="0"/>
              </a:rPr>
              <a:t>C di-Rh carbene </a:t>
            </a:r>
          </a:p>
          <a:p>
            <a:pPr algn="just"/>
            <a:r>
              <a:rPr lang="en-US" sz="2800" dirty="0">
                <a:solidFill>
                  <a:srgbClr val="707070"/>
                </a:solidFill>
                <a:latin typeface="Lato" panose="020F0502020204030203" pitchFamily="34" charset="0"/>
                <a:ea typeface="Lato" panose="020F0502020204030203" pitchFamily="34" charset="0"/>
                <a:cs typeface="Lato" panose="020F0502020204030203" pitchFamily="34" charset="0"/>
              </a:rPr>
              <a:t>catalyst intermediate, </a:t>
            </a:r>
            <a:r>
              <a:rPr lang="en-US" sz="2800" dirty="0">
                <a:latin typeface="Lato" panose="020F0502020204030203" pitchFamily="34" charset="0"/>
                <a:ea typeface="Lato" panose="020F0502020204030203" pitchFamily="34" charset="0"/>
                <a:cs typeface="Lato" panose="020F0502020204030203" pitchFamily="34" charset="0"/>
                <a:hlinkClick r:id="rId3"/>
              </a:rPr>
              <a:t>Science, </a:t>
            </a:r>
            <a:r>
              <a:rPr lang="en-US" sz="2800" b="1" dirty="0">
                <a:latin typeface="Lato" panose="020F0502020204030203" pitchFamily="34" charset="0"/>
                <a:ea typeface="Lato" panose="020F0502020204030203" pitchFamily="34" charset="0"/>
                <a:cs typeface="Lato" panose="020F0502020204030203" pitchFamily="34" charset="0"/>
                <a:hlinkClick r:id="rId3"/>
              </a:rPr>
              <a:t>342</a:t>
            </a:r>
            <a:r>
              <a:rPr lang="en-US" sz="2800" dirty="0">
                <a:latin typeface="Lato" panose="020F0502020204030203" pitchFamily="34" charset="0"/>
                <a:ea typeface="Lato" panose="020F0502020204030203" pitchFamily="34" charset="0"/>
                <a:cs typeface="Lato" panose="020F0502020204030203" pitchFamily="34" charset="0"/>
                <a:hlinkClick r:id="rId3"/>
              </a:rPr>
              <a:t>, 351 (2013)</a:t>
            </a:r>
            <a:endParaRPr lang="en-GB" sz="2800"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90E9991F-1644-6D45-AE01-20B6EC814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488" y="2146899"/>
            <a:ext cx="8496300" cy="4318000"/>
          </a:xfrm>
          <a:prstGeom prst="rect">
            <a:avLst/>
          </a:prstGeom>
        </p:spPr>
      </p:pic>
      <p:pic>
        <p:nvPicPr>
          <p:cNvPr id="6" name="Picture 5">
            <a:extLst>
              <a:ext uri="{FF2B5EF4-FFF2-40B4-BE49-F238E27FC236}">
                <a16:creationId xmlns:a16="http://schemas.microsoft.com/office/drawing/2014/main" id="{B875F191-2705-794C-A269-B4C415A78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75" y="7774697"/>
            <a:ext cx="6210300" cy="3378200"/>
          </a:xfrm>
          <a:prstGeom prst="rect">
            <a:avLst/>
          </a:prstGeom>
        </p:spPr>
      </p:pic>
    </p:spTree>
    <p:extLst>
      <p:ext uri="{BB962C8B-B14F-4D97-AF65-F5344CB8AC3E}">
        <p14:creationId xmlns:p14="http://schemas.microsoft.com/office/powerpoint/2010/main" val="2188795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109" y="0"/>
            <a:ext cx="16977732" cy="1328306"/>
          </a:xfrm>
        </p:spPr>
        <p:txBody>
          <a:bodyPr>
            <a:normAutofit/>
          </a:bodyPr>
          <a:lstStyle/>
          <a:p>
            <a:r>
              <a:rPr lang="en-US" dirty="0"/>
              <a:t>BAND Periodic DFT with AOs</a:t>
            </a:r>
          </a:p>
        </p:txBody>
      </p:sp>
      <p:pic>
        <p:nvPicPr>
          <p:cNvPr id="10" name="Picture 3"/>
          <p:cNvPicPr>
            <a:picLocks noChangeAspect="1" noChangeArrowheads="1"/>
          </p:cNvPicPr>
          <p:nvPr/>
        </p:nvPicPr>
        <p:blipFill>
          <a:blip r:embed="rId2" cstate="print"/>
          <a:srcRect l="12432" t="17515" r="4781" b="9553"/>
          <a:stretch>
            <a:fillRect/>
          </a:stretch>
        </p:blipFill>
        <p:spPr bwMode="auto">
          <a:xfrm>
            <a:off x="8263466" y="6631411"/>
            <a:ext cx="10024533" cy="5303864"/>
          </a:xfrm>
          <a:prstGeom prst="rect">
            <a:avLst/>
          </a:prstGeom>
          <a:noFill/>
          <a:ln w="9525">
            <a:noFill/>
            <a:miter lim="800000"/>
            <a:headEnd/>
            <a:tailEnd/>
          </a:ln>
          <a:effec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51369"/>
          <a:stretch/>
        </p:blipFill>
        <p:spPr>
          <a:xfrm>
            <a:off x="236705" y="1526732"/>
            <a:ext cx="10464269" cy="4020234"/>
          </a:xfrm>
          <a:prstGeom prst="rect">
            <a:avLst/>
          </a:prstGeom>
        </p:spPr>
      </p:pic>
      <p:sp>
        <p:nvSpPr>
          <p:cNvPr id="15" name="Rectangle 10"/>
          <p:cNvSpPr>
            <a:spLocks/>
          </p:cNvSpPr>
          <p:nvPr/>
        </p:nvSpPr>
        <p:spPr bwMode="auto">
          <a:xfrm>
            <a:off x="704881" y="5808932"/>
            <a:ext cx="7920780"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Dielectric function ML </a:t>
            </a:r>
            <a:r>
              <a:rPr lang="en-US" sz="3300" dirty="0" err="1">
                <a:latin typeface="Lato" charset="0"/>
                <a:ea typeface="Lato" charset="0"/>
                <a:cs typeface="Lato" charset="0"/>
              </a:rPr>
              <a:t>ZnO</a:t>
            </a:r>
            <a:r>
              <a:rPr lang="en-US" sz="3300" dirty="0">
                <a:latin typeface="Lato" charset="0"/>
                <a:ea typeface="Lato" charset="0"/>
                <a:cs typeface="Lato" charset="0"/>
              </a:rPr>
              <a:t> (2D TDCDFT)</a:t>
            </a:r>
          </a:p>
        </p:txBody>
      </p:sp>
      <p:sp>
        <p:nvSpPr>
          <p:cNvPr id="16" name="Rectangle 10"/>
          <p:cNvSpPr>
            <a:spLocks/>
          </p:cNvSpPr>
          <p:nvPr/>
        </p:nvSpPr>
        <p:spPr bwMode="auto">
          <a:xfrm>
            <a:off x="12181414" y="5691506"/>
            <a:ext cx="4459896"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LDOS: STM </a:t>
            </a:r>
            <a:r>
              <a:rPr lang="en-US" sz="3300" dirty="0" err="1">
                <a:latin typeface="Lato" charset="0"/>
                <a:ea typeface="Lato" charset="0"/>
                <a:cs typeface="Lato" charset="0"/>
              </a:rPr>
              <a:t>PtGe</a:t>
            </a:r>
            <a:r>
              <a:rPr lang="en-US" sz="3300" dirty="0">
                <a:latin typeface="Lato" charset="0"/>
                <a:ea typeface="Lato" charset="0"/>
                <a:cs typeface="Lato" charset="0"/>
              </a:rPr>
              <a:t>(100) </a:t>
            </a:r>
          </a:p>
        </p:txBody>
      </p:sp>
      <p:sp>
        <p:nvSpPr>
          <p:cNvPr id="17" name="Rectangle 10"/>
          <p:cNvSpPr>
            <a:spLocks/>
          </p:cNvSpPr>
          <p:nvPr/>
        </p:nvSpPr>
        <p:spPr bwMode="auto">
          <a:xfrm>
            <a:off x="509611" y="11760011"/>
            <a:ext cx="6994245"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Band structure, </a:t>
            </a:r>
            <a:r>
              <a:rPr lang="en-US" sz="3300" dirty="0" err="1">
                <a:latin typeface="Lato" charset="0"/>
                <a:ea typeface="Lato" charset="0"/>
                <a:cs typeface="Lato" charset="0"/>
              </a:rPr>
              <a:t>pDOS</a:t>
            </a:r>
            <a:r>
              <a:rPr lang="en-US" sz="3300" dirty="0">
                <a:latin typeface="Lato" charset="0"/>
                <a:ea typeface="Lato" charset="0"/>
                <a:cs typeface="Lato" charset="0"/>
              </a:rPr>
              <a:t>, fat bands </a:t>
            </a:r>
            <a:r>
              <a:rPr lang="en-US" sz="3300" dirty="0" err="1">
                <a:latin typeface="Lato" charset="0"/>
                <a:ea typeface="Lato" charset="0"/>
                <a:cs typeface="Lato" charset="0"/>
              </a:rPr>
              <a:t>ZnS</a:t>
            </a:r>
            <a:endParaRPr lang="en-US" sz="3300" dirty="0">
              <a:latin typeface="Lato" charset="0"/>
              <a:ea typeface="Lato" charset="0"/>
              <a:cs typeface="Lato" charset="0"/>
            </a:endParaRPr>
          </a:p>
        </p:txBody>
      </p:sp>
      <p:sp>
        <p:nvSpPr>
          <p:cNvPr id="18" name="Rectangle 10"/>
          <p:cNvSpPr>
            <a:spLocks/>
          </p:cNvSpPr>
          <p:nvPr/>
        </p:nvSpPr>
        <p:spPr bwMode="auto">
          <a:xfrm>
            <a:off x="9090882" y="11760011"/>
            <a:ext cx="6957375"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Polarizing MoS</a:t>
            </a:r>
            <a:r>
              <a:rPr lang="en-US" sz="3300" baseline="-25000" dirty="0">
                <a:latin typeface="Lato" charset="0"/>
                <a:ea typeface="Lato" charset="0"/>
                <a:cs typeface="Lato" charset="0"/>
              </a:rPr>
              <a:t>2</a:t>
            </a:r>
            <a:r>
              <a:rPr lang="en-US" sz="3300" dirty="0">
                <a:latin typeface="Lato" charset="0"/>
                <a:ea typeface="Lato" charset="0"/>
                <a:cs typeface="Lato" charset="0"/>
              </a:rPr>
              <a:t> with an electric field</a:t>
            </a:r>
          </a:p>
        </p:txBody>
      </p:sp>
      <p:pic>
        <p:nvPicPr>
          <p:cNvPr id="3" name="Picture 2">
            <a:extLst>
              <a:ext uri="{FF2B5EF4-FFF2-40B4-BE49-F238E27FC236}">
                <a16:creationId xmlns:a16="http://schemas.microsoft.com/office/drawing/2014/main" id="{675B21D5-44D6-5745-9D89-B8EB38A20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6" y="6509946"/>
            <a:ext cx="8432800" cy="5181600"/>
          </a:xfrm>
          <a:prstGeom prst="rect">
            <a:avLst/>
          </a:prstGeom>
        </p:spPr>
      </p:pic>
      <p:pic>
        <p:nvPicPr>
          <p:cNvPr id="20" name="Picture 19">
            <a:extLst>
              <a:ext uri="{FF2B5EF4-FFF2-40B4-BE49-F238E27FC236}">
                <a16:creationId xmlns:a16="http://schemas.microsoft.com/office/drawing/2014/main" id="{1841E02A-9260-3B4E-8102-7D188D034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6833" y="1233532"/>
            <a:ext cx="7048500" cy="4025900"/>
          </a:xfrm>
          <a:prstGeom prst="rect">
            <a:avLst/>
          </a:prstGeom>
        </p:spPr>
      </p:pic>
    </p:spTree>
    <p:extLst>
      <p:ext uri="{BB962C8B-B14F-4D97-AF65-F5344CB8AC3E}">
        <p14:creationId xmlns:p14="http://schemas.microsoft.com/office/powerpoint/2010/main" val="372135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A4617-99F2-0349-96FC-D57CB8430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7757" y="1798320"/>
            <a:ext cx="3227727" cy="2765086"/>
          </a:xfrm>
          <a:prstGeom prst="rect">
            <a:avLst/>
          </a:prstGeom>
        </p:spPr>
      </p:pic>
      <p:sp>
        <p:nvSpPr>
          <p:cNvPr id="84994" name="Title 1"/>
          <p:cNvSpPr>
            <a:spLocks noGrp="1"/>
          </p:cNvSpPr>
          <p:nvPr>
            <p:ph type="title"/>
          </p:nvPr>
        </p:nvSpPr>
        <p:spPr>
          <a:xfrm>
            <a:off x="0" y="-1"/>
            <a:ext cx="18288000" cy="1685925"/>
          </a:xfrm>
        </p:spPr>
        <p:txBody>
          <a:bodyPr>
            <a:normAutofit/>
          </a:bodyPr>
          <a:lstStyle/>
          <a:p>
            <a:pPr eaLnBrk="1" hangingPunct="1"/>
            <a:r>
              <a:rPr lang="en-US" sz="8000" dirty="0">
                <a:solidFill>
                  <a:srgbClr val="FF941E"/>
                </a:solidFill>
              </a:rPr>
              <a:t>BAND + Plane Wave codes (QE)</a:t>
            </a:r>
            <a:endParaRPr lang="en-US" sz="8000" dirty="0">
              <a:solidFill>
                <a:schemeClr val="accent2"/>
              </a:solidFill>
            </a:endParaRPr>
          </a:p>
        </p:txBody>
      </p:sp>
      <p:sp>
        <p:nvSpPr>
          <p:cNvPr id="84995" name="Content Placeholder 2"/>
          <p:cNvSpPr>
            <a:spLocks noGrp="1"/>
          </p:cNvSpPr>
          <p:nvPr>
            <p:ph idx="1"/>
          </p:nvPr>
        </p:nvSpPr>
        <p:spPr>
          <a:xfrm>
            <a:off x="634207" y="1766888"/>
            <a:ext cx="14965404" cy="10882312"/>
          </a:xfrm>
        </p:spPr>
        <p:txBody>
          <a:bodyPr>
            <a:normAutofit fontScale="85000" lnSpcReduction="20000"/>
          </a:bodyPr>
          <a:lstStyle/>
          <a:p>
            <a:pPr eaLnBrk="1" hangingPunct="1"/>
            <a:r>
              <a:rPr lang="en-US" dirty="0"/>
              <a:t>Atom centered basis functions, STO + NAO</a:t>
            </a:r>
          </a:p>
          <a:p>
            <a:pPr lvl="1" eaLnBrk="1" hangingPunct="1"/>
            <a:r>
              <a:rPr lang="en-US" sz="3300" dirty="0"/>
              <a:t>Compare cluster with periodic</a:t>
            </a:r>
          </a:p>
          <a:p>
            <a:pPr lvl="1" eaLnBrk="1" hangingPunct="1"/>
            <a:r>
              <a:rPr lang="en-US" sz="3300" dirty="0"/>
              <a:t>No pseudopotentials, basis sets for all elements</a:t>
            </a:r>
          </a:p>
          <a:p>
            <a:pPr lvl="1" eaLnBrk="1" hangingPunct="1"/>
            <a:r>
              <a:rPr lang="en-US" sz="3300" dirty="0"/>
              <a:t>Core spectroscopy (core holes)</a:t>
            </a:r>
          </a:p>
          <a:p>
            <a:pPr lvl="1" eaLnBrk="1" hangingPunct="1"/>
            <a:r>
              <a:rPr lang="en-US" sz="3300" dirty="0"/>
              <a:t>Easy orbital </a:t>
            </a:r>
            <a:r>
              <a:rPr lang="en-US" sz="3300" b="1" dirty="0"/>
              <a:t>analysis: </a:t>
            </a:r>
            <a:r>
              <a:rPr lang="en-US" sz="3300" dirty="0" err="1"/>
              <a:t>pDOS</a:t>
            </a:r>
            <a:r>
              <a:rPr lang="en-US" sz="3300" dirty="0"/>
              <a:t>, COOP, EDA</a:t>
            </a:r>
          </a:p>
          <a:p>
            <a:pPr lvl="1"/>
            <a:r>
              <a:rPr lang="is-IS" sz="3300" dirty="0"/>
              <a:t>Dielectric function: polarization functional, TDCDFT</a:t>
            </a:r>
            <a:endParaRPr lang="en-US" sz="3300" dirty="0"/>
          </a:p>
          <a:p>
            <a:pPr lvl="1" eaLnBrk="1" hangingPunct="1"/>
            <a:r>
              <a:rPr lang="en-US" sz="3300" dirty="0"/>
              <a:t>xc: TASK, SCAN, MN15-L, HSE06, GLLB-</a:t>
            </a:r>
            <a:r>
              <a:rPr lang="en-US" sz="3300" dirty="0" err="1"/>
              <a:t>sc</a:t>
            </a:r>
            <a:r>
              <a:rPr lang="en-US" sz="3300" dirty="0"/>
              <a:t>, D3(BJ</a:t>
            </a:r>
            <a:r>
              <a:rPr lang="is-IS" sz="3300" dirty="0"/>
              <a:t>), DFT-1/2, r2SCAN-D4</a:t>
            </a:r>
          </a:p>
          <a:p>
            <a:pPr lvl="1" eaLnBrk="1" hangingPunct="1"/>
            <a:r>
              <a:rPr lang="is-IS" sz="3300" dirty="0"/>
              <a:t>Self-consistent spin-orbit coupling</a:t>
            </a:r>
          </a:p>
          <a:p>
            <a:pPr lvl="1" eaLnBrk="1" hangingPunct="1"/>
            <a:r>
              <a:rPr lang="is-IS" sz="3300" dirty="0"/>
              <a:t>Self-consistent NEGF (biases, spin)</a:t>
            </a:r>
            <a:endParaRPr lang="en-US" sz="3600" dirty="0"/>
          </a:p>
          <a:p>
            <a:pPr lvl="1"/>
            <a:endParaRPr lang="en-US" sz="3600" dirty="0"/>
          </a:p>
          <a:p>
            <a:r>
              <a:rPr lang="en-US" dirty="0"/>
              <a:t>True 2D surfaces, 1D polymers</a:t>
            </a:r>
          </a:p>
          <a:p>
            <a:pPr lvl="1"/>
            <a:r>
              <a:rPr lang="en-US" sz="3225" dirty="0"/>
              <a:t>Solvation: COSMO, </a:t>
            </a:r>
            <a:r>
              <a:rPr lang="en-US" sz="3225" b="1" dirty="0"/>
              <a:t>SM12</a:t>
            </a:r>
          </a:p>
          <a:p>
            <a:pPr lvl="1"/>
            <a:r>
              <a:rPr lang="en-US" sz="3225" dirty="0"/>
              <a:t>Polarization in z-direction</a:t>
            </a:r>
          </a:p>
          <a:p>
            <a:pPr lvl="1"/>
            <a:r>
              <a:rPr lang="en-US" sz="3225" dirty="0"/>
              <a:t>1D, 2D electronics (homogeneous E field)</a:t>
            </a:r>
          </a:p>
          <a:p>
            <a:pPr lvl="1"/>
            <a:r>
              <a:rPr lang="en-US" sz="3225" dirty="0"/>
              <a:t>Nanotubes</a:t>
            </a:r>
          </a:p>
          <a:p>
            <a:pPr marL="635000" lvl="1" indent="0" eaLnBrk="1" hangingPunct="1">
              <a:buNone/>
            </a:pPr>
            <a:endParaRPr lang="en-US" sz="3300" dirty="0"/>
          </a:p>
          <a:p>
            <a:r>
              <a:rPr lang="en-US" dirty="0"/>
              <a:t>Integrated GUI + Python I/F </a:t>
            </a:r>
          </a:p>
          <a:p>
            <a:pPr lvl="1"/>
            <a:r>
              <a:rPr lang="en-US" dirty="0"/>
              <a:t>Easy set up &amp; analysis</a:t>
            </a:r>
          </a:p>
          <a:p>
            <a:pPr lvl="1"/>
            <a:r>
              <a:rPr lang="en-US" dirty="0"/>
              <a:t>Switch: ADF, DFTB, BAND, </a:t>
            </a:r>
            <a:r>
              <a:rPr lang="en-US" dirty="0">
                <a:solidFill>
                  <a:srgbClr val="FF941E"/>
                </a:solidFill>
              </a:rPr>
              <a:t>QE (VASP)</a:t>
            </a:r>
          </a:p>
          <a:p>
            <a:pPr lvl="1"/>
            <a:r>
              <a:rPr lang="en-US" dirty="0"/>
              <a:t>Parametrize DFTB, </a:t>
            </a:r>
            <a:r>
              <a:rPr lang="en-US" dirty="0" err="1"/>
              <a:t>ReaxFF</a:t>
            </a:r>
            <a:r>
              <a:rPr lang="en-US" dirty="0"/>
              <a:t>, MLP</a:t>
            </a:r>
            <a:endParaRPr lang="en-US" sz="3600" dirty="0"/>
          </a:p>
        </p:txBody>
      </p:sp>
      <p:pic>
        <p:nvPicPr>
          <p:cNvPr id="15" name="Picture 14">
            <a:extLst>
              <a:ext uri="{FF2B5EF4-FFF2-40B4-BE49-F238E27FC236}">
                <a16:creationId xmlns:a16="http://schemas.microsoft.com/office/drawing/2014/main" id="{5E7F6A3A-1596-3647-B247-454D39531117}"/>
              </a:ext>
            </a:extLst>
          </p:cNvPr>
          <p:cNvPicPr>
            <a:picLocks noChangeAspect="1"/>
          </p:cNvPicPr>
          <p:nvPr/>
        </p:nvPicPr>
        <p:blipFill rotWithShape="1">
          <a:blip r:embed="rId3">
            <a:extLst>
              <a:ext uri="{28A0092B-C50C-407E-A947-70E740481C1C}">
                <a14:useLocalDpi xmlns:a14="http://schemas.microsoft.com/office/drawing/2010/main" val="0"/>
              </a:ext>
            </a:extLst>
          </a:blip>
          <a:srcRect b="8430"/>
          <a:stretch/>
        </p:blipFill>
        <p:spPr>
          <a:xfrm>
            <a:off x="9447892" y="9348788"/>
            <a:ext cx="5395164" cy="3109882"/>
          </a:xfrm>
          <a:prstGeom prst="rect">
            <a:avLst/>
          </a:prstGeom>
        </p:spPr>
      </p:pic>
      <p:sp>
        <p:nvSpPr>
          <p:cNvPr id="18" name="Rectangle 17">
            <a:extLst>
              <a:ext uri="{FF2B5EF4-FFF2-40B4-BE49-F238E27FC236}">
                <a16:creationId xmlns:a16="http://schemas.microsoft.com/office/drawing/2014/main" id="{7979EEE4-DB6B-574D-8A71-A98716C28968}"/>
              </a:ext>
            </a:extLst>
          </p:cNvPr>
          <p:cNvSpPr/>
          <p:nvPr/>
        </p:nvSpPr>
        <p:spPr>
          <a:xfrm>
            <a:off x="14422671" y="10295000"/>
            <a:ext cx="3865329" cy="1569660"/>
          </a:xfrm>
          <a:prstGeom prst="rect">
            <a:avLst/>
          </a:prstGeom>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Polarizing 2D semiconductor (</a:t>
            </a: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hlinkClick r:id="rId4"/>
              </a:rPr>
              <a:t>tutorial</a:t>
            </a: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N. </a:t>
            </a:r>
            <a:r>
              <a:rPr kumimoji="0" lang="en-US" sz="2400" b="0" i="0" u="none" strike="noStrike" kern="0" cap="none" spc="0" normalizeH="0" baseline="0" noProof="0" dirty="0" err="1">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Zibouche</a:t>
            </a: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 et al.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hlinkClick r:id="rId5"/>
              </a:rPr>
              <a:t>PCCP (2014)</a:t>
            </a:r>
            <a:endPar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endParaRPr>
          </a:p>
        </p:txBody>
      </p:sp>
      <p:pic>
        <p:nvPicPr>
          <p:cNvPr id="17" name="Picture 16">
            <a:extLst>
              <a:ext uri="{FF2B5EF4-FFF2-40B4-BE49-F238E27FC236}">
                <a16:creationId xmlns:a16="http://schemas.microsoft.com/office/drawing/2014/main" id="{22482F51-2F66-844D-9434-149D6B27E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2988" y="6192927"/>
            <a:ext cx="5530068" cy="2695908"/>
          </a:xfrm>
          <a:prstGeom prst="rect">
            <a:avLst/>
          </a:prstGeom>
        </p:spPr>
      </p:pic>
      <p:sp>
        <p:nvSpPr>
          <p:cNvPr id="4" name="Rectangle 3"/>
          <p:cNvSpPr/>
          <p:nvPr/>
        </p:nvSpPr>
        <p:spPr>
          <a:xfrm>
            <a:off x="13901070" y="2214564"/>
            <a:ext cx="4386930" cy="1938992"/>
          </a:xfrm>
          <a:prstGeom prst="rect">
            <a:avLst/>
          </a:prstGeom>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periodic energy decomposition analysis (</a:t>
            </a: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hlinkClick r:id="rId7"/>
              </a:rPr>
              <a:t>tutorial</a:t>
            </a: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L. </a:t>
            </a:r>
            <a:r>
              <a:rPr kumimoji="0" lang="en-US" sz="2400" b="0" i="0" u="none" strike="noStrike" kern="0" cap="none" spc="0" normalizeH="0" baseline="0" noProof="0" dirty="0" err="1">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Pecher</a:t>
            </a: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 and R. Tonner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hlinkClick r:id="rId8"/>
              </a:rPr>
              <a:t>WIREs CMS, (2018)</a:t>
            </a:r>
            <a:endPar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endParaRPr>
          </a:p>
        </p:txBody>
      </p:sp>
      <p:sp>
        <p:nvSpPr>
          <p:cNvPr id="21" name="Rectangle 20">
            <a:extLst>
              <a:ext uri="{FF2B5EF4-FFF2-40B4-BE49-F238E27FC236}">
                <a16:creationId xmlns:a16="http://schemas.microsoft.com/office/drawing/2014/main" id="{0A56A0E1-9DFB-5846-8373-DCF85E43EA9F}"/>
              </a:ext>
            </a:extLst>
          </p:cNvPr>
          <p:cNvSpPr/>
          <p:nvPr/>
        </p:nvSpPr>
        <p:spPr>
          <a:xfrm>
            <a:off x="14843056" y="6639073"/>
            <a:ext cx="3444944" cy="1938992"/>
          </a:xfrm>
          <a:prstGeom prst="rect">
            <a:avLst/>
          </a:prstGeom>
        </p:spPr>
        <p:txBody>
          <a:bodyPr wrap="square">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COOP in perovskites</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a:t>
            </a: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hlinkClick r:id="rId9"/>
              </a:rPr>
              <a:t>tutorial</a:t>
            </a:r>
            <a:r>
              <a:rPr kumimoji="0" lang="en-US" sz="2400" b="1"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Goesten</a:t>
            </a: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rPr>
              <a:t> &amp; Hoffmann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hlinkClick r:id="rId10"/>
              </a:rPr>
              <a:t>JACS (2018)</a:t>
            </a:r>
            <a:endPar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Lato Medium" panose="020F0502020204030203" pitchFamily="34" charset="0"/>
              <a:ea typeface="Lato Medium" panose="020F0502020204030203" pitchFamily="34" charset="0"/>
              <a:cs typeface="Lato Medium" panose="020F0502020204030203" pitchFamily="34" charset="0"/>
              <a:sym typeface="Helvetica Light"/>
            </a:endParaRPr>
          </a:p>
        </p:txBody>
      </p:sp>
    </p:spTree>
    <p:extLst>
      <p:ext uri="{BB962C8B-B14F-4D97-AF65-F5344CB8AC3E}">
        <p14:creationId xmlns:p14="http://schemas.microsoft.com/office/powerpoint/2010/main" val="4181749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EC782-0EDF-474A-BC5B-4AC27ED53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184" y="1983058"/>
            <a:ext cx="6175593" cy="5924808"/>
          </a:xfrm>
          <a:prstGeom prst="rect">
            <a:avLst/>
          </a:prstGeom>
        </p:spPr>
      </p:pic>
      <p:sp>
        <p:nvSpPr>
          <p:cNvPr id="4" name="Title 3"/>
          <p:cNvSpPr>
            <a:spLocks noGrp="1"/>
          </p:cNvSpPr>
          <p:nvPr>
            <p:ph type="title"/>
          </p:nvPr>
        </p:nvSpPr>
        <p:spPr>
          <a:xfrm>
            <a:off x="0" y="-1"/>
            <a:ext cx="18288000" cy="1983059"/>
          </a:xfrm>
        </p:spPr>
        <p:txBody>
          <a:bodyPr>
            <a:normAutofit/>
          </a:bodyPr>
          <a:lstStyle/>
          <a:p>
            <a:r>
              <a:rPr lang="en-US" sz="6600" dirty="0"/>
              <a:t>DFTB: ‘</a:t>
            </a:r>
            <a:r>
              <a:rPr lang="en-US" sz="6600" u="sng" dirty="0"/>
              <a:t>fast DFT</a:t>
            </a:r>
            <a:r>
              <a:rPr lang="en-US" sz="6600" dirty="0"/>
              <a:t>’ for molecules &amp; periodic</a:t>
            </a:r>
          </a:p>
        </p:txBody>
      </p:sp>
      <p:sp>
        <p:nvSpPr>
          <p:cNvPr id="15" name="Content Placeholder 3"/>
          <p:cNvSpPr>
            <a:spLocks noGrp="1"/>
          </p:cNvSpPr>
          <p:nvPr>
            <p:ph sz="quarter" idx="4294967295"/>
          </p:nvPr>
        </p:nvSpPr>
        <p:spPr>
          <a:xfrm>
            <a:off x="9805988" y="1905000"/>
            <a:ext cx="8306587" cy="10904266"/>
          </a:xfrm>
          <a:prstGeom prst="rect">
            <a:avLst/>
          </a:prstGeom>
        </p:spPr>
        <p:txBody>
          <a:bodyPr>
            <a:normAutofit/>
          </a:bodyPr>
          <a:lstStyle/>
          <a:p>
            <a:pPr marL="0" indent="0">
              <a:buNone/>
            </a:pPr>
            <a:r>
              <a:rPr lang="en-US" sz="3600" u="sng" dirty="0"/>
              <a:t>Approximated DFT</a:t>
            </a:r>
          </a:p>
          <a:p>
            <a:pPr defTabSz="1371600" eaLnBrk="0" fontAlgn="base">
              <a:spcBef>
                <a:spcPct val="0"/>
              </a:spcBef>
              <a:spcAft>
                <a:spcPct val="0"/>
              </a:spcAft>
              <a:defRPr/>
            </a:pPr>
            <a:r>
              <a:rPr lang="en-US" sz="3600" dirty="0"/>
              <a:t>Nearest neighbor &amp; minimal basis</a:t>
            </a:r>
          </a:p>
          <a:p>
            <a:pPr defTabSz="1371600" eaLnBrk="0" fontAlgn="base">
              <a:spcBef>
                <a:spcPct val="0"/>
              </a:spcBef>
              <a:spcAft>
                <a:spcPct val="0"/>
              </a:spcAft>
              <a:defRPr/>
            </a:pPr>
            <a:r>
              <a:rPr lang="en-US" sz="3600" dirty="0"/>
              <a:t>Tabulated </a:t>
            </a:r>
            <a:r>
              <a:rPr lang="en-US" sz="3600" dirty="0" err="1"/>
              <a:t>elec</a:t>
            </a:r>
            <a:r>
              <a:rPr lang="en-US" sz="3600" dirty="0"/>
              <a:t> &amp; rep. parameters:</a:t>
            </a:r>
          </a:p>
          <a:p>
            <a:pPr lvl="1" defTabSz="1371600" eaLnBrk="0" fontAlgn="base">
              <a:spcBef>
                <a:spcPct val="0"/>
              </a:spcBef>
              <a:spcAft>
                <a:spcPct val="0"/>
              </a:spcAft>
              <a:defRPr/>
            </a:pPr>
            <a:r>
              <a:rPr lang="en-US" sz="3600" dirty="0" err="1"/>
              <a:t>Grimme</a:t>
            </a:r>
            <a:r>
              <a:rPr lang="en-US" sz="3600" dirty="0"/>
              <a:t> GFN-</a:t>
            </a:r>
            <a:r>
              <a:rPr lang="en-US" sz="3600" dirty="0" err="1"/>
              <a:t>xTB</a:t>
            </a:r>
            <a:r>
              <a:rPr lang="en-US" sz="3600" dirty="0"/>
              <a:t> (Z = 1-86)</a:t>
            </a:r>
          </a:p>
          <a:p>
            <a:pPr lvl="2" defTabSz="1371600" eaLnBrk="0" fontAlgn="base">
              <a:spcBef>
                <a:spcPct val="0"/>
              </a:spcBef>
              <a:spcAft>
                <a:spcPct val="0"/>
              </a:spcAft>
              <a:defRPr/>
            </a:pPr>
            <a:r>
              <a:rPr lang="en-US" sz="3600" dirty="0"/>
              <a:t>GBSA solvation</a:t>
            </a:r>
          </a:p>
          <a:p>
            <a:pPr lvl="1" defTabSz="1371600" eaLnBrk="0" fontAlgn="base">
              <a:spcBef>
                <a:spcPct val="0"/>
              </a:spcBef>
              <a:spcAft>
                <a:spcPct val="0"/>
              </a:spcAft>
              <a:defRPr/>
            </a:pPr>
            <a:r>
              <a:rPr lang="en-US" sz="3600" dirty="0" err="1"/>
              <a:t>QuasiNaNo</a:t>
            </a:r>
            <a:r>
              <a:rPr lang="en-US" sz="3600" dirty="0"/>
              <a:t> &amp; </a:t>
            </a:r>
            <a:r>
              <a:rPr lang="en-US" sz="3600" dirty="0" err="1"/>
              <a:t>DFTB.org</a:t>
            </a:r>
            <a:endParaRPr lang="en-US" sz="3600" dirty="0"/>
          </a:p>
          <a:p>
            <a:pPr defTabSz="1371600" eaLnBrk="0" fontAlgn="base">
              <a:spcBef>
                <a:spcPct val="0"/>
              </a:spcBef>
              <a:spcAft>
                <a:spcPct val="0"/>
              </a:spcAft>
              <a:defRPr/>
            </a:pPr>
            <a:endParaRPr lang="en-US" sz="3600" dirty="0"/>
          </a:p>
          <a:p>
            <a:pPr marL="0" indent="0">
              <a:buNone/>
            </a:pPr>
            <a:r>
              <a:rPr lang="en-US" sz="3600" u="sng" dirty="0"/>
              <a:t>Capabilities &amp; Features</a:t>
            </a:r>
          </a:p>
          <a:p>
            <a:pPr defTabSz="1371600" eaLnBrk="0" fontAlgn="base">
              <a:spcBef>
                <a:spcPct val="0"/>
              </a:spcBef>
              <a:spcAft>
                <a:spcPct val="0"/>
              </a:spcAft>
              <a:defRPr/>
            </a:pPr>
            <a:r>
              <a:rPr lang="en-US" sz="3600" dirty="0"/>
              <a:t>UV/VIS for molecules (fast!)</a:t>
            </a:r>
          </a:p>
          <a:p>
            <a:pPr defTabSz="1371600" eaLnBrk="0" fontAlgn="base">
              <a:spcBef>
                <a:spcPct val="0"/>
              </a:spcBef>
              <a:spcAft>
                <a:spcPct val="0"/>
              </a:spcAft>
              <a:defRPr/>
            </a:pPr>
            <a:r>
              <a:rPr lang="en-US" sz="3600" dirty="0"/>
              <a:t>MOs, Band structures, DOS</a:t>
            </a:r>
          </a:p>
          <a:p>
            <a:pPr defTabSz="1371600" eaLnBrk="0" fontAlgn="base">
              <a:spcBef>
                <a:spcPct val="0"/>
              </a:spcBef>
              <a:spcAft>
                <a:spcPct val="0"/>
              </a:spcAft>
              <a:defRPr/>
            </a:pPr>
            <a:r>
              <a:rPr lang="en-US" sz="3600" dirty="0"/>
              <a:t>Molecules, 1D polymers, bulk</a:t>
            </a:r>
          </a:p>
          <a:p>
            <a:pPr defTabSz="1371600" eaLnBrk="0" fontAlgn="base">
              <a:spcBef>
                <a:spcPct val="0"/>
              </a:spcBef>
              <a:spcAft>
                <a:spcPct val="0"/>
              </a:spcAft>
              <a:defRPr/>
            </a:pPr>
            <a:r>
              <a:rPr lang="en-US" sz="3600" dirty="0"/>
              <a:t>NEGF: transmission</a:t>
            </a:r>
          </a:p>
          <a:p>
            <a:pPr marL="0" indent="0" defTabSz="1371600" eaLnBrk="0" fontAlgn="base">
              <a:spcBef>
                <a:spcPct val="0"/>
              </a:spcBef>
              <a:spcAft>
                <a:spcPct val="0"/>
              </a:spcAft>
              <a:buNone/>
              <a:defRPr/>
            </a:pPr>
            <a:endParaRPr lang="en-US" sz="3600" u="sng" dirty="0"/>
          </a:p>
          <a:p>
            <a:pPr marL="0" indent="0" defTabSz="1371600" eaLnBrk="0" fontAlgn="base">
              <a:spcBef>
                <a:spcPct val="0"/>
              </a:spcBef>
              <a:spcAft>
                <a:spcPct val="0"/>
              </a:spcAft>
              <a:buNone/>
              <a:defRPr/>
            </a:pPr>
            <a:r>
              <a:rPr lang="en-US" sz="3600" u="sng" dirty="0"/>
              <a:t>DFTB &amp; MOPAC + AMS driver </a:t>
            </a:r>
          </a:p>
          <a:p>
            <a:pPr defTabSz="1371600" eaLnBrk="0" fontAlgn="base">
              <a:spcBef>
                <a:spcPct val="0"/>
              </a:spcBef>
              <a:spcAft>
                <a:spcPct val="0"/>
              </a:spcAft>
              <a:defRPr/>
            </a:pPr>
            <a:r>
              <a:rPr lang="en-US" sz="3600" dirty="0"/>
              <a:t>Geometries, frequencies, phonons</a:t>
            </a:r>
          </a:p>
          <a:p>
            <a:pPr defTabSz="1371600" eaLnBrk="0" fontAlgn="base">
              <a:spcBef>
                <a:spcPct val="0"/>
              </a:spcBef>
              <a:spcAft>
                <a:spcPct val="0"/>
              </a:spcAft>
              <a:defRPr/>
            </a:pPr>
            <a:r>
              <a:rPr lang="en-US" sz="3600" dirty="0"/>
              <a:t>Stress tensors (optimize under p)</a:t>
            </a:r>
          </a:p>
          <a:p>
            <a:pPr defTabSz="1371600" eaLnBrk="0" fontAlgn="base">
              <a:spcBef>
                <a:spcPct val="0"/>
              </a:spcBef>
              <a:spcAft>
                <a:spcPct val="0"/>
              </a:spcAft>
              <a:defRPr/>
            </a:pPr>
            <a:r>
              <a:rPr lang="en-US" sz="3600" dirty="0"/>
              <a:t>Advanced MD, PES scans</a:t>
            </a:r>
          </a:p>
          <a:p>
            <a:pPr defTabSz="1371600" eaLnBrk="0" fontAlgn="base">
              <a:spcBef>
                <a:spcPct val="0"/>
              </a:spcBef>
              <a:spcAft>
                <a:spcPct val="0"/>
              </a:spcAft>
              <a:defRPr/>
            </a:pPr>
            <a:r>
              <a:rPr lang="en-US" sz="3600" dirty="0"/>
              <a:t>GCMC, molecule gun (deposition)</a:t>
            </a:r>
          </a:p>
        </p:txBody>
      </p:sp>
      <p:pic>
        <p:nvPicPr>
          <p:cNvPr id="2" name="Picture 1"/>
          <p:cNvPicPr>
            <a:picLocks noChangeAspect="1"/>
          </p:cNvPicPr>
          <p:nvPr/>
        </p:nvPicPr>
        <p:blipFill>
          <a:blip r:embed="rId3"/>
          <a:stretch>
            <a:fillRect/>
          </a:stretch>
        </p:blipFill>
        <p:spPr>
          <a:xfrm>
            <a:off x="724052" y="7999888"/>
            <a:ext cx="8799032" cy="4482007"/>
          </a:xfrm>
          <a:prstGeom prst="rect">
            <a:avLst/>
          </a:prstGeom>
        </p:spPr>
      </p:pic>
      <p:sp>
        <p:nvSpPr>
          <p:cNvPr id="6" name="Rectangle 5"/>
          <p:cNvSpPr/>
          <p:nvPr/>
        </p:nvSpPr>
        <p:spPr>
          <a:xfrm>
            <a:off x="5836130" y="11557773"/>
            <a:ext cx="2716431" cy="1015663"/>
          </a:xfrm>
          <a:prstGeom prst="rect">
            <a:avLst/>
          </a:prstGeom>
          <a:solidFill>
            <a:srgbClr val="FF941E"/>
          </a:solidFill>
        </p:spPr>
        <p:txBody>
          <a:bodyPr wrap="square">
            <a:spAutoFit/>
          </a:bodyPr>
          <a:lstStyle/>
          <a:p>
            <a:r>
              <a:rPr lang="en-US" sz="3000" dirty="0">
                <a:solidFill>
                  <a:schemeClr val="tx1"/>
                </a:solidFill>
                <a:latin typeface="Lato Medium" pitchFamily="34" charset="0"/>
                <a:ea typeface="Lato Medium" pitchFamily="34" charset="0"/>
                <a:cs typeface="Lato Medium" pitchFamily="34" charset="0"/>
                <a:hlinkClick r:id="rId4"/>
              </a:rPr>
              <a:t>Ziegler-Natta TS tutorial</a:t>
            </a:r>
            <a:endParaRPr lang="en-US" sz="3000" b="1" dirty="0">
              <a:solidFill>
                <a:schemeClr val="tx1"/>
              </a:solidFill>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408353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32" y="5843070"/>
            <a:ext cx="6496968" cy="4963782"/>
          </a:xfrm>
          <a:prstGeom prst="rect">
            <a:avLst/>
          </a:prstGeom>
        </p:spPr>
      </p:pic>
      <p:pic>
        <p:nvPicPr>
          <p:cNvPr id="8" name="Picture 7"/>
          <p:cNvPicPr>
            <a:picLocks noChangeAspect="1"/>
          </p:cNvPicPr>
          <p:nvPr/>
        </p:nvPicPr>
        <p:blipFill>
          <a:blip r:embed="rId3" cstate="print"/>
          <a:stretch>
            <a:fillRect/>
          </a:stretch>
        </p:blipFill>
        <p:spPr>
          <a:xfrm>
            <a:off x="967285" y="1971339"/>
            <a:ext cx="16353430" cy="3661095"/>
          </a:xfrm>
          <a:prstGeom prst="rect">
            <a:avLst/>
          </a:prstGeom>
        </p:spPr>
      </p:pic>
      <p:sp>
        <p:nvSpPr>
          <p:cNvPr id="6" name="Rectangle 5"/>
          <p:cNvSpPr/>
          <p:nvPr/>
        </p:nvSpPr>
        <p:spPr>
          <a:xfrm>
            <a:off x="7515225" y="5983934"/>
            <a:ext cx="9144000" cy="1962076"/>
          </a:xfrm>
          <a:prstGeom prst="rect">
            <a:avLst/>
          </a:prstGeom>
        </p:spPr>
        <p:txBody>
          <a:bodyPr>
            <a:spAutoFit/>
          </a:bodyPr>
          <a:lstStyle/>
          <a:p>
            <a:pPr algn="l"/>
            <a:r>
              <a:rPr lang="en-US" sz="4050" dirty="0">
                <a:solidFill>
                  <a:srgbClr val="5D5D5D"/>
                </a:solidFill>
                <a:latin typeface="Lato-Regular" charset="0"/>
              </a:rPr>
              <a:t>2D PdS</a:t>
            </a:r>
            <a:r>
              <a:rPr lang="en-US" sz="3300" baseline="-25000" dirty="0">
                <a:solidFill>
                  <a:srgbClr val="5D5D5D"/>
                </a:solidFill>
                <a:latin typeface="Lato-Regular" charset="0"/>
              </a:rPr>
              <a:t>2</a:t>
            </a:r>
            <a:r>
              <a:rPr lang="en-US" sz="4050" dirty="0">
                <a:solidFill>
                  <a:srgbClr val="5D5D5D"/>
                </a:solidFill>
                <a:latin typeface="Lato-Regular" charset="0"/>
              </a:rPr>
              <a:t> is </a:t>
            </a:r>
          </a:p>
          <a:p>
            <a:pPr marL="514350" indent="-514350" algn="l">
              <a:buFont typeface="Arial" charset="0"/>
              <a:buChar char="•"/>
            </a:pPr>
            <a:r>
              <a:rPr lang="en-US" sz="4050" dirty="0">
                <a:solidFill>
                  <a:srgbClr val="5D5D5D"/>
                </a:solidFill>
                <a:latin typeface="Lato-Regular" charset="0"/>
              </a:rPr>
              <a:t>semiconducting as ML</a:t>
            </a:r>
          </a:p>
          <a:p>
            <a:pPr marL="514350" indent="-514350" algn="l">
              <a:buFont typeface="Arial" charset="0"/>
              <a:buChar char="•"/>
            </a:pPr>
            <a:r>
              <a:rPr lang="en-US" sz="4050" dirty="0" err="1">
                <a:solidFill>
                  <a:srgbClr val="5D5D5D"/>
                </a:solidFill>
                <a:latin typeface="Lato-Regular" charset="0"/>
              </a:rPr>
              <a:t>semimetallic</a:t>
            </a:r>
            <a:r>
              <a:rPr lang="en-US" sz="4050" dirty="0">
                <a:solidFill>
                  <a:srgbClr val="5D5D5D"/>
                </a:solidFill>
                <a:latin typeface="Lato-Regular" charset="0"/>
              </a:rPr>
              <a:t> as BL</a:t>
            </a:r>
            <a:endParaRPr lang="en-US" sz="3750" dirty="0"/>
          </a:p>
        </p:txBody>
      </p:sp>
      <p:sp>
        <p:nvSpPr>
          <p:cNvPr id="10" name="TextBox 9"/>
          <p:cNvSpPr txBox="1"/>
          <p:nvPr/>
        </p:nvSpPr>
        <p:spPr>
          <a:xfrm>
            <a:off x="4570009" y="11082827"/>
            <a:ext cx="13062857" cy="1258780"/>
          </a:xfrm>
          <a:prstGeom prst="rect">
            <a:avLst/>
          </a:prstGeom>
          <a:noFill/>
        </p:spPr>
        <p:txBody>
          <a:bodyPr wrap="square" lIns="149327" tIns="74663" rIns="149327" bIns="74663" rtlCol="0">
            <a:spAutoFit/>
          </a:bodyPr>
          <a:lstStyle/>
          <a:p>
            <a:pPr algn="just"/>
            <a:r>
              <a:rPr lang="en-US" sz="3600" dirty="0" err="1">
                <a:latin typeface="Lato" charset="0"/>
                <a:ea typeface="Lato" charset="0"/>
                <a:cs typeface="Lato" charset="0"/>
              </a:rPr>
              <a:t>M.Ghorbani-Asl</a:t>
            </a:r>
            <a:r>
              <a:rPr lang="en-US" sz="3600" dirty="0">
                <a:latin typeface="Lato" charset="0"/>
                <a:ea typeface="Lato" charset="0"/>
                <a:cs typeface="Lato" charset="0"/>
              </a:rPr>
              <a:t>, A. </a:t>
            </a:r>
            <a:r>
              <a:rPr lang="en-US" sz="3600" dirty="0" err="1">
                <a:latin typeface="Lato" charset="0"/>
                <a:ea typeface="Lato" charset="0"/>
                <a:cs typeface="Lato" charset="0"/>
              </a:rPr>
              <a:t>Kuc</a:t>
            </a:r>
            <a:r>
              <a:rPr lang="en-US" sz="3600" dirty="0">
                <a:latin typeface="Lato" charset="0"/>
                <a:ea typeface="Lato" charset="0"/>
                <a:cs typeface="Lato" charset="0"/>
              </a:rPr>
              <a:t>, P. </a:t>
            </a:r>
            <a:r>
              <a:rPr lang="en-US" sz="3600" dirty="0" err="1">
                <a:latin typeface="Lato" charset="0"/>
                <a:ea typeface="Lato" charset="0"/>
                <a:cs typeface="Lato" charset="0"/>
              </a:rPr>
              <a:t>Miro</a:t>
            </a:r>
            <a:r>
              <a:rPr lang="en-US" sz="3600" dirty="0">
                <a:latin typeface="Lato" charset="0"/>
                <a:ea typeface="Lato" charset="0"/>
                <a:cs typeface="Lato" charset="0"/>
              </a:rPr>
              <a:t>́, and T. Heine, </a:t>
            </a:r>
            <a:r>
              <a:rPr lang="en-US" sz="3600" i="1" dirty="0">
                <a:latin typeface="Lato" charset="0"/>
                <a:ea typeface="Lato" charset="0"/>
                <a:cs typeface="Lato" charset="0"/>
              </a:rPr>
              <a:t>A Single-Material Logical Junction Based on 2D Crystal PdS2</a:t>
            </a:r>
            <a:r>
              <a:rPr lang="en-US" sz="3600" dirty="0">
                <a:latin typeface="Lato" charset="0"/>
                <a:ea typeface="Lato" charset="0"/>
                <a:cs typeface="Lato" charset="0"/>
              </a:rPr>
              <a:t>, </a:t>
            </a:r>
            <a:r>
              <a:rPr lang="en-US" sz="3600" dirty="0">
                <a:latin typeface="Lato" charset="0"/>
                <a:ea typeface="Lato" charset="0"/>
                <a:cs typeface="Lato" charset="0"/>
                <a:hlinkClick r:id="rId4"/>
              </a:rPr>
              <a:t>Adv. Mater. (2016)</a:t>
            </a:r>
            <a:endParaRPr lang="en-GB" sz="3600" dirty="0">
              <a:latin typeface="Lato" charset="0"/>
              <a:ea typeface="Lato" charset="0"/>
              <a:cs typeface="Lato" charset="0"/>
            </a:endParaRPr>
          </a:p>
        </p:txBody>
      </p:sp>
      <p:sp>
        <p:nvSpPr>
          <p:cNvPr id="11" name="Rectangle 10"/>
          <p:cNvSpPr/>
          <p:nvPr/>
        </p:nvSpPr>
        <p:spPr>
          <a:xfrm>
            <a:off x="7515225" y="8167444"/>
            <a:ext cx="10772775" cy="1962076"/>
          </a:xfrm>
          <a:prstGeom prst="rect">
            <a:avLst/>
          </a:prstGeom>
        </p:spPr>
        <p:txBody>
          <a:bodyPr wrap="square">
            <a:spAutoFit/>
          </a:bodyPr>
          <a:lstStyle/>
          <a:p>
            <a:pPr algn="l"/>
            <a:r>
              <a:rPr lang="en-US" sz="4050" dirty="0">
                <a:solidFill>
                  <a:srgbClr val="5D5D5D"/>
                </a:solidFill>
                <a:latin typeface="Lato-Regular" charset="0"/>
                <a:hlinkClick r:id="rId5"/>
              </a:rPr>
              <a:t>DFTB-NEGF</a:t>
            </a:r>
            <a:endParaRPr lang="en-US" sz="4050" dirty="0">
              <a:solidFill>
                <a:srgbClr val="5D5D5D"/>
              </a:solidFill>
              <a:latin typeface="Lato-Regular" charset="0"/>
            </a:endParaRPr>
          </a:p>
          <a:p>
            <a:pPr marL="514350" indent="-514350" algn="l">
              <a:buFont typeface="Arial" charset="0"/>
              <a:buChar char="•"/>
            </a:pPr>
            <a:r>
              <a:rPr lang="en-US" sz="4050" dirty="0">
                <a:solidFill>
                  <a:srgbClr val="5D5D5D"/>
                </a:solidFill>
                <a:latin typeface="Lato-Regular" charset="0"/>
              </a:rPr>
              <a:t>channel lengths of about 2.5 nm</a:t>
            </a:r>
          </a:p>
          <a:p>
            <a:pPr marL="514350" indent="-514350" algn="l">
              <a:buFont typeface="Arial" charset="0"/>
              <a:buChar char="•"/>
            </a:pPr>
            <a:r>
              <a:rPr lang="en-US" sz="4050" dirty="0">
                <a:solidFill>
                  <a:srgbClr val="5D5D5D"/>
                </a:solidFill>
                <a:latin typeface="Lato-Regular" charset="0"/>
              </a:rPr>
              <a:t>I–V characteristics tunable by gate voltage</a:t>
            </a:r>
            <a:endParaRPr lang="en-US" sz="3750" dirty="0"/>
          </a:p>
        </p:txBody>
      </p:sp>
      <p:sp>
        <p:nvSpPr>
          <p:cNvPr id="9" name="Title 3"/>
          <p:cNvSpPr txBox="1">
            <a:spLocks/>
          </p:cNvSpPr>
          <p:nvPr/>
        </p:nvSpPr>
        <p:spPr>
          <a:xfrm>
            <a:off x="655134" y="367058"/>
            <a:ext cx="16977732" cy="13283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6600" dirty="0">
                <a:solidFill>
                  <a:srgbClr val="FF941E"/>
                </a:solidFill>
              </a:rPr>
              <a:t>Single 2D semiconductor material diode</a:t>
            </a:r>
          </a:p>
        </p:txBody>
      </p:sp>
    </p:spTree>
    <p:extLst>
      <p:ext uri="{BB962C8B-B14F-4D97-AF65-F5344CB8AC3E}">
        <p14:creationId xmlns:p14="http://schemas.microsoft.com/office/powerpoint/2010/main" val="41055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t>ReaxFF – reactive molecular dynamics</a:t>
            </a:r>
          </a:p>
        </p:txBody>
      </p:sp>
      <p:pic>
        <p:nvPicPr>
          <p:cNvPr id="1026" name="Picture 2">
            <a:extLst>
              <a:ext uri="{FF2B5EF4-FFF2-40B4-BE49-F238E27FC236}">
                <a16:creationId xmlns:a16="http://schemas.microsoft.com/office/drawing/2014/main" id="{781C1B04-4D0A-4031-AFE7-E0BD272D67E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231"/>
          <a:stretch/>
        </p:blipFill>
        <p:spPr bwMode="auto">
          <a:xfrm>
            <a:off x="11210378" y="1895532"/>
            <a:ext cx="6976871" cy="365466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AAE1773-B9B7-485C-B421-C7ABC83D6543}"/>
              </a:ext>
            </a:extLst>
          </p:cNvPr>
          <p:cNvSpPr/>
          <p:nvPr/>
        </p:nvSpPr>
        <p:spPr>
          <a:xfrm>
            <a:off x="11775616" y="5800352"/>
            <a:ext cx="5846393" cy="830997"/>
          </a:xfrm>
          <a:prstGeom prst="rect">
            <a:avLst/>
          </a:prstGeom>
          <a:solidFill>
            <a:schemeClr val="bg1"/>
          </a:solidFill>
        </p:spPr>
        <p:txBody>
          <a:bodyPr wrap="square">
            <a:spAutoFit/>
          </a:bodyPr>
          <a:lstStyle/>
          <a:p>
            <a:r>
              <a:rPr lang="en-US" sz="2400" dirty="0">
                <a:latin typeface="Lato" panose="020F0502020204030203" pitchFamily="34" charset="0"/>
                <a:ea typeface="Lato" panose="020F0502020204030203" pitchFamily="34" charset="0"/>
                <a:cs typeface="Lato" panose="020F0502020204030203" pitchFamily="34" charset="0"/>
                <a:hlinkClick r:id="rId3"/>
              </a:rPr>
              <a:t>Combustion</a:t>
            </a:r>
            <a:r>
              <a:rPr lang="en-US" sz="2400" dirty="0">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hlinkClick r:id="rId4"/>
              </a:rPr>
              <a:t>pyrolysis</a:t>
            </a:r>
            <a:endParaRPr lang="en-US" sz="2400" dirty="0">
              <a:latin typeface="Lato" panose="020F0502020204030203" pitchFamily="34" charset="0"/>
              <a:ea typeface="Lato" panose="020F0502020204030203" pitchFamily="34" charset="0"/>
              <a:cs typeface="Lato" panose="020F0502020204030203" pitchFamily="34" charset="0"/>
            </a:endParaRPr>
          </a:p>
          <a:p>
            <a:r>
              <a:rPr lang="de-DE" sz="2400" dirty="0">
                <a:latin typeface="Lato" panose="020F0502020204030203" pitchFamily="34" charset="0"/>
                <a:ea typeface="Lato" panose="020F0502020204030203" pitchFamily="34" charset="0"/>
                <a:cs typeface="Lato" panose="020F0502020204030203" pitchFamily="34" charset="0"/>
              </a:rPr>
              <a:t>Chem. </a:t>
            </a:r>
            <a:r>
              <a:rPr lang="de-DE" sz="2400" dirty="0" err="1">
                <a:latin typeface="Lato" panose="020F0502020204030203" pitchFamily="34" charset="0"/>
                <a:ea typeface="Lato" panose="020F0502020204030203" pitchFamily="34" charset="0"/>
                <a:cs typeface="Lato" panose="020F0502020204030203" pitchFamily="34" charset="0"/>
              </a:rPr>
              <a:t>Sci</a:t>
            </a:r>
            <a:r>
              <a:rPr lang="de-DE" sz="2400" dirty="0">
                <a:latin typeface="Lato" panose="020F0502020204030203" pitchFamily="34" charset="0"/>
                <a:ea typeface="Lato" panose="020F0502020204030203" pitchFamily="34" charset="0"/>
                <a:cs typeface="Lato" panose="020F0502020204030203" pitchFamily="34" charset="0"/>
              </a:rPr>
              <a:t>., 2016, 7, 5280</a:t>
            </a:r>
            <a:endParaRPr lang="en-US" sz="2400" dirty="0">
              <a:latin typeface="Lato" panose="020F0502020204030203" pitchFamily="34" charset="0"/>
              <a:ea typeface="Lato" panose="020F0502020204030203" pitchFamily="34" charset="0"/>
              <a:cs typeface="Lato" panose="020F0502020204030203" pitchFamily="34" charset="0"/>
            </a:endParaRPr>
          </a:p>
        </p:txBody>
      </p:sp>
      <p:sp>
        <p:nvSpPr>
          <p:cNvPr id="15" name="Content Placeholder 3">
            <a:extLst>
              <a:ext uri="{FF2B5EF4-FFF2-40B4-BE49-F238E27FC236}">
                <a16:creationId xmlns:a16="http://schemas.microsoft.com/office/drawing/2014/main" id="{73A6EB70-57E1-40AA-954D-F44EBD1C5E3F}"/>
              </a:ext>
            </a:extLst>
          </p:cNvPr>
          <p:cNvSpPr>
            <a:spLocks noGrp="1"/>
          </p:cNvSpPr>
          <p:nvPr>
            <p:ph sz="quarter" idx="11"/>
          </p:nvPr>
        </p:nvSpPr>
        <p:spPr>
          <a:xfrm>
            <a:off x="530277" y="1975683"/>
            <a:ext cx="9632458" cy="2320538"/>
          </a:xfrm>
        </p:spPr>
        <p:txBody>
          <a:bodyPr>
            <a:normAutofit fontScale="85000" lnSpcReduction="10000"/>
          </a:bodyPr>
          <a:lstStyle/>
          <a:p>
            <a:r>
              <a:rPr lang="en-GB" dirty="0"/>
              <a:t>Single atom type, bond-order based</a:t>
            </a:r>
          </a:p>
          <a:p>
            <a:r>
              <a:rPr lang="en-GB" dirty="0"/>
              <a:t>Charge equilibration</a:t>
            </a:r>
          </a:p>
          <a:p>
            <a:r>
              <a:rPr lang="en-GB" dirty="0"/>
              <a:t>Continuous F &amp; E</a:t>
            </a:r>
          </a:p>
        </p:txBody>
      </p:sp>
      <p:pic>
        <p:nvPicPr>
          <p:cNvPr id="16" name="Picture 15">
            <a:extLst>
              <a:ext uri="{FF2B5EF4-FFF2-40B4-BE49-F238E27FC236}">
                <a16:creationId xmlns:a16="http://schemas.microsoft.com/office/drawing/2014/main" id="{7D9496F7-09A1-43EF-80F2-E520E6AF42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326" y="4500829"/>
            <a:ext cx="9632458" cy="1200329"/>
          </a:xfrm>
          <a:prstGeom prst="rect">
            <a:avLst/>
          </a:prstGeom>
        </p:spPr>
      </p:pic>
      <p:sp>
        <p:nvSpPr>
          <p:cNvPr id="19" name="TextBox 18">
            <a:extLst>
              <a:ext uri="{FF2B5EF4-FFF2-40B4-BE49-F238E27FC236}">
                <a16:creationId xmlns:a16="http://schemas.microsoft.com/office/drawing/2014/main" id="{E0553453-04F9-46C6-91FD-54DB2B76A41B}"/>
              </a:ext>
            </a:extLst>
          </p:cNvPr>
          <p:cNvSpPr txBox="1"/>
          <p:nvPr/>
        </p:nvSpPr>
        <p:spPr>
          <a:xfrm>
            <a:off x="402266" y="11533738"/>
            <a:ext cx="984991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000" dirty="0">
                <a:latin typeface="Lato" panose="020F0502020204030203" pitchFamily="34" charset="0"/>
                <a:ea typeface="Lato" panose="020F0502020204030203" pitchFamily="34" charset="0"/>
                <a:cs typeface="Lato" panose="020F0502020204030203" pitchFamily="34" charset="0"/>
              </a:rPr>
              <a:t>Review NPJ Comp. Materials (2016): </a:t>
            </a:r>
            <a:endParaRPr lang="en-GB" sz="2000" dirty="0">
              <a:solidFill>
                <a:srgbClr val="FF8213"/>
              </a:solidFill>
              <a:latin typeface="Lato" panose="020F0502020204030203" pitchFamily="34" charset="0"/>
              <a:ea typeface="Lato" panose="020F0502020204030203" pitchFamily="34" charset="0"/>
              <a:cs typeface="Lato" panose="020F0502020204030203" pitchFamily="34" charset="0"/>
              <a:hlinkClick r:id="rId6"/>
            </a:endParaRPr>
          </a:p>
          <a:p>
            <a:pPr algn="l"/>
            <a:r>
              <a:rPr lang="en-GB" sz="2000" b="0" i="0" u="none" strike="noStrike" dirty="0">
                <a:solidFill>
                  <a:srgbClr val="FF8213"/>
                </a:solidFill>
                <a:effectLst/>
                <a:latin typeface="Lato" panose="020F0502020204030203" pitchFamily="34" charset="0"/>
                <a:ea typeface="Lato" panose="020F0502020204030203" pitchFamily="34" charset="0"/>
                <a:cs typeface="Lato" panose="020F0502020204030203" pitchFamily="34" charset="0"/>
                <a:hlinkClick r:id="rId6"/>
              </a:rPr>
              <a:t>The </a:t>
            </a:r>
            <a:r>
              <a:rPr lang="en-GB" sz="2000" b="0" i="0" u="none" strike="noStrike" dirty="0" err="1">
                <a:solidFill>
                  <a:srgbClr val="FF8213"/>
                </a:solidFill>
                <a:effectLst/>
                <a:latin typeface="Lato" panose="020F0502020204030203" pitchFamily="34" charset="0"/>
                <a:ea typeface="Lato" panose="020F0502020204030203" pitchFamily="34" charset="0"/>
                <a:cs typeface="Lato" panose="020F0502020204030203" pitchFamily="34" charset="0"/>
                <a:hlinkClick r:id="rId6"/>
              </a:rPr>
              <a:t>ReaxFF</a:t>
            </a:r>
            <a:r>
              <a:rPr lang="en-GB" sz="2000" b="0" i="0" u="none" strike="noStrike" dirty="0">
                <a:solidFill>
                  <a:srgbClr val="FF8213"/>
                </a:solidFill>
                <a:effectLst/>
                <a:latin typeface="Lato" panose="020F0502020204030203" pitchFamily="34" charset="0"/>
                <a:ea typeface="Lato" panose="020F0502020204030203" pitchFamily="34" charset="0"/>
                <a:cs typeface="Lato" panose="020F0502020204030203" pitchFamily="34" charset="0"/>
                <a:hlinkClick r:id="rId6"/>
              </a:rPr>
              <a:t> reactive force field: development, applications and future directions</a:t>
            </a:r>
            <a:endParaRPr lang="en-NL" sz="2000" dirty="0">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2331F900-2929-485B-8A22-72D334B20756}"/>
              </a:ext>
            </a:extLst>
          </p:cNvPr>
          <p:cNvPicPr>
            <a:picLocks noChangeAspect="1"/>
          </p:cNvPicPr>
          <p:nvPr/>
        </p:nvPicPr>
        <p:blipFill>
          <a:blip r:embed="rId7"/>
          <a:stretch>
            <a:fillRect/>
          </a:stretch>
        </p:blipFill>
        <p:spPr>
          <a:xfrm>
            <a:off x="602326" y="8063993"/>
            <a:ext cx="5553523" cy="3314759"/>
          </a:xfrm>
          <a:prstGeom prst="rect">
            <a:avLst/>
          </a:prstGeom>
        </p:spPr>
      </p:pic>
      <p:pic>
        <p:nvPicPr>
          <p:cNvPr id="20" name="Picture 19">
            <a:extLst>
              <a:ext uri="{FF2B5EF4-FFF2-40B4-BE49-F238E27FC236}">
                <a16:creationId xmlns:a16="http://schemas.microsoft.com/office/drawing/2014/main" id="{E865AF1E-51F2-485A-A4BA-6837E6F406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266" y="6039546"/>
            <a:ext cx="6891822" cy="1923574"/>
          </a:xfrm>
          <a:prstGeom prst="rect">
            <a:avLst/>
          </a:prstGeom>
        </p:spPr>
      </p:pic>
      <p:sp>
        <p:nvSpPr>
          <p:cNvPr id="21" name="Rectangle 20">
            <a:extLst>
              <a:ext uri="{FF2B5EF4-FFF2-40B4-BE49-F238E27FC236}">
                <a16:creationId xmlns:a16="http://schemas.microsoft.com/office/drawing/2014/main" id="{565EA8AD-77FA-4B77-812B-F41AA6A80D3C}"/>
              </a:ext>
            </a:extLst>
          </p:cNvPr>
          <p:cNvSpPr/>
          <p:nvPr/>
        </p:nvSpPr>
        <p:spPr>
          <a:xfrm>
            <a:off x="10548257" y="11308342"/>
            <a:ext cx="7739743" cy="830997"/>
          </a:xfrm>
          <a:prstGeom prst="rect">
            <a:avLst/>
          </a:prstGeom>
          <a:solidFill>
            <a:schemeClr val="bg1"/>
          </a:solidFill>
        </p:spPr>
        <p:txBody>
          <a:bodyPr wrap="square">
            <a:spAutoFit/>
          </a:bodyPr>
          <a:lstStyle/>
          <a:p>
            <a:r>
              <a:rPr lang="en-GB" sz="2400" dirty="0">
                <a:latin typeface="Lato" panose="020F0502020204030203" pitchFamily="34" charset="0"/>
                <a:ea typeface="Lato" panose="020F0502020204030203" pitchFamily="34" charset="0"/>
                <a:cs typeface="Lato" panose="020F0502020204030203" pitchFamily="34" charset="0"/>
                <a:hlinkClick r:id="rId9"/>
              </a:rPr>
              <a:t>Polymer formation </a:t>
            </a:r>
            <a:r>
              <a:rPr lang="en-GB" sz="2400" dirty="0">
                <a:latin typeface="Lato" panose="020F0502020204030203" pitchFamily="34" charset="0"/>
                <a:ea typeface="Lato" panose="020F0502020204030203" pitchFamily="34" charset="0"/>
                <a:cs typeface="Lato" panose="020F0502020204030203" pitchFamily="34" charset="0"/>
              </a:rPr>
              <a:t>&amp; </a:t>
            </a:r>
            <a:r>
              <a:rPr lang="en-GB" sz="2400" dirty="0" err="1">
                <a:latin typeface="Lato" panose="020F0502020204030203" pitchFamily="34" charset="0"/>
                <a:ea typeface="Lato" panose="020F0502020204030203" pitchFamily="34" charset="0"/>
                <a:cs typeface="Lato" panose="020F0502020204030203" pitchFamily="34" charset="0"/>
                <a:hlinkClick r:id="rId10"/>
              </a:rPr>
              <a:t>Tg</a:t>
            </a:r>
            <a:r>
              <a:rPr lang="en-GB" sz="2400" dirty="0">
                <a:latin typeface="Lato" panose="020F0502020204030203" pitchFamily="34" charset="0"/>
                <a:ea typeface="Lato" panose="020F0502020204030203" pitchFamily="34" charset="0"/>
                <a:cs typeface="Lato" panose="020F0502020204030203" pitchFamily="34" charset="0"/>
              </a:rPr>
              <a:t>, </a:t>
            </a:r>
            <a:r>
              <a:rPr lang="en-GB" sz="2400" dirty="0">
                <a:latin typeface="Lato" panose="020F0502020204030203" pitchFamily="34" charset="0"/>
                <a:ea typeface="Lato" panose="020F0502020204030203" pitchFamily="34" charset="0"/>
                <a:cs typeface="Lato" panose="020F0502020204030203" pitchFamily="34" charset="0"/>
                <a:hlinkClick r:id="rId11"/>
              </a:rPr>
              <a:t>CTE</a:t>
            </a:r>
            <a:r>
              <a:rPr lang="en-GB" sz="2400" dirty="0">
                <a:latin typeface="Lato" panose="020F0502020204030203" pitchFamily="34" charset="0"/>
                <a:ea typeface="Lato" panose="020F0502020204030203" pitchFamily="34" charset="0"/>
                <a:cs typeface="Lato" panose="020F0502020204030203" pitchFamily="34" charset="0"/>
              </a:rPr>
              <a:t>, </a:t>
            </a:r>
            <a:r>
              <a:rPr lang="en-US" sz="2400" dirty="0">
                <a:latin typeface="Lato" panose="020F0502020204030203" pitchFamily="34" charset="0"/>
                <a:ea typeface="Lato" panose="020F0502020204030203" pitchFamily="34" charset="0"/>
                <a:cs typeface="Lato" panose="020F0502020204030203" pitchFamily="34" charset="0"/>
                <a:hlinkClick r:id="rId12"/>
              </a:rPr>
              <a:t>yield point</a:t>
            </a:r>
            <a:r>
              <a:rPr lang="en-US" sz="2400" dirty="0">
                <a:latin typeface="Lato" panose="020F0502020204030203" pitchFamily="34" charset="0"/>
                <a:ea typeface="Lato" panose="020F0502020204030203" pitchFamily="34" charset="0"/>
                <a:cs typeface="Lato" panose="020F0502020204030203" pitchFamily="34" charset="0"/>
              </a:rPr>
              <a:t> </a:t>
            </a:r>
            <a:br>
              <a:rPr lang="en-US" sz="2400" dirty="0">
                <a:latin typeface="Lato" panose="020F0502020204030203" pitchFamily="34" charset="0"/>
                <a:ea typeface="Lato" panose="020F0502020204030203" pitchFamily="34" charset="0"/>
                <a:cs typeface="Lato" panose="020F0502020204030203" pitchFamily="34" charset="0"/>
              </a:rPr>
            </a:br>
            <a:r>
              <a:rPr lang="pl-PL" sz="2400" dirty="0">
                <a:latin typeface="Lato" panose="020F0502020204030203" pitchFamily="34" charset="0"/>
                <a:ea typeface="Lato" panose="020F0502020204030203" pitchFamily="34" charset="0"/>
                <a:cs typeface="Lato" panose="020F0502020204030203" pitchFamily="34" charset="0"/>
              </a:rPr>
              <a:t>J. </a:t>
            </a:r>
            <a:r>
              <a:rPr lang="pl-PL" sz="2400" dirty="0" err="1">
                <a:latin typeface="Lato" panose="020F0502020204030203" pitchFamily="34" charset="0"/>
                <a:ea typeface="Lato" panose="020F0502020204030203" pitchFamily="34" charset="0"/>
                <a:cs typeface="Lato" panose="020F0502020204030203" pitchFamily="34" charset="0"/>
              </a:rPr>
              <a:t>Polym</a:t>
            </a:r>
            <a:r>
              <a:rPr lang="pl-PL" sz="2400" dirty="0">
                <a:latin typeface="Lato" panose="020F0502020204030203" pitchFamily="34" charset="0"/>
                <a:ea typeface="Lato" panose="020F0502020204030203" pitchFamily="34" charset="0"/>
                <a:cs typeface="Lato" panose="020F0502020204030203" pitchFamily="34" charset="0"/>
              </a:rPr>
              <a:t>. </a:t>
            </a:r>
            <a:r>
              <a:rPr lang="pl-PL" sz="2400" dirty="0" err="1">
                <a:latin typeface="Lato" panose="020F0502020204030203" pitchFamily="34" charset="0"/>
                <a:ea typeface="Lato" panose="020F0502020204030203" pitchFamily="34" charset="0"/>
                <a:cs typeface="Lato" panose="020F0502020204030203" pitchFamily="34" charset="0"/>
              </a:rPr>
              <a:t>Sci</a:t>
            </a:r>
            <a:r>
              <a:rPr lang="pl-PL" sz="2400" dirty="0">
                <a:latin typeface="Lato" panose="020F0502020204030203" pitchFamily="34" charset="0"/>
                <a:ea typeface="Lato" panose="020F0502020204030203" pitchFamily="34" charset="0"/>
                <a:cs typeface="Lato" panose="020F0502020204030203" pitchFamily="34" charset="0"/>
              </a:rPr>
              <a:t>. B 2018, 56, 255</a:t>
            </a: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22" name="Picture 21">
            <a:extLst>
              <a:ext uri="{FF2B5EF4-FFF2-40B4-BE49-F238E27FC236}">
                <a16:creationId xmlns:a16="http://schemas.microsoft.com/office/drawing/2014/main" id="{4E4DF60F-48D3-4FED-9AA7-A60D4EA493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33169" y="7626622"/>
            <a:ext cx="7654080" cy="3314759"/>
          </a:xfrm>
          <a:prstGeom prst="rect">
            <a:avLst/>
          </a:prstGeom>
        </p:spPr>
      </p:pic>
    </p:spTree>
    <p:extLst>
      <p:ext uri="{BB962C8B-B14F-4D97-AF65-F5344CB8AC3E}">
        <p14:creationId xmlns:p14="http://schemas.microsoft.com/office/powerpoint/2010/main" val="281191539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E1BC9D-90AD-6F48-90BD-6D74F7A937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 y="1896003"/>
            <a:ext cx="18288000" cy="10572750"/>
          </a:xfrm>
          <a:prstGeom prst="rect">
            <a:avLst/>
          </a:prstGeom>
        </p:spPr>
      </p:pic>
      <p:sp>
        <p:nvSpPr>
          <p:cNvPr id="42" name="Rectangle 2"/>
          <p:cNvSpPr txBox="1">
            <a:spLocks noChangeArrowheads="1"/>
          </p:cNvSpPr>
          <p:nvPr/>
        </p:nvSpPr>
        <p:spPr>
          <a:xfrm>
            <a:off x="-328612" y="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MD tools AMS driver</a:t>
            </a:r>
          </a:p>
        </p:txBody>
      </p:sp>
      <p:sp>
        <p:nvSpPr>
          <p:cNvPr id="9" name="Rectangle 8"/>
          <p:cNvSpPr/>
          <p:nvPr/>
        </p:nvSpPr>
        <p:spPr>
          <a:xfrm>
            <a:off x="15572552" y="11049942"/>
            <a:ext cx="2716431" cy="1015663"/>
          </a:xfrm>
          <a:prstGeom prst="rect">
            <a:avLst/>
          </a:prstGeom>
          <a:solidFill>
            <a:srgbClr val="FF941E"/>
          </a:solidFill>
        </p:spPr>
        <p:txBody>
          <a:bodyPr wrap="square">
            <a:spAutoFit/>
          </a:bodyPr>
          <a:lstStyle/>
          <a:p>
            <a:r>
              <a:rPr lang="en-US" sz="3000" dirty="0">
                <a:solidFill>
                  <a:schemeClr val="tx1"/>
                </a:solidFill>
                <a:latin typeface="Lato Medium" pitchFamily="34" charset="0"/>
                <a:ea typeface="Lato Medium" pitchFamily="34" charset="0"/>
                <a:cs typeface="Lato Medium" pitchFamily="34" charset="0"/>
                <a:hlinkClick r:id="rId4"/>
              </a:rPr>
              <a:t>GCMC</a:t>
            </a:r>
            <a:r>
              <a:rPr lang="en-US" sz="3000" dirty="0">
                <a:solidFill>
                  <a:schemeClr val="tx1"/>
                </a:solidFill>
                <a:latin typeface="Lato Medium" pitchFamily="34" charset="0"/>
                <a:ea typeface="Lato Medium" pitchFamily="34" charset="0"/>
                <a:cs typeface="Lato Medium" pitchFamily="34" charset="0"/>
              </a:rPr>
              <a:t>: speed up </a:t>
            </a:r>
            <a:r>
              <a:rPr lang="en-US" sz="3000" dirty="0" err="1">
                <a:solidFill>
                  <a:schemeClr val="tx1"/>
                </a:solidFill>
                <a:latin typeface="Lato Medium" pitchFamily="34" charset="0"/>
                <a:ea typeface="Lato Medium" pitchFamily="34" charset="0"/>
                <a:cs typeface="Lato Medium" pitchFamily="34" charset="0"/>
              </a:rPr>
              <a:t>thermo</a:t>
            </a:r>
            <a:endParaRPr lang="en-US" sz="3000" b="1" dirty="0">
              <a:solidFill>
                <a:schemeClr val="tx1"/>
              </a:solidFill>
              <a:latin typeface="Lato Medium" pitchFamily="34" charset="0"/>
              <a:ea typeface="Lato Medium" pitchFamily="34" charset="0"/>
              <a:cs typeface="Lato Medium" pitchFamily="34" charset="0"/>
            </a:endParaRPr>
          </a:p>
        </p:txBody>
      </p:sp>
      <p:sp>
        <p:nvSpPr>
          <p:cNvPr id="10" name="Rectangle 9"/>
          <p:cNvSpPr/>
          <p:nvPr/>
        </p:nvSpPr>
        <p:spPr>
          <a:xfrm>
            <a:off x="478257" y="6247822"/>
            <a:ext cx="4234255" cy="1015663"/>
          </a:xfrm>
          <a:prstGeom prst="rect">
            <a:avLst/>
          </a:prstGeom>
          <a:solidFill>
            <a:srgbClr val="FF941E"/>
          </a:solidFill>
        </p:spPr>
        <p:txBody>
          <a:bodyPr wrap="square">
            <a:spAutoFit/>
          </a:bodyPr>
          <a:lstStyle/>
          <a:p>
            <a:r>
              <a:rPr lang="en-US" sz="3000" dirty="0">
                <a:solidFill>
                  <a:schemeClr val="tx1"/>
                </a:solidFill>
                <a:latin typeface="Lato Medium" pitchFamily="34" charset="0"/>
                <a:ea typeface="Lato Medium" pitchFamily="34" charset="0"/>
                <a:cs typeface="Lato Medium" pitchFamily="34" charset="0"/>
                <a:hlinkClick r:id="rId5"/>
              </a:rPr>
              <a:t>Accelerated dynamics</a:t>
            </a:r>
            <a:r>
              <a:rPr lang="en-US" sz="3000" dirty="0">
                <a:solidFill>
                  <a:schemeClr val="tx1"/>
                </a:solidFill>
                <a:latin typeface="Lato Medium" pitchFamily="34" charset="0"/>
                <a:ea typeface="Lato Medium" pitchFamily="34" charset="0"/>
                <a:cs typeface="Lato Medium" pitchFamily="34" charset="0"/>
              </a:rPr>
              <a:t>:</a:t>
            </a:r>
          </a:p>
          <a:p>
            <a:r>
              <a:rPr lang="en-US" sz="3000" dirty="0" err="1">
                <a:solidFill>
                  <a:schemeClr val="tx1"/>
                </a:solidFill>
                <a:latin typeface="Lato Medium" pitchFamily="34" charset="0"/>
                <a:ea typeface="Lato Medium" pitchFamily="34" charset="0"/>
                <a:cs typeface="Lato Medium" pitchFamily="34" charset="0"/>
              </a:rPr>
              <a:t>fbMC</a:t>
            </a:r>
            <a:r>
              <a:rPr lang="en-US" sz="3000" dirty="0">
                <a:solidFill>
                  <a:schemeClr val="tx1"/>
                </a:solidFill>
                <a:latin typeface="Lato Medium" pitchFamily="34" charset="0"/>
                <a:ea typeface="Lato Medium" pitchFamily="34" charset="0"/>
                <a:cs typeface="Lato Medium" pitchFamily="34" charset="0"/>
              </a:rPr>
              <a:t>, </a:t>
            </a:r>
            <a:r>
              <a:rPr lang="en-US" sz="3000" dirty="0">
                <a:solidFill>
                  <a:schemeClr val="tx1"/>
                </a:solidFill>
                <a:latin typeface="Lato Medium" pitchFamily="34" charset="0"/>
                <a:ea typeface="Lato Medium" pitchFamily="34" charset="0"/>
                <a:cs typeface="Lato Medium" pitchFamily="34" charset="0"/>
                <a:hlinkClick r:id="rId6"/>
              </a:rPr>
              <a:t>CVHD</a:t>
            </a:r>
            <a:r>
              <a:rPr lang="en-US" sz="3000" dirty="0">
                <a:solidFill>
                  <a:schemeClr val="tx1"/>
                </a:solidFill>
                <a:latin typeface="Lato Medium" pitchFamily="34" charset="0"/>
                <a:ea typeface="Lato Medium" pitchFamily="34" charset="0"/>
                <a:cs typeface="Lato Medium" pitchFamily="34" charset="0"/>
              </a:rPr>
              <a:t>, PRD</a:t>
            </a:r>
          </a:p>
        </p:txBody>
      </p:sp>
      <p:sp>
        <p:nvSpPr>
          <p:cNvPr id="11" name="Rectangle 10"/>
          <p:cNvSpPr/>
          <p:nvPr/>
        </p:nvSpPr>
        <p:spPr>
          <a:xfrm>
            <a:off x="216568" y="1440071"/>
            <a:ext cx="7840141" cy="1015663"/>
          </a:xfrm>
          <a:prstGeom prst="rect">
            <a:avLst/>
          </a:prstGeom>
          <a:solidFill>
            <a:srgbClr val="FF941E"/>
          </a:solidFill>
        </p:spPr>
        <p:txBody>
          <a:bodyPr wrap="square">
            <a:spAutoFit/>
          </a:bodyPr>
          <a:lstStyle/>
          <a:p>
            <a:r>
              <a:rPr lang="en-US" sz="3000" dirty="0">
                <a:solidFill>
                  <a:schemeClr val="tx1"/>
                </a:solidFill>
                <a:latin typeface="Lato Medium" pitchFamily="34" charset="0"/>
                <a:ea typeface="Lato Medium" pitchFamily="34" charset="0"/>
                <a:cs typeface="Lato Medium" pitchFamily="34" charset="0"/>
              </a:rPr>
              <a:t>ChemTraYzer2: </a:t>
            </a:r>
            <a:r>
              <a:rPr lang="en-US" sz="3000" dirty="0">
                <a:solidFill>
                  <a:schemeClr val="tx1"/>
                </a:solidFill>
                <a:latin typeface="Lato Medium" pitchFamily="34" charset="0"/>
                <a:ea typeface="Lato Medium" pitchFamily="34" charset="0"/>
                <a:cs typeface="Lato Medium" pitchFamily="34" charset="0"/>
                <a:hlinkClick r:id="rId7"/>
              </a:rPr>
              <a:t>Automated rates &amp; pathways</a:t>
            </a:r>
            <a:endParaRPr lang="en-US" sz="3000" dirty="0">
              <a:solidFill>
                <a:schemeClr val="tx1"/>
              </a:solidFill>
              <a:latin typeface="Lato Medium" pitchFamily="34" charset="0"/>
              <a:ea typeface="Lato Medium" pitchFamily="34" charset="0"/>
              <a:cs typeface="Lato Medium" pitchFamily="34" charset="0"/>
            </a:endParaRPr>
          </a:p>
          <a:p>
            <a:r>
              <a:rPr lang="en-US" sz="3000" b="1" dirty="0">
                <a:solidFill>
                  <a:schemeClr val="tx1"/>
                </a:solidFill>
                <a:latin typeface="Lato Medium" pitchFamily="34" charset="0"/>
                <a:ea typeface="Lato Medium" pitchFamily="34" charset="0"/>
                <a:cs typeface="Lato Medium" pitchFamily="34" charset="0"/>
              </a:rPr>
              <a:t>                </a:t>
            </a:r>
            <a:r>
              <a:rPr lang="en-US" sz="3000" dirty="0">
                <a:solidFill>
                  <a:schemeClr val="tx1"/>
                </a:solidFill>
                <a:latin typeface="Lato Medium" pitchFamily="34" charset="0"/>
                <a:ea typeface="Lato Medium" pitchFamily="34" charset="0"/>
                <a:cs typeface="Lato Medium" pitchFamily="34" charset="0"/>
                <a:hlinkClick r:id="rId8"/>
              </a:rPr>
              <a:t>Analyze surface reactions</a:t>
            </a:r>
            <a:endParaRPr lang="en-US" sz="3000" dirty="0">
              <a:solidFill>
                <a:schemeClr val="tx1"/>
              </a:solidFill>
              <a:latin typeface="Lato Medium" pitchFamily="34" charset="0"/>
              <a:ea typeface="Lato Medium" pitchFamily="34" charset="0"/>
              <a:cs typeface="Lato Medium" pitchFamily="34" charset="0"/>
            </a:endParaRPr>
          </a:p>
        </p:txBody>
      </p:sp>
      <p:sp>
        <p:nvSpPr>
          <p:cNvPr id="14" name="Rectangle 13"/>
          <p:cNvSpPr/>
          <p:nvPr/>
        </p:nvSpPr>
        <p:spPr>
          <a:xfrm>
            <a:off x="14285316" y="1388171"/>
            <a:ext cx="3446732" cy="1015663"/>
          </a:xfrm>
          <a:prstGeom prst="rect">
            <a:avLst/>
          </a:prstGeom>
          <a:solidFill>
            <a:srgbClr val="FF941E"/>
          </a:solidFill>
        </p:spPr>
        <p:txBody>
          <a:bodyPr wrap="square">
            <a:spAutoFit/>
          </a:bodyPr>
          <a:lstStyle/>
          <a:p>
            <a:r>
              <a:rPr lang="en-US" sz="3000" dirty="0">
                <a:solidFill>
                  <a:schemeClr val="tx1"/>
                </a:solidFill>
                <a:latin typeface="Lato Medium" pitchFamily="34" charset="0"/>
                <a:ea typeface="Lato Medium" pitchFamily="34" charset="0"/>
                <a:cs typeface="Lato Medium" pitchFamily="34" charset="0"/>
                <a:hlinkClick r:id="rId9"/>
              </a:rPr>
              <a:t>Molecule gun: </a:t>
            </a:r>
            <a:r>
              <a:rPr lang="en-US" sz="3000" dirty="0">
                <a:solidFill>
                  <a:schemeClr val="tx1"/>
                </a:solidFill>
                <a:latin typeface="Lato Medium" pitchFamily="34" charset="0"/>
                <a:ea typeface="Lato Medium" pitchFamily="34" charset="0"/>
                <a:cs typeface="Lato Medium" pitchFamily="34" charset="0"/>
              </a:rPr>
              <a:t>CVD, ALD, etching</a:t>
            </a:r>
            <a:endParaRPr lang="en-US" sz="3000" b="1" dirty="0">
              <a:solidFill>
                <a:schemeClr val="tx1"/>
              </a:solidFill>
              <a:latin typeface="Lato Medium" pitchFamily="34" charset="0"/>
              <a:ea typeface="Lato Medium" pitchFamily="34" charset="0"/>
              <a:cs typeface="Lato Medium" pitchFamily="34" charset="0"/>
            </a:endParaRPr>
          </a:p>
        </p:txBody>
      </p:sp>
      <p:sp>
        <p:nvSpPr>
          <p:cNvPr id="12" name="Rectangle 11"/>
          <p:cNvSpPr/>
          <p:nvPr/>
        </p:nvSpPr>
        <p:spPr>
          <a:xfrm>
            <a:off x="9629490" y="6744079"/>
            <a:ext cx="3697569" cy="1477328"/>
          </a:xfrm>
          <a:prstGeom prst="rect">
            <a:avLst/>
          </a:prstGeom>
          <a:solidFill>
            <a:srgbClr val="FF941E"/>
          </a:solidFill>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3000" dirty="0">
                <a:solidFill>
                  <a:schemeClr val="tx1"/>
                </a:solidFill>
                <a:latin typeface="Lato Medium" pitchFamily="34" charset="0"/>
                <a:ea typeface="Lato Medium" pitchFamily="34" charset="0"/>
                <a:cs typeface="Lato Medium" pitchFamily="34" charset="0"/>
                <a:hlinkClick r:id="rId10"/>
              </a:rPr>
              <a:t>CMA-ES</a:t>
            </a:r>
            <a:r>
              <a:rPr lang="en-US" sz="3000" dirty="0">
                <a:solidFill>
                  <a:schemeClr val="tx1"/>
                </a:solidFill>
                <a:latin typeface="Lato Medium" pitchFamily="34" charset="0"/>
                <a:ea typeface="Lato Medium" pitchFamily="34" charset="0"/>
                <a:cs typeface="Lato Medium" pitchFamily="34" charset="0"/>
              </a:rPr>
              <a:t>  (</a:t>
            </a:r>
            <a:r>
              <a:rPr lang="en-US" sz="3000" dirty="0" err="1">
                <a:solidFill>
                  <a:schemeClr val="tx1"/>
                </a:solidFill>
                <a:latin typeface="Lato Medium" pitchFamily="34" charset="0"/>
                <a:ea typeface="Lato Medium" pitchFamily="34" charset="0"/>
                <a:cs typeface="Lato Medium" pitchFamily="34" charset="0"/>
              </a:rPr>
              <a:t>ReaxFF</a:t>
            </a:r>
            <a:r>
              <a:rPr lang="en-US" sz="3000" dirty="0">
                <a:solidFill>
                  <a:schemeClr val="tx1"/>
                </a:solidFill>
                <a:latin typeface="Lato Medium" pitchFamily="34" charset="0"/>
                <a:ea typeface="Lato Medium" pitchFamily="34" charset="0"/>
                <a:cs typeface="Lato Medium" pitchFamily="34" charset="0"/>
              </a:rPr>
              <a:t>) (re)parameterization</a:t>
            </a:r>
          </a:p>
          <a:p>
            <a:r>
              <a:rPr lang="en-US" sz="3000" b="1" dirty="0" err="1">
                <a:solidFill>
                  <a:schemeClr val="tx1"/>
                </a:solidFill>
                <a:latin typeface="Lato Medium" pitchFamily="34" charset="0"/>
                <a:ea typeface="Lato Medium" pitchFamily="34" charset="0"/>
                <a:cs typeface="Lato Medium" pitchFamily="34" charset="0"/>
                <a:hlinkClick r:id="rId11"/>
              </a:rPr>
              <a:t>ParAMS</a:t>
            </a:r>
            <a:r>
              <a:rPr lang="en-US" sz="3000" b="1" dirty="0">
                <a:solidFill>
                  <a:schemeClr val="tx1"/>
                </a:solidFill>
                <a:latin typeface="Lato Medium" pitchFamily="34" charset="0"/>
                <a:ea typeface="Lato Medium" pitchFamily="34" charset="0"/>
                <a:cs typeface="Lato Medium" pitchFamily="34" charset="0"/>
                <a:hlinkClick r:id="rId11"/>
              </a:rPr>
              <a:t> tools &amp; GUI</a:t>
            </a:r>
            <a:endParaRPr lang="en-US" sz="3000" b="1" dirty="0">
              <a:solidFill>
                <a:schemeClr val="tx1"/>
              </a:solidFill>
              <a:latin typeface="Lato Medium" pitchFamily="34" charset="0"/>
              <a:ea typeface="Lato Medium" pitchFamily="34" charset="0"/>
              <a:cs typeface="Lato Medium" pitchFamily="34" charset="0"/>
            </a:endParaRPr>
          </a:p>
        </p:txBody>
      </p:sp>
      <p:sp>
        <p:nvSpPr>
          <p:cNvPr id="8" name="Rechthoek 7">
            <a:extLst>
              <a:ext uri="{FF2B5EF4-FFF2-40B4-BE49-F238E27FC236}">
                <a16:creationId xmlns:a16="http://schemas.microsoft.com/office/drawing/2014/main" id="{B37286BA-7B38-4B21-9C21-68D99BEDB5F9}"/>
              </a:ext>
            </a:extLst>
          </p:cNvPr>
          <p:cNvSpPr/>
          <p:nvPr/>
        </p:nvSpPr>
        <p:spPr>
          <a:xfrm>
            <a:off x="6352406" y="11269398"/>
            <a:ext cx="2707793" cy="1015663"/>
          </a:xfrm>
          <a:prstGeom prst="rect">
            <a:avLst/>
          </a:prstGeom>
          <a:solidFill>
            <a:srgbClr val="FF941E"/>
          </a:solidFill>
        </p:spPr>
        <p:txBody>
          <a:bodyPr wrap="none">
            <a:spAutoFit/>
          </a:bodyPr>
          <a:lstStyle/>
          <a:p>
            <a:r>
              <a:rPr lang="en-US" sz="3000" dirty="0">
                <a:latin typeface="Lato Medium"/>
                <a:hlinkClick r:id="rId12"/>
              </a:rPr>
              <a:t>bond boost</a:t>
            </a:r>
            <a:r>
              <a:rPr lang="en-US" sz="3000" dirty="0">
                <a:latin typeface="Lato Medium"/>
              </a:rPr>
              <a:t> </a:t>
            </a:r>
          </a:p>
          <a:p>
            <a:r>
              <a:rPr lang="en-US" sz="3000" dirty="0">
                <a:latin typeface="Lato Medium"/>
              </a:rPr>
              <a:t>build polymers</a:t>
            </a:r>
          </a:p>
        </p:txBody>
      </p:sp>
      <p:sp>
        <p:nvSpPr>
          <p:cNvPr id="16" name="Rectangle 15"/>
          <p:cNvSpPr/>
          <p:nvPr/>
        </p:nvSpPr>
        <p:spPr>
          <a:xfrm>
            <a:off x="8787153" y="1440071"/>
            <a:ext cx="3200401" cy="1015663"/>
          </a:xfrm>
          <a:prstGeom prst="rect">
            <a:avLst/>
          </a:prstGeom>
          <a:solidFill>
            <a:srgbClr val="FF941E"/>
          </a:solidFill>
        </p:spPr>
        <p:txBody>
          <a:bodyPr wrap="square">
            <a:spAutoFit/>
          </a:bodyPr>
          <a:lstStyle/>
          <a:p>
            <a:r>
              <a:rPr lang="en-US" sz="3000" dirty="0">
                <a:solidFill>
                  <a:schemeClr val="tx1"/>
                </a:solidFill>
                <a:latin typeface="Lato Medium" pitchFamily="34" charset="0"/>
                <a:ea typeface="Lato Medium" pitchFamily="34" charset="0"/>
                <a:cs typeface="Lato Medium" pitchFamily="34" charset="0"/>
                <a:hlinkClick r:id="rId13"/>
              </a:rPr>
              <a:t>T-NEMD, local T:</a:t>
            </a:r>
            <a:endParaRPr lang="en-US" sz="3000" dirty="0">
              <a:solidFill>
                <a:schemeClr val="tx1"/>
              </a:solidFill>
              <a:latin typeface="Lato Medium" pitchFamily="34" charset="0"/>
              <a:ea typeface="Lato Medium" pitchFamily="34" charset="0"/>
              <a:cs typeface="Lato Medium" pitchFamily="34" charset="0"/>
            </a:endParaRPr>
          </a:p>
          <a:p>
            <a:r>
              <a:rPr lang="en-US" sz="3000" dirty="0">
                <a:solidFill>
                  <a:schemeClr val="tx1"/>
                </a:solidFill>
                <a:latin typeface="Lato Medium" pitchFamily="34" charset="0"/>
                <a:ea typeface="Lato Medium" pitchFamily="34" charset="0"/>
                <a:cs typeface="Lato Medium" pitchFamily="34" charset="0"/>
              </a:rPr>
              <a:t>heat transport</a:t>
            </a:r>
            <a:endParaRPr lang="en-US" sz="3000" b="1" dirty="0">
              <a:solidFill>
                <a:schemeClr val="tx1"/>
              </a:solidFill>
              <a:latin typeface="Lato Medium" pitchFamily="34" charset="0"/>
              <a:ea typeface="Lato Medium" pitchFamily="34" charset="0"/>
              <a:cs typeface="Lato Medium" pitchFamily="34" charset="0"/>
            </a:endParaRPr>
          </a:p>
        </p:txBody>
      </p:sp>
      <p:sp>
        <p:nvSpPr>
          <p:cNvPr id="28" name="Rectangle 27">
            <a:extLst>
              <a:ext uri="{FF2B5EF4-FFF2-40B4-BE49-F238E27FC236}">
                <a16:creationId xmlns:a16="http://schemas.microsoft.com/office/drawing/2014/main" id="{FC3DD6E3-4F6C-404C-9A9A-E074A1258508}"/>
              </a:ext>
            </a:extLst>
          </p:cNvPr>
          <p:cNvSpPr/>
          <p:nvPr/>
        </p:nvSpPr>
        <p:spPr>
          <a:xfrm>
            <a:off x="16008682" y="5855049"/>
            <a:ext cx="2209930" cy="1200329"/>
          </a:xfrm>
          <a:prstGeom prst="rect">
            <a:avLst/>
          </a:prstGeom>
          <a:solidFill>
            <a:srgbClr val="FF941E"/>
          </a:solidFill>
        </p:spPr>
        <p:txBody>
          <a:bodyPr wrap="square">
            <a:spAutoFit/>
          </a:bodyPr>
          <a:lstStyle/>
          <a:p>
            <a:pPr algn="l"/>
            <a:r>
              <a:rPr lang="nl-NL" sz="3600" dirty="0">
                <a:solidFill>
                  <a:srgbClr val="4C4E4B"/>
                </a:solidFill>
                <a:latin typeface="Lato Medium" charset="0"/>
                <a:ea typeface="Lato Medium" charset="0"/>
                <a:cs typeface="Lato Medium" charset="0"/>
                <a:hlinkClick r:id="rId14"/>
              </a:rPr>
              <a:t>eReaxFF</a:t>
            </a:r>
            <a:r>
              <a:rPr lang="nl-NL" sz="3600" dirty="0">
                <a:solidFill>
                  <a:srgbClr val="4C4E4B"/>
                </a:solidFill>
                <a:latin typeface="Lato Medium" charset="0"/>
                <a:ea typeface="Lato Medium" charset="0"/>
                <a:cs typeface="Lato Medium" charset="0"/>
              </a:rPr>
              <a:t>: </a:t>
            </a:r>
            <a:r>
              <a:rPr lang="nl-NL" sz="3600" dirty="0" err="1">
                <a:solidFill>
                  <a:srgbClr val="4C4E4B"/>
                </a:solidFill>
                <a:latin typeface="Lato Medium" charset="0"/>
                <a:ea typeface="Lato Medium" charset="0"/>
                <a:cs typeface="Lato Medium" charset="0"/>
              </a:rPr>
              <a:t>include</a:t>
            </a:r>
            <a:r>
              <a:rPr lang="nl-NL" sz="3600" dirty="0">
                <a:solidFill>
                  <a:srgbClr val="4C4E4B"/>
                </a:solidFill>
                <a:latin typeface="Lato Medium" charset="0"/>
                <a:ea typeface="Lato Medium" charset="0"/>
                <a:cs typeface="Lato Medium" charset="0"/>
              </a:rPr>
              <a:t> e-</a:t>
            </a:r>
            <a:endParaRPr lang="en-US" sz="3600" dirty="0">
              <a:latin typeface="Lato Medium" charset="0"/>
              <a:ea typeface="Lato Medium" charset="0"/>
              <a:cs typeface="Lato Medium" charset="0"/>
            </a:endParaRPr>
          </a:p>
        </p:txBody>
      </p:sp>
    </p:spTree>
    <p:extLst>
      <p:ext uri="{BB962C8B-B14F-4D97-AF65-F5344CB8AC3E}">
        <p14:creationId xmlns:p14="http://schemas.microsoft.com/office/powerpoint/2010/main" val="2313598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1C1A74-A173-1741-ABB8-DCE98D97BA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5911"/>
          <a:stretch/>
        </p:blipFill>
        <p:spPr>
          <a:xfrm>
            <a:off x="460866" y="4179377"/>
            <a:ext cx="17297400" cy="3180428"/>
          </a:xfrm>
          <a:prstGeom prst="rect">
            <a:avLst/>
          </a:prstGeom>
        </p:spPr>
      </p:pic>
      <p:sp>
        <p:nvSpPr>
          <p:cNvPr id="3" name="Rectangle 2"/>
          <p:cNvSpPr txBox="1">
            <a:spLocks noChangeArrowheads="1"/>
          </p:cNvSpPr>
          <p:nvPr/>
        </p:nvSpPr>
        <p:spPr>
          <a:xfrm>
            <a:off x="27004" y="17373"/>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Epoxy polymers: structure &amp; properties</a:t>
            </a:r>
          </a:p>
        </p:txBody>
      </p:sp>
      <p:sp>
        <p:nvSpPr>
          <p:cNvPr id="19" name="Content Placeholder 2"/>
          <p:cNvSpPr txBox="1">
            <a:spLocks/>
          </p:cNvSpPr>
          <p:nvPr/>
        </p:nvSpPr>
        <p:spPr>
          <a:xfrm>
            <a:off x="851100" y="1578739"/>
            <a:ext cx="16747521" cy="10454640"/>
          </a:xfrm>
          <a:prstGeom prst="rect">
            <a:avLst/>
          </a:prstGeom>
        </p:spPr>
        <p:txBody>
          <a:bodyPr>
            <a:norm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hangingPunct="1"/>
            <a:r>
              <a:rPr lang="en-US" dirty="0"/>
              <a:t>Understand &amp; predict how cross-linking effects mechanical properties</a:t>
            </a:r>
          </a:p>
          <a:p>
            <a:pPr lvl="1" hangingPunct="1"/>
            <a:r>
              <a:rPr lang="en-US" sz="3300" dirty="0" err="1"/>
              <a:t>Exp</a:t>
            </a:r>
            <a:r>
              <a:rPr lang="en-US" sz="3300" dirty="0"/>
              <a:t> = slow: minutes to hours to reach ~80% cross-linking</a:t>
            </a:r>
          </a:p>
          <a:p>
            <a:pPr lvl="1" hangingPunct="1"/>
            <a:r>
              <a:rPr lang="en-US" sz="3300" dirty="0" err="1"/>
              <a:t>ReaxFF</a:t>
            </a:r>
            <a:r>
              <a:rPr lang="en-US" sz="3300" dirty="0"/>
              <a:t>: simulate few ns =&gt; accelerate kinetics to get highly </a:t>
            </a:r>
            <a:r>
              <a:rPr lang="en-US" sz="3300" dirty="0" err="1"/>
              <a:t>xlinked</a:t>
            </a:r>
            <a:r>
              <a:rPr lang="en-US" sz="3300" dirty="0"/>
              <a:t> structures</a:t>
            </a:r>
          </a:p>
          <a:p>
            <a:pPr lvl="1" hangingPunct="1"/>
            <a:endParaRPr lang="en-US" sz="3600" dirty="0"/>
          </a:p>
          <a:p>
            <a:pPr hangingPunct="1"/>
            <a:endParaRPr lang="en-US" dirty="0"/>
          </a:p>
          <a:p>
            <a:pPr hangingPunct="1"/>
            <a:endParaRPr lang="en-US" dirty="0"/>
          </a:p>
          <a:p>
            <a:pPr hangingPunct="1"/>
            <a:endParaRPr lang="en-US" dirty="0"/>
          </a:p>
          <a:p>
            <a:pPr hangingPunct="1"/>
            <a:endParaRPr lang="en-US" dirty="0"/>
          </a:p>
          <a:p>
            <a:pPr hangingPunct="1"/>
            <a:endParaRPr lang="en-US" dirty="0"/>
          </a:p>
          <a:p>
            <a:pPr lvl="1" hangingPunct="1"/>
            <a:endParaRPr lang="en-US" sz="3225" dirty="0"/>
          </a:p>
          <a:p>
            <a:pPr lvl="1" hangingPunct="1"/>
            <a:endParaRPr lang="en-US" sz="3300" dirty="0"/>
          </a:p>
        </p:txBody>
      </p:sp>
      <p:sp>
        <p:nvSpPr>
          <p:cNvPr id="23" name="Rectangle 22"/>
          <p:cNvSpPr/>
          <p:nvPr/>
        </p:nvSpPr>
        <p:spPr>
          <a:xfrm>
            <a:off x="13074993" y="10654705"/>
            <a:ext cx="5240011" cy="1077218"/>
          </a:xfrm>
          <a:prstGeom prst="rect">
            <a:avLst/>
          </a:prstGeom>
          <a:solidFill>
            <a:srgbClr val="FF941E"/>
          </a:solidFill>
        </p:spPr>
        <p:txBody>
          <a:bodyPr wrap="square">
            <a:spAutoFit/>
          </a:bodyPr>
          <a:lstStyle/>
          <a:p>
            <a:r>
              <a:rPr lang="en-US" sz="3200" dirty="0">
                <a:hlinkClick r:id="rId4"/>
              </a:rPr>
              <a:t>Stress-strain</a:t>
            </a:r>
            <a:r>
              <a:rPr lang="en-US" sz="3200" dirty="0"/>
              <a:t>: </a:t>
            </a:r>
          </a:p>
          <a:p>
            <a:r>
              <a:rPr lang="en-US" sz="3200" dirty="0"/>
              <a:t>yield point, Poisson ratio</a:t>
            </a:r>
          </a:p>
        </p:txBody>
      </p:sp>
      <p:sp>
        <p:nvSpPr>
          <p:cNvPr id="26" name="Rectangle 25"/>
          <p:cNvSpPr/>
          <p:nvPr/>
        </p:nvSpPr>
        <p:spPr>
          <a:xfrm>
            <a:off x="2796550" y="3771897"/>
            <a:ext cx="3066047" cy="1077218"/>
          </a:xfrm>
          <a:prstGeom prst="rect">
            <a:avLst/>
          </a:prstGeom>
          <a:solidFill>
            <a:srgbClr val="FF941E"/>
          </a:solidFill>
        </p:spPr>
        <p:txBody>
          <a:bodyPr wrap="square">
            <a:spAutoFit/>
          </a:bodyPr>
          <a:lstStyle/>
          <a:p>
            <a:r>
              <a:rPr lang="pl-PL" sz="3200" dirty="0"/>
              <a:t>epoxy + amine</a:t>
            </a:r>
            <a:endParaRPr lang="en-US" sz="3200" dirty="0"/>
          </a:p>
          <a:p>
            <a:r>
              <a:rPr lang="en-US" sz="3200" dirty="0">
                <a:hlinkClick r:id="rId5"/>
              </a:rPr>
              <a:t>boost reaction</a:t>
            </a:r>
            <a:r>
              <a:rPr lang="pl-PL" sz="3200" dirty="0">
                <a:hlinkClick r:id="rId5"/>
              </a:rPr>
              <a:t> </a:t>
            </a:r>
            <a:endParaRPr lang="en-US" sz="3200" dirty="0"/>
          </a:p>
        </p:txBody>
      </p:sp>
      <p:sp>
        <p:nvSpPr>
          <p:cNvPr id="29" name="Rectangle 28"/>
          <p:cNvSpPr/>
          <p:nvPr/>
        </p:nvSpPr>
        <p:spPr>
          <a:xfrm>
            <a:off x="13766196" y="6513672"/>
            <a:ext cx="1827486" cy="584775"/>
          </a:xfrm>
          <a:prstGeom prst="rect">
            <a:avLst/>
          </a:prstGeom>
          <a:solidFill>
            <a:srgbClr val="FF941E"/>
          </a:solidFill>
        </p:spPr>
        <p:txBody>
          <a:bodyPr wrap="square">
            <a:spAutoFit/>
          </a:bodyPr>
          <a:lstStyle/>
          <a:p>
            <a:r>
              <a:rPr lang="pl-PL" sz="3200"/>
              <a:t>polymer</a:t>
            </a:r>
            <a:endParaRPr lang="en-US" sz="3200" dirty="0"/>
          </a:p>
        </p:txBody>
      </p:sp>
      <p:sp>
        <p:nvSpPr>
          <p:cNvPr id="30" name="Rectangle 29"/>
          <p:cNvSpPr/>
          <p:nvPr/>
        </p:nvSpPr>
        <p:spPr>
          <a:xfrm>
            <a:off x="1219629" y="10697158"/>
            <a:ext cx="3712662" cy="954107"/>
          </a:xfrm>
          <a:prstGeom prst="rect">
            <a:avLst/>
          </a:prstGeom>
          <a:solidFill>
            <a:srgbClr val="FF941E"/>
          </a:solidFill>
        </p:spPr>
        <p:txBody>
          <a:bodyPr wrap="square">
            <a:spAutoFit/>
          </a:bodyPr>
          <a:lstStyle/>
          <a:p>
            <a:r>
              <a:rPr lang="en-US" sz="2800" dirty="0">
                <a:latin typeface="Lato Medium" panose="020F0502020204030203" pitchFamily="34" charset="0"/>
                <a:ea typeface="Lato Medium" panose="020F0502020204030203" pitchFamily="34" charset="0"/>
                <a:cs typeface="Lato Medium" panose="020F0502020204030203" pitchFamily="34" charset="0"/>
              </a:rPr>
              <a:t>density(T) using </a:t>
            </a:r>
            <a:r>
              <a:rPr lang="en-US" sz="2800" dirty="0" err="1">
                <a:latin typeface="Lato Medium" panose="020F0502020204030203" pitchFamily="34" charset="0"/>
                <a:ea typeface="Lato Medium" panose="020F0502020204030203" pitchFamily="34" charset="0"/>
                <a:cs typeface="Lato Medium" panose="020F0502020204030203" pitchFamily="34" charset="0"/>
              </a:rPr>
              <a:t>npT</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a:p>
            <a:r>
              <a:rPr lang="pl-PL" sz="2800" dirty="0" err="1">
                <a:latin typeface="Lato Medium" panose="020F0502020204030203" pitchFamily="34" charset="0"/>
                <a:ea typeface="Lato Medium" panose="020F0502020204030203" pitchFamily="34" charset="0"/>
                <a:cs typeface="Lato Medium" panose="020F0502020204030203" pitchFamily="34" charset="0"/>
                <a:hlinkClick r:id="rId6"/>
              </a:rPr>
              <a:t>glass</a:t>
            </a:r>
            <a:r>
              <a:rPr lang="pl-PL" sz="2800" dirty="0">
                <a:latin typeface="Lato Medium" panose="020F0502020204030203" pitchFamily="34" charset="0"/>
                <a:ea typeface="Lato Medium" panose="020F0502020204030203" pitchFamily="34" charset="0"/>
                <a:cs typeface="Lato Medium" panose="020F0502020204030203" pitchFamily="34" charset="0"/>
                <a:hlinkClick r:id="rId6"/>
              </a:rPr>
              <a:t> </a:t>
            </a:r>
            <a:r>
              <a:rPr lang="pl-PL" sz="2800" dirty="0" err="1">
                <a:latin typeface="Lato Medium" panose="020F0502020204030203" pitchFamily="34" charset="0"/>
                <a:ea typeface="Lato Medium" panose="020F0502020204030203" pitchFamily="34" charset="0"/>
                <a:cs typeface="Lato Medium" panose="020F0502020204030203" pitchFamily="34" charset="0"/>
                <a:hlinkClick r:id="rId6"/>
              </a:rPr>
              <a:t>transition</a:t>
            </a:r>
            <a:r>
              <a:rPr lang="pl-PL" sz="2800" dirty="0">
                <a:latin typeface="Lato Medium" panose="020F0502020204030203" pitchFamily="34" charset="0"/>
                <a:ea typeface="Lato Medium" panose="020F0502020204030203" pitchFamily="34" charset="0"/>
                <a:cs typeface="Lato Medium" panose="020F0502020204030203" pitchFamily="34" charset="0"/>
                <a:hlinkClick r:id="rId6"/>
              </a:rPr>
              <a:t> </a:t>
            </a:r>
            <a:r>
              <a:rPr lang="pl-PL" sz="2800" dirty="0" err="1">
                <a:latin typeface="Lato Medium" panose="020F0502020204030203" pitchFamily="34" charset="0"/>
                <a:ea typeface="Lato Medium" panose="020F0502020204030203" pitchFamily="34" charset="0"/>
                <a:cs typeface="Lato Medium" panose="020F0502020204030203" pitchFamily="34" charset="0"/>
                <a:hlinkClick r:id="rId6"/>
              </a:rPr>
              <a:t>T</a:t>
            </a:r>
            <a:r>
              <a:rPr lang="pl-PL" sz="2800" baseline="-25000" dirty="0" err="1">
                <a:latin typeface="Lato Medium" panose="020F0502020204030203" pitchFamily="34" charset="0"/>
                <a:ea typeface="Lato Medium" panose="020F0502020204030203" pitchFamily="34" charset="0"/>
                <a:cs typeface="Lato Medium" panose="020F0502020204030203" pitchFamily="34" charset="0"/>
                <a:hlinkClick r:id="rId6"/>
              </a:rPr>
              <a:t>g</a:t>
            </a:r>
            <a:endParaRPr lang="en-US" sz="2800" baseline="-250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9" name="Picture 4">
            <a:extLst>
              <a:ext uri="{FF2B5EF4-FFF2-40B4-BE49-F238E27FC236}">
                <a16:creationId xmlns:a16="http://schemas.microsoft.com/office/drawing/2014/main" id="{F79640B7-9CE0-BF45-B8FD-C9B7C8FE00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003" y="7575310"/>
            <a:ext cx="6097915" cy="25201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D98B285-2E81-B541-A147-7FB920318B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65594" y="7548433"/>
            <a:ext cx="6894590" cy="269349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00CC8CF-4BDD-974C-85DB-BF6352C539E5}"/>
              </a:ext>
            </a:extLst>
          </p:cNvPr>
          <p:cNvSpPr/>
          <p:nvPr/>
        </p:nvSpPr>
        <p:spPr>
          <a:xfrm>
            <a:off x="7368530" y="10654705"/>
            <a:ext cx="3712662" cy="954107"/>
          </a:xfrm>
          <a:prstGeom prst="rect">
            <a:avLst/>
          </a:prstGeom>
          <a:solidFill>
            <a:srgbClr val="FF941E"/>
          </a:solidFill>
        </p:spPr>
        <p:txBody>
          <a:bodyPr wrap="square">
            <a:spAutoFit/>
          </a:bodyPr>
          <a:lstStyle/>
          <a:p>
            <a:r>
              <a:rPr lang="en-US" sz="2800" dirty="0">
                <a:latin typeface="Lato Medium" panose="020F0502020204030203" pitchFamily="34" charset="0"/>
                <a:ea typeface="Lato Medium" panose="020F0502020204030203" pitchFamily="34" charset="0"/>
                <a:cs typeface="Lato Medium" panose="020F0502020204030203" pitchFamily="34" charset="0"/>
              </a:rPr>
              <a:t>volume(T) </a:t>
            </a:r>
            <a:r>
              <a:rPr lang="en-US" sz="2800" dirty="0" err="1">
                <a:latin typeface="Lato Medium" panose="020F0502020204030203" pitchFamily="34" charset="0"/>
                <a:ea typeface="Lato Medium" panose="020F0502020204030203" pitchFamily="34" charset="0"/>
                <a:cs typeface="Lato Medium" panose="020F0502020204030203" pitchFamily="34" charset="0"/>
              </a:rPr>
              <a:t>npT</a:t>
            </a:r>
            <a:endParaRPr lang="en-US" sz="2800" dirty="0">
              <a:latin typeface="Lato Medium" panose="020F0502020204030203" pitchFamily="34" charset="0"/>
              <a:ea typeface="Lato Medium" panose="020F0502020204030203" pitchFamily="34" charset="0"/>
              <a:cs typeface="Lato Medium" panose="020F0502020204030203" pitchFamily="34" charset="0"/>
            </a:endParaRPr>
          </a:p>
          <a:p>
            <a:r>
              <a:rPr lang="pl-PL" sz="2800" dirty="0">
                <a:latin typeface="Lato Medium" panose="020F0502020204030203" pitchFamily="34" charset="0"/>
                <a:ea typeface="Lato Medium" panose="020F0502020204030203" pitchFamily="34" charset="0"/>
                <a:cs typeface="Lato Medium" panose="020F0502020204030203" pitchFamily="34" charset="0"/>
                <a:hlinkClick r:id="rId9"/>
              </a:rPr>
              <a:t>CTE</a:t>
            </a:r>
            <a:endParaRPr lang="en-US" sz="2800" baseline="-250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2" name="Picture 11">
            <a:extLst>
              <a:ext uri="{FF2B5EF4-FFF2-40B4-BE49-F238E27FC236}">
                <a16:creationId xmlns:a16="http://schemas.microsoft.com/office/drawing/2014/main" id="{1B1BF25E-326A-7043-9049-39505093773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512" t="60815"/>
          <a:stretch/>
        </p:blipFill>
        <p:spPr>
          <a:xfrm>
            <a:off x="13724919" y="7536961"/>
            <a:ext cx="3786947" cy="2929116"/>
          </a:xfrm>
          <a:prstGeom prst="rect">
            <a:avLst/>
          </a:prstGeom>
        </p:spPr>
      </p:pic>
    </p:spTree>
    <p:extLst>
      <p:ext uri="{BB962C8B-B14F-4D97-AF65-F5344CB8AC3E}">
        <p14:creationId xmlns:p14="http://schemas.microsoft.com/office/powerpoint/2010/main" val="11773767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8288000" cy="1771074"/>
          </a:xfrm>
        </p:spPr>
        <p:txBody>
          <a:bodyPr>
            <a:normAutofit/>
          </a:bodyPr>
          <a:lstStyle/>
          <a:p>
            <a:r>
              <a:rPr lang="en-US" sz="8000" dirty="0" err="1"/>
              <a:t>ReaxFF</a:t>
            </a:r>
            <a:r>
              <a:rPr lang="en-US" sz="8000" dirty="0"/>
              <a:t> simulations: degradation</a:t>
            </a:r>
          </a:p>
        </p:txBody>
      </p:sp>
      <p:sp>
        <p:nvSpPr>
          <p:cNvPr id="26" name="Rectangle 25"/>
          <p:cNvSpPr/>
          <p:nvPr/>
        </p:nvSpPr>
        <p:spPr>
          <a:xfrm>
            <a:off x="874645" y="10341245"/>
            <a:ext cx="16141148" cy="1815882"/>
          </a:xfrm>
          <a:prstGeom prst="rect">
            <a:avLst/>
          </a:prstGeom>
        </p:spPr>
        <p:txBody>
          <a:bodyPr wrap="square">
            <a:spAutoFit/>
          </a:bodyPr>
          <a:lstStyle/>
          <a:p>
            <a:pPr algn="l"/>
            <a:r>
              <a:rPr lang="en-US" sz="2800" dirty="0">
                <a:latin typeface="Lato Medium" charset="0"/>
                <a:ea typeface="Lato Medium" charset="0"/>
                <a:cs typeface="Lato Medium" charset="0"/>
              </a:rPr>
              <a:t>Degradation mechanisms perfluoropolyether lubricant on SiO</a:t>
            </a:r>
            <a:r>
              <a:rPr lang="en-US" sz="2800" baseline="-25000" dirty="0">
                <a:latin typeface="Lato Medium" charset="0"/>
                <a:ea typeface="Lato Medium" charset="0"/>
                <a:cs typeface="Lato Medium" charset="0"/>
              </a:rPr>
              <a:t>2</a:t>
            </a:r>
            <a:r>
              <a:rPr lang="en-US" sz="2800" dirty="0">
                <a:latin typeface="Lato Medium" charset="0"/>
                <a:ea typeface="Lato Medium" charset="0"/>
                <a:cs typeface="Lato Medium" charset="0"/>
              </a:rPr>
              <a:t>, Fe</a:t>
            </a:r>
            <a:r>
              <a:rPr lang="en-US" sz="2800" baseline="-25000" dirty="0">
                <a:latin typeface="Lato Medium" charset="0"/>
                <a:ea typeface="Lato Medium" charset="0"/>
                <a:cs typeface="Lato Medium" charset="0"/>
              </a:rPr>
              <a:t>2</a:t>
            </a:r>
            <a:r>
              <a:rPr lang="en-US" sz="2800" dirty="0">
                <a:latin typeface="Lato Medium" charset="0"/>
                <a:ea typeface="Lato Medium" charset="0"/>
                <a:cs typeface="Lato Medium" charset="0"/>
              </a:rPr>
              <a:t>O</a:t>
            </a:r>
            <a:r>
              <a:rPr lang="en-US" sz="2800" baseline="-25000" dirty="0">
                <a:latin typeface="Lato Medium" charset="0"/>
                <a:ea typeface="Lato Medium" charset="0"/>
                <a:cs typeface="Lato Medium" charset="0"/>
              </a:rPr>
              <a:t>3</a:t>
            </a:r>
            <a:r>
              <a:rPr lang="en-US" sz="2800" dirty="0">
                <a:latin typeface="Lato Medium" charset="0"/>
                <a:ea typeface="Lato Medium" charset="0"/>
                <a:cs typeface="Lato Medium" charset="0"/>
              </a:rPr>
              <a:t> nanoparticles &amp; DLC, effect of oxygen and water. Work by </a:t>
            </a:r>
            <a:r>
              <a:rPr lang="is-IS" sz="2800" dirty="0">
                <a:latin typeface="Lato Medium" charset="0"/>
                <a:ea typeface="Lato Medium" charset="0"/>
                <a:cs typeface="Lato Medium" charset="0"/>
              </a:rPr>
              <a:t>van Duin (Penn State/RxFFconsulting) </a:t>
            </a:r>
            <a:r>
              <a:rPr lang="en-US" sz="2800" dirty="0">
                <a:latin typeface="Lato Medium" charset="0"/>
                <a:ea typeface="Lato Medium" charset="0"/>
                <a:cs typeface="Lato Medium" charset="0"/>
              </a:rPr>
              <a:t>w</a:t>
            </a:r>
            <a:r>
              <a:rPr lang="is-IS" sz="2800" dirty="0">
                <a:latin typeface="Lato Medium" charset="0"/>
                <a:ea typeface="Lato Medium" charset="0"/>
                <a:cs typeface="Lato Medium" charset="0"/>
              </a:rPr>
              <a:t>ith </a:t>
            </a:r>
            <a:r>
              <a:rPr lang="is-IS" sz="2800" b="1" dirty="0">
                <a:latin typeface="Lato Medium" charset="0"/>
                <a:ea typeface="Lato Medium" charset="0"/>
                <a:cs typeface="Lato Medium" charset="0"/>
              </a:rPr>
              <a:t>Western Digital</a:t>
            </a:r>
            <a:endParaRPr lang="en-US" sz="2800" b="1" dirty="0">
              <a:latin typeface="Lato Medium" charset="0"/>
              <a:ea typeface="Lato Medium" charset="0"/>
              <a:cs typeface="Lato Medium" charset="0"/>
            </a:endParaRPr>
          </a:p>
          <a:p>
            <a:pPr algn="l"/>
            <a:r>
              <a:rPr lang="en-US" sz="2800" dirty="0">
                <a:latin typeface="Lato Medium" charset="0"/>
                <a:ea typeface="Lato Medium" charset="0"/>
                <a:cs typeface="Lato Medium" charset="0"/>
                <a:hlinkClick r:id="rId3"/>
              </a:rPr>
              <a:t>J. Phys. Chem. C, </a:t>
            </a:r>
            <a:r>
              <a:rPr lang="en-US" sz="2800" b="1" dirty="0">
                <a:latin typeface="Lato Medium" charset="0"/>
                <a:ea typeface="Lato Medium" charset="0"/>
                <a:cs typeface="Lato Medium" charset="0"/>
                <a:hlinkClick r:id="rId3"/>
              </a:rPr>
              <a:t>120</a:t>
            </a:r>
            <a:r>
              <a:rPr lang="en-US" sz="2800" dirty="0">
                <a:latin typeface="Lato Medium" charset="0"/>
                <a:ea typeface="Lato Medium" charset="0"/>
                <a:cs typeface="Lato Medium" charset="0"/>
                <a:hlinkClick r:id="rId3"/>
              </a:rPr>
              <a:t>,  27433 (2016)</a:t>
            </a:r>
            <a:endParaRPr lang="en-US" sz="2800" dirty="0">
              <a:latin typeface="Lato Medium" charset="0"/>
              <a:ea typeface="Lato Medium" charset="0"/>
              <a:cs typeface="Lato Medium" charset="0"/>
            </a:endParaRPr>
          </a:p>
          <a:p>
            <a:pPr algn="l"/>
            <a:r>
              <a:rPr lang="is-IS" sz="2800" dirty="0">
                <a:latin typeface="Lato Medium" charset="0"/>
                <a:ea typeface="Lato Medium" charset="0"/>
                <a:cs typeface="Lato Medium" charset="0"/>
                <a:hlinkClick r:id="rId4"/>
              </a:rPr>
              <a:t>J. Phys. Chem. C, </a:t>
            </a:r>
            <a:r>
              <a:rPr lang="is-IS" sz="2800" b="1" dirty="0">
                <a:latin typeface="Lato Medium" charset="0"/>
                <a:ea typeface="Lato Medium" charset="0"/>
                <a:cs typeface="Lato Medium" charset="0"/>
                <a:hlinkClick r:id="rId4"/>
              </a:rPr>
              <a:t>122</a:t>
            </a:r>
            <a:r>
              <a:rPr lang="is-IS" sz="2800" dirty="0">
                <a:latin typeface="Lato Medium" charset="0"/>
                <a:ea typeface="Lato Medium" charset="0"/>
                <a:cs typeface="Lato Medium" charset="0"/>
                <a:hlinkClick r:id="rId4"/>
              </a:rPr>
              <a:t>, 2684 (2018)</a:t>
            </a:r>
            <a:endParaRPr lang="is-IS" sz="2800" dirty="0">
              <a:latin typeface="Lato Medium" charset="0"/>
              <a:ea typeface="Lato Medium" charset="0"/>
              <a:cs typeface="Lato Medium" charset="0"/>
            </a:endParaRPr>
          </a:p>
        </p:txBody>
      </p:sp>
      <p:pic>
        <p:nvPicPr>
          <p:cNvPr id="7" name="Picture 6" descr="A close up of a map&#10;&#10;Description automatically generated">
            <a:extLst>
              <a:ext uri="{FF2B5EF4-FFF2-40B4-BE49-F238E27FC236}">
                <a16:creationId xmlns:a16="http://schemas.microsoft.com/office/drawing/2014/main" id="{2A9286C7-2D66-B84B-B0A9-E3B68CF7E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658" y="2347543"/>
            <a:ext cx="17440759" cy="7432560"/>
          </a:xfrm>
          <a:prstGeom prst="rect">
            <a:avLst/>
          </a:prstGeom>
        </p:spPr>
      </p:pic>
    </p:spTree>
    <p:extLst>
      <p:ext uri="{BB962C8B-B14F-4D97-AF65-F5344CB8AC3E}">
        <p14:creationId xmlns:p14="http://schemas.microsoft.com/office/powerpoint/2010/main" val="8044364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55134" y="287000"/>
            <a:ext cx="16977732" cy="1328306"/>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latin typeface="Lato Black" pitchFamily="34" charset="0"/>
                <a:ea typeface="Lato Black" pitchFamily="34" charset="0"/>
                <a:cs typeface="Lato Black" pitchFamily="34" charset="0"/>
              </a:rPr>
              <a:t>Sputtering, etching, CVD, ALD, PVD</a:t>
            </a:r>
          </a:p>
        </p:txBody>
      </p:sp>
      <p:pic>
        <p:nvPicPr>
          <p:cNvPr id="6" name="Picture 5">
            <a:hlinkClick r:id="rId3" action="ppaction://hlinkfile"/>
            <a:extLst>
              <a:ext uri="{FF2B5EF4-FFF2-40B4-BE49-F238E27FC236}">
                <a16:creationId xmlns:a16="http://schemas.microsoft.com/office/drawing/2014/main" id="{82ECB77F-DA17-D839-C8AF-83C919BED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0375" y="8706261"/>
            <a:ext cx="7324518" cy="3727366"/>
          </a:xfrm>
          <a:prstGeom prst="rect">
            <a:avLst/>
          </a:prstGeom>
        </p:spPr>
      </p:pic>
      <p:sp>
        <p:nvSpPr>
          <p:cNvPr id="7" name="Content Placeholder 3">
            <a:extLst>
              <a:ext uri="{FF2B5EF4-FFF2-40B4-BE49-F238E27FC236}">
                <a16:creationId xmlns:a16="http://schemas.microsoft.com/office/drawing/2014/main" id="{7775D7C1-57F5-957B-B10D-A713CCF23E26}"/>
              </a:ext>
            </a:extLst>
          </p:cNvPr>
          <p:cNvSpPr txBox="1">
            <a:spLocks/>
          </p:cNvSpPr>
          <p:nvPr/>
        </p:nvSpPr>
        <p:spPr>
          <a:xfrm>
            <a:off x="530276" y="1841213"/>
            <a:ext cx="10550099" cy="2320538"/>
          </a:xfrm>
          <a:prstGeom prst="rect">
            <a:avLst/>
          </a:prstGeom>
        </p:spPr>
        <p:txBody>
          <a:bodyPr>
            <a:norm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GB" dirty="0"/>
              <a:t>Shoot molecule/atomic targets at surface</a:t>
            </a:r>
          </a:p>
          <a:p>
            <a:pPr hangingPunct="1"/>
            <a:r>
              <a:rPr lang="en-GB" dirty="0"/>
              <a:t>High E: sputtering, (plasma/photo?)etching</a:t>
            </a:r>
          </a:p>
          <a:p>
            <a:pPr hangingPunct="1"/>
            <a:r>
              <a:rPr lang="en-GB" dirty="0"/>
              <a:t>Low E: CVD, ALD, PVD</a:t>
            </a:r>
          </a:p>
          <a:p>
            <a:pPr hangingPunct="1"/>
            <a:endParaRPr lang="en-GB" dirty="0"/>
          </a:p>
        </p:txBody>
      </p:sp>
      <p:sp>
        <p:nvSpPr>
          <p:cNvPr id="8" name="Content Placeholder 3">
            <a:extLst>
              <a:ext uri="{FF2B5EF4-FFF2-40B4-BE49-F238E27FC236}">
                <a16:creationId xmlns:a16="http://schemas.microsoft.com/office/drawing/2014/main" id="{D68A9126-4465-F3BE-D84D-3AF0CB4CC49C}"/>
              </a:ext>
            </a:extLst>
          </p:cNvPr>
          <p:cNvSpPr txBox="1">
            <a:spLocks/>
          </p:cNvSpPr>
          <p:nvPr/>
        </p:nvSpPr>
        <p:spPr>
          <a:xfrm>
            <a:off x="530276" y="3182652"/>
            <a:ext cx="9632458" cy="2320538"/>
          </a:xfrm>
          <a:prstGeom prst="rect">
            <a:avLst/>
          </a:prstGeom>
        </p:spPr>
        <p:txBody>
          <a:bodyPr>
            <a:norm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hangingPunct="1"/>
            <a:endParaRPr lang="en-GB" dirty="0"/>
          </a:p>
        </p:txBody>
      </p:sp>
      <p:sp>
        <p:nvSpPr>
          <p:cNvPr id="9" name="Content Placeholder 3">
            <a:extLst>
              <a:ext uri="{FF2B5EF4-FFF2-40B4-BE49-F238E27FC236}">
                <a16:creationId xmlns:a16="http://schemas.microsoft.com/office/drawing/2014/main" id="{38853782-EFA2-EAC9-21C0-C4F5A2BB2CA5}"/>
              </a:ext>
            </a:extLst>
          </p:cNvPr>
          <p:cNvSpPr txBox="1">
            <a:spLocks/>
          </p:cNvSpPr>
          <p:nvPr/>
        </p:nvSpPr>
        <p:spPr>
          <a:xfrm>
            <a:off x="10676965" y="2114550"/>
            <a:ext cx="7987560" cy="9486900"/>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lvl="1" hangingPunct="1"/>
            <a:r>
              <a:rPr lang="en-US" sz="3600" dirty="0">
                <a:solidFill>
                  <a:schemeClr val="tx1"/>
                </a:solidFill>
                <a:latin typeface="Lato Medium" charset="0"/>
                <a:ea typeface="Lato Medium" charset="0"/>
                <a:cs typeface="Lato Medium" charset="0"/>
              </a:rPr>
              <a:t>Need good force fields: </a:t>
            </a:r>
            <a:br>
              <a:rPr lang="en-US" sz="3600" dirty="0">
                <a:solidFill>
                  <a:schemeClr val="tx1"/>
                </a:solidFill>
                <a:latin typeface="Lato Medium" charset="0"/>
                <a:ea typeface="Lato Medium" charset="0"/>
                <a:cs typeface="Lato Medium" charset="0"/>
              </a:rPr>
            </a:br>
            <a:r>
              <a:rPr lang="en-US" sz="3600" dirty="0" err="1">
                <a:solidFill>
                  <a:schemeClr val="tx1"/>
                </a:solidFill>
                <a:latin typeface="Lato Medium" charset="0"/>
                <a:ea typeface="Lato Medium" charset="0"/>
                <a:cs typeface="Lato Medium" charset="0"/>
              </a:rPr>
              <a:t>ReaxFF</a:t>
            </a:r>
            <a:r>
              <a:rPr lang="en-US" sz="3600" dirty="0">
                <a:solidFill>
                  <a:schemeClr val="tx1"/>
                </a:solidFill>
                <a:latin typeface="Lato Medium" charset="0"/>
                <a:ea typeface="Lato Medium" charset="0"/>
                <a:cs typeface="Lato Medium" charset="0"/>
              </a:rPr>
              <a:t> refit short distances</a:t>
            </a:r>
          </a:p>
          <a:p>
            <a:pPr lvl="1" hangingPunct="1"/>
            <a:r>
              <a:rPr lang="en-US" sz="3600" dirty="0">
                <a:solidFill>
                  <a:schemeClr val="tx1"/>
                </a:solidFill>
                <a:latin typeface="Lato Medium" charset="0"/>
                <a:ea typeface="Lato Medium" charset="0"/>
                <a:cs typeface="Lato Medium" charset="0"/>
              </a:rPr>
              <a:t>Sputtering yields (E, angle) (</a:t>
            </a:r>
            <a:r>
              <a:rPr lang="en-US" sz="3600" dirty="0">
                <a:solidFill>
                  <a:schemeClr val="tx1"/>
                </a:solidFill>
                <a:latin typeface="Lato Medium" charset="0"/>
                <a:ea typeface="Lato Medium" charset="0"/>
                <a:cs typeface="Lato Medium" charset="0"/>
                <a:hlinkClick r:id="rId5"/>
              </a:rPr>
              <a:t>movie</a:t>
            </a:r>
            <a:r>
              <a:rPr lang="en-US" sz="3600" dirty="0">
                <a:solidFill>
                  <a:schemeClr val="tx1"/>
                </a:solidFill>
                <a:latin typeface="Lato Medium" charset="0"/>
                <a:ea typeface="Lato Medium" charset="0"/>
                <a:cs typeface="Lato Medium" charset="0"/>
              </a:rPr>
              <a:t>: </a:t>
            </a:r>
            <a:r>
              <a:rPr lang="en-US" sz="3600" dirty="0" err="1">
                <a:solidFill>
                  <a:schemeClr val="tx1"/>
                </a:solidFill>
                <a:latin typeface="Lato Medium" charset="0"/>
                <a:ea typeface="Lato Medium" charset="0"/>
                <a:cs typeface="Lato Medium" charset="0"/>
              </a:rPr>
              <a:t>Ar</a:t>
            </a:r>
            <a:r>
              <a:rPr lang="en-US" sz="3600" dirty="0">
                <a:solidFill>
                  <a:schemeClr val="tx1"/>
                </a:solidFill>
                <a:latin typeface="Lato Medium" charset="0"/>
                <a:ea typeface="Lato Medium" charset="0"/>
                <a:cs typeface="Lato Medium" charset="0"/>
              </a:rPr>
              <a:t> / SiO</a:t>
            </a:r>
            <a:r>
              <a:rPr lang="en-US" sz="3600" baseline="-25000" dirty="0">
                <a:solidFill>
                  <a:schemeClr val="tx1"/>
                </a:solidFill>
                <a:latin typeface="Lato Medium" charset="0"/>
                <a:ea typeface="Lato Medium" charset="0"/>
                <a:cs typeface="Lato Medium" charset="0"/>
              </a:rPr>
              <a:t>2</a:t>
            </a:r>
            <a:r>
              <a:rPr lang="en-US" sz="3600" dirty="0">
                <a:solidFill>
                  <a:schemeClr val="tx1"/>
                </a:solidFill>
                <a:latin typeface="Lato Medium" charset="0"/>
                <a:ea typeface="Lato Medium" charset="0"/>
                <a:cs typeface="Lato Medium" charset="0"/>
              </a:rPr>
              <a:t>)</a:t>
            </a:r>
            <a:endParaRPr lang="en-US" sz="4800" dirty="0">
              <a:solidFill>
                <a:schemeClr val="tx1"/>
              </a:solidFill>
              <a:latin typeface="Lato Medium" charset="0"/>
              <a:ea typeface="Lato Medium" charset="0"/>
              <a:cs typeface="Lato Medium" charset="0"/>
            </a:endParaRPr>
          </a:p>
          <a:p>
            <a:pPr lvl="1" hangingPunct="1"/>
            <a:endParaRPr lang="en-US" sz="3600" dirty="0">
              <a:solidFill>
                <a:schemeClr val="tx1"/>
              </a:solidFill>
              <a:latin typeface="Lato Medium" charset="0"/>
              <a:ea typeface="Lato Medium" charset="0"/>
              <a:cs typeface="Lato Medium" charset="0"/>
            </a:endParaRPr>
          </a:p>
          <a:p>
            <a:pPr lvl="1" hangingPunct="1"/>
            <a:endParaRPr lang="en-US" sz="3600" dirty="0">
              <a:latin typeface="Lato Medium" charset="0"/>
              <a:ea typeface="Lato Medium" charset="0"/>
              <a:cs typeface="Lato Medium" charset="0"/>
            </a:endParaRPr>
          </a:p>
          <a:p>
            <a:pPr lvl="1" hangingPunct="1"/>
            <a:endParaRPr lang="en-US" sz="3600" dirty="0">
              <a:latin typeface="Lato Medium" charset="0"/>
              <a:ea typeface="Lato Medium" charset="0"/>
              <a:cs typeface="Lato Medium" charset="0"/>
            </a:endParaRPr>
          </a:p>
        </p:txBody>
      </p:sp>
      <p:pic>
        <p:nvPicPr>
          <p:cNvPr id="10" name="Picture 9">
            <a:extLst>
              <a:ext uri="{FF2B5EF4-FFF2-40B4-BE49-F238E27FC236}">
                <a16:creationId xmlns:a16="http://schemas.microsoft.com/office/drawing/2014/main" id="{B5E52E15-258A-3762-D6B0-7B80965F0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23620" y="5039022"/>
            <a:ext cx="4646568" cy="3261439"/>
          </a:xfrm>
          <a:prstGeom prst="rect">
            <a:avLst/>
          </a:prstGeom>
        </p:spPr>
      </p:pic>
      <p:pic>
        <p:nvPicPr>
          <p:cNvPr id="17" name="Picture 16">
            <a:extLst>
              <a:ext uri="{FF2B5EF4-FFF2-40B4-BE49-F238E27FC236}">
                <a16:creationId xmlns:a16="http://schemas.microsoft.com/office/drawing/2014/main" id="{06F1C463-7884-D361-D8B9-8DB7920E2A9B}"/>
              </a:ext>
            </a:extLst>
          </p:cNvPr>
          <p:cNvPicPr>
            <a:picLocks noChangeAspect="1"/>
          </p:cNvPicPr>
          <p:nvPr/>
        </p:nvPicPr>
        <p:blipFill>
          <a:blip r:embed="rId7"/>
          <a:stretch>
            <a:fillRect/>
          </a:stretch>
        </p:blipFill>
        <p:spPr>
          <a:xfrm>
            <a:off x="655134" y="4422334"/>
            <a:ext cx="4454748" cy="6910039"/>
          </a:xfrm>
          <a:prstGeom prst="rect">
            <a:avLst/>
          </a:prstGeom>
        </p:spPr>
      </p:pic>
      <p:pic>
        <p:nvPicPr>
          <p:cNvPr id="2052" name="Picture 4">
            <a:extLst>
              <a:ext uri="{FF2B5EF4-FFF2-40B4-BE49-F238E27FC236}">
                <a16:creationId xmlns:a16="http://schemas.microsoft.com/office/drawing/2014/main" id="{CB073B17-FCF7-64AF-0BE1-E45F2EAC9DF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1743" y="4378367"/>
            <a:ext cx="3264673" cy="69100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F4457C-0C04-2137-7321-D1DE4F56A746}"/>
              </a:ext>
            </a:extLst>
          </p:cNvPr>
          <p:cNvSpPr txBox="1"/>
          <p:nvPr/>
        </p:nvSpPr>
        <p:spPr>
          <a:xfrm>
            <a:off x="655133" y="11452044"/>
            <a:ext cx="804511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3600" dirty="0">
                <a:solidFill>
                  <a:schemeClr val="tx1"/>
                </a:solidFill>
                <a:latin typeface="Lato Medium" charset="0"/>
                <a:ea typeface="Lato Medium" charset="0"/>
                <a:cs typeface="Lato Medium" charset="0"/>
                <a:hlinkClick r:id="rId9"/>
              </a:rPr>
              <a:t>Tutorial CVD: Alumina  / Ge(001)</a:t>
            </a:r>
            <a:endParaRPr lang="en-NL" sz="3600" dirty="0"/>
          </a:p>
        </p:txBody>
      </p:sp>
    </p:spTree>
    <p:extLst>
      <p:ext uri="{BB962C8B-B14F-4D97-AF65-F5344CB8AC3E}">
        <p14:creationId xmlns:p14="http://schemas.microsoft.com/office/powerpoint/2010/main" val="3904631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27C832-F7ED-A66E-180D-553E190F0EDC}"/>
              </a:ext>
            </a:extLst>
          </p:cNvPr>
          <p:cNvGrpSpPr/>
          <p:nvPr/>
        </p:nvGrpSpPr>
        <p:grpSpPr>
          <a:xfrm>
            <a:off x="11235174" y="4498597"/>
            <a:ext cx="7052826" cy="7951487"/>
            <a:chOff x="11208908" y="5236467"/>
            <a:chExt cx="6215590" cy="7007572"/>
          </a:xfrm>
        </p:grpSpPr>
        <p:pic>
          <p:nvPicPr>
            <p:cNvPr id="1026" name="Picture 2">
              <a:extLst>
                <a:ext uri="{FF2B5EF4-FFF2-40B4-BE49-F238E27FC236}">
                  <a16:creationId xmlns:a16="http://schemas.microsoft.com/office/drawing/2014/main" id="{86401D71-9001-2C78-5CC7-0BFB4385CB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59" t="17431" r="22290" b="3019"/>
            <a:stretch/>
          </p:blipFill>
          <p:spPr bwMode="auto">
            <a:xfrm>
              <a:off x="11208908" y="5236467"/>
              <a:ext cx="6215590" cy="70075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7632CE8-2D5C-1B26-B0F3-C4684342A542}"/>
                </a:ext>
              </a:extLst>
            </p:cNvPr>
            <p:cNvSpPr/>
            <p:nvPr/>
          </p:nvSpPr>
          <p:spPr>
            <a:xfrm>
              <a:off x="16447944" y="5236467"/>
              <a:ext cx="976554" cy="41881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Rectangle 7">
              <a:extLst>
                <a:ext uri="{FF2B5EF4-FFF2-40B4-BE49-F238E27FC236}">
                  <a16:creationId xmlns:a16="http://schemas.microsoft.com/office/drawing/2014/main" id="{B72080B6-CF1B-3F58-B44B-AC815BAE9B9A}"/>
                </a:ext>
              </a:extLst>
            </p:cNvPr>
            <p:cNvSpPr/>
            <p:nvPr/>
          </p:nvSpPr>
          <p:spPr>
            <a:xfrm rot="16200000">
              <a:off x="16726816" y="11454800"/>
              <a:ext cx="976554" cy="418810"/>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Rectangle 9">
              <a:extLst>
                <a:ext uri="{FF2B5EF4-FFF2-40B4-BE49-F238E27FC236}">
                  <a16:creationId xmlns:a16="http://schemas.microsoft.com/office/drawing/2014/main" id="{9689431B-AC35-C25F-E5C0-9A34745669DF}"/>
                </a:ext>
              </a:extLst>
            </p:cNvPr>
            <p:cNvSpPr/>
            <p:nvPr/>
          </p:nvSpPr>
          <p:spPr>
            <a:xfrm>
              <a:off x="13768024" y="8467015"/>
              <a:ext cx="1341877" cy="320146"/>
            </a:xfrm>
            <a:prstGeom prst="rect">
              <a:avLst/>
            </a:prstGeom>
            <a:solidFill>
              <a:schemeClr val="bg1"/>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x-none" sz="32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2" name="Title 1"/>
          <p:cNvSpPr>
            <a:spLocks noGrp="1"/>
          </p:cNvSpPr>
          <p:nvPr>
            <p:ph type="title"/>
          </p:nvPr>
        </p:nvSpPr>
        <p:spPr>
          <a:xfrm>
            <a:off x="0" y="0"/>
            <a:ext cx="18288000" cy="2031504"/>
          </a:xfrm>
        </p:spPr>
        <p:txBody>
          <a:bodyPr>
            <a:normAutofit/>
          </a:bodyPr>
          <a:lstStyle/>
          <a:p>
            <a:r>
              <a:rPr lang="en-US" sz="6600" dirty="0"/>
              <a:t>New materials discovery too slow</a:t>
            </a:r>
          </a:p>
        </p:txBody>
      </p:sp>
      <p:sp>
        <p:nvSpPr>
          <p:cNvPr id="24" name="Content Placeholder 3">
            <a:extLst>
              <a:ext uri="{FF2B5EF4-FFF2-40B4-BE49-F238E27FC236}">
                <a16:creationId xmlns:a16="http://schemas.microsoft.com/office/drawing/2014/main" id="{D894235C-FF7B-4177-84FA-96B7E4EC8119}"/>
              </a:ext>
            </a:extLst>
          </p:cNvPr>
          <p:cNvSpPr txBox="1">
            <a:spLocks/>
          </p:cNvSpPr>
          <p:nvPr/>
        </p:nvSpPr>
        <p:spPr>
          <a:xfrm>
            <a:off x="915620" y="2089755"/>
            <a:ext cx="15078380" cy="6297410"/>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028675" eaLnBrk="0" fontAlgn="base" hangingPunct="1">
              <a:lnSpc>
                <a:spcPct val="110000"/>
              </a:lnSpc>
              <a:spcBef>
                <a:spcPct val="0"/>
              </a:spcBef>
              <a:spcAft>
                <a:spcPct val="0"/>
              </a:spcAft>
              <a:defRPr/>
            </a:pPr>
            <a:r>
              <a:rPr lang="en-US" sz="4400" dirty="0">
                <a:latin typeface="Lato Medium" pitchFamily="34" charset="0"/>
                <a:ea typeface="Lato Medium" pitchFamily="34" charset="0"/>
                <a:cs typeface="Lato Medium" pitchFamily="34" charset="0"/>
              </a:rPr>
              <a:t>8-19 years to develop materials solutions in new markets</a:t>
            </a:r>
          </a:p>
          <a:p>
            <a:pPr defTabSz="1028675" eaLnBrk="0" fontAlgn="base" hangingPunct="1">
              <a:lnSpc>
                <a:spcPct val="110000"/>
              </a:lnSpc>
              <a:spcBef>
                <a:spcPct val="0"/>
              </a:spcBef>
              <a:spcAft>
                <a:spcPct val="0"/>
              </a:spcAft>
              <a:defRPr/>
            </a:pPr>
            <a:r>
              <a:rPr lang="en-US" sz="4400" dirty="0">
                <a:latin typeface="Lato Medium" pitchFamily="34" charset="0"/>
                <a:ea typeface="Lato Medium" pitchFamily="34" charset="0"/>
                <a:cs typeface="Lato Medium" pitchFamily="34" charset="0"/>
              </a:rPr>
              <a:t>80-85% R&amp;D programs fail</a:t>
            </a:r>
          </a:p>
          <a:p>
            <a:pPr defTabSz="1028675" eaLnBrk="0" fontAlgn="base" hangingPunct="1">
              <a:lnSpc>
                <a:spcPct val="110000"/>
              </a:lnSpc>
              <a:spcBef>
                <a:spcPct val="0"/>
              </a:spcBef>
              <a:spcAft>
                <a:spcPct val="0"/>
              </a:spcAft>
              <a:defRPr/>
            </a:pPr>
            <a:r>
              <a:rPr lang="en-US" sz="4400" dirty="0">
                <a:latin typeface="Lato Medium" pitchFamily="34" charset="0"/>
                <a:ea typeface="Lato Medium" pitchFamily="34" charset="0"/>
                <a:cs typeface="Lato Medium" pitchFamily="34" charset="0"/>
              </a:rPr>
              <a:t>&gt;50% R&amp;D spending only incremental improvement</a:t>
            </a:r>
          </a:p>
          <a:p>
            <a:pPr defTabSz="1028675" eaLnBrk="0" fontAlgn="base" hangingPunct="1">
              <a:lnSpc>
                <a:spcPct val="110000"/>
              </a:lnSpc>
              <a:spcBef>
                <a:spcPct val="0"/>
              </a:spcBef>
              <a:spcAft>
                <a:spcPct val="0"/>
              </a:spcAft>
              <a:defRPr/>
            </a:pPr>
            <a:r>
              <a:rPr lang="en-US" sz="4400" b="1" dirty="0">
                <a:latin typeface="Lato Medium" pitchFamily="34" charset="0"/>
                <a:ea typeface="Lato Medium" pitchFamily="34" charset="0"/>
                <a:cs typeface="Lato Medium" pitchFamily="34" charset="0"/>
              </a:rPr>
              <a:t>Catch 22</a:t>
            </a:r>
            <a:r>
              <a:rPr lang="en-US" sz="4400" dirty="0">
                <a:latin typeface="Lato Medium" pitchFamily="34" charset="0"/>
                <a:ea typeface="Lato Medium" pitchFamily="34" charset="0"/>
                <a:cs typeface="Lato Medium" pitchFamily="34" charset="0"/>
              </a:rPr>
              <a:t>: slow discovery </a:t>
            </a:r>
            <a:r>
              <a:rPr lang="en-US" sz="4400" dirty="0">
                <a:latin typeface="Lato Medium" pitchFamily="34" charset="0"/>
                <a:ea typeface="Lato Medium" pitchFamily="34" charset="0"/>
                <a:cs typeface="Lato Medium" pitchFamily="34" charset="0"/>
                <a:sym typeface="Wingdings" panose="05000000000000000000" pitchFamily="2" charset="2"/>
              </a:rPr>
              <a:t></a:t>
            </a:r>
            <a:r>
              <a:rPr lang="en-US" sz="4400" dirty="0">
                <a:latin typeface="Lato Medium" pitchFamily="34" charset="0"/>
                <a:ea typeface="Lato Medium" pitchFamily="34" charset="0"/>
                <a:cs typeface="Lato Medium" pitchFamily="34" charset="0"/>
              </a:rPr>
              <a:t> few new materials</a:t>
            </a: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a:p>
            <a:pPr lvl="1" defTabSz="1028675" eaLnBrk="0" fontAlgn="base" hangingPunct="1">
              <a:lnSpc>
                <a:spcPct val="110000"/>
              </a:lnSpc>
              <a:spcBef>
                <a:spcPct val="0"/>
              </a:spcBef>
              <a:spcAft>
                <a:spcPct val="0"/>
              </a:spcAft>
              <a:defRPr/>
            </a:pPr>
            <a:endParaRPr lang="en-US" sz="4400" dirty="0">
              <a:latin typeface="Lato Medium" pitchFamily="34" charset="0"/>
              <a:ea typeface="Lato Medium" pitchFamily="34" charset="0"/>
              <a:cs typeface="Lato Medium" pitchFamily="34" charset="0"/>
            </a:endParaRPr>
          </a:p>
        </p:txBody>
      </p:sp>
      <p:sp>
        <p:nvSpPr>
          <p:cNvPr id="25" name="TextBox 24">
            <a:extLst>
              <a:ext uri="{FF2B5EF4-FFF2-40B4-BE49-F238E27FC236}">
                <a16:creationId xmlns:a16="http://schemas.microsoft.com/office/drawing/2014/main" id="{061E4052-9053-4A9C-9252-AD8D7E616430}"/>
              </a:ext>
            </a:extLst>
          </p:cNvPr>
          <p:cNvSpPr txBox="1"/>
          <p:nvPr/>
        </p:nvSpPr>
        <p:spPr>
          <a:xfrm>
            <a:off x="915620" y="5718818"/>
            <a:ext cx="9579929"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800" dirty="0">
                <a:latin typeface="Arial" panose="020B0604020202020204" pitchFamily="34" charset="0"/>
              </a:rPr>
              <a:t>https://www.mckinsey.com/industries/chemicals/our-insights/chemical-innovation-an-investment-for-the-ages</a:t>
            </a:r>
            <a:endParaRPr lang="x-none" sz="2800" dirty="0"/>
          </a:p>
        </p:txBody>
      </p:sp>
      <p:sp>
        <p:nvSpPr>
          <p:cNvPr id="5" name="Rectangle 4">
            <a:extLst>
              <a:ext uri="{FF2B5EF4-FFF2-40B4-BE49-F238E27FC236}">
                <a16:creationId xmlns:a16="http://schemas.microsoft.com/office/drawing/2014/main" id="{8CDF5EAA-64E6-50D5-B6F0-CA1E572C414A}"/>
              </a:ext>
            </a:extLst>
          </p:cNvPr>
          <p:cNvSpPr/>
          <p:nvPr/>
        </p:nvSpPr>
        <p:spPr>
          <a:xfrm>
            <a:off x="480153" y="8549821"/>
            <a:ext cx="9720735" cy="2134843"/>
          </a:xfrm>
          <a:prstGeom prst="rect">
            <a:avLst/>
          </a:prstGeom>
          <a:solidFill>
            <a:schemeClr val="accent2">
              <a:lumMod val="20000"/>
              <a:lumOff val="80000"/>
            </a:schemeClr>
          </a:solidFill>
        </p:spPr>
        <p:txBody>
          <a:bodyPr wrap="square" lIns="88414" tIns="44210" rIns="88414" bIns="44210">
            <a:spAutoFit/>
          </a:bodyPr>
          <a:lstStyle/>
          <a:p>
            <a:pPr marL="460496" lvl="1" indent="-7676" algn="l"/>
            <a:r>
              <a:rPr lang="en-US" sz="4431" dirty="0">
                <a:latin typeface="Lato Medium" pitchFamily="34" charset="0"/>
                <a:ea typeface="Lato Medium" pitchFamily="34" charset="0"/>
                <a:cs typeface="Lato Medium" pitchFamily="34" charset="0"/>
              </a:rPr>
              <a:t>Simulations -&gt; predict new materials</a:t>
            </a:r>
          </a:p>
          <a:p>
            <a:pPr marL="460496" lvl="1" indent="-7676" algn="l"/>
            <a:r>
              <a:rPr lang="en-US" sz="4431" dirty="0">
                <a:latin typeface="Lato Medium" pitchFamily="34" charset="0"/>
                <a:ea typeface="Lato Medium" pitchFamily="34" charset="0"/>
                <a:cs typeface="Lato Medium" pitchFamily="34" charset="0"/>
              </a:rPr>
              <a:t>Robots -&gt; make new materials</a:t>
            </a:r>
          </a:p>
          <a:p>
            <a:pPr marL="460496" lvl="1" indent="-7676" algn="l"/>
            <a:r>
              <a:rPr lang="en-US" sz="4431" dirty="0">
                <a:latin typeface="Lato Medium" pitchFamily="34" charset="0"/>
                <a:ea typeface="Lato Medium" pitchFamily="34" charset="0"/>
                <a:cs typeface="Lato Medium" pitchFamily="34" charset="0"/>
              </a:rPr>
              <a:t>AI -&gt; improve simulations and DOE</a:t>
            </a:r>
          </a:p>
        </p:txBody>
      </p:sp>
      <p:sp>
        <p:nvSpPr>
          <p:cNvPr id="12" name="TextBox 11">
            <a:extLst>
              <a:ext uri="{FF2B5EF4-FFF2-40B4-BE49-F238E27FC236}">
                <a16:creationId xmlns:a16="http://schemas.microsoft.com/office/drawing/2014/main" id="{2B89E7BD-4CAC-6D3E-4EC1-B931D94258A8}"/>
              </a:ext>
            </a:extLst>
          </p:cNvPr>
          <p:cNvSpPr txBox="1"/>
          <p:nvPr/>
        </p:nvSpPr>
        <p:spPr>
          <a:xfrm>
            <a:off x="7851744" y="11732993"/>
            <a:ext cx="5287609"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800" dirty="0">
                <a:latin typeface="Arial" panose="020B0604020202020204" pitchFamily="34" charset="0"/>
              </a:rPr>
              <a:t>the Matter Lab - </a:t>
            </a:r>
            <a:r>
              <a:rPr lang="en-GB" sz="2800" dirty="0" err="1">
                <a:latin typeface="Arial" panose="020B0604020202020204" pitchFamily="34" charset="0"/>
              </a:rPr>
              <a:t>Aspuru-Guzik</a:t>
            </a:r>
            <a:endParaRPr lang="x-none" sz="2800" dirty="0"/>
          </a:p>
        </p:txBody>
      </p:sp>
    </p:spTree>
    <p:custDataLst>
      <p:tags r:id="rId1"/>
    </p:custDataLst>
    <p:extLst>
      <p:ext uri="{BB962C8B-B14F-4D97-AF65-F5344CB8AC3E}">
        <p14:creationId xmlns:p14="http://schemas.microsoft.com/office/powerpoint/2010/main" val="3942209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13" name="Automatically install popular ML Backends…"/>
          <p:cNvSpPr txBox="1">
            <a:spLocks noGrp="1"/>
          </p:cNvSpPr>
          <p:nvPr>
            <p:ph type="body" idx="1"/>
          </p:nvPr>
        </p:nvSpPr>
        <p:spPr bwMode="auto">
          <a:xfrm>
            <a:off x="808569" y="2279306"/>
            <a:ext cx="16977732" cy="9914786"/>
          </a:xfrm>
          <a:prstGeom prst="rect">
            <a:avLst/>
          </a:prstGeom>
        </p:spPr>
        <p:txBody>
          <a:bodyPr>
            <a:normAutofit/>
          </a:bodyPr>
          <a:lstStyle/>
          <a:p>
            <a:pPr marL="509367" indent="-509367" defTabSz="2251076">
              <a:spcBef>
                <a:spcPts val="0"/>
              </a:spcBef>
              <a:defRPr sz="2750"/>
            </a:pPr>
            <a:r>
              <a:rPr sz="3600" dirty="0"/>
              <a:t>Automatically install popular ML Backends</a:t>
            </a:r>
          </a:p>
          <a:p>
            <a:pPr marL="1018735" lvl="1" indent="-509367" defTabSz="2251076">
              <a:spcBef>
                <a:spcPts val="600"/>
              </a:spcBef>
              <a:defRPr sz="2750"/>
            </a:pPr>
            <a:r>
              <a:rPr sz="3600" dirty="0"/>
              <a:t>Pre-parametrized</a:t>
            </a:r>
          </a:p>
          <a:p>
            <a:pPr marL="1708846" lvl="1" indent="-854423" defTabSz="2251076">
              <a:spcBef>
                <a:spcPts val="600"/>
              </a:spcBef>
              <a:buSzPct val="100000"/>
              <a:buAutoNum type="romanLcParenR"/>
              <a:defRPr sz="2750"/>
            </a:pPr>
            <a:r>
              <a:rPr sz="3600" dirty="0"/>
              <a:t>ANI-1x and 2x (H, C, N, O, F, S, Cl)</a:t>
            </a:r>
          </a:p>
          <a:p>
            <a:pPr marL="1708846" lvl="1" indent="-854423" defTabSz="2251076">
              <a:spcBef>
                <a:spcPts val="600"/>
              </a:spcBef>
              <a:buSzPct val="100000"/>
              <a:buAutoNum type="romanLcParenR"/>
              <a:defRPr sz="2750"/>
            </a:pPr>
            <a:r>
              <a:rPr sz="3600" dirty="0"/>
              <a:t>M3GNet (“Universal”)</a:t>
            </a:r>
          </a:p>
          <a:p>
            <a:pPr marL="1018735" lvl="1" indent="-509367" defTabSz="2251076">
              <a:spcBef>
                <a:spcPts val="600"/>
              </a:spcBef>
              <a:defRPr sz="2750"/>
            </a:pPr>
            <a:r>
              <a:rPr sz="3600" dirty="0"/>
              <a:t>Backends</a:t>
            </a:r>
            <a:r>
              <a:rPr lang="en-US" sz="3600" dirty="0"/>
              <a:t>, via ASE</a:t>
            </a:r>
            <a:endParaRPr sz="3600" dirty="0"/>
          </a:p>
          <a:p>
            <a:pPr marL="1708846" lvl="1" indent="-854423" defTabSz="2251076">
              <a:spcBef>
                <a:spcPts val="600"/>
              </a:spcBef>
              <a:buSzPct val="100000"/>
              <a:buAutoNum type="romanLcParenR" startAt="3"/>
              <a:defRPr sz="2750"/>
            </a:pPr>
            <a:r>
              <a:rPr sz="3600" dirty="0"/>
              <a:t>N</a:t>
            </a:r>
            <a:r>
              <a:rPr lang="en-GB" sz="3600" dirty="0"/>
              <a:t>E</a:t>
            </a:r>
            <a:r>
              <a:rPr sz="3600" dirty="0" err="1"/>
              <a:t>qu</a:t>
            </a:r>
            <a:r>
              <a:rPr lang="en-GB" sz="3600" dirty="0"/>
              <a:t>IP, FLARE (on-the-fly)</a:t>
            </a:r>
            <a:endParaRPr sz="3600" dirty="0"/>
          </a:p>
          <a:p>
            <a:pPr marL="1708846" lvl="1" indent="-854423" defTabSz="2251076">
              <a:spcBef>
                <a:spcPts val="600"/>
              </a:spcBef>
              <a:buSzPct val="100000"/>
              <a:buAutoNum type="romanLcParenR" startAt="3"/>
              <a:defRPr sz="2750"/>
            </a:pPr>
            <a:r>
              <a:rPr sz="3600" dirty="0" err="1"/>
              <a:t>sGDML</a:t>
            </a:r>
            <a:endParaRPr sz="3600" dirty="0"/>
          </a:p>
          <a:p>
            <a:pPr marL="1708846" lvl="1" indent="-854423" defTabSz="2251076">
              <a:spcBef>
                <a:spcPts val="600"/>
              </a:spcBef>
              <a:buSzPct val="100000"/>
              <a:buAutoNum type="romanLcParenR" startAt="3"/>
              <a:defRPr sz="2750"/>
            </a:pPr>
            <a:r>
              <a:rPr sz="3600" dirty="0" err="1"/>
              <a:t>SchNet</a:t>
            </a:r>
            <a:endParaRPr lang="en-US" sz="3600" dirty="0"/>
          </a:p>
          <a:p>
            <a:pPr marL="1708846" lvl="1" indent="-854423" defTabSz="2251076">
              <a:spcBef>
                <a:spcPts val="600"/>
              </a:spcBef>
              <a:buSzPct val="100000"/>
              <a:buAutoNum type="romanLcParenR" startAt="3"/>
              <a:defRPr sz="2750"/>
            </a:pPr>
            <a:r>
              <a:rPr lang="en-GB" sz="3600" dirty="0" err="1"/>
              <a:t>CHGNet</a:t>
            </a:r>
            <a:endParaRPr sz="3600" dirty="0"/>
          </a:p>
          <a:p>
            <a:pPr marL="509367" indent="-509367" defTabSz="2251076">
              <a:spcBef>
                <a:spcPts val="2391"/>
              </a:spcBef>
              <a:defRPr sz="2750"/>
            </a:pPr>
            <a:r>
              <a:rPr lang="en-GB" sz="3600" dirty="0"/>
              <a:t>Use </a:t>
            </a:r>
            <a:r>
              <a:rPr sz="3600" dirty="0"/>
              <a:t>MLP with all the tasks in the AMS driver</a:t>
            </a:r>
            <a:endParaRPr lang="en-GB" sz="3600" dirty="0"/>
          </a:p>
          <a:p>
            <a:pPr marL="1018735" lvl="1" indent="-509367" defTabSz="2251076">
              <a:spcBef>
                <a:spcPts val="2391"/>
              </a:spcBef>
              <a:defRPr sz="2750"/>
            </a:pPr>
            <a:r>
              <a:rPr lang="en-GB" sz="3600" dirty="0"/>
              <a:t>PES scans, reaction discovery, conformers, IR, </a:t>
            </a:r>
            <a:br>
              <a:rPr lang="en-GB" sz="3600" dirty="0"/>
            </a:br>
            <a:r>
              <a:rPr lang="en-GB" sz="3600" dirty="0"/>
              <a:t>phonons, MD, MC etc.</a:t>
            </a:r>
          </a:p>
          <a:p>
            <a:pPr marL="1018735" lvl="1" indent="-509367" defTabSz="2251076">
              <a:spcBef>
                <a:spcPts val="2391"/>
              </a:spcBef>
              <a:defRPr sz="2750"/>
            </a:pPr>
            <a:r>
              <a:rPr lang="en-GB" sz="3600" dirty="0"/>
              <a:t>Hybrid (multi-layer): combine with other methods</a:t>
            </a:r>
            <a:endParaRPr sz="3600" dirty="0"/>
          </a:p>
          <a:p>
            <a:pPr marL="509367" indent="-509367" defTabSz="2251076">
              <a:spcBef>
                <a:spcPts val="2391"/>
              </a:spcBef>
              <a:defRPr sz="2750"/>
            </a:pPr>
            <a:r>
              <a:rPr sz="3600" dirty="0"/>
              <a:t>CUDA-enabled </a:t>
            </a:r>
            <a:r>
              <a:rPr sz="3600" dirty="0" err="1"/>
              <a:t>PyTorch</a:t>
            </a:r>
            <a:r>
              <a:rPr sz="3600" dirty="0"/>
              <a:t> and </a:t>
            </a:r>
            <a:r>
              <a:rPr sz="3600" dirty="0" err="1"/>
              <a:t>Tensorflow</a:t>
            </a:r>
            <a:endParaRPr sz="3600" dirty="0"/>
          </a:p>
        </p:txBody>
      </p:sp>
      <p:sp>
        <p:nvSpPr>
          <p:cNvPr id="314" name="Machine Learning Potentials"/>
          <p:cNvSpPr txBox="1">
            <a:spLocks noGrp="1"/>
          </p:cNvSpPr>
          <p:nvPr>
            <p:ph type="title"/>
          </p:nvPr>
        </p:nvSpPr>
        <p:spPr bwMode="auto">
          <a:prstGeom prst="rect">
            <a:avLst/>
          </a:prstGeom>
        </p:spPr>
        <p:txBody>
          <a:bodyPr>
            <a:normAutofit/>
          </a:bodyPr>
          <a:lstStyle/>
          <a:p>
            <a:pPr>
              <a:defRPr/>
            </a:pPr>
            <a:r>
              <a:rPr sz="8800" dirty="0"/>
              <a:t>Machine Learning Potentials</a:t>
            </a:r>
          </a:p>
        </p:txBody>
      </p:sp>
      <p:pic>
        <p:nvPicPr>
          <p:cNvPr id="317" name="amspackages_gui1.png" descr="amspackages_gui1.png"/>
          <p:cNvPicPr>
            <a:picLocks noChangeAspect="1"/>
          </p:cNvPicPr>
          <p:nvPr/>
        </p:nvPicPr>
        <p:blipFill>
          <a:blip r:embed="rId3"/>
          <a:stretch/>
        </p:blipFill>
        <p:spPr bwMode="auto">
          <a:xfrm>
            <a:off x="11525722" y="1805511"/>
            <a:ext cx="6762278" cy="3416732"/>
          </a:xfrm>
          <a:prstGeom prst="rect">
            <a:avLst/>
          </a:prstGeom>
          <a:ln w="12700">
            <a:miter lim="400000"/>
          </a:ln>
        </p:spPr>
      </p:pic>
      <p:sp>
        <p:nvSpPr>
          <p:cNvPr id="318" name="i) O. Isayev et al. Chem. Sci., 2017, 8, 3192–3203…"/>
          <p:cNvSpPr txBox="1"/>
          <p:nvPr/>
        </p:nvSpPr>
        <p:spPr bwMode="auto">
          <a:xfrm>
            <a:off x="12031008" y="11007316"/>
            <a:ext cx="6256992" cy="1375378"/>
          </a:xfrm>
          <a:prstGeom prst="rect">
            <a:avLst/>
          </a:prstGeom>
          <a:ln w="12700">
            <a:miter lim="400000"/>
          </a:ln>
        </p:spPr>
        <p:txBody>
          <a:bodyPr wrap="square" lIns="71438" tIns="71438" rIns="71438" bIns="71438" anchor="ctr">
            <a:spAutoFit/>
          </a:bodyPr>
          <a:lstStyle/>
          <a:p>
            <a:pPr algn="l" defTabSz="642960">
              <a:defRPr sz="1400" i="1">
                <a:solidFill>
                  <a:schemeClr val="accent4">
                    <a:hueOff val="-1306536"/>
                    <a:satOff val="-22407"/>
                    <a:lumOff val="-8954"/>
                  </a:schemeClr>
                </a:solidFill>
                <a:latin typeface="Lato Regular"/>
                <a:ea typeface="Lato Regular"/>
                <a:cs typeface="Lato Regular"/>
              </a:defRPr>
            </a:pPr>
            <a:r>
              <a:rPr sz="1600" dirty="0" err="1">
                <a:solidFill>
                  <a:schemeClr val="tx1"/>
                </a:solidFill>
              </a:rPr>
              <a:t>i</a:t>
            </a:r>
            <a:r>
              <a:rPr sz="1600" dirty="0">
                <a:solidFill>
                  <a:schemeClr val="tx1"/>
                </a:solidFill>
              </a:rPr>
              <a:t>) O. Isayev et al. Chem. Sci., 2017, 8, 3192–3203</a:t>
            </a:r>
          </a:p>
          <a:p>
            <a:pPr algn="l" defTabSz="642960">
              <a:defRPr sz="1400" i="1">
                <a:solidFill>
                  <a:schemeClr val="accent4">
                    <a:hueOff val="-1306536"/>
                    <a:satOff val="-22407"/>
                    <a:lumOff val="-8954"/>
                  </a:schemeClr>
                </a:solidFill>
                <a:latin typeface="Lato Regular"/>
                <a:ea typeface="Lato Regular"/>
                <a:cs typeface="Lato Regular"/>
              </a:defRPr>
            </a:pPr>
            <a:r>
              <a:rPr sz="1600" dirty="0">
                <a:solidFill>
                  <a:schemeClr val="tx1"/>
                </a:solidFill>
              </a:rPr>
              <a:t>ii) </a:t>
            </a:r>
            <a:r>
              <a:rPr lang="nl-NL" sz="1600" dirty="0">
                <a:solidFill>
                  <a:schemeClr val="tx1"/>
                </a:solidFill>
              </a:rPr>
              <a:t>C. Chen, S.P. Ong., N</a:t>
            </a:r>
            <a:r>
              <a:rPr sz="1600" dirty="0" err="1">
                <a:solidFill>
                  <a:schemeClr val="tx1"/>
                </a:solidFill>
              </a:rPr>
              <a:t>ature</a:t>
            </a:r>
            <a:r>
              <a:rPr sz="1600" dirty="0">
                <a:solidFill>
                  <a:schemeClr val="tx1"/>
                </a:solidFill>
              </a:rPr>
              <a:t> </a:t>
            </a:r>
            <a:r>
              <a:rPr lang="en-US" sz="1600" dirty="0">
                <a:solidFill>
                  <a:schemeClr val="tx1"/>
                </a:solidFill>
              </a:rPr>
              <a:t>Comp. Sci. </a:t>
            </a:r>
            <a:r>
              <a:rPr sz="1600" dirty="0">
                <a:solidFill>
                  <a:schemeClr val="tx1"/>
                </a:solidFill>
              </a:rPr>
              <a:t>2, 718–728 (2022)</a:t>
            </a:r>
          </a:p>
          <a:p>
            <a:pPr algn="l" defTabSz="642960">
              <a:defRPr sz="1400" i="1">
                <a:solidFill>
                  <a:schemeClr val="accent4">
                    <a:hueOff val="-1306536"/>
                    <a:satOff val="-22407"/>
                    <a:lumOff val="-8954"/>
                  </a:schemeClr>
                </a:solidFill>
                <a:latin typeface="Lato Regular"/>
                <a:ea typeface="Lato Regular"/>
                <a:cs typeface="Lato Regular"/>
              </a:defRPr>
            </a:pPr>
            <a:r>
              <a:rPr sz="1600" dirty="0">
                <a:solidFill>
                  <a:schemeClr val="tx1"/>
                </a:solidFill>
              </a:rPr>
              <a:t>iii) S</a:t>
            </a:r>
            <a:r>
              <a:rPr lang="en-US" sz="1600" dirty="0">
                <a:solidFill>
                  <a:schemeClr val="tx1"/>
                </a:solidFill>
              </a:rPr>
              <a:t>.</a:t>
            </a:r>
            <a:r>
              <a:rPr sz="1600" dirty="0">
                <a:solidFill>
                  <a:schemeClr val="tx1"/>
                </a:solidFill>
              </a:rPr>
              <a:t> </a:t>
            </a:r>
            <a:r>
              <a:rPr sz="1600" dirty="0" err="1">
                <a:solidFill>
                  <a:schemeClr val="tx1"/>
                </a:solidFill>
              </a:rPr>
              <a:t>Batzner</a:t>
            </a:r>
            <a:r>
              <a:rPr sz="1600" dirty="0">
                <a:solidFill>
                  <a:schemeClr val="tx1"/>
                </a:solidFill>
              </a:rPr>
              <a:t> et al. Nature Comm</a:t>
            </a:r>
            <a:r>
              <a:rPr lang="en-US" sz="1600" dirty="0">
                <a:solidFill>
                  <a:schemeClr val="tx1"/>
                </a:solidFill>
              </a:rPr>
              <a:t>. </a:t>
            </a:r>
            <a:r>
              <a:rPr sz="1600" dirty="0">
                <a:solidFill>
                  <a:schemeClr val="tx1"/>
                </a:solidFill>
              </a:rPr>
              <a:t>13: 2453 (2022)</a:t>
            </a:r>
            <a:br>
              <a:rPr sz="1600" dirty="0">
                <a:solidFill>
                  <a:schemeClr val="tx1"/>
                </a:solidFill>
              </a:rPr>
            </a:br>
            <a:r>
              <a:rPr sz="1600" dirty="0">
                <a:solidFill>
                  <a:schemeClr val="tx1"/>
                </a:solidFill>
              </a:rPr>
              <a:t>iv) S. </a:t>
            </a:r>
            <a:r>
              <a:rPr sz="1600" dirty="0" err="1">
                <a:solidFill>
                  <a:schemeClr val="tx1"/>
                </a:solidFill>
              </a:rPr>
              <a:t>Chmiela</a:t>
            </a:r>
            <a:r>
              <a:rPr sz="1600" dirty="0">
                <a:solidFill>
                  <a:schemeClr val="tx1"/>
                </a:solidFill>
              </a:rPr>
              <a:t> et al. Comp. Phys. </a:t>
            </a:r>
            <a:r>
              <a:rPr sz="1600" dirty="0" err="1">
                <a:solidFill>
                  <a:schemeClr val="tx1"/>
                </a:solidFill>
              </a:rPr>
              <a:t>Commun</a:t>
            </a:r>
            <a:r>
              <a:rPr sz="1600" dirty="0">
                <a:solidFill>
                  <a:schemeClr val="tx1"/>
                </a:solidFill>
              </a:rPr>
              <a:t>. 240 (2019) 38-45</a:t>
            </a:r>
          </a:p>
          <a:p>
            <a:pPr algn="l" defTabSz="642960">
              <a:defRPr sz="1400" i="1">
                <a:solidFill>
                  <a:schemeClr val="accent4">
                    <a:hueOff val="-1306536"/>
                    <a:satOff val="-22407"/>
                    <a:lumOff val="-8954"/>
                  </a:schemeClr>
                </a:solidFill>
                <a:latin typeface="Lato Regular"/>
                <a:ea typeface="Lato Regular"/>
                <a:cs typeface="Lato Regular"/>
              </a:defRPr>
            </a:pPr>
            <a:r>
              <a:rPr sz="1600" dirty="0">
                <a:solidFill>
                  <a:schemeClr val="tx1"/>
                </a:solidFill>
              </a:rPr>
              <a:t>v) K. T. </a:t>
            </a:r>
            <a:r>
              <a:rPr sz="1600" dirty="0" err="1">
                <a:solidFill>
                  <a:schemeClr val="tx1"/>
                </a:solidFill>
              </a:rPr>
              <a:t>Schütt</a:t>
            </a:r>
            <a:r>
              <a:rPr sz="1600" dirty="0">
                <a:solidFill>
                  <a:schemeClr val="tx1"/>
                </a:solidFill>
              </a:rPr>
              <a:t> et al., J. Chem. Theory </a:t>
            </a:r>
            <a:r>
              <a:rPr sz="1600" dirty="0" err="1">
                <a:solidFill>
                  <a:schemeClr val="tx1"/>
                </a:solidFill>
              </a:rPr>
              <a:t>Comput</a:t>
            </a:r>
            <a:r>
              <a:rPr sz="1600" dirty="0">
                <a:solidFill>
                  <a:schemeClr val="tx1"/>
                </a:solidFill>
              </a:rPr>
              <a:t>. 15 (2019) 448-455</a:t>
            </a:r>
          </a:p>
        </p:txBody>
      </p:sp>
      <p:pic>
        <p:nvPicPr>
          <p:cNvPr id="319" name="Screenshot 2023-06-14 at 12.08.33.png" descr="Screenshot 2023-06-14 at 12.08.33.png"/>
          <p:cNvPicPr>
            <a:picLocks noChangeAspect="1"/>
          </p:cNvPicPr>
          <p:nvPr/>
        </p:nvPicPr>
        <p:blipFill>
          <a:blip r:embed="rId4"/>
          <a:stretch/>
        </p:blipFill>
        <p:spPr bwMode="auto">
          <a:xfrm>
            <a:off x="10746337" y="3860036"/>
            <a:ext cx="5941464" cy="3515604"/>
          </a:xfrm>
          <a:prstGeom prst="rect">
            <a:avLst/>
          </a:prstGeom>
          <a:ln w="12700">
            <a:miter lim="400000"/>
          </a:ln>
        </p:spPr>
      </p:pic>
      <p:pic>
        <p:nvPicPr>
          <p:cNvPr id="2" name="Screenshot 2023-07-25 at 11.38.58.png" descr="Screenshot 2023-07-25 at 11.38.58.png">
            <a:extLst>
              <a:ext uri="{FF2B5EF4-FFF2-40B4-BE49-F238E27FC236}">
                <a16:creationId xmlns:a16="http://schemas.microsoft.com/office/drawing/2014/main" id="{435DB689-00AA-32E2-AD83-794B34CEA914}"/>
              </a:ext>
            </a:extLst>
          </p:cNvPr>
          <p:cNvPicPr>
            <a:picLocks noChangeAspect="1"/>
          </p:cNvPicPr>
          <p:nvPr/>
        </p:nvPicPr>
        <p:blipFill>
          <a:blip r:embed="rId5"/>
          <a:stretch>
            <a:fillRect/>
          </a:stretch>
        </p:blipFill>
        <p:spPr>
          <a:xfrm>
            <a:off x="12017361" y="6481016"/>
            <a:ext cx="6270639" cy="285960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Explore conformers with ANI-1x/2x…"/>
          <p:cNvSpPr txBox="1">
            <a:spLocks noGrp="1"/>
          </p:cNvSpPr>
          <p:nvPr>
            <p:ph type="body" idx="1"/>
          </p:nvPr>
        </p:nvSpPr>
        <p:spPr>
          <a:xfrm>
            <a:off x="655134" y="3109064"/>
            <a:ext cx="16977732" cy="8927938"/>
          </a:xfrm>
          <a:prstGeom prst="rect">
            <a:avLst/>
          </a:prstGeom>
        </p:spPr>
        <p:txBody>
          <a:bodyPr>
            <a:noAutofit/>
          </a:bodyPr>
          <a:lstStyle/>
          <a:p>
            <a:pPr marL="476146"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Explore conformers with </a:t>
            </a:r>
            <a:r>
              <a:rPr sz="3600" dirty="0">
                <a:latin typeface="Lato" panose="020F0502020204030203" pitchFamily="34" charset="0"/>
                <a:ea typeface="Lato" panose="020F0502020204030203" pitchFamily="34" charset="0"/>
                <a:cs typeface="Lato" panose="020F0502020204030203" pitchFamily="34" charset="0"/>
                <a:sym typeface="Lato Bold"/>
              </a:rPr>
              <a:t>ANI-1x/2x</a:t>
            </a:r>
          </a:p>
          <a:p>
            <a:pPr marL="952294" lvl="1"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CREST &amp; </a:t>
            </a:r>
            <a:r>
              <a:rPr sz="3600" dirty="0" err="1">
                <a:latin typeface="Lato" panose="020F0502020204030203" pitchFamily="34" charset="0"/>
                <a:ea typeface="Lato" panose="020F0502020204030203" pitchFamily="34" charset="0"/>
                <a:cs typeface="Lato" panose="020F0502020204030203" pitchFamily="34" charset="0"/>
              </a:rPr>
              <a:t>RDKit</a:t>
            </a:r>
            <a:r>
              <a:rPr sz="3600" dirty="0">
                <a:latin typeface="Lato" panose="020F0502020204030203" pitchFamily="34" charset="0"/>
                <a:ea typeface="Lato" panose="020F0502020204030203" pitchFamily="34" charset="0"/>
                <a:cs typeface="Lato" panose="020F0502020204030203" pitchFamily="34" charset="0"/>
              </a:rPr>
              <a:t> conformer generation</a:t>
            </a:r>
          </a:p>
          <a:p>
            <a:pPr marL="952294" lvl="1"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Re-score with DFT </a:t>
            </a:r>
          </a:p>
          <a:p>
            <a:pPr marL="952294" lvl="1" indent="-476146" defTabSz="2104265">
              <a:spcBef>
                <a:spcPts val="0"/>
              </a:spcBef>
              <a:defRPr sz="2580"/>
            </a:pPr>
            <a:r>
              <a:rPr sz="3600" dirty="0" err="1">
                <a:latin typeface="Lato" panose="020F0502020204030203" pitchFamily="34" charset="0"/>
                <a:ea typeface="Lato" panose="020F0502020204030203" pitchFamily="34" charset="0"/>
                <a:cs typeface="Lato" panose="020F0502020204030203" pitchFamily="34" charset="0"/>
              </a:rPr>
              <a:t>Boltzman</a:t>
            </a:r>
            <a:r>
              <a:rPr sz="3600" dirty="0">
                <a:latin typeface="Lato" panose="020F0502020204030203" pitchFamily="34" charset="0"/>
                <a:ea typeface="Lato" panose="020F0502020204030203" pitchFamily="34" charset="0"/>
                <a:cs typeface="Lato" panose="020F0502020204030203" pitchFamily="34" charset="0"/>
              </a:rPr>
              <a:t> averaged properties</a:t>
            </a:r>
          </a:p>
          <a:p>
            <a:pPr marL="476146" indent="-476146" defTabSz="2104265">
              <a:spcBef>
                <a:spcPts val="0"/>
              </a:spcBef>
              <a:defRPr sz="2580"/>
            </a:pPr>
            <a:endParaRPr sz="3600" dirty="0">
              <a:latin typeface="Lato" panose="020F0502020204030203" pitchFamily="34" charset="0"/>
              <a:ea typeface="Lato" panose="020F0502020204030203" pitchFamily="34" charset="0"/>
              <a:cs typeface="Lato" panose="020F0502020204030203" pitchFamily="34" charset="0"/>
            </a:endParaRPr>
          </a:p>
          <a:p>
            <a:pPr marL="476146"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Screen adsorption sites with </a:t>
            </a:r>
            <a:r>
              <a:rPr sz="3600" dirty="0" err="1">
                <a:latin typeface="Lato" panose="020F0502020204030203" pitchFamily="34" charset="0"/>
                <a:ea typeface="Lato" panose="020F0502020204030203" pitchFamily="34" charset="0"/>
                <a:cs typeface="Lato" panose="020F0502020204030203" pitchFamily="34" charset="0"/>
              </a:rPr>
              <a:t>PESexploration</a:t>
            </a:r>
            <a:endParaRPr sz="3600" dirty="0">
              <a:latin typeface="Lato" panose="020F0502020204030203" pitchFamily="34" charset="0"/>
              <a:ea typeface="Lato" panose="020F0502020204030203" pitchFamily="34" charset="0"/>
              <a:cs typeface="Lato" panose="020F0502020204030203" pitchFamily="34" charset="0"/>
            </a:endParaRPr>
          </a:p>
          <a:p>
            <a:pPr marL="952294" lvl="1"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Refined (or fully computed) with MLP</a:t>
            </a:r>
          </a:p>
          <a:p>
            <a:pPr marL="952294" lvl="1"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sym typeface="Lato Bold"/>
              </a:rPr>
              <a:t>OCP</a:t>
            </a:r>
            <a:r>
              <a:rPr sz="3600" dirty="0">
                <a:latin typeface="Lato" panose="020F0502020204030203" pitchFamily="34" charset="0"/>
                <a:ea typeface="Lato" panose="020F0502020204030203" pitchFamily="34" charset="0"/>
                <a:cs typeface="Lato" panose="020F0502020204030203" pitchFamily="34" charset="0"/>
              </a:rPr>
              <a:t> (Open Catalyst Project) via ASE engine</a:t>
            </a:r>
            <a:br>
              <a:rPr sz="3600" dirty="0">
                <a:latin typeface="Lato" panose="020F0502020204030203" pitchFamily="34" charset="0"/>
                <a:ea typeface="Lato" panose="020F0502020204030203" pitchFamily="34" charset="0"/>
                <a:cs typeface="Lato" panose="020F0502020204030203" pitchFamily="34" charset="0"/>
              </a:rPr>
            </a:br>
            <a:r>
              <a:rPr sz="3600" dirty="0">
                <a:latin typeface="Lato" panose="020F0502020204030203" pitchFamily="34" charset="0"/>
                <a:ea typeface="Lato" panose="020F0502020204030203" pitchFamily="34" charset="0"/>
                <a:cs typeface="Lato" panose="020F0502020204030203" pitchFamily="34" charset="0"/>
              </a:rPr>
              <a:t>https://opencatalystproject.org/</a:t>
            </a:r>
          </a:p>
          <a:p>
            <a:pPr marL="476146" indent="-476146" defTabSz="2104265">
              <a:spcBef>
                <a:spcPts val="0"/>
              </a:spcBef>
              <a:defRPr sz="2580"/>
            </a:pPr>
            <a:endParaRPr sz="3600" dirty="0">
              <a:latin typeface="Lato" panose="020F0502020204030203" pitchFamily="34" charset="0"/>
              <a:ea typeface="Lato" panose="020F0502020204030203" pitchFamily="34" charset="0"/>
              <a:cs typeface="Lato" panose="020F0502020204030203" pitchFamily="34" charset="0"/>
            </a:endParaRPr>
          </a:p>
          <a:p>
            <a:pPr marL="476146"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Discover chemical reactions with </a:t>
            </a:r>
            <a:r>
              <a:rPr sz="3600" dirty="0">
                <a:latin typeface="Lato" panose="020F0502020204030203" pitchFamily="34" charset="0"/>
                <a:ea typeface="Lato" panose="020F0502020204030203" pitchFamily="34" charset="0"/>
                <a:cs typeface="Lato" panose="020F0502020204030203" pitchFamily="34" charset="0"/>
                <a:sym typeface="Lato Bold"/>
              </a:rPr>
              <a:t>ANI-1xnr </a:t>
            </a:r>
            <a:r>
              <a:rPr sz="3600" dirty="0">
                <a:latin typeface="Lato" panose="020F0502020204030203" pitchFamily="34" charset="0"/>
                <a:ea typeface="Lato" panose="020F0502020204030203" pitchFamily="34" charset="0"/>
                <a:cs typeface="Lato" panose="020F0502020204030203" pitchFamily="34" charset="0"/>
              </a:rPr>
              <a:t>(2024)</a:t>
            </a:r>
          </a:p>
          <a:p>
            <a:pPr marL="952294" lvl="1"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Use the nano reactor to accelerate reactions</a:t>
            </a:r>
          </a:p>
          <a:p>
            <a:pPr marL="952294" lvl="1" indent="-476146" defTabSz="2104265">
              <a:spcBef>
                <a:spcPts val="0"/>
              </a:spcBef>
              <a:defRPr sz="2580"/>
            </a:pPr>
            <a:r>
              <a:rPr sz="3600" dirty="0">
                <a:latin typeface="Lato" panose="020F0502020204030203" pitchFamily="34" charset="0"/>
                <a:ea typeface="Lato" panose="020F0502020204030203" pitchFamily="34" charset="0"/>
                <a:cs typeface="Lato" panose="020F0502020204030203" pitchFamily="34" charset="0"/>
              </a:rPr>
              <a:t>Analyze all chemical reactions with </a:t>
            </a:r>
            <a:r>
              <a:rPr sz="3600" dirty="0" err="1">
                <a:latin typeface="Lato" panose="020F0502020204030203" pitchFamily="34" charset="0"/>
                <a:ea typeface="Lato" panose="020F0502020204030203" pitchFamily="34" charset="0"/>
                <a:cs typeface="Lato" panose="020F0502020204030203" pitchFamily="34" charset="0"/>
              </a:rPr>
              <a:t>ChemTrayZer</a:t>
            </a:r>
            <a:endParaRPr sz="3600" dirty="0">
              <a:latin typeface="Lato" panose="020F0502020204030203" pitchFamily="34" charset="0"/>
              <a:ea typeface="Lato" panose="020F0502020204030203" pitchFamily="34" charset="0"/>
              <a:cs typeface="Lato" panose="020F0502020204030203" pitchFamily="34" charset="0"/>
            </a:endParaRPr>
          </a:p>
        </p:txBody>
      </p:sp>
      <p:sp>
        <p:nvSpPr>
          <p:cNvPr id="323" name="MLPotentials for chemistry"/>
          <p:cNvSpPr txBox="1">
            <a:spLocks noGrp="1"/>
          </p:cNvSpPr>
          <p:nvPr>
            <p:ph type="title"/>
          </p:nvPr>
        </p:nvSpPr>
        <p:spPr>
          <a:prstGeom prst="rect">
            <a:avLst/>
          </a:prstGeom>
        </p:spPr>
        <p:txBody>
          <a:bodyPr>
            <a:normAutofit/>
          </a:bodyPr>
          <a:lstStyle/>
          <a:p>
            <a:r>
              <a:rPr sz="8800" dirty="0" err="1"/>
              <a:t>MLPotentials</a:t>
            </a:r>
            <a:r>
              <a:rPr sz="8800" dirty="0"/>
              <a:t> for chemistry</a:t>
            </a:r>
          </a:p>
        </p:txBody>
      </p:sp>
      <p:sp>
        <p:nvSpPr>
          <p:cNvPr id="324" name="From organic chemistry to catalysis"/>
          <p:cNvSpPr txBox="1">
            <a:spLocks noGrp="1"/>
          </p:cNvSpPr>
          <p:nvPr>
            <p:ph type="body" idx="21"/>
          </p:nvPr>
        </p:nvSpPr>
        <p:spPr>
          <a:xfrm>
            <a:off x="655134" y="1806417"/>
            <a:ext cx="16287750" cy="887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From organic chemistry to catalysis</a:t>
            </a:r>
          </a:p>
        </p:txBody>
      </p:sp>
      <p:sp>
        <p:nvSpPr>
          <p:cNvPr id="325" name="Slide Number"/>
          <p:cNvSpPr txBox="1">
            <a:spLocks noGrp="1"/>
          </p:cNvSpPr>
          <p:nvPr>
            <p:ph type="sldNum" sz="quarter" idx="2"/>
          </p:nvPr>
        </p:nvSpPr>
        <p:spPr>
          <a:xfrm>
            <a:off x="17494299" y="12950608"/>
            <a:ext cx="292002" cy="4618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pic>
        <p:nvPicPr>
          <p:cNvPr id="326" name="Screenshot 2023-08-03 at 10.23.24.png" descr="Screenshot 2023-08-03 at 10.23.24.png"/>
          <p:cNvPicPr>
            <a:picLocks noChangeAspect="1"/>
          </p:cNvPicPr>
          <p:nvPr/>
        </p:nvPicPr>
        <p:blipFill>
          <a:blip r:embed="rId4"/>
          <a:stretch>
            <a:fillRect/>
          </a:stretch>
        </p:blipFill>
        <p:spPr>
          <a:xfrm>
            <a:off x="10289061" y="2845114"/>
            <a:ext cx="5031089" cy="2509230"/>
          </a:xfrm>
          <a:prstGeom prst="rect">
            <a:avLst/>
          </a:prstGeom>
          <a:ln w="12700">
            <a:miter lim="400000"/>
          </a:ln>
        </p:spPr>
      </p:pic>
      <p:pic>
        <p:nvPicPr>
          <p:cNvPr id="327" name="uvvis.png" descr="uvvis.png"/>
          <p:cNvPicPr>
            <a:picLocks noChangeAspect="1"/>
          </p:cNvPicPr>
          <p:nvPr/>
        </p:nvPicPr>
        <p:blipFill>
          <a:blip r:embed="rId5"/>
          <a:stretch>
            <a:fillRect/>
          </a:stretch>
        </p:blipFill>
        <p:spPr>
          <a:xfrm>
            <a:off x="14535258" y="4022749"/>
            <a:ext cx="3571876" cy="1881789"/>
          </a:xfrm>
          <a:prstGeom prst="rect">
            <a:avLst/>
          </a:prstGeom>
          <a:ln w="12700">
            <a:miter lim="400000"/>
          </a:ln>
        </p:spPr>
      </p:pic>
      <p:pic>
        <p:nvPicPr>
          <p:cNvPr id="328" name="Screenshot 2023-08-03 at 10.25.51.png" descr="Screenshot 2023-08-03 at 10.25.51.png"/>
          <p:cNvPicPr>
            <a:picLocks noChangeAspect="1"/>
          </p:cNvPicPr>
          <p:nvPr/>
        </p:nvPicPr>
        <p:blipFill>
          <a:blip r:embed="rId6"/>
          <a:stretch>
            <a:fillRect/>
          </a:stretch>
        </p:blipFill>
        <p:spPr>
          <a:xfrm>
            <a:off x="11485944" y="6324957"/>
            <a:ext cx="4667100" cy="2325773"/>
          </a:xfrm>
          <a:prstGeom prst="rect">
            <a:avLst/>
          </a:prstGeom>
          <a:ln w="12700">
            <a:miter lim="400000"/>
          </a:ln>
        </p:spPr>
      </p:pic>
      <p:pic>
        <p:nvPicPr>
          <p:cNvPr id="329" name="Screenshot 2023-08-03 at 10.26.42.png" descr="Screenshot 2023-08-03 at 10.26.42.png"/>
          <p:cNvPicPr>
            <a:picLocks noChangeAspect="1"/>
          </p:cNvPicPr>
          <p:nvPr/>
        </p:nvPicPr>
        <p:blipFill>
          <a:blip r:embed="rId7"/>
          <a:stretch>
            <a:fillRect/>
          </a:stretch>
        </p:blipFill>
        <p:spPr>
          <a:xfrm>
            <a:off x="15107323" y="7285947"/>
            <a:ext cx="2984850" cy="1776130"/>
          </a:xfrm>
          <a:prstGeom prst="rect">
            <a:avLst/>
          </a:prstGeom>
          <a:ln w="12700">
            <a:miter lim="400000"/>
          </a:ln>
        </p:spPr>
      </p:pic>
      <p:pic>
        <p:nvPicPr>
          <p:cNvPr id="330" name="Screenshot 2023-08-04 at 13.37.54.png" descr="Screenshot 2023-08-04 at 13.37.54.png"/>
          <p:cNvPicPr>
            <a:picLocks noChangeAspect="1"/>
          </p:cNvPicPr>
          <p:nvPr/>
        </p:nvPicPr>
        <p:blipFill>
          <a:blip r:embed="rId8"/>
          <a:stretch>
            <a:fillRect/>
          </a:stretch>
        </p:blipFill>
        <p:spPr>
          <a:xfrm>
            <a:off x="12427026" y="9757008"/>
            <a:ext cx="5589848" cy="2771595"/>
          </a:xfrm>
          <a:prstGeom prst="rect">
            <a:avLst/>
          </a:prstGeom>
          <a:ln w="12700">
            <a:miter lim="400000"/>
          </a:ln>
        </p:spPr>
      </p:pic>
      <p:pic>
        <p:nvPicPr>
          <p:cNvPr id="331" name="ams.mp4" descr="ams.mp4"/>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12422838" y="9745459"/>
            <a:ext cx="2794694" cy="2794694"/>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0" fill="hold"/>
                                        <p:tgtEl>
                                          <p:spTgt spid="3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1"/>
                </p:tgtEl>
              </p:cMediaNode>
            </p:video>
            <p:seq concurrent="1" prevAc="none" nextAc="seek">
              <p:cTn id="8" restart="whenNotActive" fill="hold" evtFilter="cancelBubble" nodeType="interactiveSeq">
                <p:stCondLst>
                  <p:cond evt="onClick" delay="0">
                    <p:tgtEl>
                      <p:spTgt spid="3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1"/>
                                        </p:tgtEl>
                                      </p:cBhvr>
                                    </p:cmd>
                                  </p:childTnLst>
                                </p:cTn>
                              </p:par>
                            </p:childTnLst>
                          </p:cTn>
                        </p:par>
                      </p:childTnLst>
                    </p:cTn>
                  </p:par>
                </p:childTnLst>
              </p:cTn>
              <p:nextCondLst>
                <p:cond evt="onClick" delay="0">
                  <p:tgtEl>
                    <p:spTgt spid="331"/>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21" name="MLPotentials for battery research"/>
          <p:cNvSpPr txBox="1">
            <a:spLocks noGrp="1"/>
          </p:cNvSpPr>
          <p:nvPr>
            <p:ph type="title"/>
          </p:nvPr>
        </p:nvSpPr>
        <p:spPr bwMode="auto">
          <a:prstGeom prst="rect">
            <a:avLst/>
          </a:prstGeom>
        </p:spPr>
        <p:txBody>
          <a:bodyPr>
            <a:noAutofit/>
          </a:bodyPr>
          <a:lstStyle/>
          <a:p>
            <a:pPr>
              <a:defRPr/>
            </a:pPr>
            <a:r>
              <a:rPr sz="7800" dirty="0" err="1"/>
              <a:t>MLPotentials</a:t>
            </a:r>
            <a:r>
              <a:rPr sz="7800" dirty="0"/>
              <a:t> for </a:t>
            </a:r>
            <a:r>
              <a:rPr lang="en-US" sz="7800" dirty="0"/>
              <a:t>(</a:t>
            </a:r>
            <a:r>
              <a:rPr sz="7800" dirty="0"/>
              <a:t>battery</a:t>
            </a:r>
            <a:r>
              <a:rPr lang="en-US" sz="7800" dirty="0"/>
              <a:t>)</a:t>
            </a:r>
            <a:r>
              <a:rPr sz="7800" dirty="0"/>
              <a:t> </a:t>
            </a:r>
            <a:r>
              <a:rPr lang="en-GB" sz="7800" dirty="0"/>
              <a:t>materials</a:t>
            </a:r>
            <a:endParaRPr sz="7800" dirty="0"/>
          </a:p>
        </p:txBody>
      </p:sp>
      <p:sp>
        <p:nvSpPr>
          <p:cNvPr id="322" name="M3GNet 1000x faster than DFT"/>
          <p:cNvSpPr txBox="1">
            <a:spLocks noGrp="1"/>
          </p:cNvSpPr>
          <p:nvPr>
            <p:ph type="body" idx="21"/>
          </p:nvPr>
        </p:nvSpPr>
        <p:spPr bwMode="auto">
          <a:prstGeom prst="rect">
            <a:avLst/>
          </a:prstGeom>
        </p:spPr>
        <p:txBody>
          <a:bodyPr/>
          <a:lstStyle/>
          <a:p>
            <a:pPr>
              <a:defRPr/>
            </a:pPr>
            <a:r>
              <a:rPr dirty="0"/>
              <a:t>M3GNet</a:t>
            </a:r>
            <a:r>
              <a:rPr lang="en-US" dirty="0"/>
              <a:t>, trained to Materials Project </a:t>
            </a:r>
            <a:r>
              <a:rPr dirty="0"/>
              <a:t>1000x faster than DFT</a:t>
            </a:r>
          </a:p>
        </p:txBody>
      </p:sp>
      <p:pic>
        <p:nvPicPr>
          <p:cNvPr id="324" name="intercallation_potential.pdf" descr="intercallation_potential.pdf"/>
          <p:cNvPicPr>
            <a:picLocks noChangeAspect="1"/>
          </p:cNvPicPr>
          <p:nvPr/>
        </p:nvPicPr>
        <p:blipFill>
          <a:blip r:embed="rId4"/>
          <a:stretch/>
        </p:blipFill>
        <p:spPr bwMode="auto">
          <a:xfrm>
            <a:off x="516835" y="2499141"/>
            <a:ext cx="8229600" cy="6172201"/>
          </a:xfrm>
          <a:prstGeom prst="rect">
            <a:avLst/>
          </a:prstGeom>
          <a:ln w="12700">
            <a:miter lim="400000"/>
          </a:ln>
        </p:spPr>
      </p:pic>
      <p:pic>
        <p:nvPicPr>
          <p:cNvPr id="325" name="plot_NEB.pdf" descr="plot_NEB.pdf"/>
          <p:cNvPicPr>
            <a:picLocks noChangeAspect="1"/>
          </p:cNvPicPr>
          <p:nvPr/>
        </p:nvPicPr>
        <p:blipFill>
          <a:blip r:embed="rId5"/>
          <a:stretch/>
        </p:blipFill>
        <p:spPr bwMode="auto">
          <a:xfrm>
            <a:off x="9541567" y="7311604"/>
            <a:ext cx="7492471" cy="5619353"/>
          </a:xfrm>
          <a:prstGeom prst="rect">
            <a:avLst/>
          </a:prstGeom>
          <a:ln w="12700">
            <a:miter lim="400000"/>
          </a:ln>
        </p:spPr>
      </p:pic>
      <p:sp>
        <p:nvSpPr>
          <p:cNvPr id="326" name="Li intercalation potentials can be accurately predicted with DFT (limited to 100s atoms)…"/>
          <p:cNvSpPr txBox="1"/>
          <p:nvPr/>
        </p:nvSpPr>
        <p:spPr bwMode="auto">
          <a:xfrm>
            <a:off x="9658354" y="3368527"/>
            <a:ext cx="7403376" cy="1619034"/>
          </a:xfrm>
          <a:prstGeom prst="rect">
            <a:avLst/>
          </a:prstGeom>
          <a:ln w="12700">
            <a:miter lim="400000"/>
          </a:ln>
        </p:spPr>
        <p:txBody>
          <a:bodyPr lIns="71438" tIns="71438" rIns="71438" bIns="71438" anchor="ctr">
            <a:spAutoFit/>
          </a:bodyPr>
          <a:lstStyle/>
          <a:p>
            <a:pPr marL="369106" indent="-369106" algn="l" defTabSz="642960">
              <a:spcBef>
                <a:spcPts val="703"/>
              </a:spcBef>
              <a:buSzPct val="100000"/>
              <a:buChar char="•"/>
              <a:defRPr sz="2000">
                <a:latin typeface="Lato Regular"/>
                <a:ea typeface="Lato Regular"/>
                <a:cs typeface="Lato Regular"/>
              </a:defRPr>
            </a:pPr>
            <a:r>
              <a:rPr sz="3000" dirty="0"/>
              <a:t>Li intercalation potentials accurately predicted with DFT (</a:t>
            </a:r>
            <a:r>
              <a:rPr lang="en-US" sz="3000" dirty="0"/>
              <a:t>~100 </a:t>
            </a:r>
            <a:r>
              <a:rPr sz="3000" dirty="0"/>
              <a:t>atoms)</a:t>
            </a:r>
          </a:p>
          <a:p>
            <a:pPr marL="369106" indent="-369106" algn="l" defTabSz="642960">
              <a:spcBef>
                <a:spcPts val="703"/>
              </a:spcBef>
              <a:buSzPct val="100000"/>
              <a:buChar char="•"/>
              <a:defRPr sz="2000">
                <a:latin typeface="Lato Regular"/>
                <a:ea typeface="Lato Regular"/>
                <a:cs typeface="Lato Regular"/>
              </a:defRPr>
            </a:pPr>
            <a:r>
              <a:rPr sz="3000" dirty="0"/>
              <a:t>M3GNet reproduces DFT </a:t>
            </a:r>
            <a:r>
              <a:rPr lang="en-US" sz="3000" dirty="0"/>
              <a:t>really well</a:t>
            </a:r>
            <a:endParaRPr sz="3000" dirty="0"/>
          </a:p>
        </p:txBody>
      </p:sp>
      <p:grpSp>
        <p:nvGrpSpPr>
          <p:cNvPr id="331" name="Group"/>
          <p:cNvGrpSpPr/>
          <p:nvPr/>
        </p:nvGrpSpPr>
        <p:grpSpPr bwMode="auto">
          <a:xfrm>
            <a:off x="9325715" y="5271957"/>
            <a:ext cx="4258110" cy="1801432"/>
            <a:chOff x="0" y="0"/>
            <a:chExt cx="3027988" cy="1281017"/>
          </a:xfrm>
        </p:grpSpPr>
        <p:pic>
          <p:nvPicPr>
            <p:cNvPr id="327" name="snap.png" descr="snap.png"/>
            <p:cNvPicPr>
              <a:picLocks noChangeAspect="1"/>
            </p:cNvPicPr>
            <p:nvPr/>
          </p:nvPicPr>
          <p:blipFill>
            <a:blip r:embed="rId6"/>
            <a:stretch/>
          </p:blipFill>
          <p:spPr bwMode="auto">
            <a:xfrm>
              <a:off x="0" y="0"/>
              <a:ext cx="1505825" cy="1281017"/>
            </a:xfrm>
            <a:prstGeom prst="rect">
              <a:avLst/>
            </a:prstGeom>
            <a:ln w="12700" cap="flat">
              <a:noFill/>
              <a:miter lim="400000"/>
            </a:ln>
            <a:effectLst/>
          </p:spPr>
        </p:pic>
        <p:pic>
          <p:nvPicPr>
            <p:cNvPr id="328" name="snap.png" descr="snap.png"/>
            <p:cNvPicPr>
              <a:picLocks noChangeAspect="1"/>
            </p:cNvPicPr>
            <p:nvPr/>
          </p:nvPicPr>
          <p:blipFill>
            <a:blip r:embed="rId7"/>
            <a:stretch/>
          </p:blipFill>
          <p:spPr bwMode="auto">
            <a:xfrm>
              <a:off x="1833688" y="132508"/>
              <a:ext cx="1194300" cy="1016001"/>
            </a:xfrm>
            <a:prstGeom prst="rect">
              <a:avLst/>
            </a:prstGeom>
            <a:ln w="12700" cap="flat">
              <a:noFill/>
              <a:miter lim="400000"/>
            </a:ln>
            <a:effectLst/>
          </p:spPr>
        </p:pic>
        <p:sp>
          <p:nvSpPr>
            <p:cNvPr id="329" name="Line"/>
            <p:cNvSpPr/>
            <p:nvPr/>
          </p:nvSpPr>
          <p:spPr bwMode="auto">
            <a:xfrm>
              <a:off x="1295624" y="640508"/>
              <a:ext cx="574198" cy="1"/>
            </a:xfrm>
            <a:prstGeom prst="line">
              <a:avLst/>
            </a:prstGeom>
            <a:noFill/>
            <a:ln w="25400" cap="flat">
              <a:solidFill>
                <a:srgbClr val="000000"/>
              </a:solidFill>
              <a:prstDash val="solid"/>
              <a:miter lim="400000"/>
              <a:tailEnd type="triangle" w="med" len="med"/>
            </a:ln>
            <a:effectLst/>
          </p:spPr>
          <p:txBody>
            <a:bodyPr wrap="square" lIns="71438" tIns="71438" rIns="71438" bIns="71438" numCol="1" anchor="ctr">
              <a:noAutofit/>
            </a:bodyPr>
            <a:lstStyle/>
            <a:p>
              <a:pPr>
                <a:defRPr/>
              </a:pPr>
              <a:endParaRPr sz="7032"/>
            </a:p>
          </p:txBody>
        </p:sp>
        <p:sp>
          <p:nvSpPr>
            <p:cNvPr id="330" name="ΔE"/>
            <p:cNvSpPr txBox="1"/>
            <p:nvPr/>
          </p:nvSpPr>
          <p:spPr bwMode="auto">
            <a:xfrm>
              <a:off x="1347901" y="230418"/>
              <a:ext cx="469645" cy="452774"/>
            </a:xfrm>
            <a:prstGeom prst="rect">
              <a:avLst/>
            </a:prstGeom>
            <a:noFill/>
            <a:ln w="12700" cap="flat">
              <a:noFill/>
              <a:miter lim="400000"/>
            </a:ln>
            <a:effectLst/>
          </p:spPr>
          <p:txBody>
            <a:bodyPr wrap="none" lIns="71438" tIns="71438" rIns="71438" bIns="71438" numCol="1" anchor="ctr">
              <a:spAutoFit/>
            </a:bodyPr>
            <a:lstStyle>
              <a:lvl1pPr>
                <a:defRPr>
                  <a:latin typeface="Lato Regular"/>
                  <a:ea typeface="Lato Regular"/>
                  <a:cs typeface="Lato Regular"/>
                </a:defRPr>
              </a:lvl1pPr>
            </a:lstStyle>
            <a:p>
              <a:pPr>
                <a:defRPr/>
              </a:pPr>
              <a:r>
                <a:rPr sz="3200" dirty="0"/>
                <a:t>ΔE</a:t>
              </a:r>
            </a:p>
          </p:txBody>
        </p:sp>
      </p:grpSp>
      <p:sp>
        <p:nvSpPr>
          <p:cNvPr id="332" name="Li diffusion can be calculated with DFT based on NEB or PES scan…"/>
          <p:cNvSpPr txBox="1"/>
          <p:nvPr/>
        </p:nvSpPr>
        <p:spPr bwMode="auto">
          <a:xfrm>
            <a:off x="605678" y="8756350"/>
            <a:ext cx="7244319" cy="1708802"/>
          </a:xfrm>
          <a:prstGeom prst="rect">
            <a:avLst/>
          </a:prstGeom>
          <a:ln w="12700">
            <a:miter lim="400000"/>
          </a:ln>
        </p:spPr>
        <p:txBody>
          <a:bodyPr lIns="71438" tIns="71438" rIns="71438" bIns="71438" anchor="ctr">
            <a:spAutoFit/>
          </a:bodyPr>
          <a:lstStyle/>
          <a:p>
            <a:pPr marL="369106" indent="-369106" algn="l" defTabSz="642960">
              <a:spcBef>
                <a:spcPts val="703"/>
              </a:spcBef>
              <a:buSzPct val="100000"/>
              <a:buChar char="•"/>
              <a:defRPr sz="2000">
                <a:latin typeface="Lato Regular"/>
                <a:ea typeface="Lato Regular"/>
                <a:cs typeface="Lato Regular"/>
              </a:defRPr>
            </a:pPr>
            <a:r>
              <a:rPr sz="3000" dirty="0"/>
              <a:t>Li diffusion </a:t>
            </a:r>
            <a:r>
              <a:rPr lang="en-US" sz="3000" dirty="0"/>
              <a:t>through </a:t>
            </a:r>
            <a:r>
              <a:rPr sz="3000" dirty="0"/>
              <a:t>NEB or PES scan  </a:t>
            </a:r>
          </a:p>
          <a:p>
            <a:pPr marL="369106" indent="-369106" algn="l" defTabSz="642960">
              <a:spcBef>
                <a:spcPts val="703"/>
              </a:spcBef>
              <a:buSzPct val="100000"/>
              <a:buChar char="•"/>
              <a:defRPr sz="2000">
                <a:latin typeface="Lato Regular"/>
                <a:ea typeface="Lato Regular"/>
                <a:cs typeface="Lato Regular"/>
              </a:defRPr>
            </a:pPr>
            <a:r>
              <a:rPr lang="en-US" sz="3000" dirty="0"/>
              <a:t>M3GNet </a:t>
            </a:r>
            <a:r>
              <a:rPr sz="3000" dirty="0"/>
              <a:t>can accelerate by </a:t>
            </a:r>
            <a:r>
              <a:rPr lang="en-US" sz="3000" dirty="0"/>
              <a:t>1000x</a:t>
            </a:r>
          </a:p>
          <a:p>
            <a:pPr marL="369106" indent="-369106" algn="l" defTabSz="642960">
              <a:spcBef>
                <a:spcPts val="703"/>
              </a:spcBef>
              <a:buSzPct val="100000"/>
              <a:buChar char="•"/>
              <a:defRPr sz="2000">
                <a:latin typeface="Lato Regular"/>
                <a:ea typeface="Lato Regular"/>
                <a:cs typeface="Lato Regular"/>
              </a:defRPr>
            </a:pPr>
            <a:r>
              <a:rPr lang="en-US" sz="3000" dirty="0"/>
              <a:t>(Dis)charge curves: GCMC</a:t>
            </a:r>
            <a:endParaRPr sz="3000" dirty="0"/>
          </a:p>
        </p:txBody>
      </p:sp>
      <p:pic>
        <p:nvPicPr>
          <p:cNvPr id="333"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8"/>
          <a:stretch/>
        </p:blipFill>
        <p:spPr bwMode="auto">
          <a:xfrm>
            <a:off x="5622638" y="10133196"/>
            <a:ext cx="2731788" cy="2731788"/>
          </a:xfrm>
          <a:prstGeom prst="rect">
            <a:avLst/>
          </a:prstGeom>
          <a:ln w="12700">
            <a:miter lim="400000"/>
          </a:ln>
        </p:spPr>
      </p:pic>
      <p:sp>
        <p:nvSpPr>
          <p:cNvPr id="334" name="Li potential…"/>
          <p:cNvSpPr txBox="1"/>
          <p:nvPr/>
        </p:nvSpPr>
        <p:spPr bwMode="auto">
          <a:xfrm>
            <a:off x="13805914" y="5399160"/>
            <a:ext cx="3068208" cy="1446166"/>
          </a:xfrm>
          <a:prstGeom prst="rect">
            <a:avLst/>
          </a:prstGeom>
          <a:solidFill>
            <a:srgbClr val="D5D5D5"/>
          </a:solidFill>
          <a:ln w="12700">
            <a:miter lim="400000"/>
          </a:ln>
        </p:spPr>
        <p:txBody>
          <a:bodyPr lIns="71438" tIns="71438" rIns="71438" bIns="71438" anchor="ctr">
            <a:spAutoFit/>
          </a:bodyPr>
          <a:lstStyle/>
          <a:p>
            <a:pPr marL="321480" indent="-321480" algn="l" defTabSz="2446821">
              <a:spcBef>
                <a:spcPts val="703"/>
              </a:spcBef>
              <a:buSzPct val="175000"/>
              <a:buChar char="‣"/>
              <a:defRPr sz="1400">
                <a:latin typeface="Lato Regular"/>
                <a:ea typeface="Lato Regular"/>
                <a:cs typeface="Lato Regular"/>
              </a:defRPr>
            </a:pPr>
            <a:r>
              <a:rPr sz="1969"/>
              <a:t>Li potential</a:t>
            </a:r>
          </a:p>
          <a:p>
            <a:pPr marL="321480" indent="-321480" algn="l" defTabSz="2446821">
              <a:spcBef>
                <a:spcPts val="703"/>
              </a:spcBef>
              <a:buSzPct val="175000"/>
              <a:buChar char="‣"/>
              <a:defRPr sz="1400">
                <a:latin typeface="Lato Regular"/>
                <a:ea typeface="Lato Regular"/>
                <a:cs typeface="Lato Regular"/>
              </a:defRPr>
            </a:pPr>
            <a:r>
              <a:rPr sz="1969"/>
              <a:t>Mechanical properties of electrode (volume change upon lithiation)</a:t>
            </a:r>
          </a:p>
        </p:txBody>
      </p:sp>
      <p:sp>
        <p:nvSpPr>
          <p:cNvPr id="335" name="Activation energy…"/>
          <p:cNvSpPr txBox="1"/>
          <p:nvPr/>
        </p:nvSpPr>
        <p:spPr bwMode="auto">
          <a:xfrm>
            <a:off x="1253962" y="10796807"/>
            <a:ext cx="2475406" cy="840103"/>
          </a:xfrm>
          <a:prstGeom prst="rect">
            <a:avLst/>
          </a:prstGeom>
          <a:solidFill>
            <a:srgbClr val="D5D5D5"/>
          </a:solidFill>
          <a:ln w="12700">
            <a:miter lim="400000"/>
          </a:ln>
        </p:spPr>
        <p:txBody>
          <a:bodyPr lIns="71438" tIns="71438" rIns="71438" bIns="71438" anchor="ctr">
            <a:spAutoFit/>
          </a:bodyPr>
          <a:lstStyle/>
          <a:p>
            <a:pPr marL="258374" indent="-258374" algn="l" defTabSz="2446821">
              <a:spcBef>
                <a:spcPts val="703"/>
              </a:spcBef>
              <a:buSzPct val="175000"/>
              <a:buChar char="‣"/>
              <a:defRPr sz="1400">
                <a:latin typeface="Lato Regular"/>
                <a:ea typeface="Lato Regular"/>
                <a:cs typeface="Lato Regular"/>
              </a:defRPr>
            </a:pPr>
            <a:r>
              <a:rPr sz="1969" dirty="0"/>
              <a:t>Activation energy</a:t>
            </a:r>
          </a:p>
          <a:p>
            <a:pPr marL="258374" indent="-258374" algn="l" defTabSz="2446821">
              <a:spcBef>
                <a:spcPts val="703"/>
              </a:spcBef>
              <a:buSzPct val="175000"/>
              <a:buChar char="‣"/>
              <a:defRPr sz="1400">
                <a:latin typeface="Lato Regular"/>
                <a:ea typeface="Lato Regular"/>
                <a:cs typeface="Lato Regular"/>
              </a:defRPr>
            </a:pPr>
            <a:r>
              <a:rPr sz="1969" dirty="0"/>
              <a:t>Diffusion (kinetics)</a:t>
            </a:r>
          </a:p>
        </p:txBody>
      </p:sp>
      <p:sp>
        <p:nvSpPr>
          <p:cNvPr id="3" name="TextBox 2">
            <a:extLst>
              <a:ext uri="{FF2B5EF4-FFF2-40B4-BE49-F238E27FC236}">
                <a16:creationId xmlns:a16="http://schemas.microsoft.com/office/drawing/2014/main" id="{EF116B48-B40C-25EE-4325-9D594CC0C2D2}"/>
              </a:ext>
            </a:extLst>
          </p:cNvPr>
          <p:cNvSpPr txBox="1"/>
          <p:nvPr/>
        </p:nvSpPr>
        <p:spPr>
          <a:xfrm>
            <a:off x="9962804" y="2414133"/>
            <a:ext cx="644652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642960">
              <a:defRPr sz="1400" i="1">
                <a:solidFill>
                  <a:schemeClr val="accent4">
                    <a:hueOff val="-1306536"/>
                    <a:satOff val="-22407"/>
                    <a:lumOff val="-8954"/>
                  </a:schemeClr>
                </a:solidFill>
                <a:latin typeface="Lato Regular"/>
                <a:ea typeface="Lato Regular"/>
                <a:cs typeface="Lato Regular"/>
              </a:defRPr>
            </a:pPr>
            <a:r>
              <a:rPr lang="en-US" sz="2000" dirty="0">
                <a:solidFill>
                  <a:schemeClr val="tx1"/>
                </a:solidFill>
                <a:latin typeface="Lato Medium" panose="020F0502020204030203" pitchFamily="34" charset="0"/>
                <a:ea typeface="Lato Medium" panose="020F0502020204030203" pitchFamily="34" charset="0"/>
                <a:cs typeface="Lato Medium" panose="020F0502020204030203" pitchFamily="34" charset="0"/>
              </a:rPr>
              <a:t>C. Chen, S.P. Ong., Nature Comp. Sci. 2, 718–728 (2022)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 fill="hold"/>
                                        <p:tgtEl>
                                          <p:spTgt spid="3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33"/>
                </p:tgtEl>
              </p:cMediaNode>
            </p:video>
            <p:seq concurrent="1" prevAc="none" nextAc="seek">
              <p:cTn id="8" restart="whenNotActive" fill="hold" evtFilter="cancelBubble" nodeType="interactiveSeq">
                <p:stCondLst>
                  <p:cond evt="onClick" delay="0">
                    <p:tgtEl>
                      <p:spTgt spid="33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3"/>
                                        </p:tgtEl>
                                      </p:cBhvr>
                                    </p:cmd>
                                  </p:childTnLst>
                                </p:cTn>
                              </p:par>
                            </p:childTnLst>
                          </p:cTn>
                        </p:par>
                      </p:childTnLst>
                    </p:cTn>
                  </p:par>
                </p:childTnLst>
              </p:cTn>
              <p:nextCondLst>
                <p:cond evt="onClick" delay="0">
                  <p:tgtEl>
                    <p:spTgt spid="33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raining FF with ParAMS"/>
          <p:cNvSpPr txBox="1">
            <a:spLocks noGrp="1"/>
          </p:cNvSpPr>
          <p:nvPr>
            <p:ph type="title"/>
          </p:nvPr>
        </p:nvSpPr>
        <p:spPr>
          <a:prstGeom prst="rect">
            <a:avLst/>
          </a:prstGeom>
        </p:spPr>
        <p:txBody>
          <a:bodyPr>
            <a:normAutofit fontScale="90000"/>
          </a:bodyPr>
          <a:lstStyle/>
          <a:p>
            <a:r>
              <a:t>Training FF with ParAMS</a:t>
            </a:r>
          </a:p>
        </p:txBody>
      </p:sp>
      <p:sp>
        <p:nvSpPr>
          <p:cNvPr id="385" name="Making parameters optimization simple"/>
          <p:cNvSpPr txBox="1">
            <a:spLocks noGrp="1"/>
          </p:cNvSpPr>
          <p:nvPr>
            <p:ph type="body" idx="21"/>
          </p:nvPr>
        </p:nvSpPr>
        <p:spPr>
          <a:xfrm>
            <a:off x="1000126" y="1660295"/>
            <a:ext cx="16287750" cy="887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lang="en-GB" sz="4800" dirty="0" err="1">
                <a:latin typeface="Lato" panose="020F0502020204030203" pitchFamily="34" charset="0"/>
                <a:ea typeface="Lato" panose="020F0502020204030203" pitchFamily="34" charset="0"/>
                <a:cs typeface="Lato" panose="020F0502020204030203" pitchFamily="34" charset="0"/>
                <a:hlinkClick r:id="rId2"/>
              </a:rPr>
              <a:t>ParAMS</a:t>
            </a:r>
            <a:r>
              <a:rPr lang="en-GB" sz="4800" dirty="0">
                <a:latin typeface="Lato" panose="020F0502020204030203" pitchFamily="34" charset="0"/>
                <a:ea typeface="Lato" panose="020F0502020204030203" pitchFamily="34" charset="0"/>
                <a:cs typeface="Lato" panose="020F0502020204030203" pitchFamily="34" charset="0"/>
              </a:rPr>
              <a:t> </a:t>
            </a:r>
            <a:r>
              <a:rPr lang="en-US" dirty="0"/>
              <a:t>ma</a:t>
            </a:r>
            <a:r>
              <a:rPr dirty="0"/>
              <a:t>king parameters optimization </a:t>
            </a:r>
            <a:r>
              <a:rPr lang="en-US" dirty="0"/>
              <a:t>easier</a:t>
            </a:r>
            <a:endParaRPr dirty="0"/>
          </a:p>
        </p:txBody>
      </p:sp>
      <p:sp>
        <p:nvSpPr>
          <p:cNvPr id="386" name="Slide Number"/>
          <p:cNvSpPr txBox="1">
            <a:spLocks noGrp="1"/>
          </p:cNvSpPr>
          <p:nvPr>
            <p:ph type="sldNum" sz="quarter" idx="2"/>
          </p:nvPr>
        </p:nvSpPr>
        <p:spPr>
          <a:xfrm>
            <a:off x="17440793" y="12950608"/>
            <a:ext cx="399016" cy="4618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387" name="J. Chem. Inf. Model. 2021, 61, 8, 3737–3743…"/>
          <p:cNvSpPr txBox="1"/>
          <p:nvPr/>
        </p:nvSpPr>
        <p:spPr>
          <a:xfrm>
            <a:off x="1458299" y="11502344"/>
            <a:ext cx="5523949" cy="1053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p>
            <a:pPr algn="l" defTabSz="642960">
              <a:defRPr sz="1400" i="1">
                <a:solidFill>
                  <a:schemeClr val="accent4">
                    <a:hueOff val="-1306536"/>
                    <a:satOff val="-22407"/>
                    <a:lumOff val="-8954"/>
                  </a:schemeClr>
                </a:solidFill>
                <a:latin typeface="Lato Regular"/>
                <a:ea typeface="Lato Regular"/>
                <a:cs typeface="Lato Regular"/>
                <a:sym typeface="Lato Regular"/>
              </a:defRPr>
            </a:pPr>
            <a:r>
              <a:rPr sz="1969" dirty="0"/>
              <a:t>J. Chem. Inf. Model. 2021, 61, 8, 3737–3743</a:t>
            </a:r>
          </a:p>
          <a:p>
            <a:pPr algn="l" defTabSz="642960">
              <a:defRPr sz="1400" i="1">
                <a:solidFill>
                  <a:schemeClr val="accent4">
                    <a:hueOff val="-1306536"/>
                    <a:satOff val="-22407"/>
                    <a:lumOff val="-8954"/>
                  </a:schemeClr>
                </a:solidFill>
                <a:latin typeface="Lato Regular"/>
                <a:ea typeface="Lato Regular"/>
                <a:cs typeface="Lato Regular"/>
                <a:sym typeface="Lato Regular"/>
              </a:defRPr>
            </a:pPr>
            <a:r>
              <a:rPr sz="1969" dirty="0"/>
              <a:t>J. Chem. Theory </a:t>
            </a:r>
            <a:r>
              <a:rPr sz="1969" dirty="0" err="1"/>
              <a:t>Comput</a:t>
            </a:r>
            <a:r>
              <a:rPr sz="1969" dirty="0"/>
              <a:t>. 2023, 19, 9, 2557–2573</a:t>
            </a:r>
          </a:p>
          <a:p>
            <a:pPr algn="l" defTabSz="642960">
              <a:defRPr sz="1400" i="1">
                <a:solidFill>
                  <a:schemeClr val="accent4">
                    <a:hueOff val="-1306536"/>
                    <a:satOff val="-22407"/>
                    <a:lumOff val="-8954"/>
                  </a:schemeClr>
                </a:solidFill>
                <a:latin typeface="Lato Regular"/>
                <a:ea typeface="Lato Regular"/>
                <a:cs typeface="Lato Regular"/>
                <a:sym typeface="Lato Regular"/>
              </a:defRPr>
            </a:pPr>
            <a:r>
              <a:rPr sz="1969" u="sng" dirty="0">
                <a:hlinkClick r:id="rId2"/>
              </a:rPr>
              <a:t>https://www.scm.com/product/params</a:t>
            </a:r>
          </a:p>
        </p:txBody>
      </p:sp>
      <p:sp>
        <p:nvSpPr>
          <p:cNvPr id="388" name="What can you do with ParAMS?…"/>
          <p:cNvSpPr txBox="1">
            <a:spLocks noGrp="1"/>
          </p:cNvSpPr>
          <p:nvPr>
            <p:ph type="body" idx="1"/>
          </p:nvPr>
        </p:nvSpPr>
        <p:spPr>
          <a:xfrm>
            <a:off x="911829" y="3014871"/>
            <a:ext cx="9667874" cy="10166659"/>
          </a:xfrm>
          <a:prstGeom prst="rect">
            <a:avLst/>
          </a:prstGeom>
        </p:spPr>
        <p:txBody>
          <a:bodyPr>
            <a:normAutofit/>
          </a:bodyPr>
          <a:lstStyle/>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Import, build and visualize training data</a:t>
            </a:r>
          </a:p>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Use data from AMS, VASP, QE, and experiments</a:t>
            </a:r>
          </a:p>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Tune parameters to describe energies, forces, geometries, stress tensor, charges, bandgaps, etc.</a:t>
            </a:r>
          </a:p>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Use validation sets to prevent overfitting</a:t>
            </a:r>
          </a:p>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Submit multiple optimization at the same time to explore parameters space</a:t>
            </a:r>
          </a:p>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Explore the sensitivity of the parameters to select the most important subset to optimize</a:t>
            </a:r>
          </a:p>
          <a:p>
            <a:pPr marL="506414" indent="-506414" defTabSz="2397885">
              <a:spcBef>
                <a:spcPts val="1266"/>
              </a:spcBef>
              <a:buSzPct val="100000"/>
              <a:defRPr sz="2744"/>
            </a:pPr>
            <a:r>
              <a:rPr sz="3600" dirty="0">
                <a:latin typeface="Lato" panose="020F0502020204030203" pitchFamily="34" charset="0"/>
                <a:ea typeface="Lato" panose="020F0502020204030203" pitchFamily="34" charset="0"/>
                <a:cs typeface="Lato" panose="020F0502020204030203" pitchFamily="34" charset="0"/>
              </a:rPr>
              <a:t>Train DFTB, </a:t>
            </a:r>
            <a:r>
              <a:rPr sz="3600" dirty="0" err="1">
                <a:latin typeface="Lato" panose="020F0502020204030203" pitchFamily="34" charset="0"/>
                <a:ea typeface="Lato" panose="020F0502020204030203" pitchFamily="34" charset="0"/>
                <a:cs typeface="Lato" panose="020F0502020204030203" pitchFamily="34" charset="0"/>
              </a:rPr>
              <a:t>ReaxFF</a:t>
            </a:r>
            <a:r>
              <a:rPr sz="3600" dirty="0">
                <a:latin typeface="Lato" panose="020F0502020204030203" pitchFamily="34" charset="0"/>
                <a:ea typeface="Lato" panose="020F0502020204030203" pitchFamily="34" charset="0"/>
                <a:cs typeface="Lato" panose="020F0502020204030203" pitchFamily="34" charset="0"/>
              </a:rPr>
              <a:t>, Force field, and … MLP</a:t>
            </a:r>
          </a:p>
        </p:txBody>
      </p:sp>
      <p:pic>
        <p:nvPicPr>
          <p:cNvPr id="389" name="Screenshot 2023-06-18 at 16.49.19.png" descr="Screenshot 2023-06-18 at 16.49.19.png"/>
          <p:cNvPicPr>
            <a:picLocks noChangeAspect="1"/>
          </p:cNvPicPr>
          <p:nvPr/>
        </p:nvPicPr>
        <p:blipFill>
          <a:blip r:embed="rId3"/>
          <a:stretch>
            <a:fillRect/>
          </a:stretch>
        </p:blipFill>
        <p:spPr>
          <a:xfrm>
            <a:off x="10579703" y="2820340"/>
            <a:ext cx="5950476" cy="3198909"/>
          </a:xfrm>
          <a:prstGeom prst="rect">
            <a:avLst/>
          </a:prstGeom>
          <a:ln w="12700">
            <a:miter lim="400000"/>
          </a:ln>
        </p:spPr>
      </p:pic>
      <p:pic>
        <p:nvPicPr>
          <p:cNvPr id="390" name="Screenshot 2023-06-18 at 16.50.20.png" descr="Screenshot 2023-06-18 at 16.50.20.png"/>
          <p:cNvPicPr>
            <a:picLocks noChangeAspect="1"/>
          </p:cNvPicPr>
          <p:nvPr/>
        </p:nvPicPr>
        <p:blipFill>
          <a:blip r:embed="rId4"/>
          <a:stretch>
            <a:fillRect/>
          </a:stretch>
        </p:blipFill>
        <p:spPr>
          <a:xfrm>
            <a:off x="11949573" y="5891370"/>
            <a:ext cx="5950476" cy="3192425"/>
          </a:xfrm>
          <a:prstGeom prst="rect">
            <a:avLst/>
          </a:prstGeom>
          <a:ln w="12700">
            <a:miter lim="400000"/>
          </a:ln>
        </p:spPr>
      </p:pic>
      <p:pic>
        <p:nvPicPr>
          <p:cNvPr id="391" name="LJ_Ar_multiopt_3.png" descr="LJ_Ar_multiopt_3.png"/>
          <p:cNvPicPr>
            <a:picLocks noChangeAspect="1"/>
          </p:cNvPicPr>
          <p:nvPr/>
        </p:nvPicPr>
        <p:blipFill>
          <a:blip r:embed="rId5"/>
          <a:stretch>
            <a:fillRect/>
          </a:stretch>
        </p:blipFill>
        <p:spPr>
          <a:xfrm>
            <a:off x="13389607" y="8966311"/>
            <a:ext cx="4008230" cy="3064546"/>
          </a:xfrm>
          <a:prstGeom prst="rect">
            <a:avLst/>
          </a:prstGeom>
          <a:ln w="12700">
            <a:miter lim="400000"/>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raining MLP with ParAMS"/>
          <p:cNvSpPr txBox="1">
            <a:spLocks noGrp="1"/>
          </p:cNvSpPr>
          <p:nvPr>
            <p:ph type="title"/>
          </p:nvPr>
        </p:nvSpPr>
        <p:spPr>
          <a:prstGeom prst="rect">
            <a:avLst/>
          </a:prstGeom>
        </p:spPr>
        <p:txBody>
          <a:bodyPr>
            <a:normAutofit fontScale="90000"/>
          </a:bodyPr>
          <a:lstStyle/>
          <a:p>
            <a:r>
              <a:t>Training MLP with ParAMS</a:t>
            </a:r>
          </a:p>
        </p:txBody>
      </p:sp>
      <p:sp>
        <p:nvSpPr>
          <p:cNvPr id="394" name="Active learning workflow"/>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Active learning workflow</a:t>
            </a:r>
          </a:p>
        </p:txBody>
      </p:sp>
      <p:sp>
        <p:nvSpPr>
          <p:cNvPr id="395" name="Slide Number"/>
          <p:cNvSpPr txBox="1">
            <a:spLocks noGrp="1"/>
          </p:cNvSpPr>
          <p:nvPr>
            <p:ph type="sldNum" sz="quarter" idx="2"/>
          </p:nvPr>
        </p:nvSpPr>
        <p:spPr>
          <a:xfrm>
            <a:off x="17434542" y="12950608"/>
            <a:ext cx="411518" cy="4618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396" name="Initial dataset"/>
          <p:cNvSpPr/>
          <p:nvPr/>
        </p:nvSpPr>
        <p:spPr>
          <a:xfrm>
            <a:off x="926744" y="4684319"/>
            <a:ext cx="1763879" cy="1342839"/>
          </a:xfrm>
          <a:prstGeom prst="roundRect">
            <a:avLst>
              <a:gd name="adj" fmla="val 19950"/>
            </a:avLst>
          </a:prstGeom>
          <a:solidFill>
            <a:srgbClr val="F0983E"/>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Initial dataset</a:t>
            </a:r>
          </a:p>
        </p:txBody>
      </p:sp>
      <p:sp>
        <p:nvSpPr>
          <p:cNvPr id="397" name="Accurate?"/>
          <p:cNvSpPr/>
          <p:nvPr/>
        </p:nvSpPr>
        <p:spPr>
          <a:xfrm>
            <a:off x="14516733" y="3933477"/>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Accurate?</a:t>
            </a:r>
          </a:p>
        </p:txBody>
      </p:sp>
      <p:sp>
        <p:nvSpPr>
          <p:cNvPr id="398" name="Line"/>
          <p:cNvSpPr/>
          <p:nvPr/>
        </p:nvSpPr>
        <p:spPr>
          <a:xfrm>
            <a:off x="2691563" y="5379997"/>
            <a:ext cx="723092"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399" name="(1) Use ML to generate new data"/>
          <p:cNvSpPr/>
          <p:nvPr/>
        </p:nvSpPr>
        <p:spPr>
          <a:xfrm>
            <a:off x="6259446" y="4715551"/>
            <a:ext cx="3843968" cy="1342838"/>
          </a:xfrm>
          <a:prstGeom prst="roundRect">
            <a:avLst>
              <a:gd name="adj" fmla="val 19950"/>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(1) Use ML to generate new data</a:t>
            </a:r>
          </a:p>
        </p:txBody>
      </p:sp>
      <p:sp>
        <p:nvSpPr>
          <p:cNvPr id="400" name="Train ML"/>
          <p:cNvSpPr/>
          <p:nvPr/>
        </p:nvSpPr>
        <p:spPr>
          <a:xfrm>
            <a:off x="3425386" y="4684319"/>
            <a:ext cx="2094030" cy="1342839"/>
          </a:xfrm>
          <a:prstGeom prst="roundRect">
            <a:avLst>
              <a:gd name="adj" fmla="val 19950"/>
            </a:avLst>
          </a:prstGeom>
          <a:solidFill>
            <a:schemeClr val="accent5">
              <a:hueOff val="187634"/>
              <a:satOff val="22839"/>
              <a:lumOff val="2502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Train ML</a:t>
            </a:r>
          </a:p>
        </p:txBody>
      </p:sp>
      <p:sp>
        <p:nvSpPr>
          <p:cNvPr id="401" name="Replay with DFT"/>
          <p:cNvSpPr/>
          <p:nvPr/>
        </p:nvSpPr>
        <p:spPr>
          <a:xfrm>
            <a:off x="10779334" y="4684319"/>
            <a:ext cx="3046440" cy="1342839"/>
          </a:xfrm>
          <a:prstGeom prst="roundRect">
            <a:avLst>
              <a:gd name="adj" fmla="val 19950"/>
            </a:avLst>
          </a:prstGeom>
          <a:solidFill>
            <a:schemeClr val="accent6">
              <a:satOff val="32461"/>
              <a:lumOff val="2082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Replay with DFT </a:t>
            </a:r>
          </a:p>
        </p:txBody>
      </p:sp>
      <p:sp>
        <p:nvSpPr>
          <p:cNvPr id="402" name="Line"/>
          <p:cNvSpPr/>
          <p:nvPr/>
        </p:nvSpPr>
        <p:spPr>
          <a:xfrm>
            <a:off x="5536357" y="5376792"/>
            <a:ext cx="723091"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403" name="Line"/>
          <p:cNvSpPr/>
          <p:nvPr/>
        </p:nvSpPr>
        <p:spPr>
          <a:xfrm>
            <a:off x="10063378" y="5355739"/>
            <a:ext cx="723091"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404" name="Line"/>
          <p:cNvSpPr/>
          <p:nvPr/>
        </p:nvSpPr>
        <p:spPr>
          <a:xfrm>
            <a:off x="13818637" y="5355739"/>
            <a:ext cx="723091"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405" name="Accurate?"/>
          <p:cNvSpPr/>
          <p:nvPr/>
        </p:nvSpPr>
        <p:spPr>
          <a:xfrm>
            <a:off x="14491275" y="8015707"/>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Accurate?</a:t>
            </a:r>
          </a:p>
        </p:txBody>
      </p:sp>
      <p:sp>
        <p:nvSpPr>
          <p:cNvPr id="406" name="(2) Use ML to generate new data"/>
          <p:cNvSpPr/>
          <p:nvPr/>
        </p:nvSpPr>
        <p:spPr>
          <a:xfrm>
            <a:off x="6228721" y="8790808"/>
            <a:ext cx="3843968" cy="1342839"/>
          </a:xfrm>
          <a:prstGeom prst="roundRect">
            <a:avLst>
              <a:gd name="adj" fmla="val 19950"/>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(2) Use ML to generate new data</a:t>
            </a:r>
          </a:p>
        </p:txBody>
      </p:sp>
      <p:sp>
        <p:nvSpPr>
          <p:cNvPr id="407" name="Train ML"/>
          <p:cNvSpPr/>
          <p:nvPr/>
        </p:nvSpPr>
        <p:spPr>
          <a:xfrm>
            <a:off x="3399928" y="8766550"/>
            <a:ext cx="2094031" cy="1342839"/>
          </a:xfrm>
          <a:prstGeom prst="roundRect">
            <a:avLst>
              <a:gd name="adj" fmla="val 19950"/>
            </a:avLst>
          </a:prstGeom>
          <a:solidFill>
            <a:schemeClr val="accent5">
              <a:hueOff val="187634"/>
              <a:satOff val="22839"/>
              <a:lumOff val="2502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Train ML</a:t>
            </a:r>
          </a:p>
        </p:txBody>
      </p:sp>
      <p:sp>
        <p:nvSpPr>
          <p:cNvPr id="408" name="Replay with DFT"/>
          <p:cNvSpPr/>
          <p:nvPr/>
        </p:nvSpPr>
        <p:spPr>
          <a:xfrm>
            <a:off x="10753875" y="8766550"/>
            <a:ext cx="3046440" cy="1342839"/>
          </a:xfrm>
          <a:prstGeom prst="roundRect">
            <a:avLst>
              <a:gd name="adj" fmla="val 19950"/>
            </a:avLst>
          </a:prstGeom>
          <a:solidFill>
            <a:schemeClr val="accent6">
              <a:satOff val="32461"/>
              <a:lumOff val="20828"/>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2400">
                <a:solidFill>
                  <a:srgbClr val="FFFFFF"/>
                </a:solidFill>
                <a:latin typeface="Lato Regular"/>
                <a:ea typeface="Lato Regular"/>
                <a:cs typeface="Lato Regular"/>
                <a:sym typeface="Lato Regular"/>
              </a:defRPr>
            </a:lvl1pPr>
          </a:lstStyle>
          <a:p>
            <a:r>
              <a:rPr sz="3375"/>
              <a:t>Replay with DFT </a:t>
            </a:r>
          </a:p>
        </p:txBody>
      </p:sp>
      <p:sp>
        <p:nvSpPr>
          <p:cNvPr id="409" name="Line"/>
          <p:cNvSpPr/>
          <p:nvPr/>
        </p:nvSpPr>
        <p:spPr>
          <a:xfrm>
            <a:off x="5510899" y="9459022"/>
            <a:ext cx="723092"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410" name="Line"/>
          <p:cNvSpPr/>
          <p:nvPr/>
        </p:nvSpPr>
        <p:spPr>
          <a:xfrm>
            <a:off x="10037920" y="9437969"/>
            <a:ext cx="723092"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411" name="Line"/>
          <p:cNvSpPr/>
          <p:nvPr/>
        </p:nvSpPr>
        <p:spPr>
          <a:xfrm>
            <a:off x="13793179" y="9437969"/>
            <a:ext cx="723092" cy="1"/>
          </a:xfrm>
          <a:prstGeom prst="line">
            <a:avLst/>
          </a:prstGeom>
          <a:ln w="25400">
            <a:solidFill>
              <a:srgbClr val="000000"/>
            </a:solidFill>
            <a:miter lim="400000"/>
            <a:tailEnd type="triangle"/>
          </a:ln>
        </p:spPr>
        <p:txBody>
          <a:bodyPr lIns="71438" tIns="71438" rIns="71438" bIns="71438" anchor="ctr"/>
          <a:lstStyle/>
          <a:p>
            <a:endParaRPr sz="7032"/>
          </a:p>
        </p:txBody>
      </p:sp>
      <p:sp>
        <p:nvSpPr>
          <p:cNvPr id="412" name="Line"/>
          <p:cNvSpPr/>
          <p:nvPr/>
        </p:nvSpPr>
        <p:spPr>
          <a:xfrm flipH="1" flipV="1">
            <a:off x="4360448" y="3339184"/>
            <a:ext cx="11580713" cy="1"/>
          </a:xfrm>
          <a:prstGeom prst="line">
            <a:avLst/>
          </a:prstGeom>
          <a:ln w="25400">
            <a:solidFill>
              <a:srgbClr val="000000"/>
            </a:solidFill>
            <a:miter lim="400000"/>
          </a:ln>
        </p:spPr>
        <p:txBody>
          <a:bodyPr lIns="71438" tIns="71438" rIns="71438" bIns="71438" anchor="ctr"/>
          <a:lstStyle/>
          <a:p>
            <a:endParaRPr sz="7032"/>
          </a:p>
        </p:txBody>
      </p:sp>
      <p:sp>
        <p:nvSpPr>
          <p:cNvPr id="413" name="Line"/>
          <p:cNvSpPr/>
          <p:nvPr/>
        </p:nvSpPr>
        <p:spPr>
          <a:xfrm>
            <a:off x="15931396" y="3328468"/>
            <a:ext cx="1" cy="887255"/>
          </a:xfrm>
          <a:prstGeom prst="line">
            <a:avLst/>
          </a:prstGeom>
          <a:ln w="25400">
            <a:solidFill>
              <a:srgbClr val="000000"/>
            </a:solidFill>
            <a:miter lim="400000"/>
          </a:ln>
        </p:spPr>
        <p:txBody>
          <a:bodyPr lIns="71438" tIns="71438" rIns="71438" bIns="71438" anchor="ctr"/>
          <a:lstStyle/>
          <a:p>
            <a:endParaRPr sz="7032"/>
          </a:p>
        </p:txBody>
      </p:sp>
      <p:sp>
        <p:nvSpPr>
          <p:cNvPr id="414" name="Line"/>
          <p:cNvSpPr/>
          <p:nvPr/>
        </p:nvSpPr>
        <p:spPr>
          <a:xfrm>
            <a:off x="4354949" y="3321324"/>
            <a:ext cx="1" cy="1342838"/>
          </a:xfrm>
          <a:prstGeom prst="line">
            <a:avLst/>
          </a:prstGeom>
          <a:ln w="25400">
            <a:solidFill>
              <a:srgbClr val="000000"/>
            </a:solidFill>
            <a:miter lim="400000"/>
            <a:tailEnd type="triangle"/>
          </a:ln>
        </p:spPr>
        <p:txBody>
          <a:bodyPr lIns="71438" tIns="71438" rIns="71438" bIns="71438" anchor="ctr"/>
          <a:lstStyle/>
          <a:p>
            <a:endParaRPr sz="7032"/>
          </a:p>
        </p:txBody>
      </p:sp>
      <p:sp>
        <p:nvSpPr>
          <p:cNvPr id="415" name="Line"/>
          <p:cNvSpPr/>
          <p:nvPr/>
        </p:nvSpPr>
        <p:spPr>
          <a:xfrm flipH="1" flipV="1">
            <a:off x="4360447" y="6751074"/>
            <a:ext cx="11580715" cy="1"/>
          </a:xfrm>
          <a:prstGeom prst="line">
            <a:avLst/>
          </a:prstGeom>
          <a:ln w="38100">
            <a:solidFill>
              <a:srgbClr val="000000"/>
            </a:solidFill>
            <a:miter lim="400000"/>
          </a:ln>
        </p:spPr>
        <p:txBody>
          <a:bodyPr lIns="71438" tIns="71438" rIns="71438" bIns="71438" anchor="ctr"/>
          <a:lstStyle/>
          <a:p>
            <a:endParaRPr sz="7032"/>
          </a:p>
        </p:txBody>
      </p:sp>
      <p:sp>
        <p:nvSpPr>
          <p:cNvPr id="416" name="Line"/>
          <p:cNvSpPr/>
          <p:nvPr/>
        </p:nvSpPr>
        <p:spPr>
          <a:xfrm flipH="1">
            <a:off x="4354949" y="6725434"/>
            <a:ext cx="1" cy="2055212"/>
          </a:xfrm>
          <a:prstGeom prst="line">
            <a:avLst/>
          </a:prstGeom>
          <a:ln w="38100">
            <a:solidFill>
              <a:srgbClr val="000000"/>
            </a:solidFill>
            <a:miter lim="400000"/>
            <a:tailEnd type="triangle"/>
          </a:ln>
        </p:spPr>
        <p:txBody>
          <a:bodyPr lIns="71438" tIns="71438" rIns="71438" bIns="71438" anchor="ctr"/>
          <a:lstStyle/>
          <a:p>
            <a:endParaRPr sz="7032"/>
          </a:p>
        </p:txBody>
      </p:sp>
      <p:sp>
        <p:nvSpPr>
          <p:cNvPr id="417" name="Line"/>
          <p:cNvSpPr/>
          <p:nvPr/>
        </p:nvSpPr>
        <p:spPr>
          <a:xfrm flipH="1" flipV="1">
            <a:off x="4360448" y="7428081"/>
            <a:ext cx="11580713" cy="1"/>
          </a:xfrm>
          <a:prstGeom prst="line">
            <a:avLst/>
          </a:prstGeom>
          <a:ln w="25400">
            <a:solidFill>
              <a:srgbClr val="000000"/>
            </a:solidFill>
            <a:miter lim="400000"/>
          </a:ln>
        </p:spPr>
        <p:txBody>
          <a:bodyPr lIns="71438" tIns="71438" rIns="71438" bIns="71438" anchor="ctr"/>
          <a:lstStyle/>
          <a:p>
            <a:endParaRPr sz="7032"/>
          </a:p>
        </p:txBody>
      </p:sp>
      <p:sp>
        <p:nvSpPr>
          <p:cNvPr id="418" name="Line"/>
          <p:cNvSpPr/>
          <p:nvPr/>
        </p:nvSpPr>
        <p:spPr>
          <a:xfrm>
            <a:off x="15927349" y="7405603"/>
            <a:ext cx="1" cy="1332113"/>
          </a:xfrm>
          <a:prstGeom prst="line">
            <a:avLst/>
          </a:prstGeom>
          <a:ln w="25400">
            <a:solidFill>
              <a:srgbClr val="000000"/>
            </a:solidFill>
            <a:miter lim="400000"/>
          </a:ln>
        </p:spPr>
        <p:txBody>
          <a:bodyPr lIns="71438" tIns="71438" rIns="71438" bIns="71438" anchor="ctr"/>
          <a:lstStyle/>
          <a:p>
            <a:endParaRPr sz="7032"/>
          </a:p>
        </p:txBody>
      </p:sp>
      <p:sp>
        <p:nvSpPr>
          <p:cNvPr id="419" name="No"/>
          <p:cNvSpPr txBox="1"/>
          <p:nvPr/>
        </p:nvSpPr>
        <p:spPr>
          <a:xfrm>
            <a:off x="14721870" y="3007362"/>
            <a:ext cx="719749" cy="66364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2400">
                <a:latin typeface="Lato Regular"/>
                <a:ea typeface="Lato Regular"/>
                <a:cs typeface="Lato Regular"/>
                <a:sym typeface="Lato Regular"/>
              </a:defRPr>
            </a:lvl1pPr>
          </a:lstStyle>
          <a:p>
            <a:r>
              <a:rPr sz="3375"/>
              <a:t>No</a:t>
            </a:r>
          </a:p>
        </p:txBody>
      </p:sp>
      <p:sp>
        <p:nvSpPr>
          <p:cNvPr id="420" name="Yes"/>
          <p:cNvSpPr txBox="1"/>
          <p:nvPr/>
        </p:nvSpPr>
        <p:spPr>
          <a:xfrm>
            <a:off x="14666565" y="6419252"/>
            <a:ext cx="830357" cy="66364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2400">
                <a:latin typeface="Lato Regular"/>
                <a:ea typeface="Lato Regular"/>
                <a:cs typeface="Lato Regular"/>
                <a:sym typeface="Lato Regular"/>
              </a:defRPr>
            </a:lvl1pPr>
          </a:lstStyle>
          <a:p>
            <a:r>
              <a:rPr sz="3375"/>
              <a:t>Yes</a:t>
            </a:r>
          </a:p>
        </p:txBody>
      </p:sp>
      <p:sp>
        <p:nvSpPr>
          <p:cNvPr id="421" name="No"/>
          <p:cNvSpPr txBox="1"/>
          <p:nvPr/>
        </p:nvSpPr>
        <p:spPr>
          <a:xfrm>
            <a:off x="14725918" y="7040472"/>
            <a:ext cx="719749" cy="66364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2400">
                <a:latin typeface="Lato Regular"/>
                <a:ea typeface="Lato Regular"/>
                <a:cs typeface="Lato Regular"/>
                <a:sym typeface="Lato Regular"/>
              </a:defRPr>
            </a:lvl1pPr>
          </a:lstStyle>
          <a:p>
            <a:r>
              <a:rPr sz="3375"/>
              <a:t>No</a:t>
            </a:r>
          </a:p>
        </p:txBody>
      </p:sp>
      <p:sp>
        <p:nvSpPr>
          <p:cNvPr id="422" name="Small and conservative"/>
          <p:cNvSpPr txBox="1"/>
          <p:nvPr/>
        </p:nvSpPr>
        <p:spPr>
          <a:xfrm>
            <a:off x="6470568" y="5968285"/>
            <a:ext cx="3411191" cy="533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1800">
                <a:latin typeface="Lato Regular"/>
                <a:ea typeface="Lato Regular"/>
                <a:cs typeface="Lato Regular"/>
                <a:sym typeface="Lato Regular"/>
              </a:defRPr>
            </a:lvl1pPr>
          </a:lstStyle>
          <a:p>
            <a:r>
              <a:rPr sz="2531"/>
              <a:t>Small and conservative</a:t>
            </a:r>
          </a:p>
        </p:txBody>
      </p:sp>
      <p:sp>
        <p:nvSpPr>
          <p:cNvPr id="423" name="Bigger, bolder (longer MD, higher T, more molecules, etc.)"/>
          <p:cNvSpPr txBox="1"/>
          <p:nvPr/>
        </p:nvSpPr>
        <p:spPr>
          <a:xfrm>
            <a:off x="5845454" y="10036805"/>
            <a:ext cx="4661419" cy="923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lvl1pPr>
              <a:defRPr sz="1800">
                <a:latin typeface="Lato Regular"/>
                <a:ea typeface="Lato Regular"/>
                <a:cs typeface="Lato Regular"/>
                <a:sym typeface="Lato Regular"/>
              </a:defRPr>
            </a:lvl1pPr>
          </a:lstStyle>
          <a:p>
            <a:r>
              <a:rPr sz="2531"/>
              <a:t>Bigger, bolder (longer MD, higher T, more molecules, etc.)</a:t>
            </a:r>
          </a:p>
        </p:txBody>
      </p:sp>
      <p:sp>
        <p:nvSpPr>
          <p:cNvPr id="424" name="Line"/>
          <p:cNvSpPr/>
          <p:nvPr/>
        </p:nvSpPr>
        <p:spPr>
          <a:xfrm>
            <a:off x="15913537" y="10847379"/>
            <a:ext cx="1" cy="765333"/>
          </a:xfrm>
          <a:prstGeom prst="line">
            <a:avLst/>
          </a:prstGeom>
          <a:ln w="38100">
            <a:solidFill>
              <a:srgbClr val="000000"/>
            </a:solidFill>
            <a:miter lim="400000"/>
          </a:ln>
        </p:spPr>
        <p:txBody>
          <a:bodyPr lIns="71438" tIns="71438" rIns="71438" bIns="71438" anchor="ctr"/>
          <a:lstStyle/>
          <a:p>
            <a:endParaRPr sz="7032"/>
          </a:p>
        </p:txBody>
      </p:sp>
      <p:sp>
        <p:nvSpPr>
          <p:cNvPr id="425" name="Line"/>
          <p:cNvSpPr/>
          <p:nvPr/>
        </p:nvSpPr>
        <p:spPr>
          <a:xfrm flipH="1">
            <a:off x="13837366" y="11605698"/>
            <a:ext cx="2094031" cy="1"/>
          </a:xfrm>
          <a:prstGeom prst="line">
            <a:avLst/>
          </a:prstGeom>
          <a:ln w="38100">
            <a:solidFill>
              <a:srgbClr val="000000"/>
            </a:solidFill>
            <a:miter lim="400000"/>
            <a:tailEnd type="triangle"/>
          </a:ln>
        </p:spPr>
        <p:txBody>
          <a:bodyPr lIns="71438" tIns="71438" rIns="71438" bIns="71438" anchor="ctr"/>
          <a:lstStyle/>
          <a:p>
            <a:endParaRPr sz="7032"/>
          </a:p>
        </p:txBody>
      </p:sp>
      <p:sp>
        <p:nvSpPr>
          <p:cNvPr id="426" name="Yes"/>
          <p:cNvSpPr txBox="1"/>
          <p:nvPr/>
        </p:nvSpPr>
        <p:spPr>
          <a:xfrm>
            <a:off x="14666565" y="11273876"/>
            <a:ext cx="830357" cy="66364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2400">
                <a:latin typeface="Lato Regular"/>
                <a:ea typeface="Lato Regular"/>
                <a:cs typeface="Lato Regular"/>
                <a:sym typeface="Lato Regular"/>
              </a:defRPr>
            </a:lvl1pPr>
          </a:lstStyle>
          <a:p>
            <a:r>
              <a:rPr sz="3375"/>
              <a:t>Yes</a:t>
            </a:r>
          </a:p>
        </p:txBody>
      </p:sp>
      <p:sp>
        <p:nvSpPr>
          <p:cNvPr id="427" name="Line"/>
          <p:cNvSpPr/>
          <p:nvPr/>
        </p:nvSpPr>
        <p:spPr>
          <a:xfrm flipH="1">
            <a:off x="9729710" y="11605698"/>
            <a:ext cx="2094031" cy="1"/>
          </a:xfrm>
          <a:prstGeom prst="line">
            <a:avLst/>
          </a:prstGeom>
          <a:ln w="38100">
            <a:solidFill>
              <a:srgbClr val="000000"/>
            </a:solidFill>
            <a:miter lim="400000"/>
            <a:tailEnd type="triangle"/>
          </a:ln>
        </p:spPr>
        <p:txBody>
          <a:bodyPr lIns="71438" tIns="71438" rIns="71438" bIns="71438" anchor="ctr"/>
          <a:lstStyle/>
          <a:p>
            <a:endParaRPr sz="7032"/>
          </a:p>
        </p:txBody>
      </p:sp>
      <p:sp>
        <p:nvSpPr>
          <p:cNvPr id="428" name="Final model"/>
          <p:cNvSpPr txBox="1"/>
          <p:nvPr/>
        </p:nvSpPr>
        <p:spPr>
          <a:xfrm>
            <a:off x="7625284" y="11338829"/>
            <a:ext cx="2285511" cy="5337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spAutoFit/>
          </a:bodyPr>
          <a:lstStyle>
            <a:lvl1pPr>
              <a:defRPr sz="1800">
                <a:latin typeface="Lato Regular"/>
                <a:ea typeface="Lato Regular"/>
                <a:cs typeface="Lato Regular"/>
                <a:sym typeface="Lato Regular"/>
              </a:defRPr>
            </a:lvl1pPr>
          </a:lstStyle>
          <a:p>
            <a:r>
              <a:rPr sz="2531"/>
              <a:t>Final model</a:t>
            </a:r>
          </a:p>
        </p:txBody>
      </p:sp>
      <p:sp>
        <p:nvSpPr>
          <p:cNvPr id="429" name="Rectangle"/>
          <p:cNvSpPr/>
          <p:nvPr/>
        </p:nvSpPr>
        <p:spPr>
          <a:xfrm>
            <a:off x="7782446" y="11262352"/>
            <a:ext cx="1971187" cy="686692"/>
          </a:xfrm>
          <a:prstGeom prst="rect">
            <a:avLst/>
          </a:prstGeom>
          <a:ln w="25400">
            <a:solidFill>
              <a:srgbClr val="000000"/>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438" name="Connection Line"/>
          <p:cNvSpPr/>
          <p:nvPr/>
        </p:nvSpPr>
        <p:spPr>
          <a:xfrm>
            <a:off x="9812071" y="3391208"/>
            <a:ext cx="4908129" cy="1255352"/>
          </a:xfrm>
          <a:custGeom>
            <a:avLst/>
            <a:gdLst/>
            <a:ahLst/>
            <a:cxnLst>
              <a:cxn ang="0">
                <a:pos x="wd2" y="hd2"/>
              </a:cxn>
              <a:cxn ang="5400000">
                <a:pos x="wd2" y="hd2"/>
              </a:cxn>
              <a:cxn ang="10800000">
                <a:pos x="wd2" y="hd2"/>
              </a:cxn>
              <a:cxn ang="16200000">
                <a:pos x="wd2" y="hd2"/>
              </a:cxn>
            </a:cxnLst>
            <a:rect l="0" t="0" r="r" b="b"/>
            <a:pathLst>
              <a:path w="21600" h="16248" extrusionOk="0">
                <a:moveTo>
                  <a:pt x="21600" y="3344"/>
                </a:moveTo>
                <a:cubicBezTo>
                  <a:pt x="13880" y="21600"/>
                  <a:pt x="6680" y="20485"/>
                  <a:pt x="0" y="0"/>
                </a:cubicBezTo>
              </a:path>
            </a:pathLst>
          </a:custGeom>
          <a:ln w="38100">
            <a:solidFill>
              <a:srgbClr val="000000"/>
            </a:solidFill>
            <a:custDash>
              <a:ds d="200000" sp="200000"/>
            </a:custDash>
            <a:miter lim="400000"/>
            <a:tailEnd type="triangle"/>
          </a:ln>
        </p:spPr>
        <p:txBody>
          <a:bodyPr/>
          <a:lstStyle/>
          <a:p>
            <a:endParaRPr sz="7032"/>
          </a:p>
        </p:txBody>
      </p:sp>
      <p:sp>
        <p:nvSpPr>
          <p:cNvPr id="431" name="Add last DFT frame"/>
          <p:cNvSpPr txBox="1"/>
          <p:nvPr/>
        </p:nvSpPr>
        <p:spPr>
          <a:xfrm>
            <a:off x="10813553" y="4173820"/>
            <a:ext cx="2927084" cy="53373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1800">
                <a:latin typeface="Lato Regular"/>
                <a:ea typeface="Lato Regular"/>
                <a:cs typeface="Lato Regular"/>
                <a:sym typeface="Lato Regular"/>
              </a:defRPr>
            </a:lvl1pPr>
          </a:lstStyle>
          <a:p>
            <a:r>
              <a:rPr sz="2531"/>
              <a:t>Add last DFT frame</a:t>
            </a:r>
          </a:p>
        </p:txBody>
      </p:sp>
      <p:sp>
        <p:nvSpPr>
          <p:cNvPr id="439" name="Connection Line"/>
          <p:cNvSpPr/>
          <p:nvPr/>
        </p:nvSpPr>
        <p:spPr>
          <a:xfrm>
            <a:off x="9769208" y="7464136"/>
            <a:ext cx="4955039" cy="1236454"/>
          </a:xfrm>
          <a:custGeom>
            <a:avLst/>
            <a:gdLst/>
            <a:ahLst/>
            <a:cxnLst>
              <a:cxn ang="0">
                <a:pos x="wd2" y="hd2"/>
              </a:cxn>
              <a:cxn ang="5400000">
                <a:pos x="wd2" y="hd2"/>
              </a:cxn>
              <a:cxn ang="10800000">
                <a:pos x="wd2" y="hd2"/>
              </a:cxn>
              <a:cxn ang="16200000">
                <a:pos x="wd2" y="hd2"/>
              </a:cxn>
            </a:cxnLst>
            <a:rect l="0" t="0" r="r" b="b"/>
            <a:pathLst>
              <a:path w="21600" h="16235" extrusionOk="0">
                <a:moveTo>
                  <a:pt x="21600" y="2895"/>
                </a:moveTo>
                <a:cubicBezTo>
                  <a:pt x="13927" y="21600"/>
                  <a:pt x="6727" y="20635"/>
                  <a:pt x="0" y="0"/>
                </a:cubicBezTo>
              </a:path>
            </a:pathLst>
          </a:custGeom>
          <a:ln w="38100">
            <a:solidFill>
              <a:srgbClr val="000000"/>
            </a:solidFill>
            <a:custDash>
              <a:ds d="200000" sp="200000"/>
            </a:custDash>
            <a:miter lim="400000"/>
            <a:tailEnd type="triangle"/>
          </a:ln>
        </p:spPr>
        <p:txBody>
          <a:bodyPr/>
          <a:lstStyle/>
          <a:p>
            <a:endParaRPr sz="7032"/>
          </a:p>
        </p:txBody>
      </p:sp>
      <p:sp>
        <p:nvSpPr>
          <p:cNvPr id="433" name="Add last DFT frame"/>
          <p:cNvSpPr txBox="1"/>
          <p:nvPr/>
        </p:nvSpPr>
        <p:spPr>
          <a:xfrm>
            <a:off x="10770691" y="8201854"/>
            <a:ext cx="2927084" cy="53373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1800">
                <a:latin typeface="Lato Regular"/>
                <a:ea typeface="Lato Regular"/>
                <a:cs typeface="Lato Regular"/>
                <a:sym typeface="Lato Regular"/>
              </a:defRPr>
            </a:lvl1pPr>
          </a:lstStyle>
          <a:p>
            <a:r>
              <a:rPr sz="2531"/>
              <a:t>Add last DFT frame</a:t>
            </a:r>
          </a:p>
        </p:txBody>
      </p:sp>
      <p:sp>
        <p:nvSpPr>
          <p:cNvPr id="440" name="Connection Line"/>
          <p:cNvSpPr/>
          <p:nvPr/>
        </p:nvSpPr>
        <p:spPr>
          <a:xfrm>
            <a:off x="9780246" y="6100847"/>
            <a:ext cx="4874536" cy="562379"/>
          </a:xfrm>
          <a:custGeom>
            <a:avLst/>
            <a:gdLst/>
            <a:ahLst/>
            <a:cxnLst>
              <a:cxn ang="0">
                <a:pos x="wd2" y="hd2"/>
              </a:cxn>
              <a:cxn ang="5400000">
                <a:pos x="wd2" y="hd2"/>
              </a:cxn>
              <a:cxn ang="10800000">
                <a:pos x="wd2" y="hd2"/>
              </a:cxn>
              <a:cxn ang="16200000">
                <a:pos x="wd2" y="hd2"/>
              </a:cxn>
            </a:cxnLst>
            <a:rect l="0" t="0" r="r" b="b"/>
            <a:pathLst>
              <a:path w="21600" h="16355" extrusionOk="0">
                <a:moveTo>
                  <a:pt x="21600" y="10614"/>
                </a:moveTo>
                <a:cubicBezTo>
                  <a:pt x="14504" y="-5245"/>
                  <a:pt x="7304" y="-3331"/>
                  <a:pt x="0" y="16355"/>
                </a:cubicBezTo>
              </a:path>
            </a:pathLst>
          </a:custGeom>
          <a:ln w="38100">
            <a:solidFill>
              <a:srgbClr val="000000"/>
            </a:solidFill>
            <a:custDash>
              <a:ds d="200000" sp="200000"/>
            </a:custDash>
            <a:miter lim="400000"/>
            <a:tailEnd type="triangle"/>
          </a:ln>
        </p:spPr>
        <p:txBody>
          <a:bodyPr/>
          <a:lstStyle/>
          <a:p>
            <a:endParaRPr sz="7032"/>
          </a:p>
        </p:txBody>
      </p:sp>
      <p:sp>
        <p:nvSpPr>
          <p:cNvPr id="435" name="Add last DFT frame"/>
          <p:cNvSpPr txBox="1"/>
          <p:nvPr/>
        </p:nvSpPr>
        <p:spPr>
          <a:xfrm>
            <a:off x="10839011" y="6027100"/>
            <a:ext cx="2927084" cy="533737"/>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defRPr sz="1800">
                <a:latin typeface="Lato Regular"/>
                <a:ea typeface="Lato Regular"/>
                <a:cs typeface="Lato Regular"/>
                <a:sym typeface="Lato Regular"/>
              </a:defRPr>
            </a:lvl1pPr>
          </a:lstStyle>
          <a:p>
            <a:r>
              <a:rPr sz="2531"/>
              <a:t>Add last DFT frame</a:t>
            </a:r>
          </a:p>
        </p:txBody>
      </p:sp>
      <p:sp>
        <p:nvSpPr>
          <p:cNvPr id="436" name="(#) Even bigger.."/>
          <p:cNvSpPr/>
          <p:nvPr/>
        </p:nvSpPr>
        <p:spPr>
          <a:xfrm>
            <a:off x="10956654" y="11244493"/>
            <a:ext cx="2870395" cy="722410"/>
          </a:xfrm>
          <a:prstGeom prst="roundRect">
            <a:avLst>
              <a:gd name="adj" fmla="val 26296"/>
            </a:avLst>
          </a:prstGeom>
          <a:solidFill>
            <a:schemeClr val="accent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chor="ctr"/>
          <a:lstStyle>
            <a:lvl1pPr defTabSz="1130300">
              <a:lnSpc>
                <a:spcPct val="100000"/>
              </a:lnSpc>
              <a:defRPr sz="1800">
                <a:solidFill>
                  <a:srgbClr val="FFFFFF"/>
                </a:solidFill>
                <a:latin typeface="Lato Regular"/>
                <a:ea typeface="Lato Regular"/>
                <a:cs typeface="Lato Regular"/>
                <a:sym typeface="Lato Regular"/>
              </a:defRPr>
            </a:lvl1pPr>
          </a:lstStyle>
          <a:p>
            <a:r>
              <a:rPr sz="2531"/>
              <a:t>(#) Even bigger..</a:t>
            </a:r>
          </a:p>
        </p:txBody>
      </p:sp>
      <p:sp>
        <p:nvSpPr>
          <p:cNvPr id="437" name="amshome/scripting/scm/params/examples/ActiveLearning…"/>
          <p:cNvSpPr txBox="1"/>
          <p:nvPr/>
        </p:nvSpPr>
        <p:spPr>
          <a:xfrm>
            <a:off x="849948" y="11337687"/>
            <a:ext cx="6317436" cy="750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p>
            <a:pPr algn="l" defTabSz="642960">
              <a:defRPr sz="1400" i="1">
                <a:solidFill>
                  <a:schemeClr val="accent4">
                    <a:hueOff val="-1306536"/>
                    <a:satOff val="-22407"/>
                    <a:lumOff val="-8954"/>
                  </a:schemeClr>
                </a:solidFill>
                <a:latin typeface="Lato Regular"/>
                <a:ea typeface="Lato Regular"/>
                <a:cs typeface="Lato Regular"/>
                <a:sym typeface="Lato Regular"/>
              </a:defRPr>
            </a:pPr>
            <a:r>
              <a:rPr sz="1969"/>
              <a:t>amshome/scripting/scm/params/examples/ActiveLearning</a:t>
            </a:r>
          </a:p>
          <a:p>
            <a:pPr algn="l" defTabSz="642960">
              <a:defRPr sz="1400" i="1">
                <a:solidFill>
                  <a:schemeClr val="accent4">
                    <a:hueOff val="-1306536"/>
                    <a:satOff val="-22407"/>
                    <a:lumOff val="-8954"/>
                  </a:schemeClr>
                </a:solidFill>
                <a:latin typeface="Lato Regular"/>
                <a:ea typeface="Lato Regular"/>
                <a:cs typeface="Lato Regular"/>
                <a:sym typeface="Lato Regular"/>
              </a:defRPr>
            </a:pPr>
            <a:r>
              <a:rPr sz="1969" u="sng">
                <a:hlinkClick r:id="rId2"/>
              </a:rPr>
              <a:t>https://www.scm.com/product/params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Hybrid Engine</a:t>
            </a:r>
          </a:p>
        </p:txBody>
      </p:sp>
      <p:sp>
        <p:nvSpPr>
          <p:cNvPr id="4" name="Content Placeholder 3"/>
          <p:cNvSpPr>
            <a:spLocks noGrp="1"/>
          </p:cNvSpPr>
          <p:nvPr>
            <p:ph sz="quarter" idx="11"/>
          </p:nvPr>
        </p:nvSpPr>
        <p:spPr>
          <a:xfrm>
            <a:off x="655135" y="1893147"/>
            <a:ext cx="16735397" cy="3706368"/>
          </a:xfrm>
        </p:spPr>
        <p:txBody>
          <a:bodyPr>
            <a:normAutofit fontScale="92500" lnSpcReduction="10000"/>
          </a:bodyPr>
          <a:lstStyle/>
          <a:p>
            <a:r>
              <a:rPr lang="en-GB" dirty="0"/>
              <a:t>Multi-layer (subtractive, QUILD, ONIOM)</a:t>
            </a:r>
          </a:p>
          <a:p>
            <a:pPr lvl="1"/>
            <a:r>
              <a:rPr lang="en-GB" dirty="0"/>
              <a:t>combine </a:t>
            </a:r>
            <a:r>
              <a:rPr lang="en-GB" b="1" dirty="0"/>
              <a:t>any</a:t>
            </a:r>
            <a:r>
              <a:rPr lang="en-GB" dirty="0"/>
              <a:t> periodicity, number of layers, and QM or FF methods</a:t>
            </a:r>
          </a:p>
          <a:p>
            <a:r>
              <a:rPr lang="en-GB" dirty="0"/>
              <a:t>2-layer: (additive) QM/MM</a:t>
            </a:r>
          </a:p>
          <a:p>
            <a:pPr lvl="1"/>
            <a:r>
              <a:rPr lang="en-GB" dirty="0"/>
              <a:t>any periodicity</a:t>
            </a:r>
          </a:p>
          <a:p>
            <a:pPr lvl="1"/>
            <a:r>
              <a:rPr lang="en-GB" dirty="0"/>
              <a:t>QM: ADF, DFTB, BAND, MM: Force Field engine</a:t>
            </a:r>
          </a:p>
        </p:txBody>
      </p:sp>
      <p:pic>
        <p:nvPicPr>
          <p:cNvPr id="14" name="Picture 13" descr="Graphical user interface&#10;&#10;Description automatically generated">
            <a:extLst>
              <a:ext uri="{FF2B5EF4-FFF2-40B4-BE49-F238E27FC236}">
                <a16:creationId xmlns:a16="http://schemas.microsoft.com/office/drawing/2014/main" id="{3F69FAF3-5528-402D-9769-28B567F6B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882" y="5721587"/>
            <a:ext cx="10714565" cy="6844284"/>
          </a:xfrm>
          <a:prstGeom prst="rect">
            <a:avLst/>
          </a:prstGeom>
        </p:spPr>
      </p:pic>
      <p:sp>
        <p:nvSpPr>
          <p:cNvPr id="15" name="TextBox 14">
            <a:extLst>
              <a:ext uri="{FF2B5EF4-FFF2-40B4-BE49-F238E27FC236}">
                <a16:creationId xmlns:a16="http://schemas.microsoft.com/office/drawing/2014/main" id="{173A359B-1090-40C6-9357-BE8EF0A328A3}"/>
              </a:ext>
            </a:extLst>
          </p:cNvPr>
          <p:cNvSpPr txBox="1"/>
          <p:nvPr/>
        </p:nvSpPr>
        <p:spPr>
          <a:xfrm>
            <a:off x="14679888" y="11485757"/>
            <a:ext cx="3242875"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5000" b="0" i="0" u="none" strike="noStrike" cap="none" spc="0" normalizeH="0" baseline="0" dirty="0">
                <a:ln>
                  <a:noFill/>
                </a:ln>
                <a:solidFill>
                  <a:srgbClr val="000000"/>
                </a:solidFill>
                <a:effectLst/>
                <a:uFillTx/>
                <a:latin typeface="+mn-lt"/>
                <a:ea typeface="+mn-ea"/>
                <a:cs typeface="+mn-cs"/>
                <a:sym typeface="Helvetica Light"/>
                <a:hlinkClick r:id="rId3"/>
              </a:rPr>
              <a:t>Demo video</a:t>
            </a:r>
            <a:endParaRPr kumimoji="0" lang="en-NL"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descr="A picture containing honeycomb, outdoor object, decorated&#10;&#10;Description automatically generated">
            <a:extLst>
              <a:ext uri="{FF2B5EF4-FFF2-40B4-BE49-F238E27FC236}">
                <a16:creationId xmlns:a16="http://schemas.microsoft.com/office/drawing/2014/main" id="{18B5D963-D015-4ED5-A22F-3CEC17EB6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2491" y="5381143"/>
            <a:ext cx="3700272" cy="3706368"/>
          </a:xfrm>
          <a:prstGeom prst="rect">
            <a:avLst/>
          </a:prstGeom>
        </p:spPr>
      </p:pic>
    </p:spTree>
    <p:extLst>
      <p:ext uri="{BB962C8B-B14F-4D97-AF65-F5344CB8AC3E}">
        <p14:creationId xmlns:p14="http://schemas.microsoft.com/office/powerpoint/2010/main" val="1204251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63" y="1171505"/>
            <a:ext cx="18602325" cy="653256"/>
          </a:xfrm>
          <a:prstGeom prst="rect">
            <a:avLst/>
          </a:prstGeom>
        </p:spPr>
        <p:txBody>
          <a:bodyPr wrap="square">
            <a:spAutoFit/>
          </a:bodyPr>
          <a:lstStyle/>
          <a:p>
            <a:pPr algn="ctr" eaLnBrk="1" hangingPunct="1">
              <a:lnSpc>
                <a:spcPct val="90000"/>
              </a:lnSpc>
              <a:buFontTx/>
              <a:buNone/>
            </a:pPr>
            <a:r>
              <a:rPr lang="en-US" altLang="en-US" sz="4050" b="1" dirty="0">
                <a:latin typeface="Lato Medium" pitchFamily="34" charset="0"/>
                <a:ea typeface="Lato Medium" pitchFamily="34" charset="0"/>
                <a:cs typeface="Lato Medium" pitchFamily="34" charset="0"/>
              </a:rPr>
              <a:t>Quantum Chemistry &amp; QSPR for quick property predictions</a:t>
            </a:r>
          </a:p>
        </p:txBody>
      </p:sp>
      <p:sp>
        <p:nvSpPr>
          <p:cNvPr id="6" name="Title 3"/>
          <p:cNvSpPr txBox="1">
            <a:spLocks/>
          </p:cNvSpPr>
          <p:nvPr/>
        </p:nvSpPr>
        <p:spPr>
          <a:xfrm>
            <a:off x="655133" y="285750"/>
            <a:ext cx="16977732" cy="1328306"/>
          </a:xfrm>
          <a:prstGeom prst="rect">
            <a:avLst/>
          </a:prstGeom>
        </p:spPr>
        <p:txBody>
          <a:bodyPr>
            <a:normAutofit fontScale="67500" lnSpcReduction="2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COSMO-RS/SAC: thermodynamic properties of fluids</a:t>
            </a:r>
          </a:p>
        </p:txBody>
      </p:sp>
      <p:pic>
        <p:nvPicPr>
          <p:cNvPr id="7" name="Picture 14" descr="t4_part_ex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5858" y="8417595"/>
            <a:ext cx="6171408" cy="366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O2 solubility in Ionic Liquids"/>
          <p:cNvPicPr>
            <a:picLocks noChangeAspect="1" noChangeArrowheads="1"/>
          </p:cNvPicPr>
          <p:nvPr/>
        </p:nvPicPr>
        <p:blipFill>
          <a:blip r:embed="rId3" cstate="print">
            <a:extLst>
              <a:ext uri="{28A0092B-C50C-407E-A947-70E740481C1C}">
                <a14:useLocalDpi xmlns:a14="http://schemas.microsoft.com/office/drawing/2010/main" val="0"/>
              </a:ext>
            </a:extLst>
          </a:blip>
          <a:srcRect r="42514"/>
          <a:stretch>
            <a:fillRect/>
          </a:stretch>
        </p:blipFill>
        <p:spPr bwMode="auto">
          <a:xfrm>
            <a:off x="12957801" y="8610705"/>
            <a:ext cx="5330199" cy="38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C7C1E3-52BF-A142-8F1A-16E4EAB3E987}"/>
              </a:ext>
            </a:extLst>
          </p:cNvPr>
          <p:cNvSpPr/>
          <p:nvPr/>
        </p:nvSpPr>
        <p:spPr>
          <a:xfrm>
            <a:off x="200222" y="2206743"/>
            <a:ext cx="15369978" cy="1089529"/>
          </a:xfrm>
          <a:prstGeom prst="rect">
            <a:avLst/>
          </a:prstGeom>
        </p:spPr>
        <p:txBody>
          <a:bodyPr wrap="square">
            <a:spAutoFit/>
          </a:bodyPr>
          <a:lstStyle/>
          <a:p>
            <a:pPr marL="342900" lvl="1" indent="0" algn="l" hangingPunct="1">
              <a:lnSpc>
                <a:spcPct val="90000"/>
              </a:lnSpc>
            </a:pPr>
            <a:r>
              <a:rPr lang="en-US" altLang="en-US" sz="3600" b="1" dirty="0" err="1">
                <a:latin typeface="Lato Medium" pitchFamily="34" charset="0"/>
                <a:ea typeface="Lato Medium" pitchFamily="34" charset="0"/>
                <a:cs typeface="Lato Medium" pitchFamily="34" charset="0"/>
              </a:rPr>
              <a:t>COntinuum</a:t>
            </a:r>
            <a:r>
              <a:rPr lang="en-US" altLang="en-US" sz="3600" b="1" dirty="0">
                <a:latin typeface="Lato Medium" pitchFamily="34" charset="0"/>
                <a:ea typeface="Lato Medium" pitchFamily="34" charset="0"/>
                <a:cs typeface="Lato Medium" pitchFamily="34" charset="0"/>
              </a:rPr>
              <a:t> Solvation </a:t>
            </a:r>
            <a:r>
              <a:rPr lang="en-US" altLang="en-US" sz="3600" b="1" dirty="0" err="1">
                <a:latin typeface="Lato Medium" pitchFamily="34" charset="0"/>
                <a:ea typeface="Lato Medium" pitchFamily="34" charset="0"/>
                <a:cs typeface="Lato Medium" pitchFamily="34" charset="0"/>
              </a:rPr>
              <a:t>MOdel</a:t>
            </a:r>
            <a:r>
              <a:rPr lang="en-US" altLang="en-US" sz="3600" b="1" dirty="0">
                <a:latin typeface="Lato Medium" pitchFamily="34" charset="0"/>
                <a:ea typeface="Lato Medium" pitchFamily="34" charset="0"/>
                <a:cs typeface="Lato Medium" pitchFamily="34" charset="0"/>
              </a:rPr>
              <a:t> + RS (</a:t>
            </a:r>
            <a:r>
              <a:rPr lang="en-US" altLang="en-US" sz="3600" b="1" dirty="0" err="1">
                <a:latin typeface="Lato Medium" pitchFamily="34" charset="0"/>
                <a:ea typeface="Lato Medium" pitchFamily="34" charset="0"/>
                <a:cs typeface="Lato Medium" pitchFamily="34" charset="0"/>
              </a:rPr>
              <a:t>Klamt</a:t>
            </a:r>
            <a:r>
              <a:rPr lang="en-US" altLang="en-US" sz="3600" b="1" dirty="0">
                <a:latin typeface="Lato Medium" pitchFamily="34" charset="0"/>
                <a:ea typeface="Lato Medium" pitchFamily="34" charset="0"/>
                <a:cs typeface="Lato Medium" pitchFamily="34" charset="0"/>
              </a:rPr>
              <a:t>), SAC (Sandler)</a:t>
            </a:r>
          </a:p>
          <a:p>
            <a:pPr marL="342900" lvl="1" indent="0" algn="l" hangingPunct="1">
              <a:lnSpc>
                <a:spcPct val="90000"/>
              </a:lnSpc>
            </a:pPr>
            <a:r>
              <a:rPr lang="en-US" altLang="en-US" sz="3600" b="1" dirty="0">
                <a:latin typeface="Lato Medium" pitchFamily="34" charset="0"/>
                <a:ea typeface="Lato Medium" pitchFamily="34" charset="0"/>
                <a:cs typeface="Lato Medium" pitchFamily="34" charset="0"/>
              </a:rPr>
              <a:t>chemical potential =&gt; activity coefficients =&gt; instantaneous properties</a:t>
            </a:r>
          </a:p>
        </p:txBody>
      </p:sp>
      <p:pic>
        <p:nvPicPr>
          <p:cNvPr id="9" name="Picture 6" descr="Screen Shot 2014-09-18 at 15.16.14.png">
            <a:extLst>
              <a:ext uri="{FF2B5EF4-FFF2-40B4-BE49-F238E27FC236}">
                <a16:creationId xmlns:a16="http://schemas.microsoft.com/office/drawing/2014/main" id="{FBB3A925-AFBF-E642-95AA-68000B309B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553" y="9346673"/>
            <a:ext cx="6926681" cy="262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FD40FED-E8B4-7E41-92F4-A85723FF6FFD}"/>
              </a:ext>
            </a:extLst>
          </p:cNvPr>
          <p:cNvSpPr/>
          <p:nvPr/>
        </p:nvSpPr>
        <p:spPr>
          <a:xfrm>
            <a:off x="9856129" y="4163952"/>
            <a:ext cx="9144000" cy="3970318"/>
          </a:xfrm>
          <a:prstGeom prst="rect">
            <a:avLst/>
          </a:prstGeom>
        </p:spPr>
        <p:txBody>
          <a:bodyPr>
            <a:spAutoFit/>
          </a:bodyPr>
          <a:lstStyle/>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Solvation &amp; excess energies, </a:t>
            </a:r>
            <a:r>
              <a:rPr lang="en-US" sz="3600" dirty="0" err="1">
                <a:latin typeface="Lato Medium" panose="020F0502020204030203" pitchFamily="34" charset="0"/>
                <a:ea typeface="Lato Medium" panose="020F0502020204030203" pitchFamily="34" charset="0"/>
                <a:cs typeface="Lato Medium" panose="020F0502020204030203" pitchFamily="34" charset="0"/>
              </a:rPr>
              <a:t>pKa</a:t>
            </a:r>
            <a:endParaRPr lang="en-US" sz="36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Solubilities, LLE, VLE, boiling points</a:t>
            </a: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Optimize mixtures: solubility, LLE</a:t>
            </a: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Polymers: Flory-Huggins X</a:t>
            </a:r>
          </a:p>
          <a:p>
            <a:pPr marL="571500" indent="-571500" algn="l" hangingPunct="1">
              <a:buFont typeface="Arial" panose="020B0604020202020204" pitchFamily="34" charset="0"/>
              <a:buChar char="•"/>
            </a:pPr>
            <a:r>
              <a:rPr lang="en-US" sz="3600" dirty="0">
                <a:latin typeface="Lato Medium" panose="020F0502020204030203" pitchFamily="34" charset="0"/>
                <a:ea typeface="Lato Medium" panose="020F0502020204030203" pitchFamily="34" charset="0"/>
                <a:cs typeface="Lato Medium" panose="020F0502020204030203" pitchFamily="34" charset="0"/>
              </a:rPr>
              <a:t>QSPR &amp; fast sigma: using SMILES</a:t>
            </a:r>
          </a:p>
          <a:p>
            <a:pPr marL="571500" indent="-571500" algn="l" hangingPunct="1">
              <a:buFont typeface="Arial" panose="020B0604020202020204" pitchFamily="34" charset="0"/>
              <a:buChar char="•"/>
            </a:pPr>
            <a:endParaRPr lang="en-US" sz="36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endParaRPr lang="en-US" sz="3600"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10" name="Picture 9">
            <a:extLst>
              <a:ext uri="{FF2B5EF4-FFF2-40B4-BE49-F238E27FC236}">
                <a16:creationId xmlns:a16="http://schemas.microsoft.com/office/drawing/2014/main" id="{EA47E291-3225-4128-BEC4-E3E838152F4F}"/>
              </a:ext>
            </a:extLst>
          </p:cNvPr>
          <p:cNvPicPr>
            <a:picLocks noChangeAspect="1"/>
          </p:cNvPicPr>
          <p:nvPr/>
        </p:nvPicPr>
        <p:blipFill>
          <a:blip r:embed="rId5"/>
          <a:stretch>
            <a:fillRect/>
          </a:stretch>
        </p:blipFill>
        <p:spPr>
          <a:xfrm>
            <a:off x="362553" y="3855279"/>
            <a:ext cx="8184300" cy="3460875"/>
          </a:xfrm>
          <a:prstGeom prst="rect">
            <a:avLst/>
          </a:prstGeom>
        </p:spPr>
      </p:pic>
      <p:sp>
        <p:nvSpPr>
          <p:cNvPr id="11" name="Arrow: Right 10">
            <a:extLst>
              <a:ext uri="{FF2B5EF4-FFF2-40B4-BE49-F238E27FC236}">
                <a16:creationId xmlns:a16="http://schemas.microsoft.com/office/drawing/2014/main" id="{D8E7A2F8-F441-4BBB-A842-30A3F6472919}"/>
              </a:ext>
            </a:extLst>
          </p:cNvPr>
          <p:cNvSpPr/>
          <p:nvPr/>
        </p:nvSpPr>
        <p:spPr>
          <a:xfrm rot="5400000" flipV="1">
            <a:off x="3463614" y="7578529"/>
            <a:ext cx="2867569" cy="437225"/>
          </a:xfrm>
          <a:prstGeom prst="rightArrow">
            <a:avLst>
              <a:gd name="adj1" fmla="val 35054"/>
              <a:gd name="adj2" fmla="val 50000"/>
            </a:avLst>
          </a:prstGeom>
          <a:blipFill rotWithShape="1">
            <a:blip r:embed="rId6"/>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Rectangle 11">
            <a:extLst>
              <a:ext uri="{FF2B5EF4-FFF2-40B4-BE49-F238E27FC236}">
                <a16:creationId xmlns:a16="http://schemas.microsoft.com/office/drawing/2014/main" id="{9DACC2AB-C34C-431E-9BE1-6DB6321E34C3}"/>
              </a:ext>
            </a:extLst>
          </p:cNvPr>
          <p:cNvSpPr/>
          <p:nvPr/>
        </p:nvSpPr>
        <p:spPr>
          <a:xfrm>
            <a:off x="871331" y="10053221"/>
            <a:ext cx="3098556" cy="1323439"/>
          </a:xfrm>
          <a:prstGeom prst="rect">
            <a:avLst/>
          </a:prstGeom>
        </p:spPr>
        <p:txBody>
          <a:bodyPr wrap="square">
            <a:spAutoFit/>
          </a:bodyPr>
          <a:lstStyle/>
          <a:p>
            <a:pPr algn="l" hangingPunct="1"/>
            <a:r>
              <a:rPr lang="en-US" sz="2000" dirty="0">
                <a:latin typeface="Lato Medium" panose="020F0502020204030203" pitchFamily="34" charset="0"/>
                <a:ea typeface="Lato Medium" panose="020F0502020204030203" pitchFamily="34" charset="0"/>
                <a:cs typeface="Lato Medium" panose="020F0502020204030203" pitchFamily="34" charset="0"/>
              </a:rPr>
              <a:t>Sigma profile: 1D surface charge histogram</a:t>
            </a:r>
          </a:p>
          <a:p>
            <a:pPr marL="571500" indent="-571500" algn="l" hangingPunct="1">
              <a:buFont typeface="Arial" panose="020B0604020202020204" pitchFamily="34" charset="0"/>
              <a:buChar char="•"/>
            </a:pPr>
            <a:endParaRPr lang="en-US" sz="2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endParaRPr lang="en-US" sz="20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1735680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70542" y="10930402"/>
            <a:ext cx="7837515" cy="1384995"/>
          </a:xfrm>
          <a:prstGeom prst="rect">
            <a:avLst/>
          </a:prstGeom>
        </p:spPr>
        <p:txBody>
          <a:bodyPr wrap="square">
            <a:spAutoFit/>
          </a:bodyPr>
          <a:lstStyle/>
          <a:p>
            <a:pPr algn="l"/>
            <a:r>
              <a:rPr lang="en-US" sz="2800" dirty="0">
                <a:latin typeface="Lato" charset="0"/>
                <a:ea typeface="Lato" charset="0"/>
                <a:cs typeface="Lato" charset="0"/>
              </a:rPr>
              <a:t>Lei group: </a:t>
            </a:r>
            <a:r>
              <a:rPr lang="en-US" sz="2800" dirty="0">
                <a:latin typeface="Lato" charset="0"/>
                <a:ea typeface="Lato" charset="0"/>
                <a:cs typeface="Lato" charset="0"/>
                <a:hlinkClick r:id="rId3"/>
              </a:rPr>
              <a:t>Chem. Rev., 114, 1289−1326 (2014)</a:t>
            </a:r>
            <a:r>
              <a:rPr lang="en-US" sz="2800" dirty="0">
                <a:latin typeface="Lato" charset="0"/>
                <a:ea typeface="Lato" charset="0"/>
                <a:cs typeface="Lato" charset="0"/>
              </a:rPr>
              <a:t>,</a:t>
            </a:r>
            <a:br>
              <a:rPr lang="en-US" sz="2800" dirty="0">
                <a:latin typeface="Lato" charset="0"/>
                <a:ea typeface="Lato" charset="0"/>
                <a:cs typeface="Lato" charset="0"/>
              </a:rPr>
            </a:br>
            <a:r>
              <a:rPr lang="en-GB" sz="2800" u="none" strike="noStrike" dirty="0">
                <a:solidFill>
                  <a:srgbClr val="FF8213"/>
                </a:solidFill>
                <a:effectLst/>
                <a:latin typeface="Lato"/>
                <a:hlinkClick r:id="rId4"/>
              </a:rPr>
              <a:t>Green Energy &amp; Environment (2018)</a:t>
            </a:r>
            <a:r>
              <a:rPr lang="en-GB" sz="2800" dirty="0">
                <a:solidFill>
                  <a:srgbClr val="303030"/>
                </a:solidFill>
                <a:effectLst/>
                <a:latin typeface="Lato"/>
              </a:rPr>
              <a:t>, </a:t>
            </a:r>
            <a:br>
              <a:rPr lang="en-GB" sz="2800" dirty="0">
                <a:solidFill>
                  <a:srgbClr val="303030"/>
                </a:solidFill>
                <a:effectLst/>
                <a:latin typeface="Lato"/>
              </a:rPr>
            </a:br>
            <a:r>
              <a:rPr lang="en-GB" sz="2800" u="none" strike="noStrike" dirty="0">
                <a:solidFill>
                  <a:srgbClr val="FF8213"/>
                </a:solidFill>
                <a:effectLst/>
                <a:latin typeface="Lato"/>
                <a:hlinkClick r:id="rId5"/>
              </a:rPr>
              <a:t>Green Energy &amp; Environment (2021)</a:t>
            </a:r>
            <a:endParaRPr lang="en-GB" sz="2800" dirty="0">
              <a:solidFill>
                <a:srgbClr val="303030"/>
              </a:solidFill>
              <a:effectLst/>
              <a:latin typeface="Lato"/>
            </a:endParaRPr>
          </a:p>
        </p:txBody>
      </p:sp>
      <p:sp>
        <p:nvSpPr>
          <p:cNvPr id="12" name="Tekstvak 2"/>
          <p:cNvSpPr txBox="1">
            <a:spLocks noChangeArrowheads="1"/>
          </p:cNvSpPr>
          <p:nvPr/>
        </p:nvSpPr>
        <p:spPr bwMode="auto">
          <a:xfrm>
            <a:off x="8070542" y="6992571"/>
            <a:ext cx="9753600" cy="3093154"/>
          </a:xfrm>
          <a:prstGeom prst="rect">
            <a:avLst/>
          </a:prstGeom>
          <a:noFill/>
          <a:ln w="9525">
            <a:noFill/>
            <a:miter lim="800000"/>
            <a:headEnd/>
            <a:tailEnd/>
          </a:ln>
        </p:spPr>
        <p:txBody>
          <a:bodyPr wrap="square">
            <a:spAutoFit/>
          </a:bodyPr>
          <a:lstStyle/>
          <a:p>
            <a:pPr algn="l">
              <a:spcBef>
                <a:spcPts val="600"/>
              </a:spcBef>
              <a:buFont typeface="Arial" pitchFamily="34" charset="0"/>
              <a:buChar char="•"/>
            </a:pPr>
            <a:r>
              <a:rPr lang="nl-NL" sz="3600" dirty="0">
                <a:latin typeface="Lato" charset="0"/>
                <a:ea typeface="Lato" charset="0"/>
                <a:cs typeface="Lato" charset="0"/>
              </a:rPr>
              <a:t> COSMO-RS </a:t>
            </a:r>
            <a:r>
              <a:rPr lang="nl-NL" sz="3600" dirty="0" err="1">
                <a:latin typeface="Lato" charset="0"/>
                <a:ea typeface="Lato" charset="0"/>
                <a:cs typeface="Lato" charset="0"/>
              </a:rPr>
              <a:t>predicts</a:t>
            </a:r>
            <a:r>
              <a:rPr lang="nl-NL" sz="3600" dirty="0">
                <a:latin typeface="Lato" charset="0"/>
                <a:ea typeface="Lato" charset="0"/>
                <a:cs typeface="Lato" charset="0"/>
              </a:rPr>
              <a:t> beyond </a:t>
            </a:r>
            <a:r>
              <a:rPr lang="nl-NL" sz="3600" dirty="0" err="1">
                <a:latin typeface="Lato" charset="0"/>
                <a:ea typeface="Lato" charset="0"/>
                <a:cs typeface="Lato" charset="0"/>
              </a:rPr>
              <a:t>parametrization</a:t>
            </a:r>
            <a:r>
              <a:rPr lang="nl-NL" sz="3600" dirty="0">
                <a:latin typeface="Lato" charset="0"/>
                <a:ea typeface="Lato" charset="0"/>
                <a:cs typeface="Lato" charset="0"/>
              </a:rPr>
              <a:t> (opposed to UNIFAC)</a:t>
            </a:r>
          </a:p>
          <a:p>
            <a:pPr algn="l">
              <a:spcBef>
                <a:spcPts val="600"/>
              </a:spcBef>
              <a:buFont typeface="Arial" pitchFamily="34" charset="0"/>
              <a:buChar char="•"/>
            </a:pPr>
            <a:r>
              <a:rPr lang="nl-NL" sz="3600" dirty="0">
                <a:latin typeface="Lato" charset="0"/>
                <a:ea typeface="Lato" charset="0"/>
                <a:cs typeface="Lato" charset="0"/>
              </a:rPr>
              <a:t> Works well for SO</a:t>
            </a:r>
            <a:r>
              <a:rPr lang="nl-NL" sz="3600" baseline="-25000" dirty="0">
                <a:latin typeface="Lato" charset="0"/>
                <a:ea typeface="Lato" charset="0"/>
                <a:cs typeface="Lato" charset="0"/>
              </a:rPr>
              <a:t>2</a:t>
            </a:r>
            <a:r>
              <a:rPr lang="nl-NL" sz="3600" dirty="0">
                <a:latin typeface="Lato" charset="0"/>
                <a:ea typeface="Lato" charset="0"/>
                <a:cs typeface="Lato" charset="0"/>
              </a:rPr>
              <a:t> solubilities</a:t>
            </a:r>
          </a:p>
          <a:p>
            <a:pPr algn="l">
              <a:spcBef>
                <a:spcPts val="600"/>
              </a:spcBef>
              <a:buFont typeface="Arial" pitchFamily="34" charset="0"/>
              <a:buChar char="•"/>
            </a:pPr>
            <a:r>
              <a:rPr lang="nl-NL" sz="3600" dirty="0">
                <a:latin typeface="Lato" charset="0"/>
                <a:ea typeface="Lato" charset="0"/>
                <a:cs typeface="Lato" charset="0"/>
              </a:rPr>
              <a:t> </a:t>
            </a:r>
            <a:r>
              <a:rPr lang="nl-NL" sz="3600" dirty="0" err="1">
                <a:latin typeface="Lato" charset="0"/>
                <a:ea typeface="Lato" charset="0"/>
                <a:cs typeface="Lato" charset="0"/>
              </a:rPr>
              <a:t>Improvements</a:t>
            </a:r>
            <a:r>
              <a:rPr lang="nl-NL" sz="3600" dirty="0">
                <a:latin typeface="Lato" charset="0"/>
                <a:ea typeface="Lato" charset="0"/>
                <a:cs typeface="Lato" charset="0"/>
              </a:rPr>
              <a:t> </a:t>
            </a:r>
            <a:r>
              <a:rPr lang="nl-NL" sz="3600" dirty="0" err="1">
                <a:latin typeface="Lato" charset="0"/>
                <a:ea typeface="Lato" charset="0"/>
                <a:cs typeface="Lato" charset="0"/>
              </a:rPr>
              <a:t>for</a:t>
            </a:r>
            <a:r>
              <a:rPr lang="nl-NL" sz="3600" dirty="0">
                <a:latin typeface="Lato" charset="0"/>
                <a:ea typeface="Lato" charset="0"/>
                <a:cs typeface="Lato" charset="0"/>
              </a:rPr>
              <a:t> CO</a:t>
            </a:r>
            <a:r>
              <a:rPr lang="nl-NL" sz="3600" baseline="-25000" dirty="0">
                <a:latin typeface="Lato" charset="0"/>
                <a:ea typeface="Lato" charset="0"/>
                <a:cs typeface="Lato" charset="0"/>
              </a:rPr>
              <a:t>2</a:t>
            </a:r>
            <a:r>
              <a:rPr lang="nl-NL" sz="3600" dirty="0">
                <a:latin typeface="Lato" charset="0"/>
                <a:ea typeface="Lato" charset="0"/>
                <a:cs typeface="Lato" charset="0"/>
              </a:rPr>
              <a:t> (2018)</a:t>
            </a:r>
          </a:p>
          <a:p>
            <a:pPr algn="l">
              <a:spcBef>
                <a:spcPts val="600"/>
              </a:spcBef>
              <a:buFont typeface="Arial" pitchFamily="34" charset="0"/>
              <a:buChar char="•"/>
            </a:pPr>
            <a:r>
              <a:rPr lang="nl-NL" sz="3600" dirty="0">
                <a:latin typeface="Lato" charset="0"/>
                <a:ea typeface="Lato" charset="0"/>
                <a:cs typeface="Lato" charset="0"/>
              </a:rPr>
              <a:t> </a:t>
            </a:r>
            <a:r>
              <a:rPr lang="nl-NL" sz="3600" dirty="0" err="1">
                <a:latin typeface="Lato" charset="0"/>
                <a:ea typeface="Lato" charset="0"/>
                <a:cs typeface="Lato" charset="0"/>
              </a:rPr>
              <a:t>Combined</a:t>
            </a:r>
            <a:r>
              <a:rPr lang="nl-NL" sz="3600" dirty="0">
                <a:latin typeface="Lato" charset="0"/>
                <a:ea typeface="Lato" charset="0"/>
                <a:cs typeface="Lato" charset="0"/>
              </a:rPr>
              <a:t> </a:t>
            </a:r>
            <a:r>
              <a:rPr lang="nl-NL" sz="3600" dirty="0" err="1">
                <a:latin typeface="Lato" charset="0"/>
                <a:ea typeface="Lato" charset="0"/>
                <a:cs typeface="Lato" charset="0"/>
              </a:rPr>
              <a:t>with</a:t>
            </a:r>
            <a:r>
              <a:rPr lang="nl-NL" sz="3600" dirty="0">
                <a:latin typeface="Lato" charset="0"/>
                <a:ea typeface="Lato" charset="0"/>
                <a:cs typeface="Lato" charset="0"/>
              </a:rPr>
              <a:t> </a:t>
            </a:r>
            <a:r>
              <a:rPr lang="nl-NL" sz="3600" dirty="0" err="1">
                <a:latin typeface="Lato" charset="0"/>
                <a:ea typeface="Lato" charset="0"/>
                <a:cs typeface="Lato" charset="0"/>
              </a:rPr>
              <a:t>polymer</a:t>
            </a:r>
            <a:r>
              <a:rPr lang="nl-NL" sz="3600" dirty="0">
                <a:latin typeface="Lato" charset="0"/>
                <a:ea typeface="Lato" charset="0"/>
                <a:cs typeface="Lato" charset="0"/>
              </a:rPr>
              <a:t> </a:t>
            </a:r>
            <a:r>
              <a:rPr lang="nl-NL" sz="3600" dirty="0" err="1">
                <a:latin typeface="Lato" charset="0"/>
                <a:ea typeface="Lato" charset="0"/>
                <a:cs typeface="Lato" charset="0"/>
              </a:rPr>
              <a:t>terms</a:t>
            </a:r>
            <a:r>
              <a:rPr lang="nl-NL" sz="3600" dirty="0">
                <a:latin typeface="Lato" charset="0"/>
                <a:ea typeface="Lato" charset="0"/>
                <a:cs typeface="Lato" charset="0"/>
              </a:rPr>
              <a:t> (2021)</a:t>
            </a:r>
          </a:p>
        </p:txBody>
      </p:sp>
      <p:sp>
        <p:nvSpPr>
          <p:cNvPr id="9" name="Title 3"/>
          <p:cNvSpPr txBox="1">
            <a:spLocks/>
          </p:cNvSpPr>
          <p:nvPr/>
        </p:nvSpPr>
        <p:spPr>
          <a:xfrm>
            <a:off x="150311" y="257175"/>
            <a:ext cx="17899693" cy="1328306"/>
          </a:xfrm>
          <a:prstGeom prst="rect">
            <a:avLst/>
          </a:prstGeom>
        </p:spPr>
        <p:txBody>
          <a:bodyPr>
            <a:normAutofit fontScale="82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COSMO-RS: solubility in (polymeric) ionic liquids </a:t>
            </a:r>
          </a:p>
        </p:txBody>
      </p:sp>
      <p:pic>
        <p:nvPicPr>
          <p:cNvPr id="2050" name="Picture 2" descr="COSMO-RS for ionic liquids">
            <a:extLst>
              <a:ext uri="{FF2B5EF4-FFF2-40B4-BE49-F238E27FC236}">
                <a16:creationId xmlns:a16="http://schemas.microsoft.com/office/drawing/2014/main" id="{27C8FC9E-2903-44D8-9D78-711EFB247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11" y="7328822"/>
            <a:ext cx="74295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CBCBAD6-8C59-46CA-9B6A-BF8C9354C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450" y="1727821"/>
            <a:ext cx="12271727" cy="492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041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M_background.png" descr="SCM_background.png">
            <a:extLst>
              <a:ext uri="{FF2B5EF4-FFF2-40B4-BE49-F238E27FC236}">
                <a16:creationId xmlns:a16="http://schemas.microsoft.com/office/drawing/2014/main" id="{71F85B10-5997-4E4D-59BB-563DA4934BF0}"/>
              </a:ext>
            </a:extLst>
          </p:cNvPr>
          <p:cNvPicPr>
            <a:picLocks noChangeAspect="1"/>
          </p:cNvPicPr>
          <p:nvPr/>
        </p:nvPicPr>
        <p:blipFill>
          <a:blip r:embed="rId3"/>
          <a:stretch>
            <a:fillRect/>
          </a:stretch>
        </p:blipFill>
        <p:spPr>
          <a:xfrm>
            <a:off x="-502883" y="0"/>
            <a:ext cx="18790883" cy="13691208"/>
          </a:xfrm>
          <a:prstGeom prst="rect">
            <a:avLst/>
          </a:prstGeom>
          <a:ln w="12700">
            <a:miter lim="400000"/>
          </a:ln>
        </p:spPr>
      </p:pic>
      <p:sp>
        <p:nvSpPr>
          <p:cNvPr id="4" name="Title 3"/>
          <p:cNvSpPr>
            <a:spLocks noGrp="1"/>
          </p:cNvSpPr>
          <p:nvPr>
            <p:ph type="title"/>
          </p:nvPr>
        </p:nvSpPr>
        <p:spPr>
          <a:xfrm>
            <a:off x="-680684" y="813409"/>
            <a:ext cx="11323283" cy="1853592"/>
          </a:xfrm>
        </p:spPr>
        <p:txBody>
          <a:bodyPr>
            <a:normAutofit fontScale="90000"/>
          </a:bodyPr>
          <a:lstStyle/>
          <a:p>
            <a:r>
              <a:rPr lang="en-GB" sz="7200" b="1" dirty="0">
                <a:solidFill>
                  <a:schemeClr val="bg1"/>
                </a:solidFill>
                <a:latin typeface="Lato Medium" pitchFamily="34" charset="0"/>
                <a:ea typeface="Lato Medium" pitchFamily="34" charset="0"/>
                <a:cs typeface="Lato Medium" pitchFamily="34" charset="0"/>
              </a:rPr>
              <a:t>Enjoy the workshop!</a:t>
            </a:r>
            <a:br>
              <a:rPr lang="en-GB" sz="7200" b="1" dirty="0">
                <a:latin typeface="Lato Medium" pitchFamily="34" charset="0"/>
                <a:ea typeface="Lato Medium" pitchFamily="34" charset="0"/>
                <a:cs typeface="Lato Medium" pitchFamily="34" charset="0"/>
              </a:rPr>
            </a:br>
            <a:endParaRPr lang="en-US" sz="7200" b="1" dirty="0"/>
          </a:p>
        </p:txBody>
      </p:sp>
      <p:sp>
        <p:nvSpPr>
          <p:cNvPr id="12" name="Content Placeholder 3">
            <a:extLst>
              <a:ext uri="{FF2B5EF4-FFF2-40B4-BE49-F238E27FC236}">
                <a16:creationId xmlns:a16="http://schemas.microsoft.com/office/drawing/2014/main" id="{9A80D404-949F-4963-9BE9-22539F13B3D6}"/>
              </a:ext>
            </a:extLst>
          </p:cNvPr>
          <p:cNvSpPr txBox="1">
            <a:spLocks/>
          </p:cNvSpPr>
          <p:nvPr/>
        </p:nvSpPr>
        <p:spPr>
          <a:xfrm>
            <a:off x="431507" y="8444892"/>
            <a:ext cx="16922101" cy="2921000"/>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lgn="ctr" defTabSz="1371566" eaLnBrk="0" fontAlgn="base" hangingPunct="1">
              <a:lnSpc>
                <a:spcPct val="110000"/>
              </a:lnSpc>
              <a:spcBef>
                <a:spcPct val="0"/>
              </a:spcBef>
              <a:spcAft>
                <a:spcPct val="0"/>
              </a:spcAft>
              <a:buNone/>
              <a:defRPr/>
            </a:pPr>
            <a:r>
              <a:rPr lang="en-GB" sz="4800" dirty="0">
                <a:latin typeface="Lato Medium" pitchFamily="34" charset="0"/>
                <a:ea typeface="Lato Medium" pitchFamily="34" charset="0"/>
                <a:cs typeface="Lato Medium" pitchFamily="34" charset="0"/>
              </a:rPr>
              <a:t>We love to hear about your R&amp;D challenges!</a:t>
            </a:r>
          </a:p>
          <a:p>
            <a:pPr marL="0" indent="0" algn="ctr" defTabSz="1371566" eaLnBrk="0" fontAlgn="base" hangingPunct="1">
              <a:lnSpc>
                <a:spcPct val="110000"/>
              </a:lnSpc>
              <a:spcBef>
                <a:spcPct val="0"/>
              </a:spcBef>
              <a:spcAft>
                <a:spcPct val="0"/>
              </a:spcAft>
              <a:buNone/>
              <a:defRPr/>
            </a:pPr>
            <a:r>
              <a:rPr lang="en-GB" sz="4800" dirty="0">
                <a:latin typeface="Lato Medium" pitchFamily="34" charset="0"/>
                <a:ea typeface="Lato Medium" pitchFamily="34" charset="0"/>
                <a:cs typeface="Lato Medium" pitchFamily="34" charset="0"/>
                <a:hlinkClick r:id="rId4"/>
              </a:rPr>
              <a:t>goumans@scm.com</a:t>
            </a:r>
            <a:r>
              <a:rPr lang="en-GB" sz="4800" dirty="0">
                <a:latin typeface="Lato Medium" pitchFamily="34" charset="0"/>
                <a:ea typeface="Lato Medium" pitchFamily="34" charset="0"/>
                <a:cs typeface="Lato Medium" pitchFamily="34" charset="0"/>
              </a:rPr>
              <a:t> | </a:t>
            </a:r>
            <a:r>
              <a:rPr lang="en-GB" sz="4800" dirty="0">
                <a:latin typeface="Lato Medium" pitchFamily="34" charset="0"/>
                <a:ea typeface="Lato Medium" pitchFamily="34" charset="0"/>
                <a:cs typeface="Lato Medium" pitchFamily="34" charset="0"/>
                <a:hlinkClick r:id="rId5"/>
              </a:rPr>
              <a:t>www.scm.com</a:t>
            </a:r>
            <a:endParaRPr lang="en-GB" sz="4800" dirty="0">
              <a:latin typeface="Lato Medium" pitchFamily="34" charset="0"/>
              <a:ea typeface="Lato Medium" pitchFamily="34" charset="0"/>
              <a:cs typeface="Lato Medium" pitchFamily="34" charset="0"/>
            </a:endParaRPr>
          </a:p>
          <a:p>
            <a:pPr marL="0" indent="0" algn="ctr" defTabSz="1371566" eaLnBrk="0" fontAlgn="base" hangingPunct="1">
              <a:lnSpc>
                <a:spcPct val="110000"/>
              </a:lnSpc>
              <a:spcBef>
                <a:spcPct val="0"/>
              </a:spcBef>
              <a:spcAft>
                <a:spcPct val="0"/>
              </a:spcAft>
              <a:buNone/>
              <a:defRPr/>
            </a:pPr>
            <a:r>
              <a:rPr lang="zh-TW" altLang="en-US" sz="4800" b="0" i="0" dirty="0">
                <a:solidFill>
                  <a:srgbClr val="303030"/>
                </a:solidFill>
                <a:effectLst/>
                <a:latin typeface="Lato" panose="020F0502020204030203" pitchFamily="34" charset="0"/>
              </a:rPr>
              <a:t>生萊科技有限公司 </a:t>
            </a:r>
            <a:r>
              <a:rPr lang="en-US" altLang="zh-TW" sz="4800" b="0" i="0" dirty="0">
                <a:solidFill>
                  <a:srgbClr val="303030"/>
                </a:solidFill>
                <a:effectLst/>
                <a:latin typeface="Lato" panose="020F0502020204030203" pitchFamily="34" charset="0"/>
              </a:rPr>
              <a:t>| www.sunrise.tw</a:t>
            </a:r>
            <a:endParaRPr lang="en-US" sz="4800" dirty="0">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322408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sz="7200" dirty="0"/>
              <a:t>Summary: Amsterdam Modeling Suite</a:t>
            </a:r>
          </a:p>
        </p:txBody>
      </p:sp>
      <p:sp>
        <p:nvSpPr>
          <p:cNvPr id="6" name="Content Placeholder 3">
            <a:extLst>
              <a:ext uri="{FF2B5EF4-FFF2-40B4-BE49-F238E27FC236}">
                <a16:creationId xmlns:a16="http://schemas.microsoft.com/office/drawing/2014/main" id="{2A12BDDE-B525-9047-95A3-915DBCE8A961}"/>
              </a:ext>
            </a:extLst>
          </p:cNvPr>
          <p:cNvSpPr txBox="1">
            <a:spLocks/>
          </p:cNvSpPr>
          <p:nvPr/>
        </p:nvSpPr>
        <p:spPr>
          <a:xfrm>
            <a:off x="329184" y="1983058"/>
            <a:ext cx="14798014" cy="9398965"/>
          </a:xfrm>
          <a:prstGeom prst="rect">
            <a:avLst/>
          </a:prstGeom>
        </p:spPr>
        <p:txBody>
          <a:bodyPr vert="horz" lIns="91440" tIns="45720" rIns="91440" bIns="4572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566" eaLnBrk="0" fontAlgn="base" hangingPunct="1">
              <a:lnSpc>
                <a:spcPct val="110000"/>
              </a:lnSpc>
              <a:spcBef>
                <a:spcPct val="0"/>
              </a:spcBef>
              <a:spcAft>
                <a:spcPct val="0"/>
              </a:spcAft>
              <a:defRPr/>
            </a:pPr>
            <a:r>
              <a:rPr lang="en-US" sz="4800" dirty="0">
                <a:latin typeface="Lato Medium" pitchFamily="34" charset="0"/>
                <a:ea typeface="Lato Medium" pitchFamily="34" charset="0"/>
                <a:cs typeface="Lato Medium" pitchFamily="34" charset="0"/>
              </a:rPr>
              <a:t>Couple atomistic, meso &amp; macro</a:t>
            </a:r>
          </a:p>
          <a:p>
            <a:pPr lvl="1" defTabSz="1371566" eaLnBrk="0" fontAlgn="base" hangingPunct="1">
              <a:lnSpc>
                <a:spcPct val="110000"/>
              </a:lnSpc>
              <a:spcBef>
                <a:spcPct val="0"/>
              </a:spcBef>
              <a:spcAft>
                <a:spcPct val="0"/>
              </a:spcAft>
              <a:defRPr/>
            </a:pPr>
            <a:endParaRPr lang="en-US" dirty="0">
              <a:latin typeface="Lato Medium" pitchFamily="34" charset="0"/>
              <a:ea typeface="Lato Medium" pitchFamily="34" charset="0"/>
              <a:cs typeface="Lato Medium" pitchFamily="34" charset="0"/>
            </a:endParaRPr>
          </a:p>
          <a:p>
            <a:pPr defTabSz="1371566" eaLnBrk="0" fontAlgn="base" hangingPunct="1">
              <a:lnSpc>
                <a:spcPct val="110000"/>
              </a:lnSpc>
              <a:spcBef>
                <a:spcPct val="0"/>
              </a:spcBef>
              <a:spcAft>
                <a:spcPct val="0"/>
              </a:spcAft>
              <a:defRPr/>
            </a:pPr>
            <a:r>
              <a:rPr lang="en-US" sz="4800" dirty="0">
                <a:latin typeface="Lato Medium" pitchFamily="34" charset="0"/>
                <a:ea typeface="Lato Medium" pitchFamily="34" charset="0"/>
                <a:cs typeface="Lato Medium" pitchFamily="34" charset="0"/>
              </a:rPr>
              <a:t>Integrated User Interfaces</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Graphical</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Python layer</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Connections to third party</a:t>
            </a:r>
          </a:p>
          <a:p>
            <a:pPr lvl="1" defTabSz="1371566" eaLnBrk="0" fontAlgn="base" hangingPunct="1">
              <a:lnSpc>
                <a:spcPct val="110000"/>
              </a:lnSpc>
              <a:spcBef>
                <a:spcPct val="0"/>
              </a:spcBef>
              <a:spcAft>
                <a:spcPct val="0"/>
              </a:spcAft>
              <a:defRPr/>
            </a:pPr>
            <a:endParaRPr lang="en-US" dirty="0">
              <a:latin typeface="Lato Medium" pitchFamily="34" charset="0"/>
              <a:ea typeface="Lato Medium" pitchFamily="34" charset="0"/>
              <a:cs typeface="Lato Medium" pitchFamily="34" charset="0"/>
            </a:endParaRPr>
          </a:p>
          <a:p>
            <a:pPr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Applications</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Catalysis</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Organic electronics</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Batteries</a:t>
            </a:r>
          </a:p>
          <a:p>
            <a:pPr lvl="1" defTabSz="1371566" eaLnBrk="0" fontAlgn="base" hangingPunct="1">
              <a:lnSpc>
                <a:spcPct val="110000"/>
              </a:lnSpc>
              <a:spcBef>
                <a:spcPct val="0"/>
              </a:spcBef>
              <a:spcAft>
                <a:spcPct val="0"/>
              </a:spcAft>
              <a:defRPr/>
            </a:pPr>
            <a:r>
              <a:rPr lang="en-US" dirty="0">
                <a:latin typeface="Lato Medium" pitchFamily="34" charset="0"/>
                <a:ea typeface="Lato Medium" pitchFamily="34" charset="0"/>
                <a:cs typeface="Lato Medium" pitchFamily="34" charset="0"/>
              </a:rPr>
              <a:t>Polymers</a:t>
            </a:r>
          </a:p>
          <a:p>
            <a:pPr lvl="1" defTabSz="1371566" eaLnBrk="0" fontAlgn="base" hangingPunct="1">
              <a:lnSpc>
                <a:spcPct val="110000"/>
              </a:lnSpc>
              <a:spcBef>
                <a:spcPct val="0"/>
              </a:spcBef>
              <a:spcAft>
                <a:spcPct val="0"/>
              </a:spcAft>
              <a:defRPr/>
            </a:pPr>
            <a:endParaRPr lang="en-US" dirty="0">
              <a:latin typeface="Lato Medium" pitchFamily="34" charset="0"/>
              <a:ea typeface="Lato Medium" pitchFamily="34" charset="0"/>
              <a:cs typeface="Lato Medium" pitchFamily="34" charset="0"/>
            </a:endParaRPr>
          </a:p>
          <a:p>
            <a:pPr marL="0" indent="0" defTabSz="1371566" eaLnBrk="0" fontAlgn="base" hangingPunct="1">
              <a:lnSpc>
                <a:spcPct val="110000"/>
              </a:lnSpc>
              <a:spcBef>
                <a:spcPct val="0"/>
              </a:spcBef>
              <a:spcAft>
                <a:spcPct val="0"/>
              </a:spcAft>
              <a:buNone/>
              <a:defRPr/>
            </a:pPr>
            <a:endParaRPr lang="en-US" dirty="0">
              <a:latin typeface="Lato Medium" pitchFamily="34" charset="0"/>
              <a:ea typeface="Lato Medium" pitchFamily="34" charset="0"/>
              <a:cs typeface="Lato Medium" pitchFamily="34" charset="0"/>
            </a:endParaRPr>
          </a:p>
          <a:p>
            <a:pPr lvl="1" defTabSz="1371566" eaLnBrk="0" fontAlgn="base" hangingPunct="1">
              <a:lnSpc>
                <a:spcPct val="110000"/>
              </a:lnSpc>
              <a:spcBef>
                <a:spcPct val="0"/>
              </a:spcBef>
              <a:spcAft>
                <a:spcPct val="0"/>
              </a:spcAft>
              <a:defRPr/>
            </a:pPr>
            <a:endParaRPr lang="en-US" dirty="0">
              <a:latin typeface="Lato Medium" pitchFamily="34" charset="0"/>
              <a:ea typeface="Lato Medium" pitchFamily="34" charset="0"/>
              <a:cs typeface="Lato Medium" pitchFamily="34" charset="0"/>
            </a:endParaRPr>
          </a:p>
          <a:p>
            <a:pPr lvl="1" defTabSz="1371566" eaLnBrk="0" fontAlgn="base" hangingPunct="1">
              <a:lnSpc>
                <a:spcPct val="110000"/>
              </a:lnSpc>
              <a:spcBef>
                <a:spcPct val="0"/>
              </a:spcBef>
              <a:spcAft>
                <a:spcPct val="0"/>
              </a:spcAft>
              <a:defRPr/>
            </a:pPr>
            <a:endParaRPr lang="en-US" sz="3600" dirty="0">
              <a:latin typeface="Lato Medium" pitchFamily="34" charset="0"/>
              <a:ea typeface="Lato Medium" pitchFamily="34" charset="0"/>
              <a:cs typeface="Lato Medium" pitchFamily="34" charset="0"/>
            </a:endParaRPr>
          </a:p>
          <a:p>
            <a:pPr lvl="1" defTabSz="1371566" eaLnBrk="0" fontAlgn="base" hangingPunct="1">
              <a:lnSpc>
                <a:spcPct val="110000"/>
              </a:lnSpc>
              <a:spcBef>
                <a:spcPct val="0"/>
              </a:spcBef>
              <a:spcAft>
                <a:spcPct val="0"/>
              </a:spcAft>
              <a:defRPr/>
            </a:pPr>
            <a:endParaRPr lang="en-US" sz="2850" dirty="0">
              <a:latin typeface="Lato Medium" pitchFamily="34" charset="0"/>
              <a:ea typeface="Lato Medium" pitchFamily="34" charset="0"/>
              <a:cs typeface="Lato Medium" pitchFamily="34" charset="0"/>
            </a:endParaRPr>
          </a:p>
          <a:p>
            <a:pPr lvl="1" defTabSz="1371566" eaLnBrk="0" fontAlgn="base" hangingPunct="1">
              <a:lnSpc>
                <a:spcPct val="110000"/>
              </a:lnSpc>
              <a:spcBef>
                <a:spcPct val="0"/>
              </a:spcBef>
              <a:spcAft>
                <a:spcPct val="0"/>
              </a:spcAft>
              <a:defRPr/>
            </a:pPr>
            <a:endParaRPr lang="en-US" dirty="0">
              <a:latin typeface="Lato Medium" pitchFamily="34" charset="0"/>
              <a:ea typeface="Lato Medium" pitchFamily="34" charset="0"/>
              <a:cs typeface="Lato Medium" pitchFamily="34" charset="0"/>
            </a:endParaRPr>
          </a:p>
        </p:txBody>
      </p:sp>
      <p:pic>
        <p:nvPicPr>
          <p:cNvPr id="9" name="Picture 8" descr="Chart, diagram, bubble chart&#10;&#10;Description automatically generated">
            <a:extLst>
              <a:ext uri="{FF2B5EF4-FFF2-40B4-BE49-F238E27FC236}">
                <a16:creationId xmlns:a16="http://schemas.microsoft.com/office/drawing/2014/main" id="{25CCB9CC-7492-2F48-8DC3-0BA0C96ED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9734" y="2532544"/>
            <a:ext cx="6671902" cy="4226163"/>
          </a:xfrm>
          <a:prstGeom prst="rect">
            <a:avLst/>
          </a:prstGeom>
        </p:spPr>
      </p:pic>
      <p:pic>
        <p:nvPicPr>
          <p:cNvPr id="10" name="Picture 9">
            <a:extLst>
              <a:ext uri="{FF2B5EF4-FFF2-40B4-BE49-F238E27FC236}">
                <a16:creationId xmlns:a16="http://schemas.microsoft.com/office/drawing/2014/main" id="{8453D1B9-4C0E-F140-9ED4-B70B9EDB5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4637" y="8041469"/>
            <a:ext cx="8934179" cy="3890040"/>
          </a:xfrm>
          <a:prstGeom prst="rect">
            <a:avLst/>
          </a:prstGeom>
        </p:spPr>
      </p:pic>
    </p:spTree>
    <p:extLst>
      <p:ext uri="{BB962C8B-B14F-4D97-AF65-F5344CB8AC3E}">
        <p14:creationId xmlns:p14="http://schemas.microsoft.com/office/powerpoint/2010/main" val="385358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476" y="3273349"/>
            <a:ext cx="7247675" cy="4839286"/>
          </a:xfrm>
          <a:prstGeom prst="rect">
            <a:avLst/>
          </a:prstGeom>
        </p:spPr>
      </p:pic>
      <p:sp>
        <p:nvSpPr>
          <p:cNvPr id="2" name="Title 1"/>
          <p:cNvSpPr>
            <a:spLocks noGrp="1"/>
          </p:cNvSpPr>
          <p:nvPr>
            <p:ph type="title"/>
          </p:nvPr>
        </p:nvSpPr>
        <p:spPr>
          <a:xfrm>
            <a:off x="0" y="13401"/>
            <a:ext cx="18287999" cy="1634838"/>
          </a:xfrm>
        </p:spPr>
        <p:txBody>
          <a:bodyPr>
            <a:normAutofit fontScale="90000"/>
          </a:bodyPr>
          <a:lstStyle/>
          <a:p>
            <a:r>
              <a:rPr lang="en-US" dirty="0"/>
              <a:t>Bottom up Property Prediction</a:t>
            </a:r>
          </a:p>
        </p:txBody>
      </p:sp>
      <p:sp>
        <p:nvSpPr>
          <p:cNvPr id="7" name="Rectangle 6"/>
          <p:cNvSpPr/>
          <p:nvPr/>
        </p:nvSpPr>
        <p:spPr>
          <a:xfrm>
            <a:off x="2491748" y="10954052"/>
            <a:ext cx="5457798" cy="1306787"/>
          </a:xfrm>
          <a:prstGeom prst="rect">
            <a:avLst/>
          </a:prstGeom>
        </p:spPr>
        <p:txBody>
          <a:bodyPr wrap="square" lIns="168801" tIns="84401" rIns="168801" bIns="84401">
            <a:spAutoFit/>
          </a:bodyPr>
          <a:lstStyle/>
          <a:p>
            <a:pPr algn="l" eaLnBrk="1" hangingPunct="1"/>
            <a:r>
              <a:rPr lang="en-US" sz="3692" dirty="0"/>
              <a:t>OLEDs, QLEDs: color, lifetime &amp; efficiency</a:t>
            </a:r>
          </a:p>
        </p:txBody>
      </p:sp>
      <p:sp>
        <p:nvSpPr>
          <p:cNvPr id="15" name="Rectangle 14"/>
          <p:cNvSpPr/>
          <p:nvPr/>
        </p:nvSpPr>
        <p:spPr>
          <a:xfrm>
            <a:off x="7129775" y="9688537"/>
            <a:ext cx="5915041" cy="1306787"/>
          </a:xfrm>
          <a:prstGeom prst="rect">
            <a:avLst/>
          </a:prstGeom>
        </p:spPr>
        <p:txBody>
          <a:bodyPr wrap="square" lIns="168801" tIns="84401" rIns="168801" bIns="84401">
            <a:spAutoFit/>
          </a:bodyPr>
          <a:lstStyle/>
          <a:p>
            <a:pPr algn="l" eaLnBrk="1" hangingPunct="1"/>
            <a:r>
              <a:rPr lang="en-US" sz="3692" dirty="0"/>
              <a:t>Glass, coating: optical properties, conductivity</a:t>
            </a:r>
          </a:p>
        </p:txBody>
      </p:sp>
      <p:sp>
        <p:nvSpPr>
          <p:cNvPr id="17" name="Rectangle 16"/>
          <p:cNvSpPr/>
          <p:nvPr/>
        </p:nvSpPr>
        <p:spPr>
          <a:xfrm>
            <a:off x="10464519" y="5000294"/>
            <a:ext cx="4721092" cy="1874956"/>
          </a:xfrm>
          <a:prstGeom prst="rect">
            <a:avLst/>
          </a:prstGeom>
        </p:spPr>
        <p:txBody>
          <a:bodyPr wrap="square" lIns="168801" tIns="84401" rIns="168801" bIns="84401">
            <a:spAutoFit/>
          </a:bodyPr>
          <a:lstStyle/>
          <a:p>
            <a:pPr algn="l" eaLnBrk="1" hangingPunct="1"/>
            <a:r>
              <a:rPr lang="en-US" sz="3692" dirty="0"/>
              <a:t>Batteries: </a:t>
            </a:r>
            <a:br>
              <a:rPr lang="en-US" sz="3692" dirty="0"/>
            </a:br>
            <a:r>
              <a:rPr lang="en-US" sz="3692" dirty="0"/>
              <a:t>fast recharge, </a:t>
            </a:r>
          </a:p>
          <a:p>
            <a:pPr algn="l" eaLnBrk="1" hangingPunct="1"/>
            <a:r>
              <a:rPr lang="en-US" sz="3692" dirty="0"/>
              <a:t>high capacity</a:t>
            </a:r>
          </a:p>
        </p:txBody>
      </p:sp>
      <p:sp>
        <p:nvSpPr>
          <p:cNvPr id="20" name="Rectangle 19"/>
          <p:cNvSpPr/>
          <p:nvPr/>
        </p:nvSpPr>
        <p:spPr>
          <a:xfrm>
            <a:off x="9770851" y="1820959"/>
            <a:ext cx="7845137" cy="2816697"/>
          </a:xfrm>
          <a:prstGeom prst="rect">
            <a:avLst/>
          </a:prstGeom>
          <a:solidFill>
            <a:srgbClr val="FFFF00"/>
          </a:solidFill>
        </p:spPr>
        <p:txBody>
          <a:bodyPr wrap="square" lIns="88414" tIns="44210" rIns="88414" bIns="44210">
            <a:spAutoFit/>
          </a:bodyPr>
          <a:lstStyle/>
          <a:p>
            <a:pPr marL="460496" lvl="1" indent="-7676" algn="l"/>
            <a:r>
              <a:rPr lang="en-US" sz="4431" dirty="0">
                <a:latin typeface="Lato Medium" pitchFamily="34" charset="0"/>
                <a:ea typeface="Lato Medium" pitchFamily="34" charset="0"/>
                <a:cs typeface="Lato Medium" pitchFamily="34" charset="0"/>
              </a:rPr>
              <a:t>Atomistic modeling</a:t>
            </a:r>
          </a:p>
          <a:p>
            <a:pPr marL="1296847" lvl="1" indent="-844027" algn="l">
              <a:buFont typeface="Arial" charset="0"/>
              <a:buChar char="•"/>
            </a:pPr>
            <a:r>
              <a:rPr lang="en-US" sz="4431" dirty="0">
                <a:latin typeface="Lato Medium" pitchFamily="34" charset="0"/>
                <a:ea typeface="Lato Medium" pitchFamily="34" charset="0"/>
                <a:cs typeface="Lato Medium" pitchFamily="34" charset="0"/>
              </a:rPr>
              <a:t>Decreases search space</a:t>
            </a:r>
          </a:p>
          <a:p>
            <a:pPr marL="1296847" lvl="1" indent="-844027" algn="l">
              <a:buFont typeface="Arial" charset="0"/>
              <a:buChar char="•"/>
            </a:pPr>
            <a:r>
              <a:rPr lang="en-US" sz="4431" dirty="0">
                <a:latin typeface="Lato Medium" pitchFamily="34" charset="0"/>
                <a:ea typeface="Lato Medium" pitchFamily="34" charset="0"/>
                <a:cs typeface="Lato Medium" pitchFamily="34" charset="0"/>
              </a:rPr>
              <a:t>Develops understanding</a:t>
            </a:r>
          </a:p>
          <a:p>
            <a:pPr marL="452820" lvl="1" indent="0" algn="l"/>
            <a:r>
              <a:rPr lang="en-US" sz="4431" dirty="0">
                <a:latin typeface="Lato Medium" pitchFamily="34" charset="0"/>
                <a:ea typeface="Lato Medium" pitchFamily="34" charset="0"/>
                <a:cs typeface="Lato Medium" pitchFamily="34" charset="0"/>
              </a:rPr>
              <a:t>Input for </a:t>
            </a:r>
            <a:r>
              <a:rPr lang="en-US" sz="4431" dirty="0" err="1">
                <a:latin typeface="Lato Medium" pitchFamily="34" charset="0"/>
                <a:ea typeface="Lato Medium" pitchFamily="34" charset="0"/>
                <a:cs typeface="Lato Medium" pitchFamily="34" charset="0"/>
              </a:rPr>
              <a:t>meso</a:t>
            </a:r>
            <a:r>
              <a:rPr lang="en-US" sz="4431" dirty="0">
                <a:latin typeface="Lato Medium" pitchFamily="34" charset="0"/>
                <a:ea typeface="Lato Medium" pitchFamily="34" charset="0"/>
                <a:cs typeface="Lato Medium" pitchFamily="34" charset="0"/>
              </a:rPr>
              <a:t> &amp; macro</a:t>
            </a:r>
          </a:p>
        </p:txBody>
      </p:sp>
      <p:sp>
        <p:nvSpPr>
          <p:cNvPr id="22" name="Rectangle 21"/>
          <p:cNvSpPr/>
          <p:nvPr/>
        </p:nvSpPr>
        <p:spPr>
          <a:xfrm>
            <a:off x="9234675" y="7796143"/>
            <a:ext cx="4886614" cy="1306787"/>
          </a:xfrm>
          <a:prstGeom prst="rect">
            <a:avLst/>
          </a:prstGeom>
        </p:spPr>
        <p:txBody>
          <a:bodyPr wrap="square" lIns="168801" tIns="84401" rIns="168801" bIns="84401">
            <a:spAutoFit/>
          </a:bodyPr>
          <a:lstStyle/>
          <a:p>
            <a:pPr algn="l" eaLnBrk="1" hangingPunct="1"/>
            <a:r>
              <a:rPr lang="en-US" sz="3692" dirty="0"/>
              <a:t>(m)CPU: high capacity, I-V profiles</a:t>
            </a:r>
          </a:p>
        </p:txBody>
      </p:sp>
      <p:cxnSp>
        <p:nvCxnSpPr>
          <p:cNvPr id="13" name="Straight Arrow Connector 12">
            <a:extLst>
              <a:ext uri="{FF2B5EF4-FFF2-40B4-BE49-F238E27FC236}">
                <a16:creationId xmlns:a16="http://schemas.microsoft.com/office/drawing/2014/main" id="{8301D0B8-B17C-4AAC-8E96-3CE94312D287}"/>
              </a:ext>
            </a:extLst>
          </p:cNvPr>
          <p:cNvCxnSpPr>
            <a:cxnSpLocks/>
          </p:cNvCxnSpPr>
          <p:nvPr/>
        </p:nvCxnSpPr>
        <p:spPr>
          <a:xfrm>
            <a:off x="7937936" y="5448746"/>
            <a:ext cx="2526583" cy="0"/>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462A516C-8F5A-4E8F-BD01-F49480A1937A}"/>
              </a:ext>
            </a:extLst>
          </p:cNvPr>
          <p:cNvCxnSpPr>
            <a:cxnSpLocks/>
          </p:cNvCxnSpPr>
          <p:nvPr/>
        </p:nvCxnSpPr>
        <p:spPr>
          <a:xfrm>
            <a:off x="7216346" y="5953741"/>
            <a:ext cx="2523015" cy="1892394"/>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902EC8AF-FA84-4193-9A25-263EE76CA7C7}"/>
              </a:ext>
            </a:extLst>
          </p:cNvPr>
          <p:cNvCxnSpPr>
            <a:cxnSpLocks/>
          </p:cNvCxnSpPr>
          <p:nvPr/>
        </p:nvCxnSpPr>
        <p:spPr>
          <a:xfrm>
            <a:off x="4845731" y="6725235"/>
            <a:ext cx="2523490" cy="2718934"/>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7EC34FF7-EB98-4769-96A8-9E5BCB07DA1A}"/>
              </a:ext>
            </a:extLst>
          </p:cNvPr>
          <p:cNvCxnSpPr>
            <a:cxnSpLocks/>
          </p:cNvCxnSpPr>
          <p:nvPr/>
        </p:nvCxnSpPr>
        <p:spPr>
          <a:xfrm flipH="1">
            <a:off x="4166711" y="6814884"/>
            <a:ext cx="40430" cy="3797929"/>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3" name="snap.png" descr="snap.png">
            <a:extLst>
              <a:ext uri="{FF2B5EF4-FFF2-40B4-BE49-F238E27FC236}">
                <a16:creationId xmlns:a16="http://schemas.microsoft.com/office/drawing/2014/main" id="{F85E0789-C44F-9776-B103-68F4AC406191}"/>
              </a:ext>
            </a:extLst>
          </p:cNvPr>
          <p:cNvPicPr>
            <a:picLocks noChangeAspect="1"/>
          </p:cNvPicPr>
          <p:nvPr/>
        </p:nvPicPr>
        <p:blipFill>
          <a:blip r:embed="rId3"/>
          <a:stretch/>
        </p:blipFill>
        <p:spPr bwMode="auto">
          <a:xfrm>
            <a:off x="13482191" y="5000293"/>
            <a:ext cx="4467855" cy="2231575"/>
          </a:xfrm>
          <a:prstGeom prst="rect">
            <a:avLst/>
          </a:prstGeom>
          <a:ln w="12700">
            <a:miter lim="400000"/>
          </a:ln>
        </p:spPr>
      </p:pic>
      <p:pic>
        <p:nvPicPr>
          <p:cNvPr id="8" name="polymer_builder_5.png" descr="polymer_builder_5.png">
            <a:extLst>
              <a:ext uri="{FF2B5EF4-FFF2-40B4-BE49-F238E27FC236}">
                <a16:creationId xmlns:a16="http://schemas.microsoft.com/office/drawing/2014/main" id="{FAB9A488-AC32-A5EF-FD40-0334F13BE19F}"/>
              </a:ext>
            </a:extLst>
          </p:cNvPr>
          <p:cNvPicPr>
            <a:picLocks noChangeAspect="1"/>
          </p:cNvPicPr>
          <p:nvPr/>
        </p:nvPicPr>
        <p:blipFill>
          <a:blip r:embed="rId4"/>
          <a:stretch/>
        </p:blipFill>
        <p:spPr bwMode="auto">
          <a:xfrm>
            <a:off x="12082025" y="10205493"/>
            <a:ext cx="4078527" cy="2055346"/>
          </a:xfrm>
          <a:prstGeom prst="rect">
            <a:avLst/>
          </a:prstGeom>
          <a:ln w="12700">
            <a:miter lim="400000"/>
          </a:ln>
        </p:spPr>
      </p:pic>
      <p:pic>
        <p:nvPicPr>
          <p:cNvPr id="9" name="Picture 8">
            <a:extLst>
              <a:ext uri="{FF2B5EF4-FFF2-40B4-BE49-F238E27FC236}">
                <a16:creationId xmlns:a16="http://schemas.microsoft.com/office/drawing/2014/main" id="{083A65DA-946D-A9DE-30D3-5295836DF002}"/>
              </a:ext>
            </a:extLst>
          </p:cNvPr>
          <p:cNvPicPr>
            <a:picLocks noChangeAspect="1"/>
          </p:cNvPicPr>
          <p:nvPr/>
        </p:nvPicPr>
        <p:blipFill>
          <a:blip r:embed="rId5"/>
          <a:stretch>
            <a:fillRect/>
          </a:stretch>
        </p:blipFill>
        <p:spPr>
          <a:xfrm>
            <a:off x="13990086" y="7854136"/>
            <a:ext cx="3885141" cy="1813065"/>
          </a:xfrm>
          <a:prstGeom prst="rect">
            <a:avLst/>
          </a:prstGeom>
        </p:spPr>
      </p:pic>
      <p:pic>
        <p:nvPicPr>
          <p:cNvPr id="10" name="Picture 9">
            <a:extLst>
              <a:ext uri="{FF2B5EF4-FFF2-40B4-BE49-F238E27FC236}">
                <a16:creationId xmlns:a16="http://schemas.microsoft.com/office/drawing/2014/main" id="{33E29D3A-C81C-DAE8-8B22-FFD8DC232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81" y="8509634"/>
            <a:ext cx="2280822" cy="3797929"/>
          </a:xfrm>
          <a:prstGeom prst="rect">
            <a:avLst/>
          </a:prstGeom>
        </p:spPr>
      </p:pic>
    </p:spTree>
    <p:extLst>
      <p:ext uri="{BB962C8B-B14F-4D97-AF65-F5344CB8AC3E}">
        <p14:creationId xmlns:p14="http://schemas.microsoft.com/office/powerpoint/2010/main" val="66609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Polymers: QSPR with sigma-moments</a:t>
            </a:r>
          </a:p>
        </p:txBody>
      </p:sp>
      <p:pic>
        <p:nvPicPr>
          <p:cNvPr id="4" name="Picture 3">
            <a:extLst>
              <a:ext uri="{FF2B5EF4-FFF2-40B4-BE49-F238E27FC236}">
                <a16:creationId xmlns:a16="http://schemas.microsoft.com/office/drawing/2014/main" id="{D355D990-6D9A-9644-A185-6583B9FBEE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0" y="1409700"/>
            <a:ext cx="16573500" cy="10896600"/>
          </a:xfrm>
          <a:prstGeom prst="rect">
            <a:avLst/>
          </a:prstGeom>
        </p:spPr>
      </p:pic>
    </p:spTree>
    <p:extLst>
      <p:ext uri="{BB962C8B-B14F-4D97-AF65-F5344CB8AC3E}">
        <p14:creationId xmlns:p14="http://schemas.microsoft.com/office/powerpoint/2010/main" val="6591864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986737" y="1728486"/>
            <a:ext cx="15413469" cy="7670006"/>
          </a:xfrm>
        </p:spPr>
        <p:txBody>
          <a:bodyPr/>
          <a:lstStyle/>
          <a:p>
            <a:pPr eaLnBrk="1" hangingPunct="1"/>
            <a:r>
              <a:rPr lang="en-US" sz="4200" dirty="0">
                <a:cs typeface="Times New Roman" pitchFamily="18" charset="0"/>
              </a:rPr>
              <a:t>STM with high p &amp; T (different </a:t>
            </a:r>
            <a:r>
              <a:rPr lang="en-US" dirty="0"/>
              <a:t>H</a:t>
            </a:r>
            <a:r>
              <a:rPr lang="en-US" baseline="-25000" dirty="0"/>
              <a:t>2</a:t>
            </a:r>
            <a:r>
              <a:rPr lang="en-US" dirty="0"/>
              <a:t>/H</a:t>
            </a:r>
            <a:r>
              <a:rPr lang="en-US" baseline="-25000" dirty="0"/>
              <a:t>2</a:t>
            </a:r>
            <a:r>
              <a:rPr lang="en-US" dirty="0"/>
              <a:t>S pressure</a:t>
            </a:r>
            <a:r>
              <a:rPr lang="en-US" sz="4200" dirty="0">
                <a:cs typeface="Times New Roman" pitchFamily="18" charset="0"/>
              </a:rPr>
              <a:t>)</a:t>
            </a:r>
          </a:p>
          <a:p>
            <a:pPr eaLnBrk="1" hangingPunct="1"/>
            <a:r>
              <a:rPr lang="en-US" sz="4200" dirty="0">
                <a:cs typeface="Times New Roman" pitchFamily="18" charset="0"/>
              </a:rPr>
              <a:t>BAND calc. 2D=&gt; phase diagram of edge -&gt; compare with exp</a:t>
            </a:r>
          </a:p>
          <a:p>
            <a:pPr eaLnBrk="1" hangingPunct="1"/>
            <a:r>
              <a:rPr lang="en-US" sz="4200" dirty="0">
                <a:cs typeface="Times New Roman" pitchFamily="18" charset="0"/>
              </a:rPr>
              <a:t>Reaction pathways </a:t>
            </a:r>
            <a:r>
              <a:rPr lang="en-US" sz="3300" dirty="0">
                <a:cs typeface="Times New Roman" pitchFamily="18" charset="0"/>
              </a:rPr>
              <a:t>(Albemarle: partial Hessian in BAND very useful!)</a:t>
            </a:r>
          </a:p>
        </p:txBody>
      </p:sp>
      <p:sp>
        <p:nvSpPr>
          <p:cNvPr id="7" name="Title 1"/>
          <p:cNvSpPr txBox="1">
            <a:spLocks/>
          </p:cNvSpPr>
          <p:nvPr/>
        </p:nvSpPr>
        <p:spPr>
          <a:xfrm>
            <a:off x="709140" y="11301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Hydrodesulfurization MoS</a:t>
            </a:r>
            <a:r>
              <a:rPr lang="en-US" sz="8400" baseline="-25000" dirty="0"/>
              <a:t>2</a:t>
            </a:r>
            <a:r>
              <a:rPr lang="en-US" sz="8400" dirty="0"/>
              <a:t>: exp + calc</a:t>
            </a:r>
          </a:p>
        </p:txBody>
      </p:sp>
      <p:pic>
        <p:nvPicPr>
          <p:cNvPr id="8" name="Picture 7">
            <a:extLst>
              <a:ext uri="{FF2B5EF4-FFF2-40B4-BE49-F238E27FC236}">
                <a16:creationId xmlns:a16="http://schemas.microsoft.com/office/drawing/2014/main" id="{B7B647BE-BF3D-5E42-A50E-0DC7E2A26D31}"/>
              </a:ext>
            </a:extLst>
          </p:cNvPr>
          <p:cNvPicPr>
            <a:picLocks noChangeAspect="1"/>
          </p:cNvPicPr>
          <p:nvPr/>
        </p:nvPicPr>
        <p:blipFill>
          <a:blip r:embed="rId3"/>
          <a:stretch>
            <a:fillRect/>
          </a:stretch>
        </p:blipFill>
        <p:spPr>
          <a:xfrm>
            <a:off x="986737" y="4308352"/>
            <a:ext cx="11841781" cy="7579361"/>
          </a:xfrm>
          <a:prstGeom prst="rect">
            <a:avLst/>
          </a:prstGeom>
        </p:spPr>
      </p:pic>
      <p:sp>
        <p:nvSpPr>
          <p:cNvPr id="5" name="Rectangle 4">
            <a:extLst>
              <a:ext uri="{FF2B5EF4-FFF2-40B4-BE49-F238E27FC236}">
                <a16:creationId xmlns:a16="http://schemas.microsoft.com/office/drawing/2014/main" id="{882DD6B6-A89E-D540-824C-8396173DAC93}"/>
              </a:ext>
            </a:extLst>
          </p:cNvPr>
          <p:cNvSpPr/>
          <p:nvPr/>
        </p:nvSpPr>
        <p:spPr>
          <a:xfrm>
            <a:off x="8508415" y="11887714"/>
            <a:ext cx="9779585" cy="707886"/>
          </a:xfrm>
          <a:prstGeom prst="rect">
            <a:avLst/>
          </a:prstGeom>
        </p:spPr>
        <p:txBody>
          <a:bodyPr wrap="square">
            <a:spAutoFit/>
          </a:bodyPr>
          <a:lstStyle/>
          <a:p>
            <a:r>
              <a:rPr lang="en-US" sz="4000" u="sng" dirty="0">
                <a:solidFill>
                  <a:srgbClr val="D16C00"/>
                </a:solidFill>
                <a:latin typeface="Lato" panose="020F0502020204030203" pitchFamily="34" charset="0"/>
                <a:hlinkClick r:id="rId4"/>
              </a:rPr>
              <a:t>Nature Communications </a:t>
            </a:r>
            <a:r>
              <a:rPr lang="en-US" sz="4000" b="1" u="sng" dirty="0">
                <a:solidFill>
                  <a:srgbClr val="D16C00"/>
                </a:solidFill>
                <a:latin typeface="Lato" panose="020F0502020204030203" pitchFamily="34" charset="0"/>
                <a:hlinkClick r:id="rId4"/>
              </a:rPr>
              <a:t>10</a:t>
            </a:r>
            <a:r>
              <a:rPr lang="en-US" sz="4000" u="sng" dirty="0">
                <a:solidFill>
                  <a:srgbClr val="D16C00"/>
                </a:solidFill>
                <a:latin typeface="Lato" panose="020F0502020204030203" pitchFamily="34" charset="0"/>
                <a:hlinkClick r:id="rId4"/>
              </a:rPr>
              <a:t>, 2546 (2019)</a:t>
            </a:r>
            <a:endParaRPr lang="en-US" sz="4000" dirty="0"/>
          </a:p>
        </p:txBody>
      </p:sp>
    </p:spTree>
    <p:extLst>
      <p:ext uri="{BB962C8B-B14F-4D97-AF65-F5344CB8AC3E}">
        <p14:creationId xmlns:p14="http://schemas.microsoft.com/office/powerpoint/2010/main" val="1133211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1399692" y="1698989"/>
            <a:ext cx="12853428" cy="7670006"/>
          </a:xfrm>
        </p:spPr>
        <p:txBody>
          <a:bodyPr/>
          <a:lstStyle/>
          <a:p>
            <a:pPr eaLnBrk="1" hangingPunct="1"/>
            <a:r>
              <a:rPr lang="en-US" sz="4200" dirty="0">
                <a:cs typeface="Times New Roman" pitchFamily="18" charset="0"/>
              </a:rPr>
              <a:t>Dissociation at TMO – NP interface preferred</a:t>
            </a:r>
          </a:p>
          <a:p>
            <a:pPr eaLnBrk="1" hangingPunct="1"/>
            <a:r>
              <a:rPr lang="en-US" sz="4200" dirty="0">
                <a:cs typeface="Times New Roman" pitchFamily="18" charset="0"/>
              </a:rPr>
              <a:t>Aluminum acts as electron donor</a:t>
            </a:r>
          </a:p>
          <a:p>
            <a:pPr eaLnBrk="1" hangingPunct="1"/>
            <a:r>
              <a:rPr lang="en-US" sz="4200" dirty="0">
                <a:cs typeface="Times New Roman" pitchFamily="18" charset="0"/>
              </a:rPr>
              <a:t>Need 2D to polarize surface</a:t>
            </a:r>
          </a:p>
        </p:txBody>
      </p:sp>
      <p:sp>
        <p:nvSpPr>
          <p:cNvPr id="4" name="Rectangle 1037"/>
          <p:cNvSpPr>
            <a:spLocks noChangeArrowheads="1"/>
          </p:cNvSpPr>
          <p:nvPr/>
        </p:nvSpPr>
        <p:spPr bwMode="auto">
          <a:xfrm>
            <a:off x="3138113" y="11458525"/>
            <a:ext cx="10028707"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700" dirty="0">
                <a:latin typeface="Lato" charset="0"/>
                <a:ea typeface="Lato" charset="0"/>
                <a:cs typeface="Lato" charset="0"/>
              </a:rPr>
              <a:t>Li, </a:t>
            </a:r>
            <a:r>
              <a:rPr lang="en-US" sz="2700" dirty="0" err="1">
                <a:latin typeface="Lato" charset="0"/>
                <a:ea typeface="Lato" charset="0"/>
                <a:cs typeface="Lato" charset="0"/>
              </a:rPr>
              <a:t>Croiset</a:t>
            </a:r>
            <a:r>
              <a:rPr lang="en-US" sz="2700" dirty="0">
                <a:latin typeface="Lato" charset="0"/>
                <a:ea typeface="Lato" charset="0"/>
                <a:cs typeface="Lato" charset="0"/>
              </a:rPr>
              <a:t>, </a:t>
            </a:r>
            <a:r>
              <a:rPr lang="en-US" sz="2700" dirty="0" err="1">
                <a:latin typeface="Lato" charset="0"/>
                <a:ea typeface="Lato" charset="0"/>
                <a:cs typeface="Lato" charset="0"/>
              </a:rPr>
              <a:t>Ricardez</a:t>
            </a:r>
            <a:r>
              <a:rPr lang="en-US" sz="2700" dirty="0">
                <a:latin typeface="Lato" charset="0"/>
                <a:ea typeface="Lato" charset="0"/>
                <a:cs typeface="Lato" charset="0"/>
              </a:rPr>
              <a:t>-Sandoval, </a:t>
            </a:r>
            <a:r>
              <a:rPr lang="en-US" sz="2700" i="1" dirty="0">
                <a:latin typeface="Lato" charset="0"/>
                <a:ea typeface="Lato" charset="0"/>
                <a:cs typeface="Lato" charset="0"/>
              </a:rPr>
              <a:t>J. Phys. Chem. C</a:t>
            </a:r>
            <a:r>
              <a:rPr lang="en-US" sz="2700" dirty="0">
                <a:latin typeface="Lato" charset="0"/>
                <a:ea typeface="Lato" charset="0"/>
                <a:cs typeface="Lato" charset="0"/>
              </a:rPr>
              <a:t> </a:t>
            </a:r>
            <a:r>
              <a:rPr lang="en-US" sz="2700" b="1" dirty="0">
                <a:latin typeface="Lato" charset="0"/>
                <a:ea typeface="Lato" charset="0"/>
                <a:cs typeface="Lato" charset="0"/>
              </a:rPr>
              <a:t>2013</a:t>
            </a:r>
            <a:r>
              <a:rPr lang="en-US" sz="2700" dirty="0">
                <a:latin typeface="Lato" charset="0"/>
                <a:ea typeface="Lato" charset="0"/>
                <a:cs typeface="Lato" charset="0"/>
              </a:rPr>
              <a:t>, </a:t>
            </a:r>
            <a:r>
              <a:rPr lang="en-US" sz="2700" i="1" dirty="0">
                <a:latin typeface="Lato" charset="0"/>
                <a:ea typeface="Lato" charset="0"/>
                <a:cs typeface="Lato" charset="0"/>
              </a:rPr>
              <a:t>117</a:t>
            </a:r>
            <a:r>
              <a:rPr lang="en-US" sz="2700" dirty="0">
                <a:latin typeface="Lato" charset="0"/>
                <a:ea typeface="Lato" charset="0"/>
                <a:cs typeface="Lato" charset="0"/>
              </a:rPr>
              <a:t>, 16907</a:t>
            </a:r>
          </a:p>
        </p:txBody>
      </p:sp>
      <p:pic>
        <p:nvPicPr>
          <p:cNvPr id="2" name="Picture 1"/>
          <p:cNvPicPr>
            <a:picLocks noChangeAspect="1"/>
          </p:cNvPicPr>
          <p:nvPr/>
        </p:nvPicPr>
        <p:blipFill>
          <a:blip r:embed="rId3" cstate="print"/>
          <a:stretch>
            <a:fillRect/>
          </a:stretch>
        </p:blipFill>
        <p:spPr>
          <a:xfrm>
            <a:off x="709140" y="4348505"/>
            <a:ext cx="7091835" cy="6436915"/>
          </a:xfrm>
          <a:prstGeom prst="rect">
            <a:avLst/>
          </a:prstGeom>
        </p:spPr>
      </p:pic>
      <p:pic>
        <p:nvPicPr>
          <p:cNvPr id="3" name="Picture 2"/>
          <p:cNvPicPr>
            <a:picLocks noChangeAspect="1"/>
          </p:cNvPicPr>
          <p:nvPr/>
        </p:nvPicPr>
        <p:blipFill>
          <a:blip r:embed="rId4" cstate="print"/>
          <a:stretch>
            <a:fillRect/>
          </a:stretch>
        </p:blipFill>
        <p:spPr>
          <a:xfrm>
            <a:off x="7905876" y="4535065"/>
            <a:ext cx="10144291" cy="6037685"/>
          </a:xfrm>
          <a:prstGeom prst="rect">
            <a:avLst/>
          </a:prstGeom>
        </p:spPr>
      </p:pic>
      <p:sp>
        <p:nvSpPr>
          <p:cNvPr id="7" name="Title 1"/>
          <p:cNvSpPr txBox="1">
            <a:spLocks/>
          </p:cNvSpPr>
          <p:nvPr/>
        </p:nvSpPr>
        <p:spPr>
          <a:xfrm>
            <a:off x="709140" y="11301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CH</a:t>
            </a:r>
            <a:r>
              <a:rPr lang="en-US" sz="8400" baseline="-25000" dirty="0"/>
              <a:t>4</a:t>
            </a:r>
            <a:r>
              <a:rPr lang="en-US" sz="8400" dirty="0"/>
              <a:t> and H</a:t>
            </a:r>
            <a:r>
              <a:rPr lang="en-US" sz="8400" baseline="-25000" dirty="0"/>
              <a:t>2</a:t>
            </a:r>
            <a:r>
              <a:rPr lang="en-US" sz="8400" dirty="0"/>
              <a:t> dissociation on Ni/</a:t>
            </a:r>
            <a:r>
              <a:rPr lang="el-GR" sz="8400" dirty="0"/>
              <a:t>γ-Al</a:t>
            </a:r>
            <a:r>
              <a:rPr lang="el-GR" sz="8400" baseline="-25000" dirty="0"/>
              <a:t>2</a:t>
            </a:r>
            <a:r>
              <a:rPr lang="el-GR" sz="8400" dirty="0"/>
              <a:t>O</a:t>
            </a:r>
            <a:r>
              <a:rPr lang="el-GR" sz="8400" baseline="-25000" dirty="0"/>
              <a:t>3</a:t>
            </a:r>
            <a:endParaRPr lang="en-US" sz="8400" dirty="0"/>
          </a:p>
        </p:txBody>
      </p:sp>
    </p:spTree>
    <p:extLst>
      <p:ext uri="{BB962C8B-B14F-4D97-AF65-F5344CB8AC3E}">
        <p14:creationId xmlns:p14="http://schemas.microsoft.com/office/powerpoint/2010/main" val="811068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8288000" cy="1328306"/>
          </a:xfrm>
        </p:spPr>
        <p:txBody>
          <a:bodyPr>
            <a:normAutofit/>
          </a:bodyPr>
          <a:lstStyle/>
          <a:p>
            <a:r>
              <a:rPr lang="en-US" sz="6000" dirty="0"/>
              <a:t>Electrochemical activation MoTe</a:t>
            </a:r>
            <a:r>
              <a:rPr lang="en-US" sz="6000" baseline="-25000" dirty="0"/>
              <a:t>2</a:t>
            </a:r>
            <a:r>
              <a:rPr lang="en-US" sz="6000" dirty="0"/>
              <a:t> for H</a:t>
            </a:r>
            <a:r>
              <a:rPr lang="en-US" sz="6000" baseline="-25000" dirty="0"/>
              <a:t>2</a:t>
            </a:r>
            <a:r>
              <a:rPr lang="en-US" sz="6000" dirty="0"/>
              <a:t> evolution</a:t>
            </a:r>
          </a:p>
        </p:txBody>
      </p:sp>
      <p:sp>
        <p:nvSpPr>
          <p:cNvPr id="3" name="Rectangle 2">
            <a:extLst>
              <a:ext uri="{FF2B5EF4-FFF2-40B4-BE49-F238E27FC236}">
                <a16:creationId xmlns:a16="http://schemas.microsoft.com/office/drawing/2014/main" id="{5E0F49CF-870A-A148-B444-F88FE75BBB43}"/>
              </a:ext>
            </a:extLst>
          </p:cNvPr>
          <p:cNvSpPr/>
          <p:nvPr/>
        </p:nvSpPr>
        <p:spPr>
          <a:xfrm>
            <a:off x="0" y="11690087"/>
            <a:ext cx="18288000" cy="523220"/>
          </a:xfrm>
          <a:prstGeom prst="rect">
            <a:avLst/>
          </a:prstGeom>
        </p:spPr>
        <p:txBody>
          <a:bodyPr wrap="square">
            <a:spAutoFit/>
          </a:bodyPr>
          <a:lstStyle/>
          <a:p>
            <a:r>
              <a:rPr lang="en-US" sz="2800" b="1" dirty="0">
                <a:solidFill>
                  <a:srgbClr val="707070"/>
                </a:solidFill>
                <a:latin typeface="Lato" panose="020F0502020204030203" pitchFamily="34" charset="0"/>
              </a:rPr>
              <a:t>The rapid electrochemical activation of MoTe</a:t>
            </a:r>
            <a:r>
              <a:rPr lang="en-US" sz="2800" b="1" baseline="-25000" dirty="0">
                <a:solidFill>
                  <a:srgbClr val="707070"/>
                </a:solidFill>
                <a:latin typeface="Lato" panose="020F0502020204030203" pitchFamily="34" charset="0"/>
              </a:rPr>
              <a:t>2</a:t>
            </a:r>
            <a:r>
              <a:rPr lang="en-US" sz="2800" b="1" dirty="0">
                <a:solidFill>
                  <a:srgbClr val="707070"/>
                </a:solidFill>
                <a:latin typeface="Lato" panose="020F0502020204030203" pitchFamily="34" charset="0"/>
              </a:rPr>
              <a:t> for the hydrogen evolution reaction</a:t>
            </a:r>
            <a:r>
              <a:rPr lang="en-US" sz="2800" dirty="0">
                <a:solidFill>
                  <a:srgbClr val="707070"/>
                </a:solidFill>
                <a:latin typeface="Lato" panose="020F0502020204030203" pitchFamily="34" charset="0"/>
              </a:rPr>
              <a:t> </a:t>
            </a:r>
            <a:r>
              <a:rPr lang="en-US" sz="2800" dirty="0">
                <a:solidFill>
                  <a:srgbClr val="FF931E"/>
                </a:solidFill>
                <a:latin typeface="Lato" panose="020F0502020204030203" pitchFamily="34" charset="0"/>
                <a:hlinkClick r:id="rId3"/>
              </a:rPr>
              <a:t>Nature Comm. 2019</a:t>
            </a:r>
            <a:endParaRPr lang="en-US" sz="2800" dirty="0"/>
          </a:p>
        </p:txBody>
      </p:sp>
      <p:pic>
        <p:nvPicPr>
          <p:cNvPr id="13" name="Picture 12">
            <a:extLst>
              <a:ext uri="{FF2B5EF4-FFF2-40B4-BE49-F238E27FC236}">
                <a16:creationId xmlns:a16="http://schemas.microsoft.com/office/drawing/2014/main" id="{9550726D-5809-034E-B9A7-895BE9FB8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46" y="2318196"/>
            <a:ext cx="7367809" cy="7435404"/>
          </a:xfrm>
          <a:prstGeom prst="rect">
            <a:avLst/>
          </a:prstGeom>
        </p:spPr>
      </p:pic>
      <p:sp>
        <p:nvSpPr>
          <p:cNvPr id="17" name="Rectangle 16">
            <a:extLst>
              <a:ext uri="{FF2B5EF4-FFF2-40B4-BE49-F238E27FC236}">
                <a16:creationId xmlns:a16="http://schemas.microsoft.com/office/drawing/2014/main" id="{97A00E33-6A8F-3746-8334-F8298FB93938}"/>
              </a:ext>
            </a:extLst>
          </p:cNvPr>
          <p:cNvSpPr/>
          <p:nvPr/>
        </p:nvSpPr>
        <p:spPr>
          <a:xfrm>
            <a:off x="8182708" y="4000817"/>
            <a:ext cx="9777046" cy="5016758"/>
          </a:xfrm>
          <a:prstGeom prst="rect">
            <a:avLst/>
          </a:prstGeom>
        </p:spPr>
        <p:txBody>
          <a:bodyPr wrap="square">
            <a:spAutoFit/>
          </a:bodyPr>
          <a:lstStyle/>
          <a:p>
            <a:pPr marL="571500" indent="-571500" algn="l" hangingPunct="1">
              <a:buFont typeface="Arial" panose="020B0604020202020204" pitchFamily="34" charset="0"/>
              <a:buChar char="•"/>
            </a:pPr>
            <a:endParaRPr lang="en-US" sz="4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r>
              <a:rPr lang="en-US" sz="4000" dirty="0">
                <a:latin typeface="Lato Medium" panose="020F0502020204030203" pitchFamily="34" charset="0"/>
                <a:ea typeface="Lato Medium" panose="020F0502020204030203" pitchFamily="34" charset="0"/>
                <a:cs typeface="Lato Medium" panose="020F0502020204030203" pitchFamily="34" charset="0"/>
              </a:rPr>
              <a:t>1T′-MoTe</a:t>
            </a:r>
            <a:r>
              <a:rPr lang="en-US" sz="4000" baseline="-25000" dirty="0">
                <a:latin typeface="Lato Medium" panose="020F0502020204030203" pitchFamily="34" charset="0"/>
                <a:ea typeface="Lato Medium" panose="020F0502020204030203" pitchFamily="34" charset="0"/>
                <a:cs typeface="Lato Medium" panose="020F0502020204030203" pitchFamily="34" charset="0"/>
              </a:rPr>
              <a:t>2</a:t>
            </a:r>
            <a:r>
              <a:rPr lang="en-US" sz="4000" dirty="0">
                <a:latin typeface="Lato Medium" panose="020F0502020204030203" pitchFamily="34" charset="0"/>
                <a:ea typeface="Lato Medium" panose="020F0502020204030203" pitchFamily="34" charset="0"/>
                <a:cs typeface="Lato Medium" panose="020F0502020204030203" pitchFamily="34" charset="0"/>
              </a:rPr>
              <a:t> catalyst improved at bias</a:t>
            </a:r>
          </a:p>
          <a:p>
            <a:pPr marL="571500" indent="-571500" algn="l" hangingPunct="1">
              <a:buFont typeface="Arial" panose="020B0604020202020204" pitchFamily="34" charset="0"/>
              <a:buChar char="•"/>
            </a:pPr>
            <a:endParaRPr lang="en-US" sz="4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r>
              <a:rPr lang="en-US" sz="4000" dirty="0">
                <a:latin typeface="Lato Medium" panose="020F0502020204030203" pitchFamily="34" charset="0"/>
                <a:ea typeface="Lato Medium" panose="020F0502020204030203" pitchFamily="34" charset="0"/>
                <a:cs typeface="Lato Medium" panose="020F0502020204030203" pitchFamily="34" charset="0"/>
              </a:rPr>
              <a:t>2D surfaces + COSMO solvation</a:t>
            </a:r>
          </a:p>
          <a:p>
            <a:pPr marL="571500" indent="-571500" algn="l" hangingPunct="1">
              <a:buFont typeface="Arial" panose="020B0604020202020204" pitchFamily="34" charset="0"/>
              <a:buChar char="•"/>
            </a:pPr>
            <a:endParaRPr lang="en-US" sz="4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r>
              <a:rPr lang="en-US" sz="4000" dirty="0">
                <a:latin typeface="Lato Medium" panose="020F0502020204030203" pitchFamily="34" charset="0"/>
                <a:ea typeface="Lato Medium" panose="020F0502020204030203" pitchFamily="34" charset="0"/>
                <a:cs typeface="Lato Medium" panose="020F0502020204030203" pitchFamily="34" charset="0"/>
              </a:rPr>
              <a:t>H adsorbs on </a:t>
            </a:r>
            <a:r>
              <a:rPr lang="en-US" sz="4000" dirty="0" err="1">
                <a:latin typeface="Lato Medium" panose="020F0502020204030203" pitchFamily="34" charset="0"/>
                <a:ea typeface="Lato Medium" panose="020F0502020204030203" pitchFamily="34" charset="0"/>
                <a:cs typeface="Lato Medium" panose="020F0502020204030203" pitchFamily="34" charset="0"/>
              </a:rPr>
              <a:t>Te</a:t>
            </a:r>
            <a:r>
              <a:rPr lang="en-US" sz="4000" dirty="0">
                <a:latin typeface="Lato Medium" panose="020F0502020204030203" pitchFamily="34" charset="0"/>
                <a:ea typeface="Lato Medium" panose="020F0502020204030203" pitchFamily="34" charset="0"/>
                <a:cs typeface="Lato Medium" panose="020F0502020204030203" pitchFamily="34" charset="0"/>
              </a:rPr>
              <a:t> at cathodic bias </a:t>
            </a:r>
          </a:p>
          <a:p>
            <a:pPr marL="571500" indent="-571500" algn="l" hangingPunct="1">
              <a:buFont typeface="Arial" panose="020B0604020202020204" pitchFamily="34" charset="0"/>
              <a:buChar char="•"/>
            </a:pPr>
            <a:endParaRPr lang="en-US" sz="4000" dirty="0">
              <a:latin typeface="Lato Medium" panose="020F0502020204030203" pitchFamily="34" charset="0"/>
              <a:ea typeface="Lato Medium" panose="020F0502020204030203" pitchFamily="34" charset="0"/>
              <a:cs typeface="Lato Medium" panose="020F0502020204030203" pitchFamily="34" charset="0"/>
            </a:endParaRPr>
          </a:p>
          <a:p>
            <a:pPr marL="571500" indent="-571500" algn="l" hangingPunct="1">
              <a:buFont typeface="Arial" panose="020B0604020202020204" pitchFamily="34" charset="0"/>
              <a:buChar char="•"/>
            </a:pPr>
            <a:endParaRPr lang="en-US" sz="4000" dirty="0">
              <a:latin typeface="Lato Medium" panose="020F0502020204030203"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2180169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4468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Flory-Huggins from COSMO-RS </a:t>
            </a:r>
          </a:p>
        </p:txBody>
      </p:sp>
      <p:pic>
        <p:nvPicPr>
          <p:cNvPr id="5" name="Picture 4">
            <a:extLst>
              <a:ext uri="{FF2B5EF4-FFF2-40B4-BE49-F238E27FC236}">
                <a16:creationId xmlns:a16="http://schemas.microsoft.com/office/drawing/2014/main" id="{A2723943-9534-754D-BC1D-561E41A9C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2700" y="1447800"/>
            <a:ext cx="15722600" cy="10820400"/>
          </a:xfrm>
          <a:prstGeom prst="rect">
            <a:avLst/>
          </a:prstGeom>
        </p:spPr>
      </p:pic>
    </p:spTree>
    <p:extLst>
      <p:ext uri="{BB962C8B-B14F-4D97-AF65-F5344CB8AC3E}">
        <p14:creationId xmlns:p14="http://schemas.microsoft.com/office/powerpoint/2010/main" val="449549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45" name="Training FF with ParAMS"/>
          <p:cNvSpPr txBox="1">
            <a:spLocks noGrp="1"/>
          </p:cNvSpPr>
          <p:nvPr>
            <p:ph type="title"/>
          </p:nvPr>
        </p:nvSpPr>
        <p:spPr bwMode="auto">
          <a:prstGeom prst="rect">
            <a:avLst/>
          </a:prstGeom>
        </p:spPr>
        <p:txBody>
          <a:bodyPr>
            <a:normAutofit fontScale="90000"/>
          </a:bodyPr>
          <a:lstStyle/>
          <a:p>
            <a:pPr>
              <a:defRPr/>
            </a:pPr>
            <a:r>
              <a:t>Training FF with ParAMS</a:t>
            </a:r>
          </a:p>
        </p:txBody>
      </p:sp>
      <p:sp>
        <p:nvSpPr>
          <p:cNvPr id="346" name="Making parameters optimization simple"/>
          <p:cNvSpPr txBox="1">
            <a:spLocks noGrp="1"/>
          </p:cNvSpPr>
          <p:nvPr>
            <p:ph type="body" idx="21"/>
          </p:nvPr>
        </p:nvSpPr>
        <p:spPr bwMode="auto">
          <a:prstGeom prst="rect">
            <a:avLst/>
          </a:prstGeom>
        </p:spPr>
        <p:txBody>
          <a:bodyPr/>
          <a:lstStyle/>
          <a:p>
            <a:pPr>
              <a:defRPr/>
            </a:pPr>
            <a:r>
              <a:t>Making parameters optimization simple</a:t>
            </a:r>
          </a:p>
        </p:txBody>
      </p:sp>
      <p:sp>
        <p:nvSpPr>
          <p:cNvPr id="347" name="Slide Number"/>
          <p:cNvSpPr txBox="1">
            <a:spLocks noGrp="1"/>
          </p:cNvSpPr>
          <p:nvPr>
            <p:ph type="sldNum" sz="quarter" idx="2"/>
          </p:nvPr>
        </p:nvSpPr>
        <p:spPr bwMode="auto">
          <a:prstGeom prst="rect">
            <a:avLst/>
          </a:prstGeom>
        </p:spPr>
        <p:txBody>
          <a:bodyPr/>
          <a:lstStyle/>
          <a:p>
            <a:pPr>
              <a:defRPr/>
            </a:pPr>
            <a:fld id="{86CB4B4D-7CA3-9044-876B-883B54F8677D}" type="slidenum">
              <a:rPr/>
              <a:t>35</a:t>
            </a:fld>
            <a:endParaRPr dirty="0"/>
          </a:p>
        </p:txBody>
      </p:sp>
      <p:sp>
        <p:nvSpPr>
          <p:cNvPr id="348" name="J. Chem. Inf. Model. 2021, 61, 8, 3737–3743…"/>
          <p:cNvSpPr txBox="1"/>
          <p:nvPr/>
        </p:nvSpPr>
        <p:spPr bwMode="auto">
          <a:xfrm>
            <a:off x="5943117" y="10752547"/>
            <a:ext cx="5714707" cy="1053366"/>
          </a:xfrm>
          <a:prstGeom prst="rect">
            <a:avLst/>
          </a:prstGeom>
          <a:ln w="12700">
            <a:miter lim="400000"/>
          </a:ln>
        </p:spPr>
        <p:txBody>
          <a:bodyPr wrap="none" lIns="71438" tIns="71438" rIns="71438" bIns="71438" anchor="ctr">
            <a:spAutoFit/>
          </a:bodyPr>
          <a:lstStyle/>
          <a:p>
            <a:pPr algn="l" defTabSz="642960">
              <a:defRPr sz="1400" i="1">
                <a:solidFill>
                  <a:schemeClr val="accent4">
                    <a:hueOff val="-1306536"/>
                    <a:satOff val="-22407"/>
                    <a:lumOff val="-8954"/>
                  </a:schemeClr>
                </a:solidFill>
                <a:latin typeface="Lato Regular"/>
                <a:ea typeface="Lato Regular"/>
                <a:cs typeface="Lato Regular"/>
              </a:defRPr>
            </a:pPr>
            <a:r>
              <a:rPr sz="1969" dirty="0"/>
              <a:t>J. Chem. Inf. Model. 2021, 61, 8, 3737–3743</a:t>
            </a:r>
          </a:p>
          <a:p>
            <a:pPr algn="l" defTabSz="642960">
              <a:defRPr sz="1400" i="1">
                <a:solidFill>
                  <a:schemeClr val="accent4">
                    <a:hueOff val="-1306536"/>
                    <a:satOff val="-22407"/>
                    <a:lumOff val="-8954"/>
                  </a:schemeClr>
                </a:solidFill>
                <a:latin typeface="Lato Regular"/>
                <a:ea typeface="Lato Regular"/>
                <a:cs typeface="Lato Regular"/>
              </a:defRPr>
            </a:pPr>
            <a:r>
              <a:rPr sz="1969" dirty="0"/>
              <a:t>J. Chem. Theory </a:t>
            </a:r>
            <a:r>
              <a:rPr sz="1969" dirty="0" err="1"/>
              <a:t>Comput</a:t>
            </a:r>
            <a:r>
              <a:rPr sz="1969" dirty="0"/>
              <a:t>. 2023, 19, 9, 2557–2573</a:t>
            </a:r>
          </a:p>
          <a:p>
            <a:pPr algn="l" defTabSz="642960">
              <a:defRPr sz="1400" i="1">
                <a:solidFill>
                  <a:schemeClr val="accent4">
                    <a:hueOff val="-1306536"/>
                    <a:satOff val="-22407"/>
                    <a:lumOff val="-8954"/>
                  </a:schemeClr>
                </a:solidFill>
                <a:latin typeface="Lato Regular"/>
                <a:ea typeface="Lato Regular"/>
                <a:cs typeface="Lato Regular"/>
              </a:defRPr>
            </a:pPr>
            <a:r>
              <a:rPr sz="1969" u="sng" dirty="0">
                <a:hlinkClick r:id="rId2" tooltip="https://www.scm.com/product/params"/>
              </a:rPr>
              <a:t>https://www.scm.com/product/params</a:t>
            </a:r>
            <a:endParaRPr sz="1969" dirty="0"/>
          </a:p>
        </p:txBody>
      </p:sp>
      <p:sp>
        <p:nvSpPr>
          <p:cNvPr id="349" name="What can you do with ParAMS?…"/>
          <p:cNvSpPr txBox="1">
            <a:spLocks noGrp="1"/>
          </p:cNvSpPr>
          <p:nvPr>
            <p:ph type="body" idx="1"/>
          </p:nvPr>
        </p:nvSpPr>
        <p:spPr bwMode="auto">
          <a:xfrm>
            <a:off x="1000126" y="2549216"/>
            <a:ext cx="9932604" cy="10166659"/>
          </a:xfrm>
          <a:prstGeom prst="rect">
            <a:avLst/>
          </a:prstGeom>
        </p:spPr>
        <p:txBody>
          <a:bodyPr>
            <a:normAutofit/>
          </a:bodyPr>
          <a:lstStyle/>
          <a:p>
            <a:pPr marL="0" indent="0" defTabSz="2397885">
              <a:spcBef>
                <a:spcPts val="1266"/>
              </a:spcBef>
              <a:buSzTx/>
              <a:buNone/>
              <a:defRPr sz="2750"/>
            </a:pPr>
            <a:r>
              <a:rPr sz="3200" dirty="0"/>
              <a:t>What can you do with </a:t>
            </a:r>
            <a:r>
              <a:rPr sz="3200" dirty="0" err="1"/>
              <a:t>ParAMS</a:t>
            </a:r>
            <a:r>
              <a:rPr sz="3200" dirty="0"/>
              <a:t>?</a:t>
            </a:r>
          </a:p>
          <a:p>
            <a:pPr defTabSz="2397885">
              <a:spcBef>
                <a:spcPts val="1266"/>
              </a:spcBef>
              <a:buSzPct val="175000"/>
              <a:defRPr sz="2750"/>
            </a:pPr>
            <a:r>
              <a:rPr sz="3200" dirty="0"/>
              <a:t>Import, build and visualize training data</a:t>
            </a:r>
          </a:p>
          <a:p>
            <a:pPr defTabSz="2397885">
              <a:spcBef>
                <a:spcPts val="1266"/>
              </a:spcBef>
              <a:buSzPct val="175000"/>
              <a:defRPr sz="2750"/>
            </a:pPr>
            <a:r>
              <a:rPr sz="3200" dirty="0"/>
              <a:t>Use data from AMS, VASP, QE, and experiments</a:t>
            </a:r>
          </a:p>
          <a:p>
            <a:pPr defTabSz="2397885">
              <a:spcBef>
                <a:spcPts val="1266"/>
              </a:spcBef>
              <a:buSzPct val="175000"/>
              <a:defRPr sz="2750"/>
            </a:pPr>
            <a:r>
              <a:rPr sz="3200" dirty="0"/>
              <a:t>Tune parameters to describe energies, forces geometries, stress tensor, charges, bandgaps, etc.</a:t>
            </a:r>
          </a:p>
          <a:p>
            <a:pPr defTabSz="2397885">
              <a:spcBef>
                <a:spcPts val="1266"/>
              </a:spcBef>
              <a:buSzPct val="175000"/>
              <a:defRPr sz="2750"/>
            </a:pPr>
            <a:r>
              <a:rPr sz="3200" dirty="0"/>
              <a:t>Use validation sets to prevent overfitting</a:t>
            </a:r>
          </a:p>
          <a:p>
            <a:pPr defTabSz="2397885">
              <a:spcBef>
                <a:spcPts val="1266"/>
              </a:spcBef>
              <a:buSzPct val="175000"/>
              <a:defRPr sz="2750"/>
            </a:pPr>
            <a:r>
              <a:rPr sz="3200" dirty="0"/>
              <a:t>Submit multiple optimization at the same time to explore parameters space</a:t>
            </a:r>
          </a:p>
          <a:p>
            <a:pPr defTabSz="2397885">
              <a:spcBef>
                <a:spcPts val="1266"/>
              </a:spcBef>
              <a:buSzPct val="175000"/>
              <a:defRPr sz="2750"/>
            </a:pPr>
            <a:r>
              <a:rPr sz="3200" dirty="0"/>
              <a:t>Explore the sensitivity of the parameters to select the most important subset to optimize</a:t>
            </a:r>
          </a:p>
          <a:p>
            <a:pPr defTabSz="2397885">
              <a:spcBef>
                <a:spcPts val="1266"/>
              </a:spcBef>
              <a:buSzPct val="175000"/>
              <a:defRPr sz="2750"/>
            </a:pPr>
            <a:r>
              <a:rPr sz="3200" dirty="0"/>
              <a:t>Train DFTB, </a:t>
            </a:r>
            <a:r>
              <a:rPr sz="3200" dirty="0" err="1"/>
              <a:t>ReaxFF</a:t>
            </a:r>
            <a:r>
              <a:rPr sz="3200" dirty="0"/>
              <a:t>, Force field, and … MLP</a:t>
            </a:r>
          </a:p>
        </p:txBody>
      </p:sp>
      <p:pic>
        <p:nvPicPr>
          <p:cNvPr id="350" name="Screenshot 2023-06-18 at 16.49.19.png" descr="Screenshot 2023-06-18 at 16.49.19.png"/>
          <p:cNvPicPr>
            <a:picLocks noChangeAspect="1"/>
          </p:cNvPicPr>
          <p:nvPr/>
        </p:nvPicPr>
        <p:blipFill>
          <a:blip r:embed="rId3"/>
          <a:stretch/>
        </p:blipFill>
        <p:spPr bwMode="auto">
          <a:xfrm>
            <a:off x="11500835" y="2332865"/>
            <a:ext cx="5357814" cy="2880301"/>
          </a:xfrm>
          <a:prstGeom prst="rect">
            <a:avLst/>
          </a:prstGeom>
          <a:ln w="12700">
            <a:miter lim="400000"/>
          </a:ln>
        </p:spPr>
      </p:pic>
      <p:pic>
        <p:nvPicPr>
          <p:cNvPr id="351" name="Screenshot 2023-06-18 at 16.50.20.png" descr="Screenshot 2023-06-18 at 16.50.20.png"/>
          <p:cNvPicPr>
            <a:picLocks noChangeAspect="1"/>
          </p:cNvPicPr>
          <p:nvPr/>
        </p:nvPicPr>
        <p:blipFill>
          <a:blip r:embed="rId4"/>
          <a:stretch/>
        </p:blipFill>
        <p:spPr bwMode="auto">
          <a:xfrm>
            <a:off x="11500835" y="5548933"/>
            <a:ext cx="5357814" cy="2874462"/>
          </a:xfrm>
          <a:prstGeom prst="rect">
            <a:avLst/>
          </a:prstGeom>
          <a:ln w="12700">
            <a:miter lim="400000"/>
          </a:ln>
        </p:spPr>
      </p:pic>
      <p:pic>
        <p:nvPicPr>
          <p:cNvPr id="352" name="LJ_Ar_multiopt_3.png" descr="LJ_Ar_multiopt_3.png"/>
          <p:cNvPicPr>
            <a:picLocks noChangeAspect="1"/>
          </p:cNvPicPr>
          <p:nvPr/>
        </p:nvPicPr>
        <p:blipFill>
          <a:blip r:embed="rId5"/>
          <a:stretch/>
        </p:blipFill>
        <p:spPr bwMode="auto">
          <a:xfrm>
            <a:off x="12882656" y="8655258"/>
            <a:ext cx="4498007" cy="3439010"/>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54"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355"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356" name="Slide Number"/>
          <p:cNvSpPr txBox="1">
            <a:spLocks noGrp="1"/>
          </p:cNvSpPr>
          <p:nvPr>
            <p:ph type="sldNum" sz="quarter" idx="2"/>
          </p:nvPr>
        </p:nvSpPr>
        <p:spPr bwMode="auto">
          <a:xfrm>
            <a:off x="17460171" y="12950608"/>
            <a:ext cx="360260" cy="461845"/>
          </a:xfrm>
          <a:prstGeom prst="rect">
            <a:avLst/>
          </a:prstGeom>
        </p:spPr>
        <p:txBody>
          <a:bodyPr/>
          <a:lstStyle/>
          <a:p>
            <a:pPr>
              <a:defRPr/>
            </a:pPr>
            <a:fld id="{86CB4B4D-7CA3-9044-876B-883B54F8677D}" type="slidenum">
              <a:rPr/>
              <a:t>36</a:t>
            </a:fld>
            <a:endParaRPr/>
          </a:p>
        </p:txBody>
      </p:sp>
      <p:sp>
        <p:nvSpPr>
          <p:cNvPr id="357"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358"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359"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60"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361"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370" name="Connection Line"/>
          <p:cNvSpPr/>
          <p:nvPr/>
        </p:nvSpPr>
        <p:spPr bwMode="auto">
          <a:xfrm>
            <a:off x="4500267" y="3239713"/>
            <a:ext cx="11481595"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363"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364"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365"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366"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67"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68"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369"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72"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373"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375"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376"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377"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78"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379"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389"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381"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382"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383"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384"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85"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86"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87" name="Training 1.1…"/>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a:t>
            </a:r>
          </a:p>
          <a:p>
            <a:pPr>
              <a:defRPr sz="2400">
                <a:latin typeface="Lato Regular"/>
                <a:ea typeface="Lato Regular"/>
                <a:cs typeface="Lato Regular"/>
              </a:defRPr>
            </a:pPr>
            <a:r>
              <a:rPr sz="3375"/>
              <a:t>9 training</a:t>
            </a:r>
          </a:p>
          <a:p>
            <a:pPr>
              <a:defRPr sz="2400">
                <a:latin typeface="Lato Regular"/>
                <a:ea typeface="Lato Regular"/>
                <a:cs typeface="Lato Regular"/>
              </a:defRPr>
            </a:pPr>
            <a:r>
              <a:rPr sz="3375"/>
              <a:t>5 validation</a:t>
            </a:r>
          </a:p>
        </p:txBody>
      </p:sp>
      <p:pic>
        <p:nvPicPr>
          <p:cNvPr id="388"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91"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392"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394"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395"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396"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397"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398"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10"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00"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01"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02"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03" name="Training 1.1…"/>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a:t>
            </a:r>
          </a:p>
          <a:p>
            <a:pPr>
              <a:defRPr sz="2400">
                <a:latin typeface="Lato Regular"/>
                <a:ea typeface="Lato Regular"/>
                <a:cs typeface="Lato Regular"/>
              </a:defRPr>
            </a:pPr>
            <a:r>
              <a:rPr sz="3375"/>
              <a:t>9 training</a:t>
            </a:r>
          </a:p>
          <a:p>
            <a:pPr>
              <a:defRPr sz="2400">
                <a:latin typeface="Lato Regular"/>
                <a:ea typeface="Lato Regular"/>
                <a:cs typeface="Lato Regular"/>
              </a:defRPr>
            </a:pPr>
            <a:r>
              <a:rPr sz="3375"/>
              <a:t>5 validation</a:t>
            </a:r>
          </a:p>
        </p:txBody>
      </p:sp>
      <p:sp>
        <p:nvSpPr>
          <p:cNvPr id="404"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05"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06"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407"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4"/>
          <a:stretch/>
        </p:blipFill>
        <p:spPr bwMode="auto">
          <a:xfrm>
            <a:off x="6678403" y="7849208"/>
            <a:ext cx="3046440" cy="3046440"/>
          </a:xfrm>
          <a:prstGeom prst="rect">
            <a:avLst/>
          </a:prstGeom>
          <a:ln w="12700">
            <a:miter lim="400000"/>
          </a:ln>
        </p:spPr>
      </p:pic>
      <p:pic>
        <p:nvPicPr>
          <p:cNvPr id="408" name="Screenshot 2023-06-19 at 11.17.48.png" descr="Screenshot 2023-06-19 at 11.17.48.png"/>
          <p:cNvPicPr>
            <a:picLocks noChangeAspect="1"/>
          </p:cNvPicPr>
          <p:nvPr/>
        </p:nvPicPr>
        <p:blipFill>
          <a:blip r:embed="rId5"/>
          <a:stretch/>
        </p:blipFill>
        <p:spPr bwMode="auto">
          <a:xfrm>
            <a:off x="597244" y="8063333"/>
            <a:ext cx="5253955" cy="2618191"/>
          </a:xfrm>
          <a:prstGeom prst="rect">
            <a:avLst/>
          </a:prstGeom>
          <a:ln w="12700">
            <a:miter lim="400000"/>
          </a:ln>
        </p:spPr>
      </p:pic>
      <p:sp>
        <p:nvSpPr>
          <p:cNvPr id="409" name="12.5 fs NVT 100 K…"/>
          <p:cNvSpPr txBox="1"/>
          <p:nvPr/>
        </p:nvSpPr>
        <p:spPr bwMode="auto">
          <a:xfrm>
            <a:off x="6370303" y="5912323"/>
            <a:ext cx="3843968"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 fill="hold"/>
                                        <p:tgtEl>
                                          <p:spTgt spid="4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07"/>
                </p:tgtEl>
              </p:cMediaNode>
            </p:video>
            <p:seq concurrent="1" prevAc="none" nextAc="seek">
              <p:cTn id="8" restart="whenNotActive" fill="hold" evtFilter="cancelBubble" nodeType="interactiveSeq">
                <p:stCondLst>
                  <p:cond evt="onClick" delay="0">
                    <p:tgtEl>
                      <p:spTgt spid="40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7"/>
                                        </p:tgtEl>
                                      </p:cBhvr>
                                    </p:cmd>
                                  </p:childTnLst>
                                </p:cTn>
                              </p:par>
                            </p:childTnLst>
                          </p:cTn>
                        </p:par>
                      </p:childTnLst>
                    </p:cTn>
                  </p:par>
                </p:childTnLst>
              </p:cTn>
              <p:nextCondLst>
                <p:cond evt="onClick" delay="0">
                  <p:tgtEl>
                    <p:spTgt spid="40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pic>
        <p:nvPicPr>
          <p:cNvPr id="412" name="Screenshot 2023-06-19 at 11.44.52.png" descr="Screenshot 2023-06-19 at 11.44.52.png"/>
          <p:cNvPicPr>
            <a:picLocks noChangeAspect="1"/>
          </p:cNvPicPr>
          <p:nvPr/>
        </p:nvPicPr>
        <p:blipFill>
          <a:blip r:embed="rId2"/>
          <a:stretch/>
        </p:blipFill>
        <p:spPr bwMode="auto">
          <a:xfrm>
            <a:off x="6625828" y="7931284"/>
            <a:ext cx="3169448" cy="2780935"/>
          </a:xfrm>
          <a:prstGeom prst="rect">
            <a:avLst/>
          </a:prstGeom>
          <a:ln w="12700">
            <a:miter lim="400000"/>
          </a:ln>
        </p:spPr>
      </p:pic>
      <p:sp>
        <p:nvSpPr>
          <p:cNvPr id="413"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414"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16"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17"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18"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19"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20"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35"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22"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23"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24"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25" name="Training 1.1…"/>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a:t>
            </a:r>
          </a:p>
          <a:p>
            <a:pPr>
              <a:defRPr sz="2400">
                <a:latin typeface="Lato Regular"/>
                <a:ea typeface="Lato Regular"/>
                <a:cs typeface="Lato Regular"/>
              </a:defRPr>
            </a:pPr>
            <a:r>
              <a:rPr sz="3375"/>
              <a:t>9 training</a:t>
            </a:r>
          </a:p>
          <a:p>
            <a:pPr>
              <a:defRPr sz="2400">
                <a:latin typeface="Lato Regular"/>
                <a:ea typeface="Lato Regular"/>
                <a:cs typeface="Lato Regular"/>
              </a:defRPr>
            </a:pPr>
            <a:r>
              <a:rPr sz="3375"/>
              <a:t>5 validation</a:t>
            </a:r>
          </a:p>
        </p:txBody>
      </p:sp>
      <p:sp>
        <p:nvSpPr>
          <p:cNvPr id="426"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27"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28"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grpSp>
        <p:nvGrpSpPr>
          <p:cNvPr id="431" name="Group"/>
          <p:cNvGrpSpPr/>
          <p:nvPr/>
        </p:nvGrpSpPr>
        <p:grpSpPr bwMode="auto">
          <a:xfrm>
            <a:off x="10162609" y="5993611"/>
            <a:ext cx="5190702" cy="3248107"/>
            <a:chOff x="0" y="0"/>
            <a:chExt cx="3691164" cy="2309763"/>
          </a:xfrm>
        </p:grpSpPr>
        <p:pic>
          <p:nvPicPr>
            <p:cNvPr id="429" name="compare.pdf" descr="compare.pdf"/>
            <p:cNvPicPr>
              <a:picLocks noChangeAspect="1"/>
            </p:cNvPicPr>
            <p:nvPr/>
          </p:nvPicPr>
          <p:blipFill>
            <a:blip r:embed="rId3"/>
            <a:stretch/>
          </p:blipFill>
          <p:spPr bwMode="auto">
            <a:xfrm>
              <a:off x="0" y="0"/>
              <a:ext cx="3079684" cy="2309763"/>
            </a:xfrm>
            <a:prstGeom prst="rect">
              <a:avLst/>
            </a:prstGeom>
            <a:ln w="12700" cap="flat">
              <a:noFill/>
              <a:miter lim="400000"/>
            </a:ln>
            <a:effectLst/>
          </p:spPr>
        </p:pic>
        <p:sp>
          <p:nvSpPr>
            <p:cNvPr id="430" name="y = x"/>
            <p:cNvSpPr txBox="1"/>
            <p:nvPr/>
          </p:nvSpPr>
          <p:spPr bwMode="auto">
            <a:xfrm>
              <a:off x="3114368" y="724339"/>
              <a:ext cx="576796" cy="343342"/>
            </a:xfrm>
            <a:prstGeom prst="rect">
              <a:avLst/>
            </a:prstGeom>
            <a:noFill/>
            <a:ln w="12700" cap="flat">
              <a:noFill/>
              <a:miter lim="400000"/>
            </a:ln>
            <a:effectLst/>
          </p:spPr>
          <p:txBody>
            <a:bodyPr wrap="none" lIns="71438" tIns="71438" rIns="71438" bIns="71438" numCol="1" anchor="ctr">
              <a:spAutoFit/>
            </a:bodyPr>
            <a:lstStyle>
              <a:lvl1pPr>
                <a:defRPr>
                  <a:latin typeface="Lato Regular"/>
                  <a:ea typeface="Lato Regular"/>
                  <a:cs typeface="Lato Regular"/>
                </a:defRPr>
              </a:lvl1pPr>
            </a:lstStyle>
            <a:p>
              <a:pPr>
                <a:defRPr/>
              </a:pPr>
              <a:r>
                <a:rPr sz="2200" dirty="0"/>
                <a:t>y = x </a:t>
              </a:r>
            </a:p>
          </p:txBody>
        </p:sp>
      </p:grpSp>
      <p:sp>
        <p:nvSpPr>
          <p:cNvPr id="432" name="MAE = 1.83 eV/Å"/>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1.83 eV/Å</a:t>
            </a:r>
          </a:p>
        </p:txBody>
      </p:sp>
      <p:pic>
        <p:nvPicPr>
          <p:cNvPr id="433" name="Screenshot 2023-06-19 at 11.17.48.png" descr="Screenshot 2023-06-19 at 11.17.48.png"/>
          <p:cNvPicPr>
            <a:picLocks noChangeAspect="1"/>
          </p:cNvPicPr>
          <p:nvPr/>
        </p:nvPicPr>
        <p:blipFill>
          <a:blip r:embed="rId4"/>
          <a:stretch/>
        </p:blipFill>
        <p:spPr bwMode="auto">
          <a:xfrm>
            <a:off x="597244" y="8063333"/>
            <a:ext cx="5253955" cy="2618191"/>
          </a:xfrm>
          <a:prstGeom prst="rect">
            <a:avLst/>
          </a:prstGeom>
          <a:ln w="12700">
            <a:miter lim="400000"/>
          </a:ln>
        </p:spPr>
      </p:pic>
      <p:sp>
        <p:nvSpPr>
          <p:cNvPr id="434"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olymer_builder_5.png" descr="polymer_builder_5.png">
            <a:extLst>
              <a:ext uri="{FF2B5EF4-FFF2-40B4-BE49-F238E27FC236}">
                <a16:creationId xmlns:a16="http://schemas.microsoft.com/office/drawing/2014/main" id="{EF2420BE-8AD5-E681-EFF8-067FE5EEAA38}"/>
              </a:ext>
            </a:extLst>
          </p:cNvPr>
          <p:cNvPicPr>
            <a:picLocks noChangeAspect="1"/>
          </p:cNvPicPr>
          <p:nvPr/>
        </p:nvPicPr>
        <p:blipFill>
          <a:blip r:embed="rId3"/>
          <a:stretch/>
        </p:blipFill>
        <p:spPr bwMode="auto">
          <a:xfrm>
            <a:off x="283736" y="10375344"/>
            <a:ext cx="4078527" cy="2055346"/>
          </a:xfrm>
          <a:prstGeom prst="rect">
            <a:avLst/>
          </a:prstGeom>
          <a:ln w="12700">
            <a:miter lim="400000"/>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2873" y="4851947"/>
            <a:ext cx="6684967" cy="4152783"/>
          </a:xfrm>
          <a:prstGeom prst="rect">
            <a:avLst/>
          </a:prstGeom>
        </p:spPr>
      </p:pic>
      <p:sp>
        <p:nvSpPr>
          <p:cNvPr id="2" name="Title 1"/>
          <p:cNvSpPr>
            <a:spLocks noGrp="1"/>
          </p:cNvSpPr>
          <p:nvPr>
            <p:ph type="title"/>
          </p:nvPr>
        </p:nvSpPr>
        <p:spPr>
          <a:xfrm>
            <a:off x="0" y="0"/>
            <a:ext cx="18288000" cy="1634838"/>
          </a:xfrm>
        </p:spPr>
        <p:txBody>
          <a:bodyPr>
            <a:normAutofit/>
          </a:bodyPr>
          <a:lstStyle/>
          <a:p>
            <a:r>
              <a:rPr lang="en-US" sz="8800" dirty="0"/>
              <a:t>Bottom up Property Prediction</a:t>
            </a:r>
          </a:p>
        </p:txBody>
      </p:sp>
      <p:sp>
        <p:nvSpPr>
          <p:cNvPr id="13" name="Rectangle 12"/>
          <p:cNvSpPr/>
          <p:nvPr/>
        </p:nvSpPr>
        <p:spPr>
          <a:xfrm>
            <a:off x="1458097" y="2178996"/>
            <a:ext cx="15356805" cy="1680232"/>
          </a:xfrm>
          <a:prstGeom prst="rect">
            <a:avLst/>
          </a:prstGeom>
          <a:solidFill>
            <a:srgbClr val="FFFF00"/>
          </a:solidFill>
        </p:spPr>
        <p:txBody>
          <a:bodyPr wrap="square" lIns="88414" tIns="44210" rIns="88414" bIns="44210">
            <a:spAutoFit/>
          </a:bodyPr>
          <a:lstStyle/>
          <a:p>
            <a:pPr marL="460496" lvl="1" indent="-7676" algn="l"/>
            <a:r>
              <a:rPr lang="en-US" sz="5169" dirty="0">
                <a:latin typeface="Lato Medium" pitchFamily="34" charset="0"/>
                <a:ea typeface="Lato Medium" pitchFamily="34" charset="0"/>
                <a:cs typeface="Lato Medium" pitchFamily="34" charset="0"/>
              </a:rPr>
              <a:t>Properties are determined at the atomistic level =&gt; predict, understand &amp; improve through modeling</a:t>
            </a:r>
          </a:p>
        </p:txBody>
      </p:sp>
      <p:sp>
        <p:nvSpPr>
          <p:cNvPr id="7" name="Rectangle 6"/>
          <p:cNvSpPr/>
          <p:nvPr/>
        </p:nvSpPr>
        <p:spPr>
          <a:xfrm>
            <a:off x="7872185" y="10662801"/>
            <a:ext cx="5437759" cy="1306787"/>
          </a:xfrm>
          <a:prstGeom prst="rect">
            <a:avLst/>
          </a:prstGeom>
        </p:spPr>
        <p:txBody>
          <a:bodyPr wrap="square" lIns="168801" tIns="84401" rIns="168801" bIns="84401">
            <a:spAutoFit/>
          </a:bodyPr>
          <a:lstStyle/>
          <a:p>
            <a:pPr algn="l" eaLnBrk="1" hangingPunct="1"/>
            <a:r>
              <a:rPr lang="en-US" sz="3692" dirty="0">
                <a:latin typeface="Lato" panose="020F0502020204030203"/>
              </a:rPr>
              <a:t>Solar cells: long lifetime &amp; high efficiency </a:t>
            </a:r>
          </a:p>
        </p:txBody>
      </p:sp>
      <p:sp>
        <p:nvSpPr>
          <p:cNvPr id="15" name="Rectangle 14"/>
          <p:cNvSpPr/>
          <p:nvPr/>
        </p:nvSpPr>
        <p:spPr>
          <a:xfrm>
            <a:off x="9492841" y="7859021"/>
            <a:ext cx="5953988" cy="2443124"/>
          </a:xfrm>
          <a:prstGeom prst="rect">
            <a:avLst/>
          </a:prstGeom>
        </p:spPr>
        <p:txBody>
          <a:bodyPr wrap="square" lIns="168801" tIns="84401" rIns="168801" bIns="84401">
            <a:spAutoFit/>
          </a:bodyPr>
          <a:lstStyle/>
          <a:p>
            <a:pPr algn="l" eaLnBrk="1" hangingPunct="1"/>
            <a:r>
              <a:rPr lang="en-US" sz="3692" dirty="0">
                <a:latin typeface="Lato" panose="020F0502020204030203"/>
              </a:rPr>
              <a:t>Chassis: light &amp; durable, coating</a:t>
            </a:r>
          </a:p>
          <a:p>
            <a:pPr algn="l" eaLnBrk="1" hangingPunct="1"/>
            <a:r>
              <a:rPr lang="en-US" sz="3692" dirty="0">
                <a:latin typeface="Lato" panose="020F0502020204030203"/>
              </a:rPr>
              <a:t>Glass: optical properties, electronics</a:t>
            </a:r>
          </a:p>
        </p:txBody>
      </p:sp>
      <p:sp>
        <p:nvSpPr>
          <p:cNvPr id="17" name="Rectangle 16"/>
          <p:cNvSpPr/>
          <p:nvPr/>
        </p:nvSpPr>
        <p:spPr>
          <a:xfrm>
            <a:off x="9989240" y="4899321"/>
            <a:ext cx="8711388" cy="738619"/>
          </a:xfrm>
          <a:prstGeom prst="rect">
            <a:avLst/>
          </a:prstGeom>
        </p:spPr>
        <p:txBody>
          <a:bodyPr wrap="square" lIns="168801" tIns="84401" rIns="168801" bIns="84401">
            <a:spAutoFit/>
          </a:bodyPr>
          <a:lstStyle/>
          <a:p>
            <a:pPr algn="l" eaLnBrk="1" hangingPunct="1"/>
            <a:r>
              <a:rPr lang="en-US" sz="3692" dirty="0">
                <a:latin typeface="Lato" panose="020F0502020204030203"/>
              </a:rPr>
              <a:t>Batteries: fast recharge, high capacity</a:t>
            </a:r>
          </a:p>
        </p:txBody>
      </p:sp>
      <p:sp>
        <p:nvSpPr>
          <p:cNvPr id="21" name="Rectangle 20"/>
          <p:cNvSpPr/>
          <p:nvPr/>
        </p:nvSpPr>
        <p:spPr>
          <a:xfrm>
            <a:off x="207715" y="9326689"/>
            <a:ext cx="3683243" cy="1306787"/>
          </a:xfrm>
          <a:prstGeom prst="rect">
            <a:avLst/>
          </a:prstGeom>
        </p:spPr>
        <p:txBody>
          <a:bodyPr wrap="square" lIns="168801" tIns="84401" rIns="168801" bIns="84401">
            <a:spAutoFit/>
          </a:bodyPr>
          <a:lstStyle/>
          <a:p>
            <a:pPr algn="l" eaLnBrk="1" hangingPunct="1"/>
            <a:r>
              <a:rPr lang="en-US" sz="3692" dirty="0">
                <a:latin typeface="Lato" panose="020F0502020204030203"/>
              </a:rPr>
              <a:t>Tires: Reduce wear &amp;friction</a:t>
            </a:r>
          </a:p>
        </p:txBody>
      </p:sp>
      <p:cxnSp>
        <p:nvCxnSpPr>
          <p:cNvPr id="6" name="Straight Arrow Connector 5">
            <a:extLst>
              <a:ext uri="{FF2B5EF4-FFF2-40B4-BE49-F238E27FC236}">
                <a16:creationId xmlns:a16="http://schemas.microsoft.com/office/drawing/2014/main" id="{FF2ABBF3-66B6-4923-86B8-B71D96803CFD}"/>
              </a:ext>
            </a:extLst>
          </p:cNvPr>
          <p:cNvCxnSpPr>
            <a:cxnSpLocks/>
          </p:cNvCxnSpPr>
          <p:nvPr/>
        </p:nvCxnSpPr>
        <p:spPr>
          <a:xfrm>
            <a:off x="4785517" y="6782803"/>
            <a:ext cx="3199154" cy="3318992"/>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C1E159D1-23F0-468F-BF36-CCAB6A292051}"/>
              </a:ext>
            </a:extLst>
          </p:cNvPr>
          <p:cNvCxnSpPr>
            <a:cxnSpLocks/>
          </p:cNvCxnSpPr>
          <p:nvPr/>
        </p:nvCxnSpPr>
        <p:spPr>
          <a:xfrm flipH="1">
            <a:off x="1458097" y="7250234"/>
            <a:ext cx="1598141" cy="2299669"/>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CA2D8926-9DE2-41B1-9A72-0501BD697AC5}"/>
              </a:ext>
            </a:extLst>
          </p:cNvPr>
          <p:cNvCxnSpPr>
            <a:cxnSpLocks/>
          </p:cNvCxnSpPr>
          <p:nvPr/>
        </p:nvCxnSpPr>
        <p:spPr>
          <a:xfrm>
            <a:off x="5655271" y="6244216"/>
            <a:ext cx="3837570" cy="1972772"/>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a:extLst>
              <a:ext uri="{FF2B5EF4-FFF2-40B4-BE49-F238E27FC236}">
                <a16:creationId xmlns:a16="http://schemas.microsoft.com/office/drawing/2014/main" id="{DD51BD96-901C-4721-A4EF-DB1A83A336FE}"/>
              </a:ext>
            </a:extLst>
          </p:cNvPr>
          <p:cNvCxnSpPr>
            <a:cxnSpLocks/>
          </p:cNvCxnSpPr>
          <p:nvPr/>
        </p:nvCxnSpPr>
        <p:spPr>
          <a:xfrm flipV="1">
            <a:off x="7836649" y="5304061"/>
            <a:ext cx="2276347" cy="194952"/>
          </a:xfrm>
          <a:prstGeom prst="straightConnector1">
            <a:avLst/>
          </a:prstGeom>
          <a:noFill/>
          <a:ln w="57150" cap="flat">
            <a:solidFill>
              <a:srgbClr val="FF941E"/>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4" name="snap.png" descr="snap.png">
            <a:extLst>
              <a:ext uri="{FF2B5EF4-FFF2-40B4-BE49-F238E27FC236}">
                <a16:creationId xmlns:a16="http://schemas.microsoft.com/office/drawing/2014/main" id="{D31CDFB1-031A-7A64-A716-F7B204F8456B}"/>
              </a:ext>
            </a:extLst>
          </p:cNvPr>
          <p:cNvPicPr>
            <a:picLocks noChangeAspect="1"/>
          </p:cNvPicPr>
          <p:nvPr/>
        </p:nvPicPr>
        <p:blipFill>
          <a:blip r:embed="rId5"/>
          <a:stretch/>
        </p:blipFill>
        <p:spPr bwMode="auto">
          <a:xfrm>
            <a:off x="10849194" y="5712656"/>
            <a:ext cx="4133797" cy="2064722"/>
          </a:xfrm>
          <a:prstGeom prst="rect">
            <a:avLst/>
          </a:prstGeom>
          <a:ln w="12700">
            <a:miter lim="400000"/>
          </a:ln>
        </p:spPr>
      </p:pic>
      <p:pic>
        <p:nvPicPr>
          <p:cNvPr id="8" name="Unknown.jpeg" descr="Unknown.jpeg">
            <a:extLst>
              <a:ext uri="{FF2B5EF4-FFF2-40B4-BE49-F238E27FC236}">
                <a16:creationId xmlns:a16="http://schemas.microsoft.com/office/drawing/2014/main" id="{637CFFA8-F246-1488-DEBF-86AF585ED424}"/>
              </a:ext>
            </a:extLst>
          </p:cNvPr>
          <p:cNvPicPr>
            <a:picLocks noChangeAspect="1"/>
          </p:cNvPicPr>
          <p:nvPr/>
        </p:nvPicPr>
        <p:blipFill>
          <a:blip r:embed="rId6"/>
          <a:stretch/>
        </p:blipFill>
        <p:spPr bwMode="auto">
          <a:xfrm>
            <a:off x="5753488" y="10288520"/>
            <a:ext cx="2010074" cy="2055347"/>
          </a:xfrm>
          <a:prstGeom prst="rect">
            <a:avLst/>
          </a:prstGeom>
          <a:ln w="12700">
            <a:miter lim="400000"/>
          </a:ln>
        </p:spPr>
      </p:pic>
      <p:pic>
        <p:nvPicPr>
          <p:cNvPr id="11" name="snap.png" descr="snap.png">
            <a:extLst>
              <a:ext uri="{FF2B5EF4-FFF2-40B4-BE49-F238E27FC236}">
                <a16:creationId xmlns:a16="http://schemas.microsoft.com/office/drawing/2014/main" id="{3595BB1F-0823-9353-5C8A-2AAFD65E45AC}"/>
              </a:ext>
            </a:extLst>
          </p:cNvPr>
          <p:cNvPicPr>
            <a:picLocks noChangeAspect="1"/>
          </p:cNvPicPr>
          <p:nvPr/>
        </p:nvPicPr>
        <p:blipFill>
          <a:blip r:embed="rId7"/>
          <a:stretch/>
        </p:blipFill>
        <p:spPr bwMode="auto">
          <a:xfrm>
            <a:off x="15132391" y="8105127"/>
            <a:ext cx="2871873" cy="2443124"/>
          </a:xfrm>
          <a:prstGeom prst="rect">
            <a:avLst/>
          </a:prstGeom>
          <a:ln w="12700">
            <a:miter lim="400000"/>
          </a:ln>
        </p:spPr>
      </p:pic>
    </p:spTree>
    <p:extLst>
      <p:ext uri="{BB962C8B-B14F-4D97-AF65-F5344CB8AC3E}">
        <p14:creationId xmlns:p14="http://schemas.microsoft.com/office/powerpoint/2010/main" val="2121882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37"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438"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40"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41"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42"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43"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44"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60"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46"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47"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48"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49" name="Training 1.2…"/>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1.2</a:t>
            </a:r>
          </a:p>
          <a:p>
            <a:pPr>
              <a:defRPr sz="2400">
                <a:latin typeface="Lato Regular"/>
                <a:ea typeface="Lato Regular"/>
                <a:cs typeface="Lato Regular"/>
              </a:defRPr>
            </a:pPr>
            <a:r>
              <a:rPr sz="3375"/>
              <a:t>13 training</a:t>
            </a:r>
          </a:p>
          <a:p>
            <a:pPr>
              <a:defRPr sz="2400">
                <a:latin typeface="Lato Regular"/>
                <a:ea typeface="Lato Regular"/>
                <a:cs typeface="Lato Regular"/>
              </a:defRPr>
            </a:pPr>
            <a:r>
              <a:rPr sz="3375"/>
              <a:t>6 validation</a:t>
            </a:r>
          </a:p>
        </p:txBody>
      </p:sp>
      <p:sp>
        <p:nvSpPr>
          <p:cNvPr id="450"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51"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52"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grpSp>
        <p:nvGrpSpPr>
          <p:cNvPr id="455" name="Group"/>
          <p:cNvGrpSpPr/>
          <p:nvPr/>
        </p:nvGrpSpPr>
        <p:grpSpPr bwMode="auto">
          <a:xfrm>
            <a:off x="10162609" y="5993611"/>
            <a:ext cx="5253752" cy="3248107"/>
            <a:chOff x="0" y="0"/>
            <a:chExt cx="3736000" cy="2309763"/>
          </a:xfrm>
        </p:grpSpPr>
        <p:pic>
          <p:nvPicPr>
            <p:cNvPr id="453" name="compare.pdf" descr="compare.pdf"/>
            <p:cNvPicPr>
              <a:picLocks noChangeAspect="1"/>
            </p:cNvPicPr>
            <p:nvPr/>
          </p:nvPicPr>
          <p:blipFill>
            <a:blip r:embed="rId2"/>
            <a:stretch/>
          </p:blipFill>
          <p:spPr bwMode="auto">
            <a:xfrm>
              <a:off x="0" y="0"/>
              <a:ext cx="3079684" cy="2309763"/>
            </a:xfrm>
            <a:prstGeom prst="rect">
              <a:avLst/>
            </a:prstGeom>
            <a:ln w="12700" cap="flat">
              <a:noFill/>
              <a:miter lim="400000"/>
            </a:ln>
            <a:effectLst/>
          </p:spPr>
        </p:pic>
        <p:sp>
          <p:nvSpPr>
            <p:cNvPr id="454" name="y = x"/>
            <p:cNvSpPr txBox="1"/>
            <p:nvPr/>
          </p:nvSpPr>
          <p:spPr bwMode="auto">
            <a:xfrm>
              <a:off x="3159204" y="757594"/>
              <a:ext cx="576796" cy="343342"/>
            </a:xfrm>
            <a:prstGeom prst="rect">
              <a:avLst/>
            </a:prstGeom>
            <a:noFill/>
            <a:ln w="12700" cap="flat">
              <a:noFill/>
              <a:miter lim="400000"/>
            </a:ln>
            <a:effectLst/>
          </p:spPr>
          <p:txBody>
            <a:bodyPr wrap="none" lIns="71438" tIns="71438" rIns="71438" bIns="71438" numCol="1" anchor="ctr">
              <a:spAutoFit/>
            </a:bodyPr>
            <a:lstStyle>
              <a:lvl1pPr>
                <a:defRPr>
                  <a:latin typeface="Lato Regular"/>
                  <a:ea typeface="Lato Regular"/>
                  <a:cs typeface="Lato Regular"/>
                </a:defRPr>
              </a:lvl1pPr>
            </a:lstStyle>
            <a:p>
              <a:pPr>
                <a:defRPr/>
              </a:pPr>
              <a:r>
                <a:rPr sz="2200" dirty="0"/>
                <a:t>y = x </a:t>
              </a:r>
            </a:p>
          </p:txBody>
        </p:sp>
      </p:grpSp>
      <p:pic>
        <p:nvPicPr>
          <p:cNvPr id="457" name="Screenshot 2023-06-19 at 11.17.48.png" descr="Screenshot 2023-06-19 at 11.17.48.png"/>
          <p:cNvPicPr>
            <a:picLocks noChangeAspect="1"/>
          </p:cNvPicPr>
          <p:nvPr/>
        </p:nvPicPr>
        <p:blipFill>
          <a:blip r:embed="rId3"/>
          <a:stretch/>
        </p:blipFill>
        <p:spPr bwMode="auto">
          <a:xfrm>
            <a:off x="597244" y="8063333"/>
            <a:ext cx="5253955" cy="2618191"/>
          </a:xfrm>
          <a:prstGeom prst="rect">
            <a:avLst/>
          </a:prstGeom>
          <a:ln w="12700">
            <a:miter lim="400000"/>
          </a:ln>
        </p:spPr>
      </p:pic>
      <p:sp>
        <p:nvSpPr>
          <p:cNvPr id="458" name="12.5 fs NVT 100 K…"/>
          <p:cNvSpPr txBox="1"/>
          <p:nvPr/>
        </p:nvSpPr>
        <p:spPr bwMode="auto">
          <a:xfrm>
            <a:off x="6370303" y="5912323"/>
            <a:ext cx="3792306"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459"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31B1EDCC-110C-A551-F226-2FFDAE0AABB9}"/>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1.83 eV/Å</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62"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463"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65"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66"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67"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68"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69"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483"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71"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72"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73"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74" name="Training 1.3…"/>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1.3</a:t>
            </a:r>
          </a:p>
          <a:p>
            <a:pPr>
              <a:defRPr sz="2400">
                <a:latin typeface="Lato Regular"/>
                <a:ea typeface="Lato Regular"/>
                <a:cs typeface="Lato Regular"/>
              </a:defRPr>
            </a:pPr>
            <a:r>
              <a:rPr sz="3375"/>
              <a:t>17 training</a:t>
            </a:r>
          </a:p>
          <a:p>
            <a:pPr>
              <a:defRPr sz="2400">
                <a:latin typeface="Lato Regular"/>
                <a:ea typeface="Lato Regular"/>
                <a:cs typeface="Lato Regular"/>
              </a:defRPr>
            </a:pPr>
            <a:r>
              <a:rPr sz="3375"/>
              <a:t>7 validation</a:t>
            </a:r>
          </a:p>
        </p:txBody>
      </p:sp>
      <p:sp>
        <p:nvSpPr>
          <p:cNvPr id="475"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76"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77"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479"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480" name="compare.pdf" descr="compare.pdf"/>
          <p:cNvPicPr>
            <a:picLocks noChangeAspect="1"/>
          </p:cNvPicPr>
          <p:nvPr/>
        </p:nvPicPr>
        <p:blipFill>
          <a:blip r:embed="rId3"/>
          <a:stretch/>
        </p:blipFill>
        <p:spPr bwMode="auto">
          <a:xfrm>
            <a:off x="10167027" y="5993611"/>
            <a:ext cx="4321970" cy="3241478"/>
          </a:xfrm>
          <a:prstGeom prst="rect">
            <a:avLst/>
          </a:prstGeom>
          <a:ln w="12700">
            <a:miter lim="400000"/>
          </a:ln>
        </p:spPr>
      </p:pic>
      <p:sp>
        <p:nvSpPr>
          <p:cNvPr id="481"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482"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AADA9C1A-7760-2A3A-9815-61E843D4BAB0}"/>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1.3</a:t>
            </a:r>
            <a:r>
              <a:rPr lang="en-US" sz="7032" dirty="0"/>
              <a:t>2</a:t>
            </a:r>
            <a:r>
              <a:rPr sz="7032" dirty="0"/>
              <a:t> eV/Å</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85"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486"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488"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489"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490"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91"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492"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06"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494"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495"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496"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497" name="Training 1.4…"/>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1.4</a:t>
            </a:r>
          </a:p>
          <a:p>
            <a:pPr>
              <a:defRPr sz="2400">
                <a:latin typeface="Lato Regular"/>
                <a:ea typeface="Lato Regular"/>
                <a:cs typeface="Lato Regular"/>
              </a:defRPr>
            </a:pPr>
            <a:r>
              <a:rPr sz="3375"/>
              <a:t>21 training</a:t>
            </a:r>
          </a:p>
          <a:p>
            <a:pPr>
              <a:defRPr sz="2400">
                <a:latin typeface="Lato Regular"/>
                <a:ea typeface="Lato Regular"/>
                <a:cs typeface="Lato Regular"/>
              </a:defRPr>
            </a:pPr>
            <a:r>
              <a:rPr sz="3375"/>
              <a:t>8 validation</a:t>
            </a:r>
          </a:p>
        </p:txBody>
      </p:sp>
      <p:sp>
        <p:nvSpPr>
          <p:cNvPr id="498"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499"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00"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02"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503" name="compare.pdf" descr="compare.pdf"/>
          <p:cNvPicPr>
            <a:picLocks noChangeAspect="1"/>
          </p:cNvPicPr>
          <p:nvPr/>
        </p:nvPicPr>
        <p:blipFill>
          <a:blip r:embed="rId3"/>
          <a:stretch/>
        </p:blipFill>
        <p:spPr bwMode="auto">
          <a:xfrm>
            <a:off x="10161984" y="6000750"/>
            <a:ext cx="4321969" cy="3241477"/>
          </a:xfrm>
          <a:prstGeom prst="rect">
            <a:avLst/>
          </a:prstGeom>
          <a:ln w="12700">
            <a:miter lim="400000"/>
          </a:ln>
        </p:spPr>
      </p:pic>
      <p:sp>
        <p:nvSpPr>
          <p:cNvPr id="504"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05"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3" name="MAE = 1.83 eV/Å">
            <a:extLst>
              <a:ext uri="{FF2B5EF4-FFF2-40B4-BE49-F238E27FC236}">
                <a16:creationId xmlns:a16="http://schemas.microsoft.com/office/drawing/2014/main" id="{F0F07C74-3C67-C3B4-4FB8-2C8E23BF9F07}"/>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26</a:t>
            </a:r>
            <a:r>
              <a:rPr sz="7032" dirty="0"/>
              <a:t> eV/Å</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08"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509"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11"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12"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13"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14"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15"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29"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17"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518"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19"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20" name="Training 1.5…"/>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1.5</a:t>
            </a:r>
          </a:p>
          <a:p>
            <a:pPr>
              <a:defRPr sz="2400">
                <a:latin typeface="Lato Regular"/>
                <a:ea typeface="Lato Regular"/>
                <a:cs typeface="Lato Regular"/>
              </a:defRPr>
            </a:pPr>
            <a:r>
              <a:rPr sz="3375"/>
              <a:t>25 training</a:t>
            </a:r>
          </a:p>
          <a:p>
            <a:pPr>
              <a:defRPr sz="2400">
                <a:latin typeface="Lato Regular"/>
                <a:ea typeface="Lato Regular"/>
                <a:cs typeface="Lato Regular"/>
              </a:defRPr>
            </a:pPr>
            <a:r>
              <a:rPr sz="3375"/>
              <a:t>9 validation</a:t>
            </a:r>
          </a:p>
        </p:txBody>
      </p:sp>
      <p:sp>
        <p:nvSpPr>
          <p:cNvPr id="521"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22"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23"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25"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526" name="compare.pdf" descr="compare.pdf"/>
          <p:cNvPicPr>
            <a:picLocks noChangeAspect="1"/>
          </p:cNvPicPr>
          <p:nvPr/>
        </p:nvPicPr>
        <p:blipFill>
          <a:blip r:embed="rId3"/>
          <a:stretch/>
        </p:blipFill>
        <p:spPr bwMode="auto">
          <a:xfrm>
            <a:off x="10161984" y="6000750"/>
            <a:ext cx="4321969" cy="3241477"/>
          </a:xfrm>
          <a:prstGeom prst="rect">
            <a:avLst/>
          </a:prstGeom>
          <a:ln w="12700">
            <a:miter lim="400000"/>
          </a:ln>
        </p:spPr>
      </p:pic>
      <p:sp>
        <p:nvSpPr>
          <p:cNvPr id="527"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28"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0C760ADF-D83C-E2B0-DBD7-B08E9BEC8774}"/>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25</a:t>
            </a:r>
            <a:r>
              <a:rPr sz="7032" dirty="0"/>
              <a:t> eV/Å</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31"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532"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34"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35"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36"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37"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38"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52"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40" name="No"/>
          <p:cNvSpPr txBox="1"/>
          <p:nvPr/>
        </p:nvSpPr>
        <p:spPr bwMode="auto">
          <a:xfrm>
            <a:off x="15353896" y="3124313"/>
            <a:ext cx="719749"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No</a:t>
            </a:r>
          </a:p>
        </p:txBody>
      </p:sp>
      <p:sp>
        <p:nvSpPr>
          <p:cNvPr id="541"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42"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43" name="Training 1.16…"/>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1.16</a:t>
            </a:r>
          </a:p>
          <a:p>
            <a:pPr>
              <a:defRPr sz="2400">
                <a:latin typeface="Lato Regular"/>
                <a:ea typeface="Lato Regular"/>
                <a:cs typeface="Lato Regular"/>
              </a:defRPr>
            </a:pPr>
            <a:r>
              <a:rPr sz="3375"/>
              <a:t>69 training</a:t>
            </a:r>
          </a:p>
          <a:p>
            <a:pPr>
              <a:defRPr sz="2400">
                <a:latin typeface="Lato Regular"/>
                <a:ea typeface="Lato Regular"/>
                <a:cs typeface="Lato Regular"/>
              </a:defRPr>
            </a:pPr>
            <a:r>
              <a:rPr sz="3375"/>
              <a:t>20 validation</a:t>
            </a:r>
          </a:p>
        </p:txBody>
      </p:sp>
      <p:sp>
        <p:nvSpPr>
          <p:cNvPr id="544"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45"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46"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48"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pic>
        <p:nvPicPr>
          <p:cNvPr id="549" name="compare.pdf" descr="compare.pdf"/>
          <p:cNvPicPr>
            <a:picLocks noChangeAspect="1"/>
          </p:cNvPicPr>
          <p:nvPr/>
        </p:nvPicPr>
        <p:blipFill>
          <a:blip r:embed="rId3"/>
          <a:stretch/>
        </p:blipFill>
        <p:spPr bwMode="auto">
          <a:xfrm>
            <a:off x="10161984" y="6000750"/>
            <a:ext cx="4321969" cy="3241477"/>
          </a:xfrm>
          <a:prstGeom prst="rect">
            <a:avLst/>
          </a:prstGeom>
          <a:ln w="12700">
            <a:miter lim="400000"/>
          </a:ln>
        </p:spPr>
      </p:pic>
      <p:sp>
        <p:nvSpPr>
          <p:cNvPr id="550" name="12.5 fs NVT 100 K…"/>
          <p:cNvSpPr txBox="1"/>
          <p:nvPr/>
        </p:nvSpPr>
        <p:spPr bwMode="auto">
          <a:xfrm>
            <a:off x="6370303" y="5912323"/>
            <a:ext cx="3843968" cy="2221763"/>
          </a:xfrm>
          <a:prstGeom prst="rect">
            <a:avLst/>
          </a:prstGeom>
          <a:ln w="12700">
            <a:miter lim="400000"/>
          </a:ln>
        </p:spPr>
        <p:txBody>
          <a:bodyPr wrap="square" lIns="71438" tIns="71438" rIns="71438" bIns="71438" anchor="ctr">
            <a:spAutoFit/>
          </a:bodyPr>
          <a:lstStyle/>
          <a:p>
            <a:pPr>
              <a:defRPr sz="2400">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51"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0647C402-56C9-3A42-BA9B-EDE848A9D7CC}"/>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10</a:t>
            </a:r>
            <a:r>
              <a:rPr sz="7032" dirty="0"/>
              <a:t> eV/Å</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54"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555"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57"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58"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59"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60"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61"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575"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63" name="Yes"/>
          <p:cNvSpPr txBox="1"/>
          <p:nvPr/>
        </p:nvSpPr>
        <p:spPr bwMode="auto">
          <a:xfrm>
            <a:off x="15298592" y="3124313"/>
            <a:ext cx="830357"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Yes</a:t>
            </a:r>
          </a:p>
        </p:txBody>
      </p:sp>
      <p:sp>
        <p:nvSpPr>
          <p:cNvPr id="564"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65"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66" name="Training 1.16…"/>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1.16</a:t>
            </a:r>
          </a:p>
          <a:p>
            <a:pPr>
              <a:defRPr sz="2400">
                <a:latin typeface="Lato Regular"/>
                <a:ea typeface="Lato Regular"/>
                <a:cs typeface="Lato Regular"/>
              </a:defRPr>
            </a:pPr>
            <a:r>
              <a:rPr sz="3375"/>
              <a:t>73 training</a:t>
            </a:r>
          </a:p>
          <a:p>
            <a:pPr>
              <a:defRPr sz="2400">
                <a:latin typeface="Lato Regular"/>
                <a:ea typeface="Lato Regular"/>
                <a:cs typeface="Lato Regular"/>
              </a:defRPr>
            </a:pPr>
            <a:r>
              <a:rPr sz="3375"/>
              <a:t>21 validation</a:t>
            </a:r>
          </a:p>
        </p:txBody>
      </p:sp>
      <p:sp>
        <p:nvSpPr>
          <p:cNvPr id="567"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68"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69"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pic>
        <p:nvPicPr>
          <p:cNvPr id="571" name="Screenshot 2023-06-19 at 11.17.48.png" descr="Screenshot 2023-06-19 at 11.17.48.png"/>
          <p:cNvPicPr>
            <a:picLocks noChangeAspect="1"/>
          </p:cNvPicPr>
          <p:nvPr/>
        </p:nvPicPr>
        <p:blipFill>
          <a:blip r:embed="rId2"/>
          <a:stretch/>
        </p:blipFill>
        <p:spPr bwMode="auto">
          <a:xfrm>
            <a:off x="597244" y="8063333"/>
            <a:ext cx="5253955" cy="2618191"/>
          </a:xfrm>
          <a:prstGeom prst="rect">
            <a:avLst/>
          </a:prstGeom>
          <a:ln w="12700">
            <a:miter lim="400000"/>
          </a:ln>
        </p:spPr>
      </p:pic>
      <p:sp>
        <p:nvSpPr>
          <p:cNvPr id="572" name="12.5 fs NVT 100 K…"/>
          <p:cNvSpPr txBox="1"/>
          <p:nvPr/>
        </p:nvSpPr>
        <p:spPr bwMode="auto">
          <a:xfrm>
            <a:off x="6370303" y="5912323"/>
            <a:ext cx="3899480" cy="2221763"/>
          </a:xfrm>
          <a:prstGeom prst="rect">
            <a:avLst/>
          </a:prstGeom>
          <a:ln w="12700">
            <a:miter lim="400000"/>
          </a:ln>
        </p:spPr>
        <p:txBody>
          <a:bodyPr wrap="square" lIns="71438" tIns="71438" rIns="71438" bIns="71438" anchor="ctr">
            <a:spAutoFit/>
          </a:bodyPr>
          <a:lstStyle/>
          <a:p>
            <a:pPr>
              <a:defRPr sz="2400">
                <a:solidFill>
                  <a:srgbClr val="D5D5D5"/>
                </a:solidFill>
                <a:latin typeface="Lato Regular"/>
                <a:ea typeface="Lato Regular"/>
                <a:cs typeface="Lato Regular"/>
              </a:defRPr>
            </a:pPr>
            <a:r>
              <a:rPr sz="3375" dirty="0"/>
              <a:t>12.5 fs NVT 100 K</a:t>
            </a:r>
          </a:p>
          <a:p>
            <a:pPr>
              <a:defRPr sz="2400">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50 fs NVT 100 K</a:t>
            </a:r>
          </a:p>
          <a:p>
            <a:pPr>
              <a:defRPr sz="2400">
                <a:solidFill>
                  <a:srgbClr val="D5D5D5"/>
                </a:solidFill>
                <a:latin typeface="Lato Regular"/>
                <a:ea typeface="Lato Regular"/>
                <a:cs typeface="Lato Regular"/>
              </a:defRPr>
            </a:pPr>
            <a:r>
              <a:rPr sz="3375" dirty="0"/>
              <a:t>etc.</a:t>
            </a:r>
          </a:p>
        </p:txBody>
      </p:sp>
      <p:pic>
        <p:nvPicPr>
          <p:cNvPr id="573" name="compare.pdf" descr="compare.pdf"/>
          <p:cNvPicPr>
            <a:picLocks noChangeAspect="1"/>
          </p:cNvPicPr>
          <p:nvPr/>
        </p:nvPicPr>
        <p:blipFill>
          <a:blip r:embed="rId3"/>
          <a:stretch/>
        </p:blipFill>
        <p:spPr bwMode="auto">
          <a:xfrm>
            <a:off x="10161984" y="6000751"/>
            <a:ext cx="4321969" cy="3241478"/>
          </a:xfrm>
          <a:prstGeom prst="rect">
            <a:avLst/>
          </a:prstGeom>
          <a:ln w="12700">
            <a:miter lim="400000"/>
          </a:ln>
        </p:spPr>
      </p:pic>
      <p:pic>
        <p:nvPicPr>
          <p:cNvPr id="574"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2" name="MAE = 1.83 eV/Å">
            <a:extLst>
              <a:ext uri="{FF2B5EF4-FFF2-40B4-BE49-F238E27FC236}">
                <a16:creationId xmlns:a16="http://schemas.microsoft.com/office/drawing/2014/main" id="{5193352E-0798-6B0C-C93C-BDEE244C12BC}"/>
              </a:ext>
            </a:extLst>
          </p:cNvPr>
          <p:cNvSpPr txBox="1"/>
          <p:nvPr/>
        </p:nvSpPr>
        <p:spPr bwMode="auto">
          <a:xfrm>
            <a:off x="10804792" y="1096269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a:t>
            </a:r>
            <a:r>
              <a:rPr lang="en-US" sz="7032" dirty="0"/>
              <a:t>0</a:t>
            </a:r>
            <a:r>
              <a:rPr sz="7032" dirty="0"/>
              <a:t>.</a:t>
            </a:r>
            <a:r>
              <a:rPr lang="en-US" sz="7032" dirty="0"/>
              <a:t>18</a:t>
            </a:r>
            <a:r>
              <a:rPr sz="7032" dirty="0"/>
              <a:t> eV/Å</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pic>
        <p:nvPicPr>
          <p:cNvPr id="577" name="Screenshot 2023-06-19 at 11.44.52.png" descr="Screenshot 2023-06-19 at 11.44.52.png"/>
          <p:cNvPicPr>
            <a:picLocks noChangeAspect="1"/>
          </p:cNvPicPr>
          <p:nvPr/>
        </p:nvPicPr>
        <p:blipFill>
          <a:blip r:embed="rId4"/>
          <a:stretch/>
        </p:blipFill>
        <p:spPr bwMode="auto">
          <a:xfrm>
            <a:off x="6625828" y="7931283"/>
            <a:ext cx="3169448" cy="2780937"/>
          </a:xfrm>
          <a:prstGeom prst="rect">
            <a:avLst/>
          </a:prstGeom>
          <a:ln w="12700">
            <a:miter lim="400000"/>
          </a:ln>
        </p:spPr>
      </p:pic>
      <p:sp>
        <p:nvSpPr>
          <p:cNvPr id="578"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
        <p:nvSpPr>
          <p:cNvPr id="579" name="Active learning workflow"/>
          <p:cNvSpPr txBox="1">
            <a:spLocks noGrp="1"/>
          </p:cNvSpPr>
          <p:nvPr>
            <p:ph type="body" idx="21"/>
          </p:nvPr>
        </p:nvSpPr>
        <p:spPr bwMode="auto">
          <a:prstGeom prst="rect">
            <a:avLst/>
          </a:prstGeom>
        </p:spPr>
        <p:txBody>
          <a:bodyPr/>
          <a:lstStyle/>
          <a:p>
            <a:pPr>
              <a:defRPr/>
            </a:pPr>
            <a:r>
              <a:t>Active learning workflow</a:t>
            </a:r>
          </a:p>
        </p:txBody>
      </p:sp>
      <p:sp>
        <p:nvSpPr>
          <p:cNvPr id="581" name="Initial dataset"/>
          <p:cNvSpPr/>
          <p:nvPr/>
        </p:nvSpPr>
        <p:spPr bwMode="auto">
          <a:xfrm>
            <a:off x="952200" y="4567312"/>
            <a:ext cx="1763879"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Initial dataset</a:t>
            </a:r>
          </a:p>
        </p:txBody>
      </p:sp>
      <p:sp>
        <p:nvSpPr>
          <p:cNvPr id="582" name="Accurate?"/>
          <p:cNvSpPr/>
          <p:nvPr/>
        </p:nvSpPr>
        <p:spPr bwMode="auto">
          <a:xfrm>
            <a:off x="14542191" y="3816470"/>
            <a:ext cx="2844525" cy="284452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000000"/>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Accurate?</a:t>
            </a:r>
          </a:p>
        </p:txBody>
      </p:sp>
      <p:sp>
        <p:nvSpPr>
          <p:cNvPr id="583" name="Line"/>
          <p:cNvSpPr/>
          <p:nvPr/>
        </p:nvSpPr>
        <p:spPr bwMode="auto">
          <a:xfrm>
            <a:off x="2717021" y="5262990"/>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84" name="Use ML to generate new data"/>
          <p:cNvSpPr/>
          <p:nvPr/>
        </p:nvSpPr>
        <p:spPr bwMode="auto">
          <a:xfrm>
            <a:off x="6279639" y="4591571"/>
            <a:ext cx="3843968" cy="1342838"/>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Use ML to generate new data</a:t>
            </a:r>
          </a:p>
        </p:txBody>
      </p:sp>
      <p:sp>
        <p:nvSpPr>
          <p:cNvPr id="585" name="Train ML"/>
          <p:cNvSpPr/>
          <p:nvPr/>
        </p:nvSpPr>
        <p:spPr bwMode="auto">
          <a:xfrm>
            <a:off x="3450845" y="4567312"/>
            <a:ext cx="209403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Train ML</a:t>
            </a:r>
          </a:p>
        </p:txBody>
      </p:sp>
      <p:sp>
        <p:nvSpPr>
          <p:cNvPr id="603" name="Connection Line"/>
          <p:cNvSpPr/>
          <p:nvPr/>
        </p:nvSpPr>
        <p:spPr bwMode="auto">
          <a:xfrm>
            <a:off x="4500268" y="3239713"/>
            <a:ext cx="11481597" cy="1322069"/>
          </a:xfrm>
          <a:custGeom>
            <a:avLst/>
            <a:gdLst/>
            <a:ahLst/>
            <a:cxnLst>
              <a:cxn ang="0">
                <a:pos x="wd2" y="hd2"/>
              </a:cxn>
              <a:cxn ang="5400000">
                <a:pos x="wd2" y="hd2"/>
              </a:cxn>
              <a:cxn ang="10800000">
                <a:pos x="wd2" y="hd2"/>
              </a:cxn>
              <a:cxn ang="16200000">
                <a:pos x="wd2" y="hd2"/>
              </a:cxn>
            </a:cxnLst>
            <a:rect l="0" t="0" r="r" b="b"/>
            <a:pathLst>
              <a:path w="21600" h="16616" extrusionOk="0">
                <a:moveTo>
                  <a:pt x="0" y="16616"/>
                </a:moveTo>
                <a:cubicBezTo>
                  <a:pt x="7047" y="-2034"/>
                  <a:pt x="14247" y="-4984"/>
                  <a:pt x="21600" y="7766"/>
                </a:cubicBezTo>
              </a:path>
            </a:pathLst>
          </a:custGeom>
          <a:ln w="25400">
            <a:solidFill>
              <a:srgbClr val="000000"/>
            </a:solidFill>
            <a:miter lim="400000"/>
            <a:headEnd type="triangle"/>
          </a:ln>
        </p:spPr>
        <p:txBody>
          <a:bodyPr/>
          <a:lstStyle/>
          <a:p>
            <a:pPr>
              <a:defRPr/>
            </a:pPr>
            <a:endParaRPr sz="7032"/>
          </a:p>
        </p:txBody>
      </p:sp>
      <p:sp>
        <p:nvSpPr>
          <p:cNvPr id="587" name="Yes"/>
          <p:cNvSpPr txBox="1"/>
          <p:nvPr/>
        </p:nvSpPr>
        <p:spPr bwMode="auto">
          <a:xfrm>
            <a:off x="15298592" y="3124313"/>
            <a:ext cx="830357" cy="663644"/>
          </a:xfrm>
          <a:prstGeom prst="rect">
            <a:avLst/>
          </a:prstGeom>
          <a:ln w="12700">
            <a:miter lim="400000"/>
          </a:ln>
        </p:spPr>
        <p:txBody>
          <a:bodyPr wrap="none" lIns="71438" tIns="71438" rIns="71438" bIns="71438" anchor="ctr">
            <a:spAutoFit/>
          </a:bodyPr>
          <a:lstStyle>
            <a:lvl1pPr>
              <a:defRPr sz="2400">
                <a:latin typeface="Lato Regular"/>
                <a:ea typeface="Lato Regular"/>
                <a:cs typeface="Lato Regular"/>
              </a:defRPr>
            </a:lvl1pPr>
          </a:lstStyle>
          <a:p>
            <a:pPr>
              <a:defRPr/>
            </a:pPr>
            <a:r>
              <a:rPr sz="3375"/>
              <a:t>Yes</a:t>
            </a:r>
          </a:p>
        </p:txBody>
      </p:sp>
      <p:sp>
        <p:nvSpPr>
          <p:cNvPr id="588" name="Geometry optimization…"/>
          <p:cNvSpPr txBox="1"/>
          <p:nvPr/>
        </p:nvSpPr>
        <p:spPr bwMode="auto">
          <a:xfrm>
            <a:off x="2821" y="5883492"/>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Geometry optimization</a:t>
            </a:r>
          </a:p>
          <a:p>
            <a:pPr>
              <a:defRPr sz="2400">
                <a:latin typeface="Lato Regular"/>
                <a:ea typeface="Lato Regular"/>
                <a:cs typeface="Lato Regular"/>
              </a:defRPr>
            </a:pPr>
            <a:r>
              <a:rPr sz="3375"/>
              <a:t>~10 steps</a:t>
            </a:r>
          </a:p>
        </p:txBody>
      </p:sp>
      <p:sp>
        <p:nvSpPr>
          <p:cNvPr id="589" name="Replay with DFT"/>
          <p:cNvSpPr/>
          <p:nvPr/>
        </p:nvSpPr>
        <p:spPr bwMode="auto">
          <a:xfrm>
            <a:off x="10804792" y="4567312"/>
            <a:ext cx="3046440" cy="1342839"/>
          </a:xfrm>
          <a:prstGeom prst="roundRect">
            <a:avLst>
              <a:gd name="adj" fmla="val 19950"/>
            </a:avLst>
          </a:prstGeom>
          <a:solidFill>
            <a:srgbClr val="F0983E"/>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Replay with DFT </a:t>
            </a:r>
          </a:p>
        </p:txBody>
      </p:sp>
      <p:sp>
        <p:nvSpPr>
          <p:cNvPr id="590" name="Training 14.9…"/>
          <p:cNvSpPr txBox="1"/>
          <p:nvPr/>
        </p:nvSpPr>
        <p:spPr bwMode="auto">
          <a:xfrm>
            <a:off x="2666540" y="5938945"/>
            <a:ext cx="3662640" cy="1702390"/>
          </a:xfrm>
          <a:prstGeom prst="rect">
            <a:avLst/>
          </a:prstGeom>
          <a:ln w="12700">
            <a:miter lim="400000"/>
          </a:ln>
        </p:spPr>
        <p:txBody>
          <a:bodyPr lIns="71438" tIns="71438" rIns="71438" bIns="71438" anchor="ctr">
            <a:spAutoFit/>
          </a:bodyPr>
          <a:lstStyle/>
          <a:p>
            <a:pPr>
              <a:defRPr sz="2400">
                <a:latin typeface="Lato Regular"/>
                <a:ea typeface="Lato Regular"/>
                <a:cs typeface="Lato Regular"/>
              </a:defRPr>
            </a:pPr>
            <a:r>
              <a:rPr sz="3375"/>
              <a:t>Training 14.9</a:t>
            </a:r>
          </a:p>
          <a:p>
            <a:pPr>
              <a:defRPr sz="2400">
                <a:latin typeface="Lato Regular"/>
                <a:ea typeface="Lato Regular"/>
                <a:cs typeface="Lato Regular"/>
              </a:defRPr>
            </a:pPr>
            <a:r>
              <a:rPr sz="3375"/>
              <a:t>220 training</a:t>
            </a:r>
          </a:p>
          <a:p>
            <a:pPr>
              <a:defRPr sz="2400">
                <a:latin typeface="Lato Regular"/>
                <a:ea typeface="Lato Regular"/>
                <a:cs typeface="Lato Regular"/>
              </a:defRPr>
            </a:pPr>
            <a:r>
              <a:rPr sz="3375"/>
              <a:t>55 validation</a:t>
            </a:r>
          </a:p>
        </p:txBody>
      </p:sp>
      <p:sp>
        <p:nvSpPr>
          <p:cNvPr id="591" name="Line"/>
          <p:cNvSpPr/>
          <p:nvPr/>
        </p:nvSpPr>
        <p:spPr bwMode="auto">
          <a:xfrm>
            <a:off x="5561816" y="5259785"/>
            <a:ext cx="723091"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92" name="Line"/>
          <p:cNvSpPr/>
          <p:nvPr/>
        </p:nvSpPr>
        <p:spPr bwMode="auto">
          <a:xfrm>
            <a:off x="10088836"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93" name="Line"/>
          <p:cNvSpPr/>
          <p:nvPr/>
        </p:nvSpPr>
        <p:spPr bwMode="auto">
          <a:xfrm>
            <a:off x="13844095" y="5238731"/>
            <a:ext cx="723092" cy="1"/>
          </a:xfrm>
          <a:prstGeom prst="line">
            <a:avLst/>
          </a:prstGeom>
          <a:ln w="25400">
            <a:solidFill>
              <a:srgbClr val="000000"/>
            </a:solidFill>
            <a:miter lim="400000"/>
            <a:tailEnd type="triangle"/>
          </a:ln>
        </p:spPr>
        <p:txBody>
          <a:bodyPr lIns="71438" tIns="71438" rIns="71438" bIns="71438" anchor="ctr"/>
          <a:lstStyle/>
          <a:p>
            <a:pPr>
              <a:defRPr/>
            </a:pPr>
            <a:endParaRPr sz="7032"/>
          </a:p>
        </p:txBody>
      </p:sp>
      <p:sp>
        <p:nvSpPr>
          <p:cNvPr id="594" name="MAE = 0.05 eV/Å"/>
          <p:cNvSpPr txBox="1"/>
          <p:nvPr/>
        </p:nvSpPr>
        <p:spPr bwMode="auto">
          <a:xfrm>
            <a:off x="11143194" y="9241575"/>
            <a:ext cx="7213514" cy="1226427"/>
          </a:xfrm>
          <a:prstGeom prst="rect">
            <a:avLst/>
          </a:prstGeom>
          <a:ln w="12700">
            <a:miter lim="400000"/>
          </a:ln>
        </p:spPr>
        <p:txBody>
          <a:bodyPr wrap="none" lIns="71438" tIns="71438" rIns="71438" bIns="71438" anchor="ctr">
            <a:spAutoFit/>
          </a:bodyPr>
          <a:lstStyle>
            <a:lvl1pPr algn="l">
              <a:defRPr>
                <a:latin typeface="Lato Regular"/>
                <a:ea typeface="Lato Regular"/>
                <a:cs typeface="Lato Regular"/>
              </a:defRPr>
            </a:lvl1pPr>
          </a:lstStyle>
          <a:p>
            <a:pPr>
              <a:defRPr/>
            </a:pPr>
            <a:r>
              <a:rPr sz="7032" dirty="0"/>
              <a:t>MAE = 0.05 eV/Å</a:t>
            </a:r>
          </a:p>
        </p:txBody>
      </p:sp>
      <p:pic>
        <p:nvPicPr>
          <p:cNvPr id="595" name="Screenshot 2023-06-19 at 11.17.48.png" descr="Screenshot 2023-06-19 at 11.17.48.png"/>
          <p:cNvPicPr>
            <a:picLocks noChangeAspect="1"/>
          </p:cNvPicPr>
          <p:nvPr/>
        </p:nvPicPr>
        <p:blipFill>
          <a:blip r:embed="rId5"/>
          <a:stretch/>
        </p:blipFill>
        <p:spPr bwMode="auto">
          <a:xfrm>
            <a:off x="597244" y="8063333"/>
            <a:ext cx="5253955" cy="2618191"/>
          </a:xfrm>
          <a:prstGeom prst="rect">
            <a:avLst/>
          </a:prstGeom>
          <a:ln w="12700">
            <a:miter lim="400000"/>
          </a:ln>
        </p:spPr>
      </p:pic>
      <p:sp>
        <p:nvSpPr>
          <p:cNvPr id="596" name="12.5 fs NVT 100 K…"/>
          <p:cNvSpPr txBox="1"/>
          <p:nvPr/>
        </p:nvSpPr>
        <p:spPr bwMode="auto">
          <a:xfrm>
            <a:off x="6268703" y="5871683"/>
            <a:ext cx="4024926" cy="2221763"/>
          </a:xfrm>
          <a:prstGeom prst="rect">
            <a:avLst/>
          </a:prstGeom>
          <a:ln w="12700">
            <a:miter lim="400000"/>
          </a:ln>
        </p:spPr>
        <p:txBody>
          <a:bodyPr wrap="square" lIns="71438" tIns="71438" rIns="71438" bIns="71438" anchor="ctr">
            <a:spAutoFit/>
          </a:bodyPr>
          <a:lstStyle/>
          <a:p>
            <a:pPr>
              <a:defRPr sz="2400">
                <a:solidFill>
                  <a:srgbClr val="D5D5D5"/>
                </a:solidFill>
                <a:latin typeface="Lato Regular"/>
                <a:ea typeface="Lato Regular"/>
                <a:cs typeface="Lato Regular"/>
              </a:defRPr>
            </a:pPr>
            <a:r>
              <a:rPr sz="3375" dirty="0"/>
              <a:t>12.5 fs NVT 100 K</a:t>
            </a:r>
          </a:p>
          <a:p>
            <a:pPr>
              <a:defRPr sz="2400">
                <a:solidFill>
                  <a:srgbClr val="D5D5D5"/>
                </a:solidFill>
                <a:latin typeface="Lato Regular"/>
                <a:ea typeface="Lato Regular"/>
                <a:cs typeface="Lato Regular"/>
              </a:defRPr>
            </a:pPr>
            <a:r>
              <a:rPr sz="3375" dirty="0"/>
              <a:t>25 fs NVT 100 K</a:t>
            </a:r>
          </a:p>
          <a:p>
            <a:pPr>
              <a:defRPr sz="2400">
                <a:solidFill>
                  <a:srgbClr val="D5D5D5"/>
                </a:solidFill>
                <a:latin typeface="Lato Regular"/>
                <a:ea typeface="Lato Regular"/>
                <a:cs typeface="Lato Regular"/>
              </a:defRPr>
            </a:pPr>
            <a:r>
              <a:rPr sz="3375" dirty="0"/>
              <a:t>…</a:t>
            </a:r>
          </a:p>
          <a:p>
            <a:pPr>
              <a:defRPr sz="2400">
                <a:latin typeface="Lato Regular"/>
                <a:ea typeface="Lato Regular"/>
                <a:cs typeface="Lato Regular"/>
              </a:defRPr>
            </a:pPr>
            <a:r>
              <a:rPr sz="3375" dirty="0"/>
              <a:t>2.5 </a:t>
            </a:r>
            <a:r>
              <a:rPr sz="3375" dirty="0" err="1"/>
              <a:t>ps</a:t>
            </a:r>
            <a:r>
              <a:rPr sz="3375" dirty="0"/>
              <a:t> NVT 300 K</a:t>
            </a:r>
          </a:p>
        </p:txBody>
      </p:sp>
      <p:pic>
        <p:nvPicPr>
          <p:cNvPr id="597" name="compare.pdf" descr="compare.pdf"/>
          <p:cNvPicPr>
            <a:picLocks noChangeAspect="1"/>
          </p:cNvPicPr>
          <p:nvPr/>
        </p:nvPicPr>
        <p:blipFill>
          <a:blip r:embed="rId6"/>
          <a:stretch/>
        </p:blipFill>
        <p:spPr bwMode="auto">
          <a:xfrm>
            <a:off x="10161984" y="6000751"/>
            <a:ext cx="4321969" cy="3241478"/>
          </a:xfrm>
          <a:prstGeom prst="rect">
            <a:avLst/>
          </a:prstGeom>
          <a:ln w="12700">
            <a:miter lim="400000"/>
          </a:ln>
        </p:spPr>
      </p:pic>
      <p:sp>
        <p:nvSpPr>
          <p:cNvPr id="598" name="Final model"/>
          <p:cNvSpPr/>
          <p:nvPr/>
        </p:nvSpPr>
        <p:spPr bwMode="auto">
          <a:xfrm>
            <a:off x="6948953" y="10663838"/>
            <a:ext cx="10232584" cy="2592367"/>
          </a:xfrm>
          <a:prstGeom prst="roundRect">
            <a:avLst>
              <a:gd name="adj" fmla="val 10334"/>
            </a:avLst>
          </a:prstGeom>
          <a:solidFill>
            <a:srgbClr val="46AC3F"/>
          </a:solidFill>
          <a:ln w="12700">
            <a:miter lim="400000"/>
          </a:ln>
        </p:spPr>
        <p:txBody>
          <a:bodyPr lIns="71438" tIns="71438" rIns="71438" bIns="71438" anchor="ctr"/>
          <a:lstStyle>
            <a:lvl1pPr defTabSz="1130300">
              <a:lnSpc>
                <a:spcPct val="100000"/>
              </a:lnSpc>
              <a:defRPr sz="2400">
                <a:solidFill>
                  <a:srgbClr val="FFFFFF"/>
                </a:solidFill>
                <a:latin typeface="Lato Regular"/>
                <a:ea typeface="Lato Regular"/>
                <a:cs typeface="Lato Regular"/>
              </a:defRPr>
            </a:lvl1pPr>
          </a:lstStyle>
          <a:p>
            <a:pPr>
              <a:defRPr/>
            </a:pPr>
            <a:r>
              <a:rPr sz="3375"/>
              <a:t>Final model</a:t>
            </a:r>
          </a:p>
        </p:txBody>
      </p:sp>
      <p:pic>
        <p:nvPicPr>
          <p:cNvPr id="599" name="VDOS.pdf" descr="VDOS.pdf"/>
          <p:cNvPicPr>
            <a:picLocks noChangeAspect="1"/>
          </p:cNvPicPr>
          <p:nvPr/>
        </p:nvPicPr>
        <p:blipFill>
          <a:blip r:embed="rId7"/>
          <a:stretch/>
        </p:blipFill>
        <p:spPr bwMode="auto">
          <a:xfrm>
            <a:off x="7357089" y="10820719"/>
            <a:ext cx="3038140" cy="2278605"/>
          </a:xfrm>
          <a:prstGeom prst="rect">
            <a:avLst/>
          </a:prstGeom>
          <a:ln w="12700">
            <a:miter lim="400000"/>
          </a:ln>
        </p:spPr>
      </p:pic>
      <p:pic>
        <p:nvPicPr>
          <p:cNvPr id="600" name="ams.mp4" descr="ams.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8"/>
          <a:stretch/>
        </p:blipFill>
        <p:spPr bwMode="auto">
          <a:xfrm>
            <a:off x="13890664" y="10761371"/>
            <a:ext cx="2397300" cy="2397300"/>
          </a:xfrm>
          <a:prstGeom prst="rect">
            <a:avLst/>
          </a:prstGeom>
          <a:ln w="12700">
            <a:miter lim="400000"/>
          </a:ln>
        </p:spPr>
      </p:pic>
      <p:sp>
        <p:nvSpPr>
          <p:cNvPr id="601" name="NVT@300K"/>
          <p:cNvSpPr txBox="1"/>
          <p:nvPr/>
        </p:nvSpPr>
        <p:spPr bwMode="auto">
          <a:xfrm>
            <a:off x="15106638" y="12707645"/>
            <a:ext cx="2047035" cy="577147"/>
          </a:xfrm>
          <a:prstGeom prst="rect">
            <a:avLst/>
          </a:prstGeom>
          <a:ln w="12700">
            <a:miter lim="400000"/>
          </a:ln>
        </p:spPr>
        <p:txBody>
          <a:bodyPr wrap="none" lIns="71438" tIns="71438" rIns="71438" bIns="71438" anchor="ctr">
            <a:spAutoFit/>
          </a:bodyPr>
          <a:lstStyle>
            <a:lvl1pPr>
              <a:defRPr sz="2000">
                <a:latin typeface="Lato Regular"/>
                <a:ea typeface="Lato Regular"/>
                <a:cs typeface="Lato Regular"/>
              </a:defRPr>
            </a:lvl1pPr>
          </a:lstStyle>
          <a:p>
            <a:pPr>
              <a:defRPr/>
            </a:pPr>
            <a:r>
              <a:rPr sz="2813"/>
              <a:t>NVT@300K</a:t>
            </a:r>
          </a:p>
        </p:txBody>
      </p:sp>
      <p:sp>
        <p:nvSpPr>
          <p:cNvPr id="602" name="amshome/scripting/scm/params/examples/ActiveLearning"/>
          <p:cNvSpPr txBox="1"/>
          <p:nvPr/>
        </p:nvSpPr>
        <p:spPr bwMode="auto">
          <a:xfrm>
            <a:off x="9315464" y="13224532"/>
            <a:ext cx="6657273" cy="447303"/>
          </a:xfrm>
          <a:prstGeom prst="rect">
            <a:avLst/>
          </a:prstGeom>
          <a:ln w="12700">
            <a:miter lim="400000"/>
          </a:ln>
        </p:spPr>
        <p:txBody>
          <a:bodyPr wrap="none" lIns="71438" tIns="71438" rIns="71438" bIns="71438" anchor="ctr">
            <a:spAutoFit/>
          </a:bodyPr>
          <a:lstStyle>
            <a:lvl1pPr algn="l" defTabSz="457200">
              <a:lnSpc>
                <a:spcPct val="100000"/>
              </a:lnSpc>
              <a:defRPr sz="1400" i="1">
                <a:solidFill>
                  <a:schemeClr val="accent4">
                    <a:hueOff val="-1306536"/>
                    <a:satOff val="-22407"/>
                    <a:lumOff val="-8954"/>
                  </a:schemeClr>
                </a:solidFill>
                <a:latin typeface="Lato Regular"/>
                <a:ea typeface="Lato Regular"/>
                <a:cs typeface="Lato Regular"/>
              </a:defRPr>
            </a:lvl1pPr>
          </a:lstStyle>
          <a:p>
            <a:pPr>
              <a:defRPr/>
            </a:pPr>
            <a:r>
              <a:rPr sz="1969" dirty="0" err="1"/>
              <a:t>amshome</a:t>
            </a:r>
            <a:r>
              <a:rPr sz="1969" dirty="0"/>
              <a:t>/scripting/</a:t>
            </a:r>
            <a:r>
              <a:rPr sz="1969" dirty="0" err="1"/>
              <a:t>scm</a:t>
            </a:r>
            <a:r>
              <a:rPr sz="1969" dirty="0"/>
              <a:t>/params/examples/</a:t>
            </a:r>
            <a:r>
              <a:rPr sz="1969" dirty="0" err="1"/>
              <a:t>ActiveLearning</a:t>
            </a:r>
            <a:endParaRPr sz="1969"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0" fill="hold"/>
                                        <p:tgtEl>
                                          <p:spTgt spid="6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00"/>
                </p:tgtEl>
              </p:cMediaNode>
            </p:video>
            <p:seq concurrent="1" prevAc="none" nextAc="seek">
              <p:cTn id="8" restart="whenNotActive" fill="hold" evtFilter="cancelBubble" nodeType="interactiveSeq">
                <p:stCondLst>
                  <p:cond evt="onClick" delay="0">
                    <p:tgtEl>
                      <p:spTgt spid="60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00"/>
                                        </p:tgtEl>
                                      </p:cBhvr>
                                    </p:cmd>
                                  </p:childTnLst>
                                </p:cTn>
                              </p:par>
                            </p:childTnLst>
                          </p:cTn>
                        </p:par>
                      </p:childTnLst>
                    </p:cTn>
                  </p:par>
                </p:childTnLst>
              </p:cTn>
              <p:nextCondLst>
                <p:cond evt="onClick" delay="0">
                  <p:tgtEl>
                    <p:spTgt spid="600"/>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605" name="Compute the initial training set of reference calculations…"/>
          <p:cNvSpPr txBox="1">
            <a:spLocks noGrp="1"/>
          </p:cNvSpPr>
          <p:nvPr>
            <p:ph type="body" idx="1"/>
          </p:nvPr>
        </p:nvSpPr>
        <p:spPr bwMode="auto">
          <a:xfrm>
            <a:off x="662568" y="3362768"/>
            <a:ext cx="16977732" cy="7985589"/>
          </a:xfrm>
          <a:prstGeom prst="rect">
            <a:avLst/>
          </a:prstGeom>
        </p:spPr>
        <p:txBody>
          <a:bodyPr/>
          <a:lstStyle/>
          <a:p>
            <a:pPr>
              <a:defRPr/>
            </a:pPr>
            <a:r>
              <a:rPr dirty="0"/>
              <a:t>Compute the initial training set of reference calculations</a:t>
            </a:r>
          </a:p>
          <a:p>
            <a:pPr>
              <a:defRPr/>
            </a:pPr>
            <a:r>
              <a:rPr dirty="0"/>
              <a:t>Select the ML model to optimize (</a:t>
            </a:r>
            <a:r>
              <a:rPr dirty="0" err="1"/>
              <a:t>nequip</a:t>
            </a:r>
            <a:r>
              <a:rPr dirty="0"/>
              <a:t>, flare)</a:t>
            </a:r>
          </a:p>
          <a:p>
            <a:pPr>
              <a:defRPr/>
            </a:pPr>
            <a:r>
              <a:rPr dirty="0"/>
              <a:t>Define the series of test tasks (default/custom)</a:t>
            </a:r>
          </a:p>
          <a:p>
            <a:pPr>
              <a:defRPr/>
            </a:pPr>
            <a:r>
              <a:rPr dirty="0"/>
              <a:t>Run an interactively follow the training procedure</a:t>
            </a:r>
          </a:p>
          <a:p>
            <a:pPr lvl="1">
              <a:defRPr/>
            </a:pPr>
            <a:r>
              <a:rPr dirty="0"/>
              <a:t>MAE plot</a:t>
            </a:r>
          </a:p>
          <a:p>
            <a:pPr lvl="1">
              <a:defRPr/>
            </a:pPr>
            <a:r>
              <a:rPr dirty="0"/>
              <a:t>Parity plot</a:t>
            </a:r>
          </a:p>
          <a:p>
            <a:pPr lvl="1">
              <a:defRPr/>
            </a:pPr>
            <a:r>
              <a:rPr dirty="0"/>
              <a:t>Dynamics</a:t>
            </a:r>
          </a:p>
        </p:txBody>
      </p:sp>
      <p:sp>
        <p:nvSpPr>
          <p:cNvPr id="606" name="Summary"/>
          <p:cNvSpPr txBox="1">
            <a:spLocks noGrp="1"/>
          </p:cNvSpPr>
          <p:nvPr>
            <p:ph type="body" idx="21"/>
          </p:nvPr>
        </p:nvSpPr>
        <p:spPr bwMode="auto">
          <a:prstGeom prst="rect">
            <a:avLst/>
          </a:prstGeom>
        </p:spPr>
        <p:txBody>
          <a:bodyPr/>
          <a:lstStyle/>
          <a:p>
            <a:pPr>
              <a:defRPr/>
            </a:pPr>
            <a:r>
              <a:t>Summary</a:t>
            </a:r>
          </a:p>
        </p:txBody>
      </p:sp>
      <p:sp>
        <p:nvSpPr>
          <p:cNvPr id="608" name="Training MLP with ParAMS"/>
          <p:cNvSpPr txBox="1">
            <a:spLocks noGrp="1"/>
          </p:cNvSpPr>
          <p:nvPr>
            <p:ph type="title"/>
          </p:nvPr>
        </p:nvSpPr>
        <p:spPr bwMode="auto">
          <a:prstGeom prst="rect">
            <a:avLst/>
          </a:prstGeom>
        </p:spPr>
        <p:txBody>
          <a:bodyPr>
            <a:normAutofit fontScale="90000"/>
          </a:bodyPr>
          <a:lstStyle/>
          <a:p>
            <a:pPr>
              <a:defRPr/>
            </a:pPr>
            <a:r>
              <a:t>Training MLP with ParAMS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1638" y="2510893"/>
            <a:ext cx="8485632" cy="4265324"/>
          </a:xfrm>
          <a:prstGeom prst="rect">
            <a:avLst/>
          </a:prstGeom>
        </p:spPr>
      </p:pic>
      <p:sp>
        <p:nvSpPr>
          <p:cNvPr id="2" name="Title 1"/>
          <p:cNvSpPr>
            <a:spLocks noGrp="1"/>
          </p:cNvSpPr>
          <p:nvPr>
            <p:ph type="title"/>
          </p:nvPr>
        </p:nvSpPr>
        <p:spPr>
          <a:xfrm>
            <a:off x="655134" y="15183"/>
            <a:ext cx="16977733" cy="1652955"/>
          </a:xfrm>
        </p:spPr>
        <p:txBody>
          <a:bodyPr>
            <a:noAutofit/>
          </a:bodyPr>
          <a:lstStyle/>
          <a:p>
            <a:r>
              <a:rPr lang="en-US" sz="8000" dirty="0"/>
              <a:t>Bottom up Reactor Design</a:t>
            </a:r>
          </a:p>
        </p:txBody>
      </p:sp>
      <p:sp>
        <p:nvSpPr>
          <p:cNvPr id="5" name="Right Arrow 4"/>
          <p:cNvSpPr/>
          <p:nvPr/>
        </p:nvSpPr>
        <p:spPr>
          <a:xfrm rot="10800000">
            <a:off x="4119373" y="4816797"/>
            <a:ext cx="1756623" cy="2182249"/>
          </a:xfrm>
          <a:prstGeom prst="rightArrow">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3785" tIns="93785" rIns="93785" bIns="93785" numCol="1" spcCol="38100" rtlCol="0" anchor="ctr">
            <a:spAutoFit/>
          </a:bodyPr>
          <a:lstStyle/>
          <a:p>
            <a:pPr defTabSz="1524038"/>
            <a:endParaRPr lang="en-US" sz="5908">
              <a:solidFill>
                <a:srgbClr val="FFFFFF"/>
              </a:solidFill>
            </a:endParaRPr>
          </a:p>
        </p:txBody>
      </p:sp>
      <p:sp>
        <p:nvSpPr>
          <p:cNvPr id="7" name="Rectangle 6"/>
          <p:cNvSpPr/>
          <p:nvPr/>
        </p:nvSpPr>
        <p:spPr>
          <a:xfrm>
            <a:off x="246581" y="5507286"/>
            <a:ext cx="4997684" cy="1228670"/>
          </a:xfrm>
          <a:prstGeom prst="rect">
            <a:avLst/>
          </a:prstGeom>
        </p:spPr>
        <p:txBody>
          <a:bodyPr wrap="square">
            <a:spAutoFit/>
          </a:bodyPr>
          <a:lstStyle/>
          <a:p>
            <a:pPr algn="l" eaLnBrk="1" hangingPunct="1"/>
            <a:r>
              <a:rPr lang="en-US" sz="3692" dirty="0"/>
              <a:t>Optimize catalyst </a:t>
            </a:r>
          </a:p>
          <a:p>
            <a:pPr algn="l" eaLnBrk="1" hangingPunct="1"/>
            <a:r>
              <a:rPr lang="en-US" sz="3692" dirty="0"/>
              <a:t>selectivity &amp; reactivity</a:t>
            </a:r>
          </a:p>
        </p:txBody>
      </p:sp>
      <p:sp>
        <p:nvSpPr>
          <p:cNvPr id="15" name="Rectangle 14"/>
          <p:cNvSpPr/>
          <p:nvPr/>
        </p:nvSpPr>
        <p:spPr>
          <a:xfrm>
            <a:off x="246580" y="2510893"/>
            <a:ext cx="9214338" cy="1228670"/>
          </a:xfrm>
          <a:prstGeom prst="rect">
            <a:avLst/>
          </a:prstGeom>
        </p:spPr>
        <p:txBody>
          <a:bodyPr wrap="square">
            <a:spAutoFit/>
          </a:bodyPr>
          <a:lstStyle/>
          <a:p>
            <a:pPr algn="l" eaLnBrk="1" hangingPunct="1"/>
            <a:r>
              <a:rPr lang="en-US" sz="3692" dirty="0"/>
              <a:t>Optimize separation</a:t>
            </a:r>
          </a:p>
          <a:p>
            <a:pPr algn="l" eaLnBrk="1" hangingPunct="1"/>
            <a:r>
              <a:rPr lang="en-US" sz="3692" dirty="0"/>
              <a:t>processes</a:t>
            </a:r>
          </a:p>
        </p:txBody>
      </p:sp>
      <p:sp>
        <p:nvSpPr>
          <p:cNvPr id="16" name="Right Arrow 15"/>
          <p:cNvSpPr/>
          <p:nvPr/>
        </p:nvSpPr>
        <p:spPr>
          <a:xfrm>
            <a:off x="11991797" y="4503444"/>
            <a:ext cx="2098311" cy="2182249"/>
          </a:xfrm>
          <a:prstGeom prst="rightArrow">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3785" tIns="93785" rIns="93785" bIns="93785" numCol="1" spcCol="38100" rtlCol="0" anchor="ctr">
            <a:spAutoFit/>
          </a:bodyPr>
          <a:lstStyle/>
          <a:p>
            <a:pPr defTabSz="1524038"/>
            <a:endParaRPr lang="en-US" sz="5908">
              <a:solidFill>
                <a:srgbClr val="FFFFFF"/>
              </a:solidFill>
            </a:endParaRPr>
          </a:p>
        </p:txBody>
      </p:sp>
      <p:sp>
        <p:nvSpPr>
          <p:cNvPr id="17" name="Rectangle 16"/>
          <p:cNvSpPr/>
          <p:nvPr/>
        </p:nvSpPr>
        <p:spPr>
          <a:xfrm>
            <a:off x="13843809" y="4855903"/>
            <a:ext cx="4444191" cy="1228670"/>
          </a:xfrm>
          <a:prstGeom prst="rect">
            <a:avLst/>
          </a:prstGeom>
        </p:spPr>
        <p:txBody>
          <a:bodyPr wrap="square">
            <a:spAutoFit/>
          </a:bodyPr>
          <a:lstStyle/>
          <a:p>
            <a:pPr algn="l" eaLnBrk="1" hangingPunct="1"/>
            <a:r>
              <a:rPr lang="en-US" sz="3692" dirty="0"/>
              <a:t>Reduce corrosion &amp; </a:t>
            </a:r>
            <a:r>
              <a:rPr lang="en-US" sz="3692" dirty="0" err="1"/>
              <a:t>embrittlement</a:t>
            </a:r>
            <a:endParaRPr lang="en-US" sz="3692" dirty="0"/>
          </a:p>
        </p:txBody>
      </p:sp>
      <p:sp>
        <p:nvSpPr>
          <p:cNvPr id="20" name="Rectangle 19"/>
          <p:cNvSpPr/>
          <p:nvPr/>
        </p:nvSpPr>
        <p:spPr>
          <a:xfrm>
            <a:off x="316921" y="8181791"/>
            <a:ext cx="8580785" cy="3285355"/>
          </a:xfrm>
          <a:prstGeom prst="rect">
            <a:avLst/>
          </a:prstGeom>
          <a:solidFill>
            <a:srgbClr val="FFFF00"/>
          </a:solidFill>
        </p:spPr>
        <p:txBody>
          <a:bodyPr wrap="square" lIns="88420" tIns="44212" rIns="88420" bIns="44212">
            <a:spAutoFit/>
          </a:bodyPr>
          <a:lstStyle/>
          <a:p>
            <a:pPr marL="460525" lvl="1" indent="-7676" algn="l"/>
            <a:r>
              <a:rPr lang="en-US" sz="3323" dirty="0">
                <a:latin typeface="Lato Medium" panose="020F0502020204030203" pitchFamily="34" charset="0"/>
                <a:ea typeface="Lato Medium" panose="020F0502020204030203" pitchFamily="34" charset="0"/>
                <a:cs typeface="Lato Medium" panose="020F0502020204030203" pitchFamily="34" charset="0"/>
              </a:rPr>
              <a:t>Crossing the scales, discovering reactions  parametrizing fast methods</a:t>
            </a:r>
          </a:p>
          <a:p>
            <a:pPr marL="1296931" lvl="1" indent="-844083" algn="l"/>
            <a:endParaRPr lang="en-US" sz="3323" dirty="0">
              <a:latin typeface="Lato Medium" panose="020F0502020204030203" pitchFamily="34" charset="0"/>
              <a:ea typeface="Lato Medium" panose="020F0502020204030203" pitchFamily="34" charset="0"/>
              <a:cs typeface="Lato Medium" panose="020F0502020204030203" pitchFamily="34" charset="0"/>
            </a:endParaRPr>
          </a:p>
          <a:p>
            <a:pPr marL="1296931" lvl="1" indent="-844083" algn="l"/>
            <a:r>
              <a:rPr lang="en-US" sz="3600" dirty="0" err="1">
                <a:latin typeface="Lato Medium" panose="020F0502020204030203" pitchFamily="34" charset="0"/>
                <a:ea typeface="Lato Medium" panose="020F0502020204030203" pitchFamily="34" charset="0"/>
                <a:cs typeface="Lato Medium" panose="020F0502020204030203" pitchFamily="34" charset="0"/>
                <a:hlinkClick r:id="rId3"/>
              </a:rPr>
              <a:t>ReaxPro</a:t>
            </a:r>
            <a:r>
              <a:rPr lang="en-US" sz="3600" dirty="0">
                <a:latin typeface="Lato Medium" panose="020F0502020204030203" pitchFamily="34" charset="0"/>
                <a:ea typeface="Lato Medium" panose="020F0502020204030203" pitchFamily="34" charset="0"/>
                <a:cs typeface="Lato Medium" panose="020F0502020204030203" pitchFamily="34" charset="0"/>
              </a:rPr>
              <a:t> </a:t>
            </a:r>
          </a:p>
          <a:p>
            <a:pPr marL="1296931" lvl="1" indent="-844083" algn="l"/>
            <a:r>
              <a:rPr lang="en-US" sz="3600" dirty="0" err="1">
                <a:latin typeface="Lato Medium" panose="020F0502020204030203" pitchFamily="34" charset="0"/>
                <a:ea typeface="Lato Medium" panose="020F0502020204030203" pitchFamily="34" charset="0"/>
                <a:cs typeface="Lato Medium" panose="020F0502020204030203" pitchFamily="34" charset="0"/>
                <a:hlinkClick r:id="rId4"/>
              </a:rPr>
              <a:t>AutoReactPro</a:t>
            </a:r>
            <a:endParaRPr lang="en-US" sz="3600" dirty="0">
              <a:latin typeface="Lato Medium" panose="020F0502020204030203" pitchFamily="34" charset="0"/>
              <a:ea typeface="Lato Medium" panose="020F0502020204030203" pitchFamily="34" charset="0"/>
              <a:cs typeface="Lato Medium" panose="020F0502020204030203" pitchFamily="34" charset="0"/>
            </a:endParaRPr>
          </a:p>
          <a:p>
            <a:pPr marL="1296931" lvl="1" indent="-844083" algn="l"/>
            <a:r>
              <a:rPr lang="en-US" sz="3600" dirty="0" err="1">
                <a:latin typeface="Lato Medium" panose="020F0502020204030203" pitchFamily="34" charset="0"/>
                <a:ea typeface="Lato Medium" panose="020F0502020204030203" pitchFamily="34" charset="0"/>
                <a:cs typeface="Lato Medium" panose="020F0502020204030203" pitchFamily="34" charset="0"/>
                <a:hlinkClick r:id="rId5"/>
              </a:rPr>
              <a:t>AutoCheMo</a:t>
            </a:r>
            <a:r>
              <a:rPr lang="en-US" sz="3600" dirty="0">
                <a:latin typeface="Lato Medium" panose="020F0502020204030203" pitchFamily="34" charset="0"/>
                <a:ea typeface="Lato Medium" panose="020F0502020204030203" pitchFamily="34" charset="0"/>
                <a:cs typeface="Lato Medium" panose="020F0502020204030203" pitchFamily="34" charset="0"/>
                <a:hlinkClick r:id="rId5"/>
              </a:rPr>
              <a:t> </a:t>
            </a:r>
            <a:endParaRPr lang="en-US" sz="3323"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11" name="Right Arrow 10"/>
          <p:cNvSpPr/>
          <p:nvPr/>
        </p:nvSpPr>
        <p:spPr>
          <a:xfrm rot="10800000">
            <a:off x="4258586" y="2269258"/>
            <a:ext cx="3655385" cy="2182249"/>
          </a:xfrm>
          <a:prstGeom prst="rightArrow">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3785" tIns="93785" rIns="93785" bIns="93785" numCol="1" spcCol="38100" rtlCol="0" anchor="ctr">
            <a:spAutoFit/>
          </a:bodyPr>
          <a:lstStyle/>
          <a:p>
            <a:pPr defTabSz="1524038"/>
            <a:endParaRPr lang="en-US" sz="5908">
              <a:solidFill>
                <a:srgbClr val="FFFFFF"/>
              </a:solidFill>
            </a:endParaRPr>
          </a:p>
        </p:txBody>
      </p:sp>
      <p:pic>
        <p:nvPicPr>
          <p:cNvPr id="12" name="Picture 11">
            <a:extLst>
              <a:ext uri="{FF2B5EF4-FFF2-40B4-BE49-F238E27FC236}">
                <a16:creationId xmlns:a16="http://schemas.microsoft.com/office/drawing/2014/main" id="{C84862B0-8393-4BAE-B4AD-081EBFC170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9679" y="7202069"/>
            <a:ext cx="8255182" cy="5225190"/>
          </a:xfrm>
          <a:prstGeom prst="rect">
            <a:avLst/>
          </a:prstGeom>
        </p:spPr>
      </p:pic>
    </p:spTree>
    <p:extLst>
      <p:ext uri="{BB962C8B-B14F-4D97-AF65-F5344CB8AC3E}">
        <p14:creationId xmlns:p14="http://schemas.microsoft.com/office/powerpoint/2010/main" val="3360727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37" y="1"/>
            <a:ext cx="18416837" cy="1771074"/>
          </a:xfrm>
        </p:spPr>
        <p:txBody>
          <a:bodyPr>
            <a:normAutofit fontScale="90000"/>
          </a:bodyPr>
          <a:lstStyle/>
          <a:p>
            <a:r>
              <a:rPr lang="en-US" sz="8000" dirty="0"/>
              <a:t>History: </a:t>
            </a:r>
            <a:r>
              <a:rPr lang="en-US" sz="8000" dirty="0" err="1"/>
              <a:t>Sofware</a:t>
            </a:r>
            <a:r>
              <a:rPr lang="en-US" sz="8000" dirty="0"/>
              <a:t> for Chemistry &amp; Materials</a:t>
            </a:r>
          </a:p>
        </p:txBody>
      </p:sp>
      <p:sp>
        <p:nvSpPr>
          <p:cNvPr id="4" name="Content Placeholder 3"/>
          <p:cNvSpPr>
            <a:spLocks noGrp="1"/>
          </p:cNvSpPr>
          <p:nvPr>
            <p:ph sz="quarter" idx="11"/>
          </p:nvPr>
        </p:nvSpPr>
        <p:spPr>
          <a:xfrm>
            <a:off x="330670" y="2261138"/>
            <a:ext cx="15432591" cy="9902922"/>
          </a:xfrm>
        </p:spPr>
        <p:txBody>
          <a:bodyPr>
            <a:normAutofit fontScale="77500" lnSpcReduction="20000"/>
          </a:bodyPr>
          <a:lstStyle/>
          <a:p>
            <a:pPr eaLnBrk="1" hangingPunct="1"/>
            <a:r>
              <a:rPr lang="en-US" dirty="0">
                <a:latin typeface="Lato Medium" pitchFamily="34" charset="0"/>
                <a:ea typeface="Lato Medium" pitchFamily="34" charset="0"/>
                <a:cs typeface="Lato Medium" pitchFamily="34" charset="0"/>
              </a:rPr>
              <a:t>1970s ADF: first DFT code to </a:t>
            </a:r>
            <a:br>
              <a:rPr lang="en-US" dirty="0">
                <a:latin typeface="Lato Medium" pitchFamily="34" charset="0"/>
                <a:ea typeface="Lato Medium" pitchFamily="34" charset="0"/>
                <a:cs typeface="Lato Medium" pitchFamily="34" charset="0"/>
              </a:rPr>
            </a:br>
            <a:r>
              <a:rPr lang="en-US" b="1" dirty="0">
                <a:latin typeface="Lato Medium" pitchFamily="34" charset="0"/>
                <a:ea typeface="Lato Medium" pitchFamily="34" charset="0"/>
                <a:cs typeface="Lato Medium" pitchFamily="34" charset="0"/>
              </a:rPr>
              <a:t>understand chemistry </a:t>
            </a:r>
          </a:p>
          <a:p>
            <a:pPr lvl="1"/>
            <a:r>
              <a:rPr lang="en-US" dirty="0" err="1">
                <a:latin typeface="Lato Medium" pitchFamily="34" charset="0"/>
                <a:ea typeface="Lato Medium" pitchFamily="34" charset="0"/>
                <a:cs typeface="Lato Medium" pitchFamily="34" charset="0"/>
              </a:rPr>
              <a:t>Baerends@VU</a:t>
            </a:r>
            <a:r>
              <a:rPr lang="en-US" dirty="0">
                <a:latin typeface="Lato Medium" pitchFamily="34" charset="0"/>
                <a:ea typeface="Lato Medium" pitchFamily="34" charset="0"/>
                <a:cs typeface="Lato Medium" pitchFamily="34" charset="0"/>
              </a:rPr>
              <a:t> &amp; </a:t>
            </a:r>
            <a:r>
              <a:rPr lang="en-US" dirty="0" err="1">
                <a:latin typeface="Lato Medium" pitchFamily="34" charset="0"/>
                <a:ea typeface="Lato Medium" pitchFamily="34" charset="0"/>
                <a:cs typeface="Lato Medium" pitchFamily="34" charset="0"/>
              </a:rPr>
              <a:t>Ziegler@Calgary</a:t>
            </a:r>
            <a:r>
              <a:rPr lang="en-US" baseline="30000" dirty="0">
                <a:latin typeface="Lato Medium" pitchFamily="34" charset="0"/>
                <a:ea typeface="Lato Medium" pitchFamily="34" charset="0"/>
                <a:cs typeface="Lato Medium" pitchFamily="34" charset="0"/>
              </a:rPr>
              <a:t>(+)</a:t>
            </a:r>
          </a:p>
          <a:p>
            <a:pPr marL="0" indent="0">
              <a:buNone/>
            </a:pPr>
            <a:endParaRPr lang="en-US" dirty="0">
              <a:latin typeface="Lato Medium" pitchFamily="34" charset="0"/>
              <a:ea typeface="Lato Medium" pitchFamily="34" charset="0"/>
              <a:cs typeface="Lato Medium" pitchFamily="34" charset="0"/>
            </a:endParaRPr>
          </a:p>
          <a:p>
            <a:pPr eaLnBrk="1" hangingPunct="1"/>
            <a:r>
              <a:rPr lang="en-US" dirty="0">
                <a:latin typeface="Lato Medium" pitchFamily="34" charset="0"/>
                <a:ea typeface="Lato Medium" pitchFamily="34" charset="0"/>
                <a:cs typeface="Lato Medium" pitchFamily="34" charset="0"/>
              </a:rPr>
              <a:t>1980s: Mitsui, Shell, Akzo, Unilever:</a:t>
            </a:r>
          </a:p>
          <a:p>
            <a:pPr lvl="1"/>
            <a:r>
              <a:rPr lang="en-US" dirty="0">
                <a:latin typeface="Lato Medium" pitchFamily="34" charset="0"/>
                <a:ea typeface="Lato Medium" pitchFamily="34" charset="0"/>
                <a:cs typeface="Lato Medium" pitchFamily="34" charset="0"/>
              </a:rPr>
              <a:t>Training in Amsterdam -&gt; optimize catalysts</a:t>
            </a:r>
          </a:p>
          <a:p>
            <a:pPr lvl="1"/>
            <a:endParaRPr lang="en-US" dirty="0">
              <a:latin typeface="Lato Medium" pitchFamily="34" charset="0"/>
              <a:ea typeface="Lato Medium" pitchFamily="34" charset="0"/>
              <a:cs typeface="Lato Medium" pitchFamily="34" charset="0"/>
            </a:endParaRPr>
          </a:p>
          <a:p>
            <a:pPr eaLnBrk="1" hangingPunct="1"/>
            <a:r>
              <a:rPr lang="en-US" dirty="0">
                <a:latin typeface="Lato Medium" pitchFamily="34" charset="0"/>
                <a:ea typeface="Lato Medium" pitchFamily="34" charset="0"/>
                <a:cs typeface="Lato Medium" pitchFamily="34" charset="0"/>
              </a:rPr>
              <a:t>1995 SCM: Spin-off company</a:t>
            </a:r>
          </a:p>
          <a:p>
            <a:pPr lvl="1"/>
            <a:r>
              <a:rPr lang="en-GB" dirty="0"/>
              <a:t>Continuous support &amp; Development</a:t>
            </a:r>
            <a:endParaRPr lang="en-GB" dirty="0">
              <a:latin typeface="Lato Medium" pitchFamily="34" charset="0"/>
              <a:ea typeface="Lato Medium" pitchFamily="34" charset="0"/>
              <a:cs typeface="Lato Medium" pitchFamily="34" charset="0"/>
            </a:endParaRPr>
          </a:p>
          <a:p>
            <a:pPr eaLnBrk="1" hangingPunct="1"/>
            <a:endParaRPr lang="en-GB" dirty="0">
              <a:latin typeface="Lato Medium" pitchFamily="34" charset="0"/>
              <a:ea typeface="Lato Medium" pitchFamily="34" charset="0"/>
              <a:cs typeface="Lato Medium" pitchFamily="34" charset="0"/>
            </a:endParaRPr>
          </a:p>
          <a:p>
            <a:pPr eaLnBrk="1" hangingPunct="1"/>
            <a:r>
              <a:rPr lang="en-GB" dirty="0">
                <a:latin typeface="Lato Medium" pitchFamily="34" charset="0"/>
                <a:ea typeface="Lato Medium" pitchFamily="34" charset="0"/>
                <a:cs typeface="Lato Medium" pitchFamily="34" charset="0"/>
              </a:rPr>
              <a:t>2010s: DFTB, </a:t>
            </a:r>
            <a:r>
              <a:rPr lang="en-GB" dirty="0" err="1">
                <a:latin typeface="Lato Medium" pitchFamily="34" charset="0"/>
                <a:ea typeface="Lato Medium" pitchFamily="34" charset="0"/>
                <a:cs typeface="Lato Medium" pitchFamily="34" charset="0"/>
              </a:rPr>
              <a:t>ReaxFF</a:t>
            </a:r>
            <a:r>
              <a:rPr lang="en-GB" dirty="0">
                <a:latin typeface="Lato Medium" pitchFamily="34" charset="0"/>
                <a:ea typeface="Lato Medium" pitchFamily="34" charset="0"/>
                <a:cs typeface="Lato Medium" pitchFamily="34" charset="0"/>
              </a:rPr>
              <a:t>, COSMO-RS (Albemarle, DSM)</a:t>
            </a:r>
          </a:p>
          <a:p>
            <a:pPr eaLnBrk="1" hangingPunct="1"/>
            <a:endParaRPr lang="en-GB" dirty="0">
              <a:latin typeface="Lato Medium" pitchFamily="34" charset="0"/>
              <a:ea typeface="Lato Medium" pitchFamily="34" charset="0"/>
              <a:cs typeface="Lato Medium" pitchFamily="34" charset="0"/>
            </a:endParaRPr>
          </a:p>
          <a:p>
            <a:pPr eaLnBrk="1" hangingPunct="1"/>
            <a:r>
              <a:rPr lang="en-GB" dirty="0">
                <a:latin typeface="Lato Medium" pitchFamily="34" charset="0"/>
                <a:ea typeface="Lato Medium" pitchFamily="34" charset="0"/>
                <a:cs typeface="Lato Medium" pitchFamily="34" charset="0"/>
              </a:rPr>
              <a:t>2019: Multi-scale: </a:t>
            </a:r>
            <a:r>
              <a:rPr lang="en-GB" dirty="0" err="1">
                <a:latin typeface="Lato Medium" pitchFamily="34" charset="0"/>
                <a:ea typeface="Lato Medium" pitchFamily="34" charset="0"/>
                <a:cs typeface="Lato Medium" pitchFamily="34" charset="0"/>
              </a:rPr>
              <a:t>ReaxPro</a:t>
            </a:r>
            <a:r>
              <a:rPr lang="en-GB" dirty="0">
                <a:latin typeface="Lato Medium" pitchFamily="34" charset="0"/>
                <a:ea typeface="Lato Medium" pitchFamily="34" charset="0"/>
                <a:cs typeface="Lato Medium" pitchFamily="34" charset="0"/>
              </a:rPr>
              <a:t> (BASF, Dow, Shell, JM)</a:t>
            </a:r>
          </a:p>
          <a:p>
            <a:pPr lvl="1"/>
            <a:endParaRPr lang="en-GB" dirty="0">
              <a:latin typeface="Lato Medium" pitchFamily="34" charset="0"/>
              <a:ea typeface="Lato Medium" pitchFamily="34" charset="0"/>
              <a:cs typeface="Lato Medium" pitchFamily="34" charset="0"/>
            </a:endParaRPr>
          </a:p>
          <a:p>
            <a:pPr eaLnBrk="1" hangingPunct="1"/>
            <a:r>
              <a:rPr lang="en-GB" dirty="0">
                <a:latin typeface="Lato Medium" pitchFamily="34" charset="0"/>
                <a:ea typeface="Lato Medium" pitchFamily="34" charset="0"/>
                <a:cs typeface="Lato Medium" pitchFamily="34" charset="0"/>
              </a:rPr>
              <a:t>2023: ~30 people (19 senior PhD’</a:t>
            </a:r>
            <a:r>
              <a:rPr lang="en-GB" altLang="ja-JP" dirty="0">
                <a:latin typeface="Lato Medium" pitchFamily="34" charset="0"/>
                <a:ea typeface="Lato Medium" pitchFamily="34" charset="0"/>
                <a:cs typeface="Lato Medium" pitchFamily="34" charset="0"/>
              </a:rPr>
              <a:t>s)</a:t>
            </a:r>
          </a:p>
          <a:p>
            <a:pPr lvl="1"/>
            <a:r>
              <a:rPr lang="en-GB" altLang="ja-JP" dirty="0">
                <a:latin typeface="Lato Medium" pitchFamily="34" charset="0"/>
                <a:ea typeface="Lato Medium" pitchFamily="34" charset="0"/>
                <a:cs typeface="Lato Medium" pitchFamily="34" charset="0"/>
              </a:rPr>
              <a:t>Many collaborations nonprofit &amp; industry</a:t>
            </a:r>
          </a:p>
          <a:p>
            <a:pPr lvl="1"/>
            <a:r>
              <a:rPr lang="en-GB" altLang="ja-JP" dirty="0">
                <a:latin typeface="Lato Medium" pitchFamily="34" charset="0"/>
                <a:ea typeface="Lato Medium" pitchFamily="34" charset="0"/>
                <a:cs typeface="Lato Medium" pitchFamily="34" charset="0"/>
              </a:rPr>
              <a:t>SCM: development, debug, port, optimize, &amp; </a:t>
            </a:r>
            <a:r>
              <a:rPr lang="en-GB" altLang="ja-JP" u="sng" dirty="0">
                <a:latin typeface="Lato Medium" pitchFamily="34" charset="0"/>
                <a:ea typeface="Lato Medium" pitchFamily="34" charset="0"/>
                <a:cs typeface="Lato Medium" pitchFamily="34" charset="0"/>
              </a:rPr>
              <a:t>support</a:t>
            </a:r>
          </a:p>
          <a:p>
            <a:endParaRPr lang="en-GB" altLang="ja-JP" u="sng" dirty="0">
              <a:latin typeface="Lato Medium" pitchFamily="34" charset="0"/>
              <a:ea typeface="Lato Medium" pitchFamily="34" charset="0"/>
              <a:cs typeface="Lato Medium" pitchFamily="34" charset="0"/>
            </a:endParaRPr>
          </a:p>
        </p:txBody>
      </p:sp>
      <p:pic>
        <p:nvPicPr>
          <p:cNvPr id="6" name="Picture 5">
            <a:extLst>
              <a:ext uri="{FF2B5EF4-FFF2-40B4-BE49-F238E27FC236}">
                <a16:creationId xmlns:a16="http://schemas.microsoft.com/office/drawing/2014/main" id="{86D98AF5-2122-5D44-AFA5-69E641C228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3780"/>
          <a:stretch/>
        </p:blipFill>
        <p:spPr>
          <a:xfrm>
            <a:off x="12218081" y="1551940"/>
            <a:ext cx="5930103" cy="6557742"/>
          </a:xfrm>
          <a:prstGeom prst="rect">
            <a:avLst/>
          </a:prstGeom>
        </p:spPr>
      </p:pic>
      <p:sp>
        <p:nvSpPr>
          <p:cNvPr id="11" name="Rectangle 10">
            <a:extLst>
              <a:ext uri="{FF2B5EF4-FFF2-40B4-BE49-F238E27FC236}">
                <a16:creationId xmlns:a16="http://schemas.microsoft.com/office/drawing/2014/main" id="{2B3649DB-BBB4-9541-8110-94A0A8B1A2AE}"/>
              </a:ext>
            </a:extLst>
          </p:cNvPr>
          <p:cNvSpPr/>
          <p:nvPr/>
        </p:nvSpPr>
        <p:spPr>
          <a:xfrm>
            <a:off x="14090772" y="8325450"/>
            <a:ext cx="3866558" cy="508427"/>
          </a:xfrm>
          <a:prstGeom prst="rect">
            <a:avLst/>
          </a:prstGeom>
        </p:spPr>
        <p:txBody>
          <a:bodyPr wrap="square" lIns="46305" tIns="23155" rIns="46305" bIns="23155">
            <a:spAutoFit/>
          </a:bodyPr>
          <a:lstStyle/>
          <a:p>
            <a:r>
              <a:rPr lang="en-US" sz="1500" dirty="0">
                <a:latin typeface="Lato Medium" charset="0"/>
                <a:ea typeface="Lato Medium" charset="0"/>
                <a:cs typeface="Lato Medium" charset="0"/>
              </a:rPr>
              <a:t>articles &amp;patents in materials science with</a:t>
            </a:r>
          </a:p>
          <a:p>
            <a:r>
              <a:rPr lang="en-US" sz="1500" dirty="0">
                <a:latin typeface="Lato Medium" charset="0"/>
                <a:ea typeface="Lato Medium" charset="0"/>
                <a:cs typeface="Lato Medium" charset="0"/>
              </a:rPr>
              <a:t>“density functional theory”, Nat. Mat. 4619</a:t>
            </a:r>
          </a:p>
        </p:txBody>
      </p:sp>
      <p:pic>
        <p:nvPicPr>
          <p:cNvPr id="3" name="Groepsfoto-SCM-Web-803x1024.jpg" descr="Groepsfoto-SCM-Web-803x1024.jpg">
            <a:extLst>
              <a:ext uri="{FF2B5EF4-FFF2-40B4-BE49-F238E27FC236}">
                <a16:creationId xmlns:a16="http://schemas.microsoft.com/office/drawing/2014/main" id="{865C7882-FB32-6C79-FB95-5A1D86CA18D8}"/>
              </a:ext>
            </a:extLst>
          </p:cNvPr>
          <p:cNvPicPr>
            <a:picLocks noChangeAspect="1"/>
          </p:cNvPicPr>
          <p:nvPr/>
        </p:nvPicPr>
        <p:blipFill>
          <a:blip r:embed="rId4"/>
          <a:stretch>
            <a:fillRect/>
          </a:stretch>
        </p:blipFill>
        <p:spPr>
          <a:xfrm>
            <a:off x="14585061" y="9304673"/>
            <a:ext cx="3372269" cy="4300378"/>
          </a:xfrm>
          <a:prstGeom prst="rect">
            <a:avLst/>
          </a:prstGeom>
          <a:ln w="12700">
            <a:miter lim="400000"/>
          </a:ln>
        </p:spPr>
      </p:pic>
    </p:spTree>
    <p:extLst>
      <p:ext uri="{BB962C8B-B14F-4D97-AF65-F5344CB8AC3E}">
        <p14:creationId xmlns:p14="http://schemas.microsoft.com/office/powerpoint/2010/main" val="1421137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134" y="1"/>
            <a:ext cx="16977732" cy="1771074"/>
          </a:xfrm>
        </p:spPr>
        <p:txBody>
          <a:bodyPr>
            <a:normAutofit/>
          </a:bodyPr>
          <a:lstStyle/>
          <a:p>
            <a:r>
              <a:rPr lang="en-US" sz="8000" dirty="0"/>
              <a:t>Amsterdam Modeling Suite</a:t>
            </a:r>
          </a:p>
        </p:txBody>
      </p:sp>
      <p:sp>
        <p:nvSpPr>
          <p:cNvPr id="17" name="Content Placeholder 2"/>
          <p:cNvSpPr>
            <a:spLocks noGrp="1"/>
          </p:cNvSpPr>
          <p:nvPr>
            <p:ph sz="quarter" idx="11"/>
          </p:nvPr>
        </p:nvSpPr>
        <p:spPr>
          <a:xfrm>
            <a:off x="10956758" y="1214637"/>
            <a:ext cx="7548070" cy="10057022"/>
          </a:xfrm>
        </p:spPr>
        <p:txBody>
          <a:bodyPr>
            <a:normAutofit/>
          </a:bodyPr>
          <a:lstStyle/>
          <a:p>
            <a:pPr lvl="1"/>
            <a:endParaRPr lang="en-US" sz="3600" dirty="0">
              <a:latin typeface="Lato Medium" pitchFamily="34" charset="0"/>
              <a:ea typeface="Lato Medium" pitchFamily="34" charset="0"/>
              <a:cs typeface="Lato Medium" pitchFamily="34" charset="0"/>
            </a:endParaRPr>
          </a:p>
          <a:p>
            <a:pPr eaLnBrk="1" hangingPunct="1"/>
            <a:r>
              <a:rPr lang="en-US" sz="3600" dirty="0">
                <a:latin typeface="Lato Medium" pitchFamily="34" charset="0"/>
                <a:ea typeface="Lato Medium" pitchFamily="34" charset="0"/>
                <a:cs typeface="Lato Medium" pitchFamily="34" charset="0"/>
              </a:rPr>
              <a:t>AMS Driver: PES exploration, MD, MC, TS, IR, phonons, ... </a:t>
            </a:r>
            <a:endParaRPr lang="en-US" sz="3600" dirty="0"/>
          </a:p>
          <a:p>
            <a:pPr eaLnBrk="1" hangingPunct="1"/>
            <a:endParaRPr lang="en-US" sz="3600" dirty="0">
              <a:latin typeface="Lato Medium" pitchFamily="34" charset="0"/>
              <a:ea typeface="Lato Medium" pitchFamily="34" charset="0"/>
              <a:cs typeface="Lato Medium" pitchFamily="34" charset="0"/>
            </a:endParaRPr>
          </a:p>
          <a:p>
            <a:pPr eaLnBrk="1" hangingPunct="1"/>
            <a:endParaRPr lang="en-US" sz="3600" dirty="0">
              <a:latin typeface="Lato Medium" pitchFamily="34" charset="0"/>
              <a:ea typeface="Lato Medium" pitchFamily="34" charset="0"/>
              <a:cs typeface="Lato Medium" pitchFamily="34" charset="0"/>
            </a:endParaRPr>
          </a:p>
          <a:p>
            <a:pPr eaLnBrk="1" hangingPunct="1"/>
            <a:endParaRPr lang="en-US" sz="3600" dirty="0">
              <a:latin typeface="Lato Medium" pitchFamily="34" charset="0"/>
              <a:ea typeface="Lato Medium" pitchFamily="34" charset="0"/>
              <a:cs typeface="Lato Medium" pitchFamily="34" charset="0"/>
            </a:endParaRPr>
          </a:p>
          <a:p>
            <a:pPr eaLnBrk="1" hangingPunct="1"/>
            <a:r>
              <a:rPr lang="en-US" sz="3600" dirty="0">
                <a:latin typeface="Lato Medium" pitchFamily="34" charset="0"/>
                <a:ea typeface="Lato Medium" pitchFamily="34" charset="0"/>
                <a:cs typeface="Lato Medium" pitchFamily="34" charset="0"/>
              </a:rPr>
              <a:t>Integrated GUI, remote jobs</a:t>
            </a:r>
          </a:p>
          <a:p>
            <a:pPr eaLnBrk="1" hangingPunct="1"/>
            <a:endParaRPr lang="en-US" sz="3600" dirty="0"/>
          </a:p>
          <a:p>
            <a:pPr eaLnBrk="1" hangingPunct="1"/>
            <a:endParaRPr lang="en-US" sz="3600" dirty="0">
              <a:latin typeface="Lato Medium" pitchFamily="34" charset="0"/>
              <a:ea typeface="Lato Medium" pitchFamily="34" charset="0"/>
              <a:cs typeface="Lato Medium" pitchFamily="34" charset="0"/>
            </a:endParaRPr>
          </a:p>
          <a:p>
            <a:pPr eaLnBrk="1" hangingPunct="1"/>
            <a:endParaRPr lang="en-US" sz="3600" dirty="0"/>
          </a:p>
          <a:p>
            <a:pPr eaLnBrk="1" hangingPunct="1"/>
            <a:endParaRPr lang="en-US" sz="3600" dirty="0">
              <a:latin typeface="Lato Medium" pitchFamily="34" charset="0"/>
              <a:ea typeface="Lato Medium" pitchFamily="34" charset="0"/>
              <a:cs typeface="Lato Medium" pitchFamily="34" charset="0"/>
            </a:endParaRPr>
          </a:p>
          <a:p>
            <a:pPr eaLnBrk="1" hangingPunct="1"/>
            <a:r>
              <a:rPr lang="en-US" sz="3600" dirty="0">
                <a:latin typeface="Lato Medium" pitchFamily="34" charset="0"/>
                <a:ea typeface="Lato Medium" pitchFamily="34" charset="0"/>
                <a:cs typeface="Lato Medium" pitchFamily="34" charset="0"/>
              </a:rPr>
              <a:t>Python: workflows, parametrize</a:t>
            </a:r>
          </a:p>
        </p:txBody>
      </p:sp>
      <p:sp>
        <p:nvSpPr>
          <p:cNvPr id="28674" name="AutoShape 2" descr="data:image/png;base64,iVBORw0KGgoAAAANSUhEUgAAAlIAAAJSCAYAAAAI3ytzAAAAAXNSR0IArs4c6QAAIABJREFUeF7snQd4FNXXxn8hpPdk0xMChEAgdKRIb4p0ECnSQbCAgiBFRURApCpVpUjvYAGl+BcRRXoRCJ2QhED6pvcG+Z5zlw0hgmIB8XMOzz5kZ+/cufedmZ13zzn3PSaFhYWFaKYhoCGgIaAhoCGgIaAhoCHwhxEw0YjUH8ZM20FDQENAQ0BDQENAQ0BDQCGgESntQtAQ0BDQENAQ0BDQENAQ+JMIaETqTwKn7aYhoCGgIaAhoCGgIaAhoBEp7RrQENAQ0BDQENAQ0BDQEPiTCGhE6k8Cp+2mIaAhoCGgIaAhoCGgIaARKe0a0BDQENAQ0BDQENAQ0BD4kwhoROpPAqftpiGgIaAhoCGgIaAhoCGgESntGtAQ0BDQENAQ0BDQENAQ+JMIaETqTwKn7aYhoCGgIaAhoCGgIaAhoBEp7RrQENAQ0BDQENAQ0BDQEPiTCGhE6k8Cp+2mIaAhoCGgIaAhoCGgIaARKe0a0BDQENAQ0BDQENAQ0BD4kwhoROpPAqftpiGgIaAhoCGgIaAhoCGgESntGtAQ0BDQENAQ0BDQENAQ+JMIaETqTwKn7fbfRCA3N5c6XesUTf7DkR/Spk2bRwbG2LVj2b1jNwU5BeR65eJq4kpGXAZLXl9CkyZNfnMceXl5HDt2TLWxsrKiTp0783hkE/iLBzp8+DBz987l7ImzJBYkUrZMWUwtTXmn1Ts4ODhQunRpGjRo8BePou2uIaAhoCHw4AhoROrBsdJa/scQuHnzJlu3bqVUqVKEh4ej0+mws7PjjUVvEPlVJM4LnFkUuIicnBwuX75MhQoV6NWrF6mpqWzevJmYmBg8PT3p06cPN27cQEiAvb09ZcuWpWHDhhw4cIDo6GgKCwtVu1atWhUhvH37ds6dO4eNjY1q6+TkpEjQ3B1zOTngJOSC5QhLcjrn4BjsyIhmI6hcuTKhoaH4+/urfqpXr87+/fspKChQ26S/eWHzsPCywO+sH/u27FPtDh48SHBwMCYmJtSuXZugoCD27NnDxYsX1Vjr169P+fLlWbduHebm5qo/wSQzM5OKFSty/vx5NT85XtOmTfnpp5/U51evXlX7y98dO3ZUczlx4gRHjx5VOPr5+dGoUSN+/vlnoqKiuHXrFj4+PrRs2ZJ9+/YpbGSbl5eXwkb+bjiqIUdfPgozoPTp0hQ0K8DhKwcs21hiXd4ar2NeHNh24D92pWrT1RDQEPgnEdCI1D+JvnbsxxqBxMREGg5oyJUhV2A/UAU8Qz3J2ZtD8rFknCc4UyOyBld8rxBVNgqvi140ohE5Jjkcdz5OrGMsHskeVA+pTpZXFgeqHgBLKH+1PC2jWxJsFkxYkzAKbhbg9rMbn7T/RBGGN+e9yZqwNSRVScLB1oFyB8phZ27HqaqnSExKhC5AFFi/aE3Ws1nY/WBHev10aAk2w23InJUJRyEwN5BLlS+BOzglOMEOSF6eDFbgNcmLLwZ+oYjX5BOTiawbiY2FDU4/OOFj5sM+3T7wBvTQJLUJKwatoOnQpsSMjMFnug+RVSOhBvh/6U9WnSxiqsZAJLS60YqzuWeJ7xqP3TA70iekQyys9F9JzZo1GfnFSPYH7QcLKH+lPC1jDTiENgpFiKvbATcGug5kW/I2w7ZbN3Hb78anHT9FPGov7X+J69Ouo+umIyUihYKWBZjtMyN/Yz7Yg/dUbzb02KAInWYaAhoCGgKPAgGNSD0KlLVj/CsRECLVfnJ7ji44it97fkS0igATsB1hS8YvGdh2tcW8ojlJ7ybBG8AccBrkRGHFQlJeTIHZwELQ9dCR/2w+qZ6peK71JOadGDxGexA7IRYuA6lAU+jxeQ8m95pMn1V9+GXGLzACQ78LwbvAm6h5UYb34riyAtc5ruh36vEZ5UNk5UgYCK61XNHv08NS8Cz0JObVGKq/Vp3gT4Ox7mRN1mtZUBsqjazE4lGLmbNjDjvf3wkzgaeAYHA+4kzSqiRqDarFqWGn8PvGj5UtVjJj9wy+G/4d1d6uxtnqZyEfykSW4fri69QfUZ+jbx6FaeDu5k7cpDjca7gTtyUOrsK6lHVYWFgw3HQ48Q7xeG70JGZ8DB5jPIidFAtnUF426oPPFB8i34mEc0Am0MSAzYB6Axi3ZhznN53He6Q3KWYpZM7JxLqZNVnDs6ARVBpWiaVvLNWI1L/yjtMGrSHw70RAI1L/zvOmjfoRIFCcSDm3dSbpuSSoCTZDbMg8lYn109bKG8P7wFdAVzDta4plgiWlM0pTYF5A5o+ZuPdzJ79aPkkdkrDqZ4XFLQvyy+UrEqDIQzLKu9N0UlOWvbSM+q/Up1TpUmSHZJN9KBt2ge6CjoQ5CYosMB24+TtEahF4mHgQ+1YsVl2tMIs2w6aUDTFTYqAaPL/4edZ9sI7KnSqTYpVC2rE0cjblKOKi26gjYXkC5sPNMf/JHHtHew6sPcDSb5cyo/IMqm+oTrB3MMSBDh0JnySgq6wjYW8CTAEXVxcSpyb+ikhJaG5s4ljiWsVh2d8S+VdQroCMuRmQdps0BYL9C/akzU6D7Nsksyo0ndyUvTP3UmdQHYLXBuP7hi+37G4R9V4UAW0DCBkaokhYj496sPnDzY/g6tAOoSGgIaAhYEBAI1LalaAhcB8EihMplw4uJPZKhMp3iJRdXzvSW6dDN9D115EQkQDR4FzDmaSaSdDa4OXxfMET66vWhHqGwnxw2uVE6Z2l0S/Rw06wet+KbKdsvEt5c2DjAbq+15XTvqcNobU+KG+RQ4YDqfNSH5xI7YXqq6oT5hxGxgsZypNWYXYFrg6/qohUn6V9WD11Nd1Gd2OP6R6yXLIMHrAfoNzscmR7ZRPbLhYCIHBLIJtf2KzymHrH9cb+lD3Xba5jW2CLg86BqHFRd4jUKvDIN3iZSnqk6tatS/+3+nPU7Kjysjltd6L0rtLol+thO1hNM+BgbmdO3pY8FYpU2xyz8TH1IfzncJ4Y/ARn1pzBd4wvt2xvE6l2AYQMMRCpnvN6smn2Ju2a1hDQENAQeGQIaETqkUGtHejfhkBxIuXQ0IHU9qlQCaynWJMVnIVtD1vyn8gnd0guznWdSZqahPkqc/Ja50E7YAhwBNx6uRFfEA8pUMWhChe+uIBTdyeSZyXDXLA7Ykf6nHTqLavH+knrab6wOVHzo6Ax8KFkg4PzFWeSFicpEsS7iCuoKLTn1tuNeN94td2ruRfRG6JhNThedCTlVgrEAD+BUxMnktsnw3PQcUFHtn26jSbjm3Bo9iFD3pWEDGuB4wRHUjxT4ATwHVh9bsWHdh/SokULOm/sTFRBFJlmmTgHO2NZy5LoidG4VXMjflu8Gq/OVEfCwgS86noRPTtaebkktJeVlcWL/3tReeCqulTl3JZzOHVzInluskoetzthR/rMdOzn25M2N031ZXfMjvTZ6dT7rB4HVx68J5FSx3kmGvpDjSE18Kvipy61YV2GPdIVlf+261sbr4aAhsDfg4BGpP4eHLVe/h8iUJxIVV5dmYsVL6rEabvJdqSfTsdxuCM2TjZEvRtFwLIAQnqH4PeSHwnNE8h8NhO+lKc5uD7nyk3fmyS9nKQIjTzwy71YjvBu4eAEQdFBnHc9z4jTI+hWtxuDNw8m9ONQWIaB4HwFfsf8iPgsAlYCLVB5R+7L3InbHIfHIA8KfQuJmxhn+PxZ4CMory9P2PQwkEjXS+DzjA+RbSLhBXAf6c6cNnP4cNuHnP78NKwwhBclX8tvoR8RmyNguSFc6TbPjSnlpvDMM8/w7PvP8suyX9TZLtezHIXlCrk24xoVl1XkSq8reI7zpJSuFFFTo6i0rBKXW12GiwYilZyczLSoacT2jwVZWNcHyr1UjvAe4WANVfRVuOB8gVpf1eJU21PgAFViqnBBd4GRwSOZM2LOPYlU2RZlufbUNRgO9u3sSeufhvMNZzY02aARqf+H96U2JQ2Bxw0BjUg94BkpzEgh78w+Cm/mY9m0xwPu9fCb3UrVk3v0m6IDWbXqB6Zm3EqJJ/fI15i6l8W8lsSYNPujCBQnUubjzHG76YZbmhs3gm9gXsNcddfApQHH8o9hamPKzaybtLVoy55DeyioXUDWpSxsa9qSejiVppWbct35Ohlk4JTsRG//3myN2kqcW5zqxzPRkwU9F6il/i9NeomwcmHEn4sv6te/tD9J5ZNIj01X29J/SSfPP4/MxZmUmVQGXZqOZOdkMk5lYBlgSU5YDk2smxDpG0lsQSwepTxoVLoRe/L2kOWcRdqRNFa9sErJHnxu+Tnx1+PJi8vDzMkMn2s+mASYkOSchE2BDbVK1WLu6LksX76cj258ROSHkRAG7Ve2p5t/N2ZenEmuXS63Mm7Rx6sP4RnhHMk/QtaFLCzKWJAXk8eMp2bQoUMHxi0cx6lbp8golYFzojO9A3qzJXILcR5xUAgeCR6MrjeaDw9/WLTNM8GATbVq1ajVrxYZgRkkf5dMoXkhzs2dMT1oikuQC4neicRvisesohmWlpas6LlCI1J/9KLX2msIaAj8YQQeKpFKndad/IuHf3NQZpWfxGHC1j888Ee9Q/G5WNTvgN1rix/1EO55PCFSScNrFX2mWx1OYV4OqZM7UxB5RW23fna0emn2xxAQItXitRYkuyeTHZbNsoHL8Pb2VqvPipssy09JSSnSfBIdqUuXLik9KdFKEqtUqRI7d+5UGkyBgYHqvYS6RMNJNKLKlSuHi4tLUbe//PILsbGxRZpQrq6uREREqJfoRYnO0oRvJuBVx4uunl0Z128cISEhREZGKm0n4zF//PFHNQ7Rr5LQXEZGBleuXMHW1rao3alTp5QmlBzDaKIXdeHCBaUB1bZtW7V57ty5TD8wHRtfG7xKezG3x1wk7+nkyZNq/tbW1krzSnS1RINKdKREW0pMcBByI/bNN98oTSgjDjIm0ZaSMYrelbOzsxrPoUOHcHR0LNom+4pe171MCOi1a9eU3pcRc2lXo4a42TTTENAQ0BB4eAhoRKoYtnlnfyL760VqS0lylzzqSW7qb6jPHifydy8idTM2nOTxLYtmVpJIpS98mVtpiYpcyVw0uz8CcXEGj5GYu7v7YwWVXq9XYp5ubm6PZFxCLIUACWkS0vO44fFIQNAOoiGgIaAhUAKBR0ak5IF9v4f24+ItSf94OLmHtyuIdOsi74Iq68uPkJeYeKPEK/U42L2IlIT2jOMt7VNRjdfU2+ClkPBk2ux+RWRRI1KPw1nUxqAhoCGgIaAh8G9F4JESqcc9hJcy4RkKIkQF8NdE6nE9wfcjUjLegojzmLr6YmJtXzT8zE3TyN7xqUakHuCEXr9+nYmfTcTWybao9Y3LNzC3NcfK0oonnn6CkU1HPkBPD9Zkxq4ZXDxyUTV+d8C7RWG9B9v7Tqv4+Hh2/bCLXcd2EVg3kCnPT0G2iYmEwbyv5mFuZY5nWU/12cOyM1fOMGfNHBUerNa4GmOeHnPXoQaPH1z03t/dnwmjJzyUoRjnLp3P2jaL7Ixs0pPTmf7ydBWqfVBbcmIJh74+pJrXbFGTUS1G3bXru5veJTosmrzsPCa+PJEA74Ai3I0Npcbh+KXjMSllQkZyBlOHTKVMmTJ39ZOenv67bR50zPdrVxyTB/Vo/pl9/uo4tf01BP4NCDwWREq8J8ZcKvGQGD1Uss3oBRIwjURM8pXELBp0wsTBleztCygID6aUgytmgfXvmb+U89MmCi4eJv+yoWirWaV6lK7aFMvG3cjaPJ2bCZHknfyOwjxRATSE7+5nJUNiN6OukPPTZgouH6MgJhTzKg0xLVMFq7ZDMbGyK+rmN8ddqS62Az/AxF5X1P6m/jq5P39OwdWT5IecxMTKHrOA2nfN735Eyngs6cyIZ+7BL7kZd+0urO81R4u67bB8elDRR/lXT5G1+YOi9487If67brwffviBVj+0gs7FenzHsJINW6j7bV3mvjJX5eFIzpHU5ZO8p4CAAJUrZDTJdZL8HQnDSc26hIQE8vPzkfwlqTnXtWtXlVM1bPYwzvQ7A9dgjesalVx95swZlXv13HPPcfr0adWl1MGT2nx9+/ZV76Wmn9Swk/6lxMy8FfN4J+8dSAf/g/6sfm81Hd/riE2QDWbnzQhvFK70qOosqMP8N+erB7mvry/fffed6ksK/0p9QDF5qEsZGcntkv8l/+nJJ59EQp5Sm69x48Zq7JK0LiRBCjhLfpWMZ/G2xSzXLQdfaLa5GfPennfXqRk8aTCnRp1Swp7vR73Ps22fVfUEpfhwly6yXBF2796tjunh4aGKEcsxxSQXTPLFJNQoOWPy3mgSepTcKilJIyaq65F5keRcy8E8w5zYj2LRrdHxZrk3VQ7XU089pfqSeoFC+qRmopFcFMd884HNnPQ5qcrbNAprxKThk1Q+l+wj4+o2sRtho8Lge3hd9zqda3dm1U+r2H1pt0qkb1e5HQtGL6By68pEPRuFy88ufDH2i6JQqeTJSW1Cwbx4mwW9F1ClShU1Pgmv1qtXT50nOaYc32iCk6mpqcpbkzqF8kPAeM0JCZISPMZrbtHBRSTYJ5ARnMGXE2V5Ker8yvUptRUl3854/qUPuSZeXfkq8dbxZJ7JZMuELQo3zTQENAQesiBn8QTt38orKh42K57PI0SqOCEwhtsS+vr85rmzbNYL26Fzitqkf/IquYe23XMfy+bP30UuHuSiECJhJFoy9uzdSynMzvjVrhJWs+4zCfNqzdRnv5d8X7p8DRyn7FRtM1e+Rc7+LRTmi/T1r82IxW8RKSM5LUlAS/YmczGv04bMde+pj8yqNMTh7S1FzYqfH5se47Hq9NqDwPSvbyNEqvus7ni94sW5zucI+iqI8InhZC3MUiVayqwtQ0aFDFoktsC1lCs/3PqBSJNIKuZUZID3AF5//XUkaXzimomc8ThDpm0mQTeCKB1VmjDPMEytTYnPiMf9ujsptVKwibAh8tVIRaQGfDGAUy6nCLYJJjA/kCYmTfj8xOc4tXbiZtpNbqbf5Kt+X6kH3sKTCzlndw4baxsqna/EuaxzJK5MVLpS/mf9qVy+MhcrXCR0TChOTzuR3CdZiYVWWlSJZJtk6iXXo7JpZb4v/T2nCk8RWBhIF88uTB85ncWLFzPlxBTMdGbk3silVPlSuB1z43qD65SPKU9j68YcKTzCBYcLWJlZ0Ti3MWXsy/B1wdekhKaQ1M6gfeX4kiPObZxJ+DpBrTp0aOSAfoeezM2ZSq+q09ZORPhGcNXuKp4Fnjxl+xQWJhZsTd1KlHUUFTMrMrTmUMY8P0YVRR7/xXgivSLJts+m8rXKmISbcD3gOvnx+eTZ5mHvZM9Ar4F0qtuJNjPbEL8oHk6DxSQLcn/OxXqFNZwF31xf+vn046fYn7jgc0GVvQmKD2JKnymKYFYdVBXHlo4UpBSg368nOz0bTKFsUFkKahRQmFuo6hHKuUw9k0rqulSlveVy0AVnE2eyLmcR9X4UFIBupo6db+2kw8AO6MvosbxgSVDTIGKqx5BWOo0qiVWY9fQstQigRqsaqo35GXMs61riXMuZzLOZ6AP0VP6lMlFNo/DT+2Fy2YTU+qnk6/PJc8rD1sKWZwqeISI1gmCvYLLsshQ+pSNLE+4bjqmVKTEhMZTKKUX2l9kErgzk1se3sG5hzRXzK+jydQRlBHHw0kF0z+hI3pNMdr1s/IL9iLeMJ3lTMlU2V8Fkm4nSAdNMQ0BD4BETqXsBLg/5v0KkhKxYdXyNm3Hhd3uv3tyIWdUmiBcm/VORbEZ5rKw7j8DE2ZOc/y1XnhmHSduhIK+I6BjHWNLrUtxrZiRSBVeOkTJFRHsMJrIIZkGNyd69jIJrZ9U2U9/KOE76ChNL27uI1O+NWxLbJcFdzOgBKz4GizptsBu1nD9CpKSvkvMwjl08dAmDA4qwcHz3K0pXrGvAZVJH8kNPqb+dF/1CKcdHk9z8ONygu3btYuj2oUQvicZzqCc9bXsyr9M8KAOVvq3E5eGXcensQim/Uujf1hOwNYCQ10KoP64+619az7bvtjHGeozyygRGBHKp1iW8pnkRPTUaAoFVYHvalox5GQR8EkBI/xBVJ6/CxQpcXXaVgIUBhHQIwWO2BzdL30S/QK9g8f/Inw2NNzB/93w2PLeBwKOBXPK7BIfBJtiGzI8zIQSC5gVR1r4sIU+GcOWFK7h2d0XfQQ/i1P0MGAwOQxxwc3Qj5JMQpTgu27ze9WJr961qhd8gr0HgBZUOV+Ly0MtUXlWZi34XlSep4qaKXJl/xYBF9cuquLPfFT8ilkcQtCWI81XPQ2lwfs2ZpJ1JeI/wJso1Sqmo27W3I319utLb8j3ny43VNwzHF0fHPPAz9SNiZgR8DLwOvu/6sv+V/Uz5agor/VYqz5Aqr+MFAYsCCJkXoshRpWjDOBuNb8SszrPotqSb8kKJMKnFywYiFbg6kEsul6AilJ9UnrARYUqbS/SshPQMiR3ClJ5TqD+nPjc+NCwycRzqSMqgFEOdw1Gu6H/UU3ntbX0xT3B5zYXEVYlKHV7VCGwJdv3sSF+SrvbXvanjx6k/MmDBAE4uOYlbHzcKahaQ1DYJ/gc8D82WNOObMd/QYkwL1UZIfPQT0SCKK6sBcUJ+L19mBt0vz1c8iVkbo4pUV4ypqM6xX0c/Ip6PAE8IjArkUpVLeM3yIvqDaDVfFoPNERsyV2Wqay72h1jSP09XmEv/DnMdMM8yRz9XD58YRFr5FuzC7EhflU6NvTXIW5zHhS8vPA63qDYGDYF/HIFHFtq710yNXqq/QqSKe4eSxzbjZkyoOpTt4JlYtuxD6tRni8J5toOmYyk6S/ew+3m/jE2Le5OMx8z4bAw5PxrKUUiI0Pbl+UU9J7/RiJtxEeq9/chlmNdtexeRKj5uSf6WJPDi4/69MZZycsd54ckHJlJGD9q95mE8VvH8KQlL2vSZhIT1Ut/rqJpYNH4Ou5fvDs/841fwQx6AhDtarWpFxNQIyrxdhmEOw3iz3puQAZ7veRJzMgb7RvakdUlTD7vmy5vz45QfCXgngCWtlrBs+zI29tkIG8AlxIXEHYm4dXAjfk48uIHry65k+WaR+WEmblVvq4NL21gXEj9JpMV7LdjXcx8W31pgHWJN8ifJyrPiNtuN7a9tZ8y6MRxcdBCX9i4kVkxUD2OfcT5Ebo1U5WfWm69XYbEhh4YQ/k44fk39iHghAp7B8NqFEuh0LO9IyvwUVe9v/9j9WKywYLnbchWCVEQqFTxnGObr2MSRlIYp4A+6r3Uk7EjAsbkjKa1TFMF02epC4jeJ6LrqSGibAM1/h0itBYcYB1KXpMLk2yKk34BLoguJ0xNxbOPIrdxbWHhbcHLeSXrO7Mnh1w8bag5Kjb7PwK2HG/HL4mESOIQ4kHoglQajGvDdlO9o8UYLTk4/qebqu9GXGztvKO9YkmcSvAkuE11IXJIIcisLOXsaGrzfgC8nf3mHSJ0G64nWZL2VBZbg8o4LibsS0XXRkVAtAYYWI1LDwSXdhcSNiYosxU+MV+Rs8PeDmTdyXhFJch/gTkbzDDIDMrF+yRpzZ3MqVK3AD7N++DWRagN0QpXSEeFRIadSFNt5iDNJm5JgPDjHOJO0I0lpayV9nKREVl3CXUjclohrJ1cDMXIBnw98SD+eTur+VLxf8yYzKpMUrxR1vSgSuPP2tTo/EeS3lET57cFhqQOp+1IpP6c8cyvPpVMnGZBmGgIaAo+MSN0v5+iveqSKE5LiJMEYIkx6rQ63kg1L2J3m7MfUo/zfRqRS3mxZpNVk0/c9rJ6RmiAGS5s3hLwT3xrI0YCpWD416L5E6n5EUvYVYU3J/7qVnkRheiKZG6cVHUPCew/qkXoQInUrOZak155Q/Zu6eOM48weydy0p8vQ5vPOFykH7L9l9iZQVBu/KsSiDl2egHiQtSvKp88D2vC27F+zm428+ZtOrm9RD2uO8B7GrYnFq5UTyx8lwGfp+3pcDNQ5wbcy1O2VWvgPXa67oZ+phCbAXVcPPoaoDqYtTKfNWGVY9vYqmTZtSe2BtVcTXY6AHsUGxytPkO8SXGxtvqBDTDscdSqag1/5ehI4OpfxT5QnrG2bI+2qC8iAxB7ydvIl6PQokuhsOXIcNwzaQm5trIFLW4DPGh8gjkeg66UjolgDlwHWeK/ov9QbS1ClB1SLUzdCRsC0B126u6J/RQ7PfIVI7wTHUQOSU10Ue6EngWdqTmBYx0BRs9tnQPKE5qyespv3k9hyddNTgQRGP1GxwaudE8upk2AruZ9yJWxNHzUE1ObL4CM3GNjO0/w78NvgR8XUEni95EuMbAy+C4wBHUr5MUSKjUnRZ6hJ6X/Pm+LbjRUTKb4IftfJrsa3LNuWRcplgIFLufd2JqxOn6i0WeaQEzzRvoj6MQtdNR8KkBEWkXjv2GtMGTSsiSb7jfbGNseVi1YvKU+R92Jvujt2Z8uqUXxMpOV+iaCLnS8imGTAOnLvfJlJLwfOGJzGfxuDQwoHUjamwFjyueBD7WSxOTzmR/GkynIfxR8ezPWw7l7ZcovzM8tjvsyfMLIy0J9IUEeUNsM+2J+2TNEWChWyKAr/Le4YfAgFLAlhRfYXKj9NMQ0BD4BGH9u6XpPx3eaTuRaQSB/kX5Rm5fBqMid2d5MziF8Cf8UglvliFwiz5SQz2Y1ZjXlOKlRksc+P7ZO80iHZa93wL647D/zCRElxy9q0vIoIlL9i/m0hJ/xIGlXComPSfMrGdInIS+nO4nZT6X7pxHoRIqYdU22RVzsW2sS0ZwzJw2u/EN5O+YcFXC9jSe4siQ0YipWurI2FugnoovnL6FfZU3MPV16/iGuSKfqtelYRxiXYh8eNEdFV0JNRNgGywd7YnbXEa3iO92Tl4p0qybvF2Cw7NOXSHSDUA3/d8ubHpDpESr9LI4yO5Pu36vYnUeHCzdyN+Rjz25exJey4NomBd53WLXbllAAAgAElEQVR3PFLFiJRLJxcSuyWCO7ivdiduY9wdImUDuvU6ErYnGLw1TyWoUJ3rBFf06/Q4dXAi2SFZEcSi0N4GcIgykMTqNaoTXDVYzdci3QIzvRkZ1hnKm1Tt02p80uQTxm8bz6FhhwzlcIRITcVAZlfo70mkmrzRhOMjj6u6h35bfk2kXIa7kLg0UZEo+yP2pLVNw2+fH4c3Hi4iUoJ5Y/vGbG67WZEYtzluxG+Op8zEMlz3vq5qK96LSDk940TyiGTlCRp2Yhgzhsy4Q5KGe5FxKYOCmAKymmQpTFqMbMHS15bSa3avu0N7v0ekPgL3aHfiVsTh/LQzSfOSYPdtIrU0Fl0HHQkLEpTHaVrSNLZFb+P4ouOUGV+GwoxCbiy6YagPORc4BC5nXEgUj1QxIuU+x5249XFU+LQCS6svVQKvmmkIaAj8B4hU8rjm3IyW5AewfWEWli163/O8/xkilT5vCLm3vU7W3cdj3flOEnbazD6IwKeY3SsLsWjU9Q8RKUn8zv5WkljAvPZTmAU2wNSnEmmzDCu1jETn7/RISZ8FYWdIebe94bjVm5EXbJjDb2H3//lGehAi5dbTjbwn8kh5LoUG8xtwZOYRKk6pyJpOa1j18yoW11qsiEHFGxW50vEKHiM8iP0gFiLgvSPvsdZ2LaFvhPLk6Cc5POawwXt1zYPYBbE0frsxBzodwGmfE6bRpqoYsO8YX46MPqI8TS3fa8n+N/cTsCKAkLIhKhE64NMAQlaEFHmkZNXfgG8HcH3Gdfyf9ie0T+jdHqkZ4JPvQ+T0SOqPrc/RN4/ivNaZtdXWquX7JT1SRUTKFzxWeRC7Jhb/Of6E1gpVniyffT5EronEf6Y/odVDVQjQfbI7caviDB4PD0OdveI5Un5n/YhYE2EoyPw0WO+3xjnUmch5kfCqoXhz7WW1Wfr0Uubvmc/almtVUr6EWCWHx3+yP6ELQu9JpLqM78K3476FG2A1zorsH7Pv8kj5DfUjYkqE8tZUTK3IlVpXePnIy7zb690iIlXmzTK0cmjFymYrVQ1ArxFeRNePViEv8eBIwrzTB04kr0k2ePhue6TcmrsR/168KnZd9a2qLBuxTK1+k/wnCe3JdZPcNFmFfpkJLYa1YP3E9WqV5V05Ur9HpA5AxeiKXBl+BZ9nfYgcFanCsWpbmyt4vOFB7IxYCIUVsStY/Mtiji08ht9EP+JOxZHzdQ6MNeSiseceRMoB3OcaSHPVXVWx/t6ao/OP/n++9bW5aQg8MAKPNLR3P49U7oEvSF9s0OMp7VcVx2mGkFju0R2ICndx4iB/F1+193uhvbSPBpP3y3cGYlCzJXbDFildpcKsdLK/XXaX1MK9Vggaj32v3KLinjSRDLAbubRorFK2RUiOmMNbm1QS+v3yk0p65CyadC9KNC/lXhbnD6XCq8GKz/1heKTkGCVXF5Zy8cZ53mEwkQzX/5YJkWowtgEJ3RPQbdYxrMYwptyaAubg8JkDqTNScdngQq1ytfje+XuV+Owa68orbq8w+eXJqizMhCMTOBN4RuXfVA2piu1JW448eQQS4CO3j9iWvE0tq88MyVShMSny+1zec/zs9jNxujjldXkm8hmOhh8luW8yLutdCF4arOryrVmzhikxUwj1D1VyB40vNVZ1+M48d0YlXu9ou0PJFXSc0ZFDHofgICo3C4ngipTDVOAk9LToyY+6H4lzjVNhxB6lezB/6Hy2bdvGKxGvqLE7rnIkZXoKtrNsyWiQofKh6u2vR2LLREK9QtV8Gsc0xirPilNlTpEgGyQElQsVTlfgam3DDxrZjB9Yf2JNwQsFalOz4GacKXuGeLd4FdZrnNQYN9w4ZnIMvacenV5Hs8JmLHt7Gd9++y3TLk7jl8q/wC2oeqUqFocsONnmpEq6dohwIHVYKn6L/bj83WWWbF7CtGvTiLeNx+wzM/LfycdxuSMpLikqXFZ1fVXsnrHjcKXDSqYg6HIQHzf5WK2eqzakGol9E9Ft1NG6ams2WWxSoVubDTZk1s3EPsKetIlpisA6TnckpX8K7ADnHGeS+iTh/qE7Lh1duOB1Abcf3dg+aju9J/QmfEg4rp+7Us6lHJEBkUSbR1MxriJ9fPowqt8oanSpodo4rXAiuXwy1MEQdpXz9cXtHKkOYL/CnrTtaXDGEPZzdXelYXBDIrwjOB14WuFf9XJVbE7YcLTxUbVA4LOKnxGaFcryzOXE34jH8oAlZqPMSD8pehmG6882wpaMARkGYtsNsIHq56sTWy2W+IJ4yu4vS/heiQFrpiGgIfBYEKmCa+dIndK1SMNJ8pgkmbpknb57yR/8HpEq6WmitDmWjZ9Vyd2SO2XV7iVsek/kVmI0SSPrFV0RklNUmJ2O5AWZWNrclwQVDx2K+KVZtabk/LD+Tj/FQmIPSqREvsE4FhM7F2wHToOCfHK+W0FBbDiFmSmq/79KpKQPmadFw653eeqEeAoBNZpVx+HY9HzrP3u3SG04o0leyIEDBmIrWj1CZsRE2+fnn39W20QLSMIeohElJlpEoo8kWlOiUSQeorAwSchBtRN9IFkdJxpBUndPNHsk/0m0mEQfSfR/RLPHqGkk+3XsaFgAIHb48GGlgyQaVqIBJP1Ifb3i7URTSPY3bhedJTmmsS6faDQdOXJE1aoTjapmzZopLSXRNBLtITHRw5LE9ezsbKUZJSaaWaKLJXOQfCohbTIHwUhqEIrOk+AgJWWkL2kjpW1ECFPGLeFJMQk/io6S4CdtRA9L+pF6e2fPnlV1CKXmn4xNTOr7nTt3DjMzM1W3ULSORFtJTP426k0ZcTp+/DjyEv2rJ54w5AEaTY4j85HaglIPUOZk1KAqfu5lPzkncj62HtnK/jL7ic+Kx8XGhZrRNXnK+Sl1fkuaaDNJjUCp0di+fXtVa9BoQUFB6r30KX+3bt1aaUEVb2NsK7ULS/b/7qJ3SW+ZTsa5DIZXHK70pp5++mlV51DGKteazEfmJVpmYoKtaF/JeZVxyXkW7S85v1JvUbCQcyfb5NzqdAZtOxmf/LAQnGQcMhfNNAQ0BB6T0J6ciOJeGeOJEYmAW5mpRTlCf4ZISV85e9eqnKXCHFmTfMeE+Fh3fR2Lpj3VxuLJ48ZWVm1fxKbPu/clUjdjw8hYPv6exZll1aCsHjTagxIpSZTPWDYGEREtboKHaZkgcg99pTb/GSJ1T5z9gnCcJuuv71jS6EbcijesOnSctY/SXgHa/aIhoCFQDIH169croiskpWXLlkpA9VGbEFYhjmJNmsjqAc00BDQEHjUCD9UjVVyVXCb2ezX1pH3BjYuYmFliXqMl5jVaUBBzlfyzslTlzv7F+y1ew++3jldw/YLyQhWEnKSUs6dKnpbcIxMLEY65Y0pnKfQ0pazsMPXyL1Inv98xjXtKjT5RTb+VFE3pstUoXaE25tUlU/Puvo3vHmTc4tnKP/8zUjvPiIfoORXc1nQSPCV8mLPrTkjRusc41f63xish0/xTe9RKQMm7Ev0rYy0+GV9xDSuLhl1UOFQzDQENAQ0BDQENAQ2BXyPwUImUBvi/E4GMpaOVqrpYydWI/84ZPbpRS1hNQmRiElKRUJqE0MQk9CbeCynrISGq2rVr3zWwU6dOqdCWmIRnJGz1WyZtZR+xqlWr4ufn94cnKqGbo0cNScMSZpMw1KMyyR8zmjFMdK9tD3s8xmNKKOuPlj35vfH+3ucPe25a/xoCGgIPHwGNSD18jP9VRyjujfqvSh6UPGGSR5KZmalySXx8fBQhMlpSUpL6U7YLsZm1chbzM+er1Vzd9d0Z22ssnVd3JqliElZLrEhpk6KSvVueack3yw25MpLbI+Sq79i+7ArapVbzra69WtXXE5M6d5KDJLlGxgK3cqxxC8ex3my9Snzvl9tPFToWsUpTM1NMzU35esLXakxCECRHyVig9/vvv+fVBa9i6WSJfbo9P1f5WYlMto5vzeo3VxflfUkujISNhPz5+0sWssGk8LG1tbXK+RETPOS95IhJrlOHDh1UHo3UfrsXZlILT+bcZnIbEnsm4rHWg+9mf6dyc1oPbk1E/wjc9rjxzRvfqLwyyR+SYxnzuWQloeTwCObF7eJFQ8FnGYuQypLnSfKCJKdNyOeADwdgaW9Jdko252zPKeHJ2ttr883Sb4rmL/li0ofgL/UUjXOV/yWklpaWxpgFY4rG+/Xor1XuUWBgoMpzkvJAzy1+jri2cXh/5s3RdUcVnj3n9SQ/K5/8nHw2jN1QlCf2r/qi0AarIaAhUISARqS0i+EuBMQbJWRKzLL1ACzqd/hPIyT19mZ+M5MwwrBKs6KWfS2ORx3Hyt6K1OupEASeZp40dGzIt3nfknoylYi+EVAFhuwYwoutX1REKmZRDDZ+NmRmZSrSYlfTjvLO5VUf9tXtsbCywDbOln0T9+H+hTtWu62w0dmoem23/G4RcysGl2wX+tfoT8atDFbHrObmyZuEDAtRxGzY/mEEWQYx+eBk4j+Ox+0lNxq6NSTDPIPLpS7jaeLJwJoDeaX3K9QaVIvTDU9D49uK4FKHrjQETA/ArKoZPcr1wM7CjtUXVpORk0GAeQBj245VScpCKgfOHEh2tWxMz5uqayMyMRKnW06KHEQejeSZ3s+QaZXJlVJXcMtwo6ZtTfZf3Y+dqx2Z8Zlkls1U9fQirSOJmRPDEy8/QaxVLLVu1uLgnoMkFSSp4sKDuwzmvOV5rpleo2JBRV5p8gpfXPqCc+nnlGimv60/C/ovUAWX9+3bxwfffKDm6lHag852ndl4ZiMW9hYK45xKOZS1Lsui5xexaOcidt/YTfSMaHza+hA5NBLaQ+2RtbnpcZPmbs3xt/NndcRq4k3iKXurLKObjFaFlD/77DNmfj6T0halSUtOIyE6gTyTPDXewBqBRNtEU86zHHnpeegv6pXMRPTYaLyHemPiaEKZmDLEZsUSti4Mr7e8aOPZhhXvrvhP32Pa5DUE/u0IPJZESn79y69ZMVmto5mGwD+BgKxy6vVRL44OP6p0oKT4rqhR5xTkoJ+nB1m8J8vSF4LPeR8iV0dC8G15Af2viZRzbWeSZiWpJeYuI1xIXJ9oEJQUywG/cX5EzI2gwkcViLWPxbyyOS4/uBAyPARsZXUBeEz2wDrTmrAVYYYl76LJdMNApPwK/BjvOR6kCtIMsL9gT9pHaepzfKDmZzX5steXdHqrE+eWnlNeM+e2ziS9mQSNAIlAVkGpcVu4WRD1QZRh35tQf1V9dr+3m7Hvj2X54OVKjBNxzElJmHYuJE5NNGCxG1yXuaKfr4dYlKfHf4g/Wd5ZxEyOAVkAKLXbPgLnJGeSFiYZ5lHFgKPXT15Eb4/GZ5SPKqx7/YPrBsVxG/Ad4cuNjjcMdedkUeJxGJc7jlHtRtH5g84cG3esSFrBaboTVqWtDPXl5JgiyL8M5ljM4UToCTY13KQEVKXmHzUN9QVFiFLU6UXny0ZvQ+gnoco7KHUSA6YFsK7XOi5dusQAtwGG8joxYD3Imqxvs/B60QtzL3OuvXNNSTDQwCBX4GXpRfSEaCUxoeY9QJZ4AiI5tx3a72zPjqU7/onLWzumhoCGwN+EwEMnUmPHjmXTpk3K5d+wYUM++OAD5fr+LRMiJS59WTJet66hcO6fNVni27z53Unff6QvWZ4u+0+aJEqC/06TMIuEQ/4KDg9j5pLXI8u1t2wx5GM9bnb+/Hk6LOjAtY7XDKKLUix2HThFOZG8KNmg+izRtzywPm9N1vIs7Orbkd4nHVo8IJF6ReoAoQrzuvZ1Rb9IT7PVzfjJ9yfKHirLTZub3Fh4A6T60FADebA/a0/akjRDHbRhBoInRGpgk4F0XdOVqIVRqpZcTpMcskZlqRIrom3k9I0TG/02qqXxr3q+qshFUPcgzk8/D3rw/ciXG4duKGXszGczyW2TS6u3W7F3414C3whk66CtvLvkXb4a9JWhlMt5AyZFREpSvkaCTZwNmW0zDbXwjoDrVFdMrEyInxaPd31voqZEKdJiH29P2qe3y5A8L3WJwOlLJ5J3JeMxwIPkoGRy++UqLFkPDu8a9KEUQRMF7gbwvO553uz9Jn0+78O5KefwesKL6EXRSi/LNc4V/Sw9fo39iBgWocQ7e13tRZ+mfRh+cDjXp1/Ht7EvNwbfMNSxk9X8nxtKorjp3IifF09QryDOf3oeh3UOrPZbrXLeiojUBrBcbknO3hxce7iir68H0fsVhXDRsZ19h0j5POljEBf9H7j/7E7cnjhVYuiT1p9oNesetxtfG4+GwB9E4KESqR49eqgvnrfeMmgQ/fTTTypnY8kSKSB2f/u7iJTkYUhOhHF58B/ERjX//0CkRo8ejYODw2NHBuX6EG2ax5WkSiJ2295tiUiKQF9ZD2sMdekcrzmS8nHKnfIZJmC7xZaM5Rm4dHAh8flEqP6AREoEFoVITQXnTs4kLU2C2/neVfpXIdU9lajZUQYSd9kgnimeluyl2ar0iipg62MgUqM6jaL1mtZKpdv1WVf0bfQGD4gQHPGe7YRdul0q36t7qe6KSD0x6AlOTDgBpW4XOz4cie5ZHQkvJhi8LgsMBMdllwvb397Owm0L2fz6ZkUouYQq01JEpOLhqXVPEX45nFRS0dfWw1Io/WZpHE0cSZiegGcdT2I+i4Fz4HLchcQFiQaiJDUKbcH1I1f02/V4Dr1dZ68NeLTxoE7NOkSERxBfNZ74CfHwKfgd82N8h/FKw6vn3p6EjgvFo6YHsRtjFZFxDXVFP1uPIjGzIxXOoy6Mol/9fnT/vjuhY0Op8EwFrva4aiDE4pWT2uGLwMvKi+jx0QbCKOrpR2HNU2vUd4kiUu7QdmFbwnLDuLz+8l3jVcT1OIpIGj1S7tXdidsap7xv5b8oT9jmMMpNLcfO5wylfjTTENAQ+Pci8FCJlIjiSe7CH/WE/F1ESkT7RETvv06kevXqpb6sH1fC8rjePkLE289vz6kZpwyhHymhcRRcfrlNAIx1yP5uIiW/O5qCd4Q3eRl56D/RY9/AnjSTNEUGrGtak7Uk6zeJlGNLR1LqphgK3BqJ1HyYbTdbCYb+FpFS+3ZNUUTKtoktGc0ysA2xZesHW1m1dxWbB21WBEm8WOIpKiJSJ6H98fbEesZycsJJeMkQYpTiue6p7sS9H/fAREoR0pqJMApcGrng2seViF8isLxhSVZClirYm9s+l6cWPsXLDV/m9YOvc+PDG3eI1ApwzHckZV7KHydS74KrqSv6BXocyzuSUiUFEmHN8GJEqhR029WNa1nXOLn0pKHWYM0EVQRZhVZFfXzO7xOpRXUWqUR+ScoXYVDNNAQ0BP59CDx0IrVy5UoGDhx4T2QkcXPhwoUEB0tiCSrE0717d/WLuWRob/z48XzxxRfKoyWrmaQ0htGK9yPKvB9++KFSjpbQzNatW4uInJA6MWNfotIrHhHpV9SRxaSvefPmKaE98UbJCqP7hfZk9dKIESM4ePCgUkwWwrJo0SKV1yUhxbffflupN1evXp3XXnuNIUMkPgOTJ09WKsOSJCvzl6Xf69atU0Rn1apVajXStGnTisYt43jvvffUsWQlkYTDVqxYof6X40h/xrkZ+5ftsm348OFqBZXRjHMpPj5Ro54wYcJ9lYqLt5XwrIxTlucbPXYytjfeeEOpTXft2pXZs2cXrfLasWMHU6ZMUUnKokwt6tWCu5zr4t4+mYPRpD9RTpY+X375Tokg43kTZexnnnmGzZs3F+3z4osvsmzZMvW+d+/eCitR+f4rJkrPTx9/mrMdz0L32yVVTt2DSGWBw7cOpC5NNXgmnohRuTYlk83vmSN1L4+UhK3soXTl0njt9+L60ut4veBFdMNolVPlEupC4qeJBnLXEgg0eKRGdhjJ06ueJuKDCJzbOZNTLYesiVkwyOBZ8l3qy4yAGWoVX/dMg0eq6gtVOffBubs8UqqWXvNEReaCZgZxfvV5ykwpw7ae25i3bR5rXNdAM0N+lNSd83jOg9i3YlXO1OD9gzlR9wTBjYIN3jCZy6Y7REqFygafV/lYLlfu75Fy6+VGQWABSUOTcBtjqFenQnu9Uw15aJIjNRFavtuSyd0n03dPXyImRxhCcaPOq2PqTHUkzEn4FZHqW68vz+1+jvAJ4ZRvU56wnmF3e6TmgVuOG/Gz4gnqfbu//bCl7Bal6q48UmWh77q+XIy/qIiUnHdZLRk5JlKRLhV27Qcu5VxInJJIkUfqFPhv8yd0UyhlJ5Ql9UAqlgGWTGkwpej74a9cs9q+GgIaAo8egYdKpOSBtnHjRvVAk4eoPOyMJR4kb0oejHPmzFHkSQiPfC4Pf9HfKU6kpJ3kS8kDXIiAPHSFJMnDWB7yRqIhnwtpkL5khU1ycrL6zEgyZF/pS3R9Ro4cWdSXkXSU7Ourr75S7fv06XNPb46EpuR4q1evpk6dOmpc8vAXgiUlPiQ/bMyYMXz00UeK3MlLyJa0k2O98sorSB8ybtGbkXIW8rd8LoRKSmBIiQfx7AmxEIIn2kMydjnG//73P1UGQuZY3Otm7F/mbSRaMncp+yEm50BKnQhhkeMLMRFVZCE9QqqKmxAgaSvETs6P9NetW7eitjI2Wc0luW/yq3rYsGGKIEr41oin6CqJR+zLL79k8eLFzJgxQ2FfkkgJBnItvPDCC3z99dcMGjRIzU+wletElpwLIZXjyRyljIZ8Ln+LFtKuXbuKiOrf4X2Ta+ylj17i4CsHDSEfgWYPOFxyIHVsqoHISN6SFbj94Eb8C/EqARmpEnINuh+/I38Q0z0GpxFOJL+UrEJxtjNsyZieAVKXWoSpXwbb12zJeC9DFRtWSc7DwX2hOxYdLbhe87pKeA/cHoh5njnBzweDlK4LMiSJ97vSj0VjF9FpTid+qvGTykFyvu5MUpckRbSkTcNfGrLh1Q1qSX/3zd053+w8TAEkP8kEdB/qSFiXgOtsV7xdvDnd+jSUA90pHZ2iO/HxmI9p/mxzLmVcIjUhlWqdq3F2+llc27ui76VXCfNdz3Yl+WYyPw79EYTnSu6RECk7d+KmxuG4x5EU9xSclzsrwpE0KgleuJ3sbQUOax1InZuK5xJPXEu5Etw6WNXlEy9g7WO1iSoXxYUnL6hwo/NZZ/pb9mda32m0m9GOnyr8BFVRhZNrfFWDaNNo9MP0uPRxIXFcovLmvZz6MpP7T1aexhNPnjCMsZzUTQGkHvhKQ95XS31LglsEk1ApAaKg/t76bBy9EZGOeDHnRfCEjns6EhIfwqUJl3Ce5ExOdA55pnkUWBao68R1qKvKcRMyaP+sPWlz09R5rXWmFqdanVJ172y+tiFzRCars1fTv3//R/8E0I6oIaAh8JcReKhESka3e/du9uzZo8iMeHfEQyUPUfFsiBdI3htNHqxDhw6lc+fORURKwhDygC4eIpT6W+KVEu/Um2++qfRn7vXgND7IjSRDCIP09fHHH6sHvtGEDEitsk8++UR9UcrDufiY7uWREpIm2j/Sp7EWlXEfGZNoyHz3naFYspgQAKl1Jlo7xYmOfCYEQLxSxnEac7uMyfYlQ6TizRLPjpEg/haRkv5L5nlJzpRo6RT3Yj377LPKm9Svn8Ql7tjvtS05NiGA48aNU8ntcgzpTwihmIxbSJGIVpYcV0lM5HMh1KNGjVLnSsicEPOS5028W2vXrlWkSsib9P932unLp1m5YyWxUbFY2VmRnpzOTZObePt5c/3ydaxsrLC0scTL34uC5AJi9bFKS0iISe1WtWlk04iPt36shpSckIyZk5nSOYo0jcTf3J+kWIMOlc5Lx5WCK/jm+pKelK50oNx93dXxWlVoxcm4k5jlmtG+UXtFrrcc3EJsQqyqyyfXTf229RnecLjKQ9x8YjPRodGUq1pO1bqLvx6PRzkPnq/zvMonEhPSuid8D6FnQzG3NsfczJzsjGy8K3irY7YLake4Ppzzseep71efp5s9re7X8YvGM+vGLEMhWxMIOBJArcxaWGQaNKWadG1CTfOarPt2HfpreqzcrdBH6jmad5T4vvF4vO1Bxy4dKW9VnnP6czi4OBB5JRILawtKm5cmqjCKqu5V1Ri61OrCwbMHic2J5ckKT9LkiSaEhISw7/Q+TGxNCHIL4pkWz6h7Qa61dUfXkRSXhL2LPY3dG/NN8DfYOdmp/uXcmVua0+TZJgytNVTd51+e+ZJrF66RaJFIdZ/qJMYk4uTmRH5ePs83fJ4rEVc4H3ceP2c/WtRpob6zRKtq+gbJoofAuoFEXo3EBBNCg0O5Zn2Ny70vK8+cY7wjfnv9KO9YHk9fT6LDorF1tFU/ino36s2eiD2cOXCGU+Gn8Gztybou64rq+/2d16/Wl4aAhsDDR+ChEynjFIREiUdDPCkSCpMvFFmRl5GRoYqZGv8XD1a7du2KiJSE+SQ8JWRJ2hR/iVBep06d1MPzQYiUECsZgwgbljyueB+EAAlxW7BAMmwNdr9k89/Kv5IxSd7D3LkS1zCYeGMkxCkifiVJQ0nCJ+2LE5R75ZoZtxnHeD+P1L3mIHMSQUMj7kZMe/bseRexNe77W21Ljq34XMTzIQ9u8byJQKJgJg9CCWOWHNe9iFRx7I1eORFmLP6S8y7kWM6dkCnx6sk8xIuo2d+PgISw9x3bx96je7GysKJ++foKcxH8vJ/JvS9kVwik3LNCruXv/28mP5SWbFlCXqk8avjWoF6Nekgx6PuZLMSZsHYC7cq3U995mmkIaAj8OxF4ZERK4JGHrHg9xJsjS98lZ+j111//FXLFc6Tc3d3VQ1hyje71pfTSSy+plXkPQqSuX7/+u30J0REyZ7T7ESnJwRKydK9EdhmT5FgVLw8hRGHDhg0qV+ivEikjWZH5iEfmj3qkxKsj56D4PO93+f5e298iUtKnca4SMhQCVPw8lQztGUOs98JerhfJP/uthQuyrPLk3W4AACAASURBVF/ypGbNmqWUwEsqX/87b1Ft1BoCGgIaAhoCjzMCD41ISYhHwmWSJyS/PoUciQyCPOAk90hCNhLmKh5GM2o+lUw2l5V34nUqLptgbCvhOHkZw0dGwiYP3Ht5euThLaUm7teXeJHEayIm+U+SQyR5O/ciavJwF6JhDDcZx7R06VKmT5+uiJQkhIsXTuYrq3LkuH+GSBkT8WVckswt4UAJzYmHwMPDQ4URpU6YkAlJtJak2OKhv+LhSRmfkD1j/lFxzEperL/X9veIlHwuoVTBQTyBxUNvf4RIyXjFM1Y8FHw/jTA5puBQvKzJP3UTGq8l4/El9088gBLmFO+nkEsp+1KyneSxSQhU5iwmHh/5UXEvO3v27F2bq1Wr9k9N91fzkPDsX7HiuPxWXw/aTsZibCvfTxKWl8UgEo4teQ7kfpUfHPcyKQ0koX353BguLd63/H2/8cq1Kfen0aScjNwfmmkIaAj8OxF4aERK8ntk1ZrkM0myuSQDS5KwkB5JRhaTRG5JmJZaXhJmkvCdPPzlS63kqj3JiZIvL/EASYhI6nmJh0dylAYPHqwImnwhyZdUmzZtikQehYSJ50bayRel1O2SJGtZkSUPNEk8l/wkY19CnKQPWdkkK/rkgXY/j5cQIkmelkKv4qY3JsAL8ZKVasbkePGmCYk0krE/Q6Qkd0zGKl/+khcj4UdJ4BcTkiHeJUlEFxyEvMqKNiORkjwnIYhCpp5//nkV3hRiJkndgo+RSBUna8Uv5/Xr1ytiKCsiS7b9PSIlc927d696cIgoq5BkSUwXjP4IkZLj9u3bV5FwWRUpeBvPm/T1+eefq9w68QQKYSue//VP3ZoS2qw7tC5ZFQy1+dJOpNG8cnMOJx2mtEtpXCxcsMm1oZldMz49+CkODRxUu+zQbCY3mczByIN8H/s9hQWFdArsxJLx99Zfe2v6W6wLNYRLA28GsmflHvW3hNHkWvkzJveZnFsxuaYmLp+ocnxKmZZi9ouzi+rsFe9b7qf6L9YnK8Aw3/ST6YwYPoKwoyJNbsgZG9FEpMQfzIRsPjH8CeyesCP9RDrHFx1X+VBGm7FzBpeOi5gVnLh6gnTfdLKvZLN84HIVbhSTHDGVs1bMavSrQVr5NApSC7DPt8fHyofx7cYzYuUIMstnGs7VsTQGVB7AxqSNql21/GqE+IeQejiVUg6lsK9pj721PfKvQmEFZr4yUxHfpqOa4tDQAYtLFpxadUp9p5U0+X5pOaklhVaFSjX+f2P/pxGpB7sktFYaAo8lAg+NSBlnKyRGvojl17exaGpxJET0ULxJ8utOfhmKycNWkrWFYBVXNpdwmvQnv/RK9iXb5fOSn4k3yPhLs3hY6H7t5fhGuQD5lfh7quDysJQEVCGCJcNOQt6EXJUck3hSxIztS76Xz4pvM5IVSfYVoiDjkoTj4ibtZZvxs+LeGslRkYeSkA/jyj3ZV35NC2b3GnvJq1XaCo4y3+Lz/K25TJ06VXnjhGwareSKQiMOv4eBcX+Zh7xKYiqeOZHREAJcfI5/9a6T879wz0LOR5zHx9yHjjU6KjIqJmR2xd4VVK9RXSWIZ6ZmMvXVqUWyCzLO9kvac2G6QX5Ct1xH48uN2dZlm5JHUEv4HaDCmApkW2YT9X4UiHPpECxmMcGZwXzS9BMIhVabWmFVw4o+dfuQn5TPpnOb1HnrENSByJhIFj6xECpC82nNad+kPTvO78DG2oZ+tfpxKP6QSnZOiErAxscGK1srnvJ5isNXD5PqlkrupVyVoF14q5CyXmU5EX8Ci0ILnqvxHIN7D2bcynGs2rUK/Vg9ZceVZXS30ZyOPs3FvIsEeQbRv35/tepTrqWOn3Xkwge357tYh/93/hxtc1SJbTbY2IAOT3bg5+ifKbQrpEHZBuRa53LmxzMU3izkpvVNTPJN8NR5qtqGbnlu7PxqJ7keuVjGWtK3f1/CM8OVzEBlx8rs37OfUyNOQQhYfWZFtk22Wgk3vPNwSnmU4mTqSSqUrkCvpr2KfnTIeajepzpn151VivSkAaehz64+nDQ9yaU5BmLmusaVnsd7sui5RWAH9cbX49iCY3gv9Ma0nCnXx143yBxI6Z7PYK77XFoHtqbT150Ifzsct9ZuBNYPpHXF1rSv1p75P87navRVKphVoJ5PPWYemsmN9TfwGeTD6OqjOR57XCXaV3StSENdQzb+sBEbexvSktIoLFPIs/WfJe9aHp/u+ZQGdRqQlZ6lrrl2ddqxN34vGYUZBHoE8mrrV9UPQM3+GQSEuMuPdeOr5Pf0PzMq7agPG4GHTqQe9gT+C/3/WWHTfxob8YSJZ1JW8UkCvni1xEspHsG/Q57gUcyv2zvd+LLylwbxy1iou7kuM1vPVN6ed356h2MTjqkyKFKPjR/gc5fPlTyEmHhhex3qxTXHa/ANqsxL011N2d97vyJQInnAz2A/3h7rUtbETo/Fracb1UpVY874OSz7YZkiUlWqV+HClQvgBP7j/SnlW4qQF0LAGty+dMP9O3fODj6riFS50eXI7ZJLdOdoyDUs5/c75UfErAjIx/CKg2qLqnF2ylnwAlIMhMC9izsmfU2I7RGr2nmu8mRN4zUs/275ndp070K50HKEjwo3yAYcgC5HurBg2AJFmnsf6U24bbiquUd/cF/gTtzeOIWH01NOSqX8Yv+LBgLzPVT6vhKXX7msJA6EEKl6dJFAZXCY6kCpa6VIHpmMw0QHTOubkvRaEojTaCPYh9mTtkI6AvMnzMmbladkB6rHVie4ezCIs/U8PLnjSaXGbvSEFxGpkbelJ6ZAnVfrkFAjgQjvCCXXILXwuq3vxheDv1ClaMo/WZ6wpWF4ryhGpIQMj0OpnA/6fhCju44uIlKEi84IOH3qhH+wPyc6nYAmINtrLalFdGq0Ujp36+iGd1lvTr10ShWfFumLKl9X4ULrCwZl+YMGCQnPfp7YB9hz+f3LcAzwNtQr9Mr0IvrtaKU7Jmruz118jq0Ttz6KW+NffQzxjssPkZILbuRHvPxYNL7Eky4vqf0qr9zc3KKXhN3lJX3J94H8LyaREeNLJGU0+/+PgEak/gXnWEJgxjDhv2C4dw1RdLS+/fZb5ZmT0Jvkiv2dHqOHiYfIa7Se2ZqL8y8axCWlLl40vHbmNSp7VGZ62HRuTL9B+XblCfs0THk2PucOkZJVhAPSBpCckqwIE+Oh+oLqBA8NVqSIXhgK9o4BXSkdCbMSqLymMrFrY9k8bjPbzm4zeKSEqIkT83Ow72pP2rA0RaKUuvhq0LXQkTAyQREpVQx5dyLuQ9yJc4pTY3Ye40zShiSYZpAsUMfroSNhQYKhD+E5G8GxgSMpm1N4fsnzbAzbqIoQv2rxKmYWZmw+vZnoxdF41fMis3smqT1SDfX/doL/Qn9W1F2h5E0GZgwkOTEZDhsKApedWJZrE68p4ug12IvoJdGwFVyvu6LfqFfkTRTPxQun+5+OhC8SKNeyHOHzwlV9QOcYQ2Fj2/a2ZAzMUPpRDT9syKGOh9Bt0ZGwLUHh7vipIylbU+ATcE905//Yuw7oqKquu6el995DAgm99yIgWAAB+VGxodhQ7KhgxYKKvffCZ5dPRUHkE1SKIALSCRA6IY303iaZ+q99xxeGkMkkEEIg96z1Fpp5775793tv3p5z9jkn9+VcxF5sI5BBi4LwXrf3RDbnCR6p98jAbE2LB70yCAcmHkCxsdhGAp8BLnjyAqx7YJ0oPuox3gNVU6oQ+Y8dkWJC3qs2r9aUP6fgyZuerCVSCRMScOi+Q6ISfujhUOR+kYsLr74Qf879E8G/BMP4txElv5TAb7AftLdpUdC+AB1e7oDDyw8j5NoQ5F2ZJ/CPnx6PlGUpCBgfgKIeRbbq+qx3xfpXjwC6EB2MNxuRMCUBhx44hG7LumHLZ1uEN7+tGT3uDK9SAsKNXnRl42e8P/kvE4pIgCgBUDZKSeg9UjbqerkxNMuNeHKzzxim95ubTqcTG8PodcPIbe0atNX1SiLVVq+8XLdTBJhhefEnF4vWI+wNJ0jIImBMyhg8cesTuGXXLTh0xyEEdw9G/sp8QR7sidSn//kUt8fcbmsXwga/PwDt7m+H1JmpJxKpF4Cw8jDhkeKLlwTij+F/HCdS6WCsT3grvK70QsW9FbbK4ix35g543e6FitkVgkj5POyDsp/LEH5XOLJjsoH/A/xm+aHkh3/bxXDVzwJ+Y/4lHiwGz/E/hugTyPGXDVyGIU8MQVxxHN54+g3Rp3HK6ik4MusIogZFIXNKpu1lzjnsBuLfiMcHPT9AWkYa7mh3h1in6MP3HRD3UByO3nlUEKm4R+Jw9KmjNnKxLRS53+QicGwgCl8ttJGmvwJQtKwIYb3DkPNajiheGZgUiMK3CxFwTQCKYoqwYtYKTJ45GcEpwfCP8Me2t7YJIhX3dRyOfn4UeB0Is4Yh55kcxPaJhUuEC8zVZnz0yEciGeMEIsXQXLmNSPZ6shd2PrhTNBUWHp9fgC5XdcHeZ/aiW1E37LHsEbWzIu+qh0j52arY3z/h/loiJZonf5olxgrcH4jCNwtrrxfJntdRL1Qsq4BvP1+U3lEqqsyH3xSO7O3ZCL4yGPnX5gMDgOCxwchPykfEfRHIGpQFUPrFnoC8T54HAksC8ew7z+LBex5EyMEQjO8yXoScT1Ub5/ShOEs7UH9HXStD+KxRp2yUhlBCwX9JeKifpExE2Zgw4OfnJzbex8p2PpbfOEuXRp6Wrwbr6TSikxBKBM5jBKiPuvTTS5H5Zib8L/FH8UFbBtekcZMwod8EzD06F+lPpyNiUASyFtheml/ja+F5E3zlvWfx2rjXANbcZKXym4CgCUEoeKwA8Pu3mje9TU8DITUhyHspD6FTQzEidARef+B1vPjDizaPlD2RmuyFinsqAC3gfY03ysPKoSvWwfimURAp75neKF9WfpxIjQf8n/BH8XfFtr57CpG6xA8ln5eIxrpC6/MzEDA2AN4l3ij0KETFcxXiZf2U5SlcPuryWiIVMzwG6TekA1ziv0Qq+pFozO02F8nZyXh9/Ou2HnwZttCe6EH3UIGNSD0ah6PzjooQlEKkQi4PQd68PBHCCv4jGPk/5SO8XziyP84W3jqFSIXdGAbXg64oN5ej6PEigV/MazFI/zD9RCL1HCNkIch7OQ8JfROga6+DvlCPjx/9GBdddJEQ0NeG9ujdYUPij4CoMVHInJdpCxsegWirEzMkBukvpiP+w3ikDE4B7q9DpHrZvEJsFzPt92mYdeWsk4nUxn9b4bxViJhhMUjPSRcV4H16+6BsaZnwSJXMLBGhTIVIBU0MQsG0ghOIVMiNIcjrmSfuITDHhPkE/wHiv4tHtWu1LZQ7Dej/en98cfMX56R4nYSIGlCGiOkN5sbixCRQ1Bwxa1XZWDuOG7MumQTDf+kdkiYROBsISCJ1NlCX5zwnEGCW5LVfXovt87YjYEwAii4pEllWvj/6wtXkiupe1SibXyZ0QsJLMAPwT/IXGafP3fgclu5cip8e/smmfcmx6Vr8rvZDyf0lNpHykwAWA15zvOBl9RIeqejZ0dg4c6NIprj7jbttRIrjs0j+MsBngg/KppeJebR7qx1S16YifEI4sm/NBuIB3yd8UbqkFCFXhSAvMA+4Bwh8IhCFCwpPIFJBVwSh4LkCmzaJZCIWNu/Ik6XCqyN6Cw4Gpn4/FZOHTcbMTTOR/lI64i6KQ8nVJSi+tNjWWmYN0G5eO3ww8APM/30+Fj22CGByJ1vlRAK+Y3xRekMpEAbEvBKD9JfTRRNj0WdvaSFC/8/WOsYZkfK7wA8lY0tsni4TgK+AoIuDUPBigfAWhv8cjuzvskVPwXap7ZD6SSq6juqK5MeS4fOBD1yyXNCudzuseGkFht893CY2fwi2EOnzQNAlQSj4T4FNM/bvtQodG4rcR3MRuTQSgTWB2PXurhM9UpTCcQwtMHPVTNw64dZaItVudDukzk4VIV3/an8Uv16MdqPaIfWmVEGsA9YEoOjnIvgP9UfxA8UCs5g5MUhfl47gq/5tuVPHI2V0NyJ/Xr7NY0Z91jRA66GFKdFkC/VtAtrPao8fpv4gMnhbo5EQMfOYGxN+lGQkEih6iVj7jfc+M6W5MWuaGz1J0iQCrRUBSaRa65WR82oVCFwx9wos6rfI1oRWBwQ/EAyjixElF5TA93VflKIU4dpwZC/PFsTIPcgdxlAjPvX+FB8s+wBbPt4CfAOE/BiCvKV50M2waVoYyhFhJTMQ9WoULO4WZM3JQuSTkdj08CbxMpn+wnTMHzofYFkovtxjgMRrE1HarRS5s3NF7z2+PDt+1hEHbjsgPFIh80KQNznPJo6nTOY1IGbTv56bl/4VV88Bgm4JgiHdgLLqMvS5uQ+2P7YdsZfEwjDBAPYFpMcn9MNQPOP3DHp06oHrV1yP1HtShcA5qDgIBc8W2AhNJjDsx2H4esbXuGr2Vdg6f6vQbYUuDkXukly43+UOfR+90IP5POiDsqFlwO2wZcwtsfUO3P/QfrGOgJUBKPq2CKHDQpH7Xq4gSAG7AlD0ShGCbgyCpqMGuY/k2s67Buj6e1ckX5As1qqdqoVpgUmEFXtt6oWdc3YCQTbc2s1uh9SHUjFs9TD8cP8PuPj+i5H8KWOtEO1cRAPlJwNR+FOh8MxFfxGNjOUZcJvqhuoZ1fBM9kS7le2QvDAZ4Q+FQxOjQeb9mbbrR4y/ARZ1WISE2ASMXzgeaQ+lAQcgNE68R8IPhWP/lP2266gFIh6PgCHfgILPChAyNUTsl/dgnrgX6IXr9E4n7L9iv/h74KRAFP5TiJgvYlD5eSUKzYU2YfkfQPATwdCWaJH9fLZN65ULDP5qMD6//fPaJuxn8yGiR4mZnNzYbF3JuGUGN4sss34aNyYBkEDJDLezebXkuU8HAUmkTgc9eex5jwB7uM3/dT6SS5LhqfZED/ceWLJpCfQlepT1LEPRnUU27VQgEPJQCNyz3cUv6zsvuxPfHv4W5hozyrPL4eLlAldvV6RkpcDb4I3gdsHib1E+Uejh3QM/7voRWlctVBoVFj++WBCpOd/MwaLFi0TfvR7xPVBQU4C7LrhLCGmXHFyCouoiJIYnwpxpxqaDFM0AgT6B6DOwD/Zk7YEaakzpNAXf5X+H4iPFyN+bL0JbwV2CkVWchZxBObZMMtbMXAVct+M6BHsHY2f2TlEvqm9UX8y6YZYIp3yy4BP8tu837NuzD3EJcfBw80B2dTbiPeNx07CbRMr9pHmTYDaeuN6ig0UYPmg4MtQZyNqXhWGdhiG9Jh016hoMjBiIUlUp1q1fh8r8SlHWwD/eH6UZpdC56QTGmmCN0LdYTBZM6ToFa46tQYWhAvEh8RjTfgy25G0RpRi25W1DrDkWNUU1uHfMvViTswbZNdmI8IhAxeYK/IbfcNmAy/C/uf/DyKdHojLXVi9KZ9EhOiwauzJ3wcvFC2VZZeI6ccv4JwOuIa5w1boiMSYRGeUZqCquglVrFfosrjUoIAiju4zG7ZNs7a+mvjIVGjeNuJZcT5eILqIFDPv6ZVRmwE/rhxEhIzD/D3arttmU0VOQVJIkrmesXyz6+vTFBys+gJufG/RFevhE+4hrh+FA+rXpNsLlAgz8YSBuCLoBK4+tRJ4pD5EekZjaZ6rIkG1pI1FieRRurJPFjgvULLEoLuvssf4XN5IoKchu6asjz3emEZBE6kwjLMc/LxBglg9TnO1FqjMen4HUmlSUq8oR4RmBSYmTzliPP56bpoiIlYrnjnQhSmo2w4z1GbMo31/3PnZs3SHqSg2MG4gZk2YITwHDLzwfM5QcmVInR0nzbspFZmo513EqmhZmXfEF7exYpqqTNHJ+7HP56fJP8c7D76Bz585Nmepp7UsMSRoU4sBrwjpD9WXUcV9+5mhdxPu22bch05IpSGikbyQmd5ksCtsq98KpXItTWSDrAjIRgxvD39yoV2Jttw4dOoh/SaBIgKVJBNoCApJItYWrLNd4xhDgy4/5GnxZKpXAz9jJmnngc3nuzQzFOTNcS18zkl4mXXBj4eH9+/cLItipUycRPuTGllsyLHfO3EJyomcAAUmkzgCockiJgERAInAuIsDMOfZuZLcJei0ZsmO3BG705nFjhpw0iYBE4DgCkkjJu0Ei0AACbDytGHv7NWQPffQQflnyi9hlwuUT8MaMN07YfdSzo5C7Oxf6Yj0+mPUBxoxh6eqTjRoThk1obIir9Dg8Exdq+qvT8ddff8HVx1Xohtjixld3PEPK2ZrrzmnkUyNRcKAAlXmVeOfBd2p73nE/htvYd5HGAp8b/toAtVaNcWPH4a173mqW5Y2YMwKFhwpRU1qDj2Z/JPRks9+bLXRmPdv1FNoxeg7nPzJftLU5E8ZWRQx/0dhOqTV7a1iXKSkpSbRX4sZK32x6zYbs1L3JdjNn4g6RY55vCEgidb5dUbmeZkOAupW44XHIvDsTwT8G4/XJrwvd0KqdqxAfHY+xQ8fW9ofkScdPH49fM38FrECPyh64d9q94le9d6I3POCBhbsWilIK3p9445rCa4Ro+7pLr8POnTuxPXs7tAYtukZ1xRd/fIGlsUtFTaNe63vh9im3i/YTDKmwECG1MNQJsehgpaYSa3euRe+g3pg8ebKosPz7xt/x5/Y/xd/YKJyNw6nt4ouSwvKBkQNx/eTrbS/6u0Zi7fNrbQVC1wJXLLgC68rWIe+yPER9EIUl7y/B8uXLkeuSi95RvTGgxwBBhngeiqvTStIwpOsQ5Khy4O/qj5ffeRk5nXJEHakXLnsBenc9yi3l6BvdFwd3H8Rz+udEiYGg74NQ4FcgKpWP9huN2TfOxh87/4CP2QcXDrsQw4cPF/Njz02e/0DxAXQL6SZ65rEhNc/PLDBVrAoTe00UJO23o7/hj1//QNL8JFE4dWXcSlGs8Vq3a4H2wNCHh2L9M+uRuC0RcwPmihT8HQU70MO/hzgfz0WcqPkxxZkwrN0wDOk9RDTKXnNkDYZ0GYKxw8aKUJa9/ffH/yI5PxkuVS7o26kv3v7v21jRewWQBzzr9axoDM6mysw27N+5v0MC3Ww3bgMDsbo3Eyh4z3FjoUv2OO3Zs6f4l8JwaRIBiUDTEJBEqml4yb3bEALLli3DZdsvA+bYeuLFPBUD4wAjskdmi1YxXQ92xXc3fCd+vdP+757/w8+anwWR8ljngao3qmwVqNmHLxeI3BSJYx8dw4iSEVj751pBIgb+MRAViRVIHmFLx++wqAOMR41IW5gmzqGeoYZlhgVxT8Th6KyjCPotSGiyCscXIvbrWKSNSgP6AAFJARicNxheWi987/u96FkXsCcA3ZK7Yb9mP/Km5ok6VLgUCFsdhkUTF6F3794YMGMAdr+yWxQFxQNAxIwIUYZBFNt8FOiV2gtHxxxFaVApAtIDMHDHQCyPXC6KRYr+gVOBPpo+2J6/XaT8+3zrg7KryoBtQKeATtg/Yr+okRSQEgDzD2aULi0FXAGPyzxQ1blKZJ9129QNxqFGHLjgANwsbui1phdev+p1hIWFYeYHM7Gu8zqU+JUgYF8A2m9tjy19tth68i2GqDbOMggaHw12jdqFsJIw5AzLEXNb2W6lqHh9jds1ol9dpyGdsP+Z/eiwtwNC94Rib8JeFCcUIzAvEB1WdEBGdAayxmeJsgyYDISvC8fwguH4K+AvZA/KBg4Dg9MG47v7vhNp+7TPvvkMTxx5AjlDcwA10Ov7XkirTEPxfFvx1ojhEfC80BOHLj4ksjsHLxuMly5/qZYotsTjRILIbdu2bYI8ssZUr169xEZxuDSJgETg9BCQROr08JNHn8cIkEg98uUj2PP9HkTcGYGqiiqUfF0iilziIgAFwAs1L+Cxux8TKNz1+l34cOSHgkgFzglE4W+FiH40GhndMwQxCbonCAWfF9ia4rIG0T2A/zX+KH6+GPgLAN+9YwDv2d4of7tcVBx3ed4FhmUGUaX70KpD8H/KH7pIHfL88hCZFIljnx2ztWt5CwicFSiaH2d8lgHcAFFYM2RuCMzeZhS+VIie03oi6fEkUTfpm7JvRGhr7HtjsXfGXlulcva7Gx8Ez1GeSJuThpCeITBfbkbhlYXo+35fbJu/zda+5Mp8YDTQ86GeSPpPEiLvj8SxuGPAZUDQI0Eo+G+B6Ovn5u2G6tuq0X16d+x+bzc8pnqg6oEqoAfgN8MPJc+WiHpS0a9HI2NJBqIfjhZkhoTjmapn0DGmIx4ufxgZHTNsmH0ABF8djPyr80Udri4zu2DvD3sRemMoyvuVi154JH8sysm+hCcQqcuB8KvDkT00G9Gp0bAEWnDsmmO2oqifAcF3BUPXWYes+7LQ9aauSH4vGXgBSDQk4uC7B9Hn1j7Yfu920Yfvs7DPcPPNN4trPmH2BPzvvv+JWlKiplR7wOdNH5R9UiaIpddrXqhYWGGbk7ft88f2PYYX5rxwxp4cVgLfsmWL2LZu3Sq8TH379hUEip4naRIBiUDzIiCJVPPiKUc7jxBgaK/fLf2Q9FUSIu+LhEllQu7buTZvDb1UWcC1e6/FgpcXOCRSooJ4QgFwLxBwVwCKviiyNbplNfHXAM8rPFH5ZqWtQCXJVVcIYpD7dC5QCkS+FYljnx5DbL9YpB1Mg+ftnlD7q1FhrUCgKRAF7xag99+9saP/DuBqwDfUF6Uflx7/2/2An7cfSl4tgej/9kaWONf8tPnipTplzRQc7XLUtp7tQIfLO8B6sRVH7jxi6yF4Tb6oYB56ZShyk3IReHkgCq8tFB6hyBsiceyvY/C71A8lkSWCeATcHYCi74uAlwA/gx9KniuB6xWuCMoJgpvVDUeePSLaoXSc0xEH7jsAWIDgN4ORvzAf/a7vh5TCFLhGuGJS1CRcPvRyXPfadTDkGaCJ16B0celxIhUPBF0ThIK9BYi4ppsn5AAAIABJREFUKwJZF2TZWqdQ9rTF1oT5BCLFAqXv2jxN0Z9Go3h9MdQmNfQqPYzrjfB8xFPUhsqckYmQQSHI+yXPRk6NgSh8vxChPUKR+1Ou8ILNM83D448/Lq75oJmDsOmpTba2MiyK6QcE3x2M/Dfzxd/af90eRz44Av+5/rBsscCrhxdGu47Gl2982axPCsXhmzZtEhu9cP379xcbw4qyDEGzQi0HkwichIAkUvKmkAg4QMCeSMU+GYua6hrkvJpznEhVAzMOzMCHsz50SKTCbgpDTpcc4TUKuPNkIuUx2QNVX1QBCwHXea6o8a6Bl78XKj6sEESqy8ddsPf2vRj06iBs990Oc74Z6j5qeGo94enliWOPHkPHSR1xYM8B0Xok8N5AFM4tRMf/64gDuw8AJYD/Lf4ofqXYRqTYSLcImJ86X7TeuKHgBhSNLBIeJHp8IqZHwKWHC1LvTUXMyBikP5wOdDpOpEKuCUHepDxgEBAyMQR52/MQdnsYchJyBOGqJVJLgT6f9EG6XzoKpheIatwdXuiAw3cfPpFIaYHAZwJR+L9CTL19KnYm74R3gDcGXTYIF8VchLu/uhupXVKBfgDGAQHjAlB0W5H4f9HQd0++jUgNa5hIdf21K5KjkoGngKiZUXBJdUHKqBQg1EauWG09rFMYch7IQXCfYOSvyBetbML0Ych5Ouc4kdoIzDfOx6233iqued/b+mL7O9sFSXN5xwUGTwO8ArxQ8XWFIFKxH8Ui7bs00Si6y59dEBQRhE4DOuHjRz4+7eeO2reNGzfin3/+EWRp4MCBYqNYXJpEQCLQcghIItVyWMsznWMIUMA8+qnR2PDKBoTdEgattxaZb2faXuoPQgi0nzj0BJ6/7/mmEak7YGvv8j3gN80PJS+UAG8Cfvv8UPJpCYJvD0b+nfminUjXz7oi+eFk4WnxneSL0v6lwBNA+IxwqCPUOPbUMYR0C0He3DzRNiQkyNYEWPztqTxgIxDsHoz8F/JPIlIUrd8cfrPQTaEMguzortPBP8gfeW/kIX5MPFJuSAG6AWG3hiFnZw5CpvzbgsYZkZoH+B3xQ4lHCcKSwpDzTw68hnih4vIKYBIQ90wcjj58VFTpDn02FLm/56LzpZ2xL2IfMBKYvms6BnQegOmq6aIpsPCYcS1KaM+OSIVcG4K8vnm2cCYTIdeeHNrrsKcD9If0OPbFMUTeHQmLrwXZ92cDE2z6N2IaFRGFzHsyjxOpz4GQqhDkPZ+H0J6hyP0iV4T2em/ojeioaLxw7wt44KsHsOLRFcCdQEBxAIpeKkLIwyHIeyRPeCyjvoxC5qJMWzi4xDa/wK8CEagNRDnKhVfMw8tDlBR4Z/Y7woPkyFh4c/369WIjiWItp8GDB4uNLVakSQQkAmcHAUmkzg7u8qznAAI1NTUYNWcUNry6Ab3X9MbhVw6j/Mdy24u3ExD8SzC+SviqNgurPo1UvR6pNIiMPI7R8d6OODDhANAT6JXdCzuNO9H1q65InpgMXAL4jPeB6gEVSq8qRdDwIBT0KADeAxLvSoQmUIN9c/eh2y/dsGf0HgS8GiBCUYfmHUL3pd2xe+Ru+D/vL9LvM5/JPIlIZRZm4pmLnxEhqdg7YpG2OE2EHYMMQSh4s8CmPepSjqrbq9D9n+7YfeFuxN4Si7RJac49Us8DHXI64PCbh9FlZRfsnbwXsWNikXZBGjAT8JzmicpHKsW5O8zrgMMPHkY/t37YGrIVUV9E4aX4l0R19Ve9XkXywGRb4+Zr6idSFMibAk3Ie/pfQf14W1Nj+9BeYEUgAuYH4NCfh4TezS/GD3vv2gv8DuBKAA/XQ6R+AWKSYpD+QTqER2toMnwe8UFZXBnCDobh26nfYsmOJXgn8R3RlFm0bskAui7uiuRpyaJXntt1bqh+oNrWHNoAhHwXgpr0GpTGlELnroN1pxWm600IXxWOX2795SQixWxNlqf4+++/xUaiNXToULH5+zPVUppEQCJwthGQROpsXwF5/laNwOe/fo7P1n2GVH0qVCYVot2jke+ZD3+LP0b5j8Jz9z1X27bllmdvwa8HfoUKKphKTHDv6I6S1SUio8yjk4doVOsa7gqL3oLo2GgYa4yYHj0dG3I3YJd6F8xWMxJMCZicOBkLjyzEQctB5KzOgcpdBe8e3lDvVIt2NJ49PRFQGoCHRjyED7d/iAKfAviZ/HBb7G3w9fXF2xvfFn/zNftirGas2IdzMa4ywtrdCmu1FU+OeBJb07ZiRdkKmMvNCMwMRHFiMUylJrTXtkd5XDnykvPQKayTaMKcgxyEV4ZjuG445u+ZL9Zh3WaFdoQWJX+VQO2hhmcnT7FGtxg3VKdU4/Kwy7E7ZDdyTDmisfOlukuRrEoW6zq05hDcQ9zh6umKxMpEGGOMyHPJg5fKC5cEX4IX7ntBlGt4btdz2Lp9K0wHTdB10aH071JoQjRwj3CHZbMFutE6lP1Thv49++Og20H4F/ijMKAQVfuqsPCRhWCdpPu+vw8qtQrR1dHIDsuGfr8evt6+UHVWofxQOdzbu6NsYxmsnlb49vKFaY0J6kFqGLIMmNxzMvZU7kGBVwF8Lb6IOxSHhZaFaB/XHguuWgAfHx88+s2jOOxyWNSn6mDqgCsSrsA3B7/BUctR5K7JRUKfBJS5l8HV3RU9i3tidepqGHIMqPGqgapUBV2gTpRdWPTEoloitW7dOqxdu1aQKJKnYcOGieQAb28q1qVJBCQCrQkBSaRa09WQc2mVCLBeUmVlpXhpskccU8hZT0ope6BMmtlSirHeE/uP2Zv937Kzs8XLky02aJs3bxaeI/YpY781hnFYJ4nndGQsD8BxMjMzRY0pRRvDebAgJOfI2kDKvOzPz/0ZuqxvvvSCcJ0szsiGxRyL3jmGj/j/9Y1X3zicH7PGeCzXxnR7tjhhnSauzx4f1oViGxLOmUVIFSsuLhbnIyYcg6UflFY89uuhRojz5LxZY4vG89OrRfE1jetV+twxlMYGu6yrxGa6jq4Tx+B1KCwsFNeLdammvTQNs26fhbsn3V17GGsycX7sMcd2QfbXj3NjgVXOTbmeWVlZJ5wzIiJC1BwjBmvWrBG1qljbasSIEYIcS5MISARaLwKSSLXeayNnJhGQCLRCBEgwm8szRFLOAqerV68WROzCCy8U1dBJ4KRJBCQC5wYCkkidG9dJzlIiIBE4TxCgt2rlypViS09PF9XnR40aVeudPE+WKZchEWgzCEgi1WYutVyoREAicDYRYK2nP/74Q2wsU3DRRRedsX5/Z3Od8twSgbaGgCRSbe2Ky/VKBCQCLYaA6AH422/4/fffodfrcckll4iNGi1pEgGJwPmBgCRS58d1lKuQCEgEWhECFNSzxRBJFEsVXHrppSeI6FvRVOVUJAISgdNEQBKp0wTwbB/OLCZqLpj1xGyh5jSzyQiDyQJ3N9fmHFaOJRE4bxGgaPzXX38Fs/LGjh0rtuDg4PN2vXJhEgGJACCJ1Dl+F5BImc1msEq1khbeXEuyWMwwW6zQabXNNaQcRyJw3iFQVlaGpUuXCgLFMgbjxo0T4nFpEgGJQNtAQBKptnGd5SolAhKBZkbgyJEjgkBxo+dp/Pjxom2LNImARKBtIdBiRMq+kF59ENdU61FaWoYagwlenu6wqlRQq1SoqqpCcEiI9Iq0rftSrlYi0GoRYJHRJUuWiOKZEydOxIQJExAQENBq5ysnJhGQCJxZBFqMSDlbRnFhAXbvTsK23YcQGewLLx8/UUU4KjwEngFhGNSvl7Mh5OcSAYmAROCMIUD9088//yx+3F1++eWCQEmTCEgEJAKthkjxUqxY/iviO/fEmtUrERMVhq079uDBu2/Dt4uWY9r1U8DWFex63r9/f6EJqs+ceb54jKIpcnT5OQaF2/y3PmObC+qRGtIkOZsHW1dQIO7oHMrfHZ2DfycezsZwNkeuxRGWPJafN4QFseTnzs7T0DqIRXNVipaPtESguRFg6G7x4sWiVcukSZNE2xZpEgGJgERAQaDFiJQzYgFYMX/+Z7jllpvx4btvwScwDPk5WXBz1aLfsIswoHc3QToef/xxPPXUU7U9s+peSmcvdo7B3l9Kz636bgVnRIsEhuTBEQHhmCQH7K3lyOz7fjkihAqhczQG69IofcVOZR1Kxh/7mzkyhaw5+lzJGGyISDnDky03GuopJx9XiUBLI8Bn46effhJbfHw8Jk+ejL59+7b0NOT5JAISgXMAgVZEpI6TD3pB+PIlEampMcDNLv3+4YcfxrPPPntaRIokpiEC4ow88HMSh4aI0ukSKWLAL/OGyBpDDGyk6siczYHn4FpOh0iRlDorveBsHqWlpbIx6znwZdEWpsh79ccff8TChQvRs2dPXHHFFejatWtbWLpco0RAInCKCLQYkTrF+Z10mCRSxyGRRKq57io5TltHgATqhx9+EASK0oErr7wSiYmJbR0WuX6JgESgEQhIIlUPSNIjdRwUZ1hIj1QjnjK5S6tG4Pvvvwe3fv36YcqUKejQoUOrnq+cnERAItC6EJBEqp7r4SwU1ZZCe86waAyRcqaRYkFDqZFqXV8MbWE2ixYtwnfffYfu3bvj6quvlh6otnDR5RolAmcAgXOSSDkTmzekKyKGfPk3pAty9uInuaDYvKGWLM7GaIzYnHNtSMTtbAxnc6AGi6TQxcXF4a3lbAweT63YSfO0WqAqL4Fq7c+w9hgCa6zjQoWVlZVSI3UGHm45ZP0ILF++HP/9738RGxuLa6+9Fl26dJFQSQQkAhKBU0bgnCRSZ1ps7swL01o8Us6y9pytozFZe87GqNcjZTICB7YDSX8DoTEwXzARGhfHmYHSI3XKz688sAkIrFu3DgsWLICnp6cgUDILrwngyV0lAhIBhwhIIlUPNM50Qa2FSLVKsXmNHlj+NWA0AH1HAu06w2SxNpjhKLP25DfUmURg9+7d+Oabb1BSUoLrr78ew4cPP5Onk2NLBCQCbQwBSaQkkWq+8gdZKcCnc4FRVwB9LwTcvRibdFpTSxKpNvat00LLzcrKwtdff41t27bhhhtukJXIWwh3eRqJQFtDoNUQKYaQ8nJz4e7pBbOhBmYroNNqUFJWhsjISLj+q+OR5Q+O36KtwSOVU2ZARrERsUfWIWjHcqivnQlExJ3wHDkLD0oi1da+ds7seqnr+/LLL4UX6sYbbxQkyplu8szOSI4uEZAInM8ItBoitWfnNmzavgtqjQ768mIEhYTiyOEUDOzXA3q4Y9zFI0W7kkcffRTPPPPMaRXkdFbZ3NmLvyUqmzemIOfpaqQaU5DTGRav/XIYNdvWINJajAumTkH7xNiTnhdngnVWNvfz8zufnzO5thZCYNmyZYJEUf80bdo0hIaGttCZ5WkkAhKBtopAqyFSf61egRqLGlv+2YDg8Ci0iw7H5q1JuPeOafj593WYes0Vgkg99thjePrppxskUs5+fTrLdnNGHhpDpJyRB2dzoBC8JVrEOMvac4iFoQaqzSvw+6pkLPXuiyO+MXjyAl8MTjz5xeUMi4qKCkmk2uo3UDOte9euXfjiiy/EM3PTTTeJquStxQzphag5mg9Daj6g00AX7ANtgBc0/h5wjQ9pLdOU85AISAROEYFWQ6SKC/Px17q/Aa0bPHWAWaWDVm1Fdk4OLhx9KSLDbV8450toz5k3qTEeqbMW2qsoAX75D+DhjezOF+Gr/XoE6qoxaVB7BAWc7FlyRkxlaO8Un155GJjx+dlnn+Hvv//GzTffjMsuu6zVoKLfk4mKfw7DeKzY4Zw8esfCa2gitIFerWbeciISAYlA0xBoNUSqsdM+X4iUM49UqyRSFjNQkA18+SIw4GJg2HjUmMyy115jb165X7MisGTJEvznP//BmDFjcMsttzTYiLxZT9yIwYp/2gISqcaY2sMVAVf2h0tccGN2l/tIBCQCrQwBSaTquSCy/MFxUGxYaIHifGDXBmDnX8DltwHtbEUMG1PZXHqkWtlTf45PZ9++ffj0009FQdxbb70VnTt3blUrKl2xB5UbDjVpTho/DwTdOAwaf88mHSd3lghIBM4+Ai1KpFjHRREVMyzF6uLO9Ex1IZIeqeOItERoT5CgtH3A1tVAQKjwQomyBv+aJFJn/yFuKzOg/okE6n//+x9uu+02TJw4sdUtXb87A8WLtp7SvFwTQhF43ZBTOlYeJBGQCJw9BFqUSL311luYOXOmWC07rQ8ePBjR0dFNWj2J1Ny5cx3WPmJIrKHWLTyZs7CaMw8KvTQkgA2dx9kYzubQGsTmKgDWFd9DdWQ3cMk1sMZ0BLS6E66XwWCoDe0ZLYDJAnjoVCIxQDFnYnNm7fn6+jbpPpA7ty0EqIH65JNP0K1bN9x+++1nPTnBkFmE6v1ZQv+kCfSCLtQXmhAvlC/bDWNe2SlfnIDrh8Ctg8w0PGUA5YESgbOAQIsRKRKon376CSEhNtG4t7e30De0b9++ScsmkWL5A0e98py9tHmyhnrtsWecQoJIZuozfs79GvKmOZuHUoLB0TmcESmeXxGsOxrD2Ry4tvrDmFbRJw+fPw8VvVDXz4JVrREZUXVNIVJ5VSrM3WzE1nwLbo2uwO2DAmr77zU0D65DEqkmPQJtamfeGx999BFYnfyOO+7A0KFDz/r6S5cnoXJzyknzsKhNgMEKdZ0fG02ZsOeAePiObTjjcMeOHThy5AiOHj0qnrEOHToIgsl/7Y3fDxs2bEBKSgpSU1PFPu3atRM/YOsz9h/My8sDPd09evQQ43Xs2FHsys8UGzZsmMMfwPb78XxsCK0YvzfXrl1bOx+OzX6HgwYNarAosHK8/dj8m06ng7+/P4KCgurN0ly/fj3279+PY8eOISYmRjSl5nz47pEmEWhOBFqMSHHS7LSekJAA5cXKZqHu7u5NWo8M7R2H64yE9ow1wN4twNZVQJ+RMPcY1iBhVEJ7u/KteGqTAUcrrOhgzsYXE4NqvUzOvHMya69Jj0Cb2XnlypX48MMPcdFFF2HGjBkNNvBuKVBKftmOqh1p9Z7OrDGj4mAafLslAHrzKU1JE+CJ0HsvcXgsyURdQqHsPHnyZFH6gUYd2fvvv4/09PSTxiJBmj17NsLDw2s/cxQmveSSS3DPPffgiSeeEGSWxsxIktq6dvjwYTz44IO1f543b14tkSJBe+211wSxqWthYWGiPmB8fHyDmDW09gEDBoh7hKSKxmr2jFzUNRIqZnfKPoundHvKgxwg0KJE6o033hA915SQ2NVXX43g4KZlqkgidQaJVEEW8OdPgEYH9B8NRHWA0WQSv/wcmUKkiqqs+GRzMf7JKMVAjwLMmtir9lemJFLy+6cpCFBL+cEHHwgvyp133onevXs35fAztm/NkVwUfrPB4fhmjQkFq7bBb1h3uGo9TmkeKq0G4U/Ur/1ihXb+6KARE3Z8oHeFnhcSJjZi5vbrr7/i448/FvvRc9+vXz/hkeE+3Fex77//XvyQVQiKm5ub6EMYGBiIPXv2COL0yiuvoFOnTicQKR5DmYY9EeOYJG6///47+vTpg+3bt0MhUvQI8To2dj6OgLMnUlwnvem5ublgM2oaPVuPP/64kG7cf//9yM7OFn+LiIgQOPD4iy++GPfee+8pXRt5kETAEQItSqSYYfPmm2/WNrDlg+tMz1R34pJInQEiRaK0ez2wfhkw6FKgYx/A00ecyFkGo0KkGGIoKq9BcWUN/F2tCLSrJyWJlPwCaiwC9ELxhTxu3DhMnz69sYe1yH7la/ejfM0+h+cyqQ0oXL0DLhGB8E88MczW2Amqvd0Q9uDYk3ZneJNV22kKYVJ2IrkiSWLYiiE/fkfyuaV3Zs6cOSd4etasWQP+oKWxbMRdd92FZ599Flu3bhXHk/woRiKlhObsPVL8nD+C2QBaMZ7viiuuEP9Ljxe9UwqR4nzoiaIOkl4ie89TffNpDJGy93bxvzdt2gRPT09Blg4dOoSHHnpIDGO/X2OvgdxPItBUBFqUSFEkSl0R49o0uoz5a4F25OA+/LFqDUIiY+Fq0cOkcoG7ToU9ew9g6k23IDTIdowkUscvcUOhvRWpZryVVIM4dzMe7atGVODJadWiRYxeD9d1i4HDu4AbHoHFJxBppRa4a60I8VTD3EiP1OkI72Vor6mP7fm3f2VlJd577z3xErz77rtbjRfKHmlnRIqhvYJVW6HxckdQvx6ndJEoWg+eMeqkYx944AFBkmgkmo6SdKiJeumll8R+DL/VV6D0nXfeAQkr7dtvv8WCBQuEF4vGtjoMpdZN/lCIVEBAAIqKikQk4e2334aXly2DV/FGMZty/vz5tSSGWdq8njSSY4bf6pr9fEgYlXdC3f3sPVL2BOnll18WnjYSNHrKCgoKRF0xGkN4DHnaa7VO6cLIgyQCDSDQokSKvxpYiVgRatPlrAj/dm7djNRjOfD08kJaahraxURi09admHnXLfhx6SrceP2U2l57/FVDb1Z9Rv0VX+o8R31GwTRdvw1ps5x5UBrTIsbZGM6y9hpTkNNRdXSLFZizwYBlGRa4WA2YHFaJCzuHItbTgjBvrQ0WswnIOgrLmsVQ0/s09gbA3RMr08yYtcEIX5UBr/Q3ok+MT6NCe6dDpKTYvG1/RzEj791338XIkSNrQ0CtEZHKLSkoXZbkcGoqNZCzehM82kfAu4nZyMqgLrFBCLrpgpPOoYT1qCdi9qIjo9eKZITG8F7d8Bv/zvAbiQ+NJCY/Px/PPfdc7ZAkR2yxQ1G5Iu5XiBS9YYpGy74EhaKxeuSRR0BiQyPZ4fe98v8kgxdeeOFJU7efz6xZs0R4sT6rS6S4Dz1fn3/+udh9/PjxIqOT9vzzz2Pz5s21wzA8SXE7oyLSJALNjUCLEqmkpCSwJxZvaBIZxu2VXz4ZaUeRmZWDpUuXisyS4OAgHElJxbCBfVFYacKYi0aKbDo+0M567TkjUqfbtLgxWXunS6ScZe3xRmiozczPe6vxyZ5qlMINaqsZNWoXjHDPxsvjoqCuKodq+59QHUuBpetAqHoMBfPxSD6XHTLiqW0WoKYcc7uW4JKesbWh2PpuPmbt2eve6tvHWfYgvRGyaXFzP9rnxnj0Qm3cuFHoVqhnac1myi9H3gc2T44jKz2SAo+4cOjUTUuiUcbzn9wf7t2jThr+yiuvBJ81hs2U0Fx9c/jxxx/x1VdfiY8UDVTd/bZs2VJLnBQN1J9//im+e0lM7I3EiGTKnkjRM0aSoniAfvvtN6FpI2Fi30yFlJFIMbNQ8VDxe7s+kbf9fOhJcnFxqfWQKXMh8WtIbD5q1Kja0jo8hjo7ettI0uyNa+GapEkEmhOBFiVSfBjp3mU6Lr8UePPHxcWJ9ZSXl6EgvwAmixU6jQpqjQ4Ws0nsFxYRBR9vW2hKhvaOX/66ob28SiuWpZrQ3suCzv7AJztrsCRTDV+NFdlmHeLyt2Dx1e2g+WMBEBoDa/9RMHj6nZB6XFxpwsIt2dBXFmFy3yiEBZ55jxR/tfr42DRZ0toGAhQz0xtCYnDfffe1qvYuDV0BR6UPlGNMKgM0Rg0oGm+quXWOQMCUgfUeRi1TZmamCKUxFOfI7DVHJDb1VX1nGZovv/xSDEGSo5Sk4f9Ty8TyCorXiT92SXbtiRQ9VUq4jqFDJSz4yy+/iB/K1GXRSKT4I0shLsyW+7//+7+Tpm4/Hx6TkZFR61XjzvSq0btmT6SUUB11XMSEzezrC98VFhYK0Tw9dUrGIIXoo0ePburlkftLBBwi0KJEiuJRxu/5y4c3ON3BLIfQFJNEyjGRmrW2Gn9mW+CjAbRqYJB3OZKqPDBUW4T07CxcXLEBk3I3ANMeAxJ7w6JSCVFq3ZpcZrMFVlihUauFF7AxWXunE9qTGqmmPAHn/r4sg8IXOV9oFDyfa1ayZDuqdp5cAkHj4w7f8b1QvTer3s/t12l1ASrSs6Dz9YSLjzdQaUH47MvAVjH1mX2oSvES1bcfvf5PPvmk+OiCCy4QZQ7sjT9aeDwz6RgmpCeJZKeuMdS6YsUKUBP1xRdfnECklPAeiQ0z/Phdzu/2CRMmnESkSJSZsUddVV0xO89Zdz7UXdGbVNdIpuqG9kjyuL6cnBxR94oYOTKSKZJBGkngpZdeeq7ddnK+rRiBFiVSzAzhQ85QDuPZfMCaWhxNEinHROqZtVX4JcOmEauBCp6VeRgfUI7AmiJE7vsTFwdWwf22JwAvWxVxITb/l0iZLcBXe41YfcyMIQFGXNfFBb6ero3O2pNEqhU/5a1kanzhUgxMfSAL9DJ9/1w1EqnqAzkwpObDNT4ELtEBoukwxeI0R8J0qytQfjAN+qM5tUtXu2gROLofAsf3h3uX+jE5cOBALSkieaEWiDomhtno3SPJUETo9qSLHiN6X0ho6JH5+uuva+tB0YvD4pw8jnWnWDOK5Ku4uBgvvPCCKM7JH7vUQtl7pEik6A3nd7FSp+qzzz4TWYL2hEURhNsToMbMx9E9UZ/Y3F4TxhpaFJZznZwbox8MJbIQJ8XoinasrhfuXL0H5bxbDwItRqSo+WFVW34hKEJrpssqBdQaC0lLECln+iaSD+qJ6vslp6zD2RinIjZnYfFjFVaoYEGopxqGaj08PDzAkN7eYgsKCspxKK8SBUYdduYbEFqyDy92KEBQXgrc47tAzT55dlWX7YlUSbUV0/6oRkqFFRHqCjzbx4yBieG1Vd4dXZ/m6LUnQ3uNvfvP3f0oKGfpE3otlKKR5+5qGjdzkqmqbakwl+vFAVa1CiV79sOQd9zj4hoRAN8eHaGqtrVU8r9qgEMy1ZBGiMcqRIL/zYzo+opxKjMnwaBmiQRDEYPXtyoKuUnc6hIp7stjSWQozyDZotUN7SnhNhKzf/75xyFwvXr1EmUYGjJHWXvK3Ki3pT6L2jD7eln2Y0qNVOPuXblX0xBoUSJFEkTypBAQVjYHIsNNAAAgAElEQVQnEWiKcYzTFZtTd+WoxQzn4kwc3RJic6VXHT09eVVAZoUFBoMFH+yzQgsL7kioQY9QHVzcPPDtfjO+OmiCDlY8EJuD9kG++POfZHT48wMMHdYPLoPHwBqdAGhOdOGT3JIUUtxpNFvxycZSLD5Uhg6aQsy+MAzto50TKaVFjKMsycbgSYGq7LXXlKfg3NqXHgCm2zNra+DA+jVA59aKmjZbtpOpWH8QlTnZKN18QBzsO6gzXAP9oTYAVuPxKuiuccEIvHGYwxPQ28JQGzPtuJHkcKOnp25G3PLly7Fq1SoReuNGLRTLFjA70j60RbE3Rdn0bNHTxB+3lFzQ68WxafURqfomWZ9HStmPc+GclPkoc2eSAcX0zswRkWI2OJtZ04PGtbG6OvdVCpXyu57eT3qo6HWTJhFobgRalEgxHk+9jfLS5E2t1JRq7MKUpsWOyheQ5LBW1Zkuf3C6HqmGMu6IhUKkCqpVeHGLAetzzXC3WFFkUYE+qelBRzF1cDx+StHg7ywTkoqtMKs0uMNzN4ZHeKLi67fwV+wY+A4djfZBLhgRrYWby8lEyj6DscZoQVF5Jdx0Gvh4uEGjsWmkGvK8SY9UY+/ctrcftSuvv/66+LHEl1tbJsuWqhrkvGorqOnMwh4aC7VX/eVdnB0rP5cISARaHoEWI1JcGlOcmTKreKFaa2jPWTXvlgjtHSyy4I90I9xgwd9ZZuwrU6O9hwmVZdWoKMvHzB5mHHVpj/8cUaGfRzX0ZaUwZx/AVboj8Ms4gA/b34ycwI4oswB+lgrMG6TDBe39TiCY9qE9R7eeMyyag0hJsXnLP/hn+oxs20ESddVVV51QAftMn7e1jt+Y0gnK3AOnDYNru6a1zmqt65bzkgi0BQRalEgxW4Tpr/QY0bp27XpKoT3G0s9kQU5n5KG5idTRUgsOl1oR6mpG1yCt8ATdvaoG63LNCEQVOrobsbPGBxqVFYORgi4uBbhidH8sP2LFW8lW+Lmp0bl4L3qnr4J/dSEKh12H72oSUWhUw11rga8+G7P6e2B4l0hJpNrCU32W18jQE7UzLK7IZrLSAHNJFXLfPrGmkSNcJJGSd4xE4NxCoEWJFLUS1NQoRKquR8pqtaBKXwOtWgWT2QxXFxeUlpUjMDCgFtWWEJu3JJGqMlrx6jYjVmaYEO1mwmM9LbC6++C1zdXYVwZorEYM8NEjSe8Jk1mFTtoi9Am2YNqAcOirDfhzfynKtvwNTXYajqm0GDh2JLp37Yhnt6qwvkCFQHUN+qrTcUGnCIzpEggX1kX416RH6tx6WFv7bKl1Y4FHPj9MS2fqvLTjCBT/uBn65GMNQqLx90TwbSOg9nCV0EkEJALnCAItRqQYvmGmGjU3ilH8aF+j6M/fliI5sxju5kr4BYchKyMDocH+iEnsiUH/9q4634hURY0Vc9bXYFu+FRVmKyLdzDCpNCioBoxWgLk8HU0ZCPVxxUFjKPQWExJdKvHoIHfE+mqgWfg+iqut2BAxBG6+7hg1uBeg1mLOX9VYlm2Fh1mPSFM2cjzjMSchH+N6x0oidY48nOfSNCkyJolie4/W1my4teBoOJqPgq/+bnA6vuN6wrN/fGuZspyHREAi0AgEWoxIsW0BC7wx1V0xpkMrncCzM9OwZVsSjqSlw8/bB5HhQdi+ax8euGc6vl24FNOmXiN+6TJ7hLWoGgrtKR4vR+unrqehrD1nAuvGZO0pmX9GiwrVFhU0ogkLsPaYCr+kWdDLS49be7hAq9Vg6+FyzE12RY5ZKzRRWljhpbMi0GzE0Wor4k3p8FFXY6dHb1RZrOhmzsSj4WnouvYz7OsxGT+ET0ScpxFXJaig+7ei8pFjFfhiSza0VQVI9emIZL0n7g08iBtH9wCz9Wj2WXuOsHKGRXO0iGGmkPReNOJpbaW7sLI1n2WG7i+++OJWOsvWMS2WRKjYeAjWmuM/KJWZeY/sDO8RnVrHROUsJAISgUYj0GJEijNitVxWla2veOP+vclIT0vFP9t3IyE+VqTppqamoXf3zqg0azF8iE1rcS55pFRqLZanmvDDIRO8VSYEe2iwOsuKYhOgMhrxSd9CRMS0Q4CrFV9tqcCSVD0CUI4QVw1KLWr08KhAcUkFig1GWLwCkYZI6CtKcUnW77hMm4bwyVOxoDIeH+8zQWc24KsBBQiLaQ8XtRW+ripRxqG8xopvtxYhrzAPU3v5IjE+RnqkGv14yB2dIfDhhx+C6fOPPvqoKHwozTkCFJ5Xbk1B9eFcaDxdoYsMEAU9HRXjdD6i3EMiIBE4mwi0GJGi94MNKVmNl02Jaax7ckJKtNWC3LwCWC0mmCyAq06D/IIiJCQm1npaziUiZYIG7+4w4pcUE1hvz0dtRoJrNQ6VmqErOoI+naKQqQnFAJ9KJHiq8fHOCpjUgIubJ7xdgGMGHWJRggB1FTabIzCuPAmhe1ehLKw9drUfDX9vD3T1MmD+fhVQmonbentjgzEKgRojbuqsRlwAPV5aoUujHopeOPuyEFIjdTYfvXP73NRDvfjii+L+IolyVI7k3F5l65p93TpRyuxYV49e9ssvv1zIJ5wZ+/FxLNakYgP5uqZ8rniunY03d+5c8Bg2Pj5XjN+DnC/rTrUGY59CFi1lhXjWV2wuW7RoEdiSie9ZrvX6669vrqHlOHYItBiR4jnZnJI9l5SwHIvINTWkcy4RKY1Gi3WHK/FakhVpBjV0VhMGIBW93fLRvkMCHk8OQAXUiK7JxNMXRuLXAzVYXugGUZ7PCphUQIC5FN3NGYhJ2YZxhj34ocut2OrWDhkmN6itFryRmAE/f39orUYsygnETxmA1lSDOV3KMLFHuCi26cgkkZLfBaeCwMGDB8WXPqtESz3UqSB4aseQ/NT34h8xYsQpEamjR4/W/qi1n5EzIsU2MqwgrsxFEqlTu572RzHTlTiS3CmOhtMd9ZNPPsEdd9wBkjS2YuP9wzA8C5NKa14EWoxI8ddNamoqeHEvuugiUTGXrQWaWqTvXCFS5dUmrD0G+OnM2JRSjW+zNIBRj+vDS3HPiGgYjWa8vb4KS7OBTpVJ8GnXDUdqPOGpMqPUokIn6LG5QoeE/C24MWUBDgf1xYKet6OLrhjeNXps0PvB9dhO9O8UgXHdwjEiwRd/HyjH41sBdVkm5gzQYkSPdg02HJZEqnkfprYwGts8kUTdd999opq2tJZDQCFS9EDVNVYmb6xHytmMnREpfm+zdYwkUs6QPLufT5kyBT4+PmC2PG3hwoWiuj2Jt7TmRaBFiRQLcrLtAPsxMTRAYWr79u2btCKlsvmp1pHiyZz1uXMmsKbonTovR6J2uo3f3VKFDw8CXtYaPNaxHIUVKpRVluDiDu6IjI3HX5kGlFUasOdwJkq13thX7Y9iixohqECiORtDAkzwObgZ4RmbkNXxIrzlOwGFFh3iNeXop8mE2lCJfdpoHK7xwvS4Stw0OFrguD8lB0ZTNRJjI+DionM4R+5LcuusXY4zLJpDbM4EhKYS6ibdNHLnZkHghx9+EH3MmPDRp0+fZhlTDtJ4BJpCpLgvCVd9ZIdESfF+KGfn//NHLjtN8Di+hOsL7dHDQe/J448/Lg7lS5nkmmPefPPNohVQRkaGOK894eN3Pr+7N27cKH5Iv/POO6JtizIXhod5X9FzQq8M5//GG2+I1i/l5eWilx8bNLPpMo16vI8//rgWvK1bt4oWROzpyHeM/Wfc6dtvvxUJEWwjQ4mJsn4SQs5tx44dJ1wIfofv3bsXvOcV41xpd911lyg0S+M+7NjB/Zg4xWbc11xzjfhMuQb0Ah0+fBjsJ8iSP8SOa+JaX3vtNbGW+q4J8SP54fuG2CqYsz4bn0Ma6zISy/qMJUiIy7kUcm3809C69mwxIsVlP/TQQ6LHE3sj0Rty4403Cq9UU4wP4zPPPOMw647j1idmtz+Hs6w9irSp/XCkESC54DkcnYcP4Q9JFXhtN6DWF+Lp3kZc2iceRdVAUQ2wPdeMN3aZobaYEK8phZ+5BAZdMHZUeyKgOgvjsQ99CpKxs9Ib+e16oWNiDJbm+uJAjRZxhgxcEVmJ9rEx+HqvAeqaUlzf3RMDOx8XkStrddYzkOvjWuxLUNjjxHUoRMoRFqfba4/n4JeKJFJNeQpafl8miuzbtw9z5sxBREREy09AnlG8mOsSFAWWuh6puhog+/BbXY8TyRHDtXxxR0VFiRc2X+D1PfPKsfYvZ4VI8ftwxowZqKysFKTmt99+E70VlWOWLl0qyAQJEsNNJBfKZyzOTCKlzIPzJ5m77rrrRKP7BQsWCCLFMXbu3ClCi//73/8wePDgWhLH+bNxM9fKd4QyfxJE6vn4+cSJEwXxUIiUl5cX+vfvL4gU50Z76623BPlYsmSJ2C85OVkUjyZpTEpKEmPzc+7P68E5UmvG/eitzczMrCVSBQUFuPXWW8UPWh5HxwHHTEtLE/0NiQ9JZN1rwmvNhKt58+bh2LFjwqvE5tL8l/0KqaUiKST29XkolfuC71di0tA+8tE6fQRalEjxQfj555+Rm5srvFGMtTvyLDlaWmM8Us7KHzTGI0Vy4Yg8OPNIma0qfJNUiR1Hc1FVWYYb+wQjITYcL281YG+JFWEqI3ZVaqEy1yBcfwydgt0wqZM/vtmah065mzAk6y/8GDERa0KGQ6Wy4J4OVYjSmbF4yxGoPP2Q6ZuISFcL7ulUA39fD/h5ukGnO7GPHvFrDJFSmhbXhze/zJTipA0RKZLOhshrQ/PgOWSLmNN/kM/UCLz+zz//vEhSIIlqqO/imZqDHNeGAF+uildEwYQvcr7UT5VIFRcXC50qicq1114rhnUW2muIpCnz6t27t9DP0XtDLR37qtq/zCntICHiO4Hr2rx5syA0ivEcnAfJS0lJifCUUThNDwyNjY6vvvpqQdj4HiGpIdlXrF+/fsLz9dJLL9X7uf0aOLfw8HB8+eWX4nCSSRKWMWPGCNJjL6Rno2iGx+oTqiufkWz16NFDrIsE7L333qudM+dNokZjuRAK/knY7DFX/pvErK7wnPMhmaTHrW/fvg4fDXrK6Kjo3LkzvvnmG0HiFPy59sYmEshnr3EItCiRYr0g/orgLxY+IGTLjpoLN0SkWnOLGLMFeO4fA346akJnjxp09DRiXbEH8k1qdHfXoxIqeGi0SKzJRG5RHuAfit1oBze1GQ8e/Qah6euxrMvV0IR3xOLKCHjo8xCqrUJYcAg0Vj12lvugGC6wWix4p8MRjBrU0+GVdhaWkxqpxj0kbXUv/uDhs8Yv43vuuaetwtBq1n0mPFLbtm0DSUdhYWFt4k9zECn7uVKnQ0JA77X9xhChQhDrvtjtiRT3qUve6o7PsSZPnlx7rajhoyaXni+ev+7n9uORmNBTRVJJgkTSQTJEq09IX3cuH330EVavXi32pydPIVl1iVTd6+fIS9gQ/iRI9GBxzhMmTBD/PWTIkJPu0alTp4q/kURxTvTucV1875J81g1ltpqb/BydSIsSKca5u3fvLmLDjEvzgsbGHq+03RgMW7vYXG+04u5V1dhSBHjCgCBUwMXNA8UmFaqr9OjuWgx/NzesrwyBj7sKvtAjuPgoOh1YARcPLyzqeD0K4YL/C8xHgqoQ+6o9sLY6HLl6oI8qDQa3SNRADXVlHp4dokPnjgmSSDXmxpH7NAkBhvFIoviCUTwVTRpA7tzsCJwJInXo0CGh0bEPbTU3kWLY68477xT6obrm6FxNIVIcn+EzvhsU431LLxM9N3XF8fURM45B/RI1XhyL4c7GECmSUL7PqP/18PDA2LFjTyBSLPejeKAaS6RIADnnhrxGDItS98WwJZ9VkkV7o9eMui1FI2dPpjhP6qekNR8CLUqkKJJ76qmnRM0Z/kLgjUWBHsNC+qoKHDhwCB7eftDCBJOVdaS0yM7JQ89eveHuZkvjb+1EikXD/7OpFH+lFiHD5IN8tTtcrGYMtyaj3KCGxc0LqdZgFKk8EGIux6TMpYguPojdwT2wOupy6KFBuVWNLiXb8O5VnbGz0BXf7iqGmz4Pcd4WhHi7Y1D7QOhUZkSGBjTY9Fl6pJrvQWlLI1EQzF/LfPExvCGtdSDQVCLFUJfiSXTk/aBelN/B9GyQDNCoYaKe1dGLvDGhPfu5ctw9e/acIHrmi52C7eYgUhw/OzsbP/74Y+2Foo6PIWkKy0mqqE2i2JzG/Xhu+/AcC8syDMl3EyMnijXkkeI+XKc9TgxBLl68WBAYfsZwJVsnKfvaa9wa0q1169ZNNP2mvonGFkx0QtQ1Xov6QoAMp3IMe9E9Mec5uXapmWreZ7pFiRQ9UrxJqbNgPJksmi5Iuijzc3OQX1CIpb8uQ1REGEJDQrH3wCFccuFQpGQVY9wlF7YYkXJGQKgb4Q3sSC/y9/4SfLqlCCoPHxyu1MBSkonLIqqQUqlFnLoEhzUdkFGtxvSdr6NK54qKLoNRFtwRZepgGAzVKC44hvHxKlwxqh+MJgsKyqqhthrE+dxdtPDy9BBYEEv+unBkztbRWkJ7zNqr+4uqeW9zOVpjEaDWhr+g+UVLPYe01oNAU4gUO0gwm4zfuXy+BgwYIGQVJA91yYsiziZxZp0/6psYLXBEpDgm9U0kYHwpM9xUtyCn/VyZxcf9qMWiuJovdL78c3JyhDelLhkh4nXJWkOhPWV8jvXggw+KEBYLTzKsReO6+Y4hKaEml997q1atEjoo+7pcJFEMCVLU3RQixfNxPdu3b0d0dHRttiTXRUJDQtdUIqVcE2Yg0kP1xx9/4NVXXxVasvT0dHE9SR4pZq8vK4/t2KZNmyaIXKdOnYRgn9+xJMwM80ky1bzPdYsSKd4EdIXSGINmWI8MXhG/bdu8AUt/W4V27eKFt2X7rv146N7p+Or7Jbjx+qtFfJ199ujVctQrj8Jmergcaa+aI+Xfea89FQqLi/HcFlfAWITwihSs8xqEMS6pMHiGYFjWRoT99h7WD5iC7fHjYK0oxG5LFIb761GVn4XuoRqMH5gIs1oLb50KalX9F92ZaL4xYvOGsvZ4VmdkrDHlD5yNodfrm1yYtXkfAzkaEeALjr/W+WKgLkpa60JAEZrXV5STBJjZr1deeWXtpP/73/+KDDIKn5ktzeN5bH3j8NqTEPEFSz2Tsm99CDCsxMyxoKAgEfatb7y6f+MzTrE4j6VOh+JwPz+/eo/lOese7+z/7cfn/JXyBMr8iQ/lJCQWjjAgyWKok2RIMWdr43o4NkNpioeNx9Z3jobWUN957OfM8RXhuXKtiCFrhzmyrKwsQSKZfMXsRuV4Xmdm/CnzbF13+bk5mxYlUvyFxF8hYWFh4gEn++d/0w7uS8bBI6lITUtHSKAvPH38UVyYL8J7nXsNQLdOHcR+rTW0Z7ECh4ot2F1gRrSHGb1C1Jj/Twk2HsxCpGsFUt3jEZi5A1GFGfDXF+LrHncgXFsNi8UEf0M+Qt2A1dbOKIcWHQ0p0HtFosSsQ4ArEOpmxuweFnSJ9D3hLjtfPFIya+/sf3kw1M4aPCRRzFqSJhFoSwgwDEoyw+4b0iQCTUWg5YiU1YqdSUlgLJpZe8ywYKl6+/IHJAbC02S1wmyxiFBWdXUNPDzca9fVGokUSdSvR0xYmmJAQYUReqMZ07tpsewosK1cB8/iVEzJXYrgslwkhQ7DhsgLEO6tQVXmQYT5uiNLr8YF3nlIceuOvPJS9PYow2pjPEwqF5RZAKvFitlR6Zg28kQvgSRSTb3d5f71IfD++++L+j0MJ9BLIE0i0NYQoJ6IGiqW5ZEmEWgqAi1GpBhSo/CN8Xd+WfPXL1tMKB6pxk68NRKp5AIL7lhdA4PZjM6uFUgxuMOq1qCvKgduFfnovOkbVPtHYWXMBKT6toMBavQ0pWBiDLAu1x2lBRmICXHHOksndFXn4P5+Xtie74LUglIkl7igsCAbj17gj+G9E6VHqrE3ityvUQiwsjJT35mh56gwa6MGkjtJBCQCEoE2ikCLESlmbTDFVPmyptiPWQiM/TbFWgORqquRWpVqwr3rDdAAiDBmoUTrhyq1O4bn/IUrU5diccSlOBA7Eu09gL3VWvi4WuCfvhEf3T4SOw5koqKsGOsLArEyy4BJQTm4Z2J/uLi4wmK1osZoEoU1vdzdoNGoJZFqys0i920QAYpgeW/JDB55o0gEJAISgVNHoMWIFAuIDR8+HI899pjIJmFmEEN7rGHSFGtMZXNnYnOm/DZUUd2RONpgBn5LNWNjjgnDAg24NMEDOq0Wu7Nq8OKfJciqLEM/l2IYra7QpiVjZPqvODTweuzQRePCUCs+Ke+ACgvQS5WNq8JLMHRAb/i4ADqNSnRvV7LXGN5kZgmtoYrhFFgy08SRORN5NyZrz9kYp9sihnOnSFZm7TXlKTj9fZm0wfYYrK4sTSIgEZAISAROHYEWI1JsPsmUTfY8Yj8iNotk6QN6qZpiJFL8Be2ICJ3JXnvHKqx48h8TthVaEGCuwBM9auATGIav9pvhaSxFXpkeURU5GHBsLcqKS7A5fhTyQrojx+iGzqbDyPFIRFo10L5yLzT+kQgOCsD4KBNGxbmdVEqBoVBuDfXzU4iUozTlxmTtOWsR46zXHo+nlq2hCvXOWsTIXntNeQJOb19eC/Y0oyeYqeLSJAISAYmAROD0EGgxIsViZ/Q6sCYGi6OxBgZ7d7EWSVOsJUJ7jrww5dUWvLOxFMuz1DCazYh1N6LaxRs5eqADinBBzt9oV3gIhwK7YJ1LO8S6luKA3wCUGQA9rBjgWQUvfTY0KhV+M7eHwQKM8S/BnGG+8PXxPgEGEkISpIb6Bp6u2LwxpSCUXnuOrhE9aQzXNuQ5c+bVknWkmvIEnPq+9B6yIS3LjijFF099NHmkREAiIBGQCBCBFiNSfFnWNYYWGnoB13eJWoJI2ZMHZuRllFmgghVR3mpU6A14cXMNVuZq4UINk1UFq8WI+zfNg8ZVi9UJExAcHIR11cHQqIBYdzNSDK4oM6nhY9UjzJiLwaEaJBV540hZFa4KLcSd43qe5GFrCSLVmNBeSxApWf7gzH8Z0XtJEpWQkCAqOEs79xCwb1jMkD6vJYtctnbjvPkDWqnS3Rzzrdu82X7M+upsNXTOhupzNcdc7cdoyXM199zleI4RaDEi1ZiLwJe2RqMFcDysZTSZ4KLT1R7e0kRq8SET5m0zQGUxY2aiHlN6BWHeP0b8lmFGgKYaw4r3oPuOBVgbNwbmTn1QVFWDXIsXrC5e0KqM8Kwphk7jgYNmdwToc+GpNmJcezeM6RwAlVEvitrVV1xUEqnG3DFyn8YgQM8lSRSLbCo9xBpznNyndSHAStmKsZr3kSNHRF09+0rcrWHGLKNhn8DAeZNANNQ7rqnzVsase5x925f6xuQ8qNFlHzrFKEsg+aqvQnhT51WXNLXUuU5nnvLY00eg1RCpkuJCpBxNRUVVNTxctNC4uMFQrYfFYkZMfAIiw2zZfS1NpL7dU4O3d5thMBlwVUAOpg6Ox21rzYjU5yH+4CrE6rOwOP4KHPGORYSlGEE6E/aYg2GGCiNNydBr3KDzCkB2cQXCTblI9eyIBG8LugdpMCxKh/9n7zrAo6q27pr03kMSAkkoCYEk9CaEIip2BVRQ7PXZ9dnr/1T0WR421OezoYJdFBsgiBSV3ksoqUB672UmM5n/WwdvuAwzmSFMhkly9vflSzJz7zn7rHvuvevsvc/eg3qZz9sjidSpT27ZAkBLFMtCJCUlgeUmpHReBExLxDDz9ZVXXilyH6mJwekc4eHDhxEXF3ccaVIyaZ+spaitcbRVLqet8xijS30WLlzYehjJlTpzuL3wc2Rf9tJZttM+BJyGSNVUVYI34U/LViA8JBiREeHYuy8ds2ZciC17MnHF9ItEuRKurNsKNrcWYE2YGNdjqcQMv2cbDKDmCqqgSofvdpahqKoa4YE+iOrZG/s3bMWog7+gyCcceYlnodAjCoeraxHZUo6AoAik6YJQ31CPaV5pCI+KxXeV0ShpakFy/S7sDx4BvcGIkcZMxAe54aFzE8yu1Jwh2JxYKCVkLK0mbSkRYy3YvK6uTpQKkmJfBFhCiCSKpSEkibIvtqejNXPkYfr06aL+Wn5+fmtZFX9/f1HkloSG5IX181jSxcPD44TSKUopmE2bNuHXX38VG4LOP//844ZnWhJG+VJdcoauO+YFZM056mnOuqMmUkqb1NXU5aeUQDFX6kXp2xYi9f7774vnF9th39Tx008/Be8LlswxFaWsC12mdJ3+9NNPAg+ez5jepUuXClcqMVeLgp1aX1v6UtpQzmeBcNYiVOOrEDxWHuCzdvbs2WK3rRTnQsBpiFRFWTFWrv4L50w9G998+SX69e2D9Zu24fYbr8TvG3bjyssvFYSDLwaajtuqtddWgDbhb6tGHc28SlzQUTID6Jr12FOqxyN/aXFRxiKMrNiMZfHTURMcA2//SBQ2alBdW4ExTVsR3iMCeYYeyG82IkSjxR3jIlBYBxQWl8A3uAdeTfNHY8UhTPCvQGJwC26ecVa7iZQSbN6Ru/bUWJibuvYgUjL9gf0fCrwuvFeYXuT222+3fweyRYcjYI48XHLJJYI05eTkCALDRSYL9HJxwoUpd0ez7A8/433GYvHqgrV83nHjwapVq0QdOr6webzimmPh32uvvVYQ8W3btoHERyFJPHfx4sWtxILnkVxZqtOnnPfqq6/ioYceEm2SoBQXF4NkgqK4L0lqWK7lsssuM5vnzBqRUtx14eHhwgI1Z84czJs3r7WuqzkSxTHz3cLnKskpiSjxoN4sAHzTTTcJbKg3k0szqfRLL70kcOE9xu8Yf8hKAdRPqSFrqS8SXJJILjRJ2JTrxD5J2KgLhYSQx7Fd3s/UTYpzIeA0RConMx3btu+ExsMbfXtHoFFnRLC/N3btPYBLpk2Dj5eHQM7RrqTq8okAACAASURBVD3RqdGIrMwCrHh/Aao8/JAfk4yDgaPg66bHJaENKCw4jMqSI4gYMgY5FVpc1c8TWcUVGNLTG0OSB7QG1HN1dCSvCPpmrbCKJQ6It5hNWrr2nOtG6UzacO4wP1SfPn1kYHlnunBWdFWTB76EV65ciX/+85+YOXOmKG/C78vKygSxovAFzyLx69evF0VrKSQxLGa8detW8T9f9mrixHY++ugjMIEyX+CMqVMv1Din+DndiTyXSZVZDFgRkijqoT6HhICfk5BQpwkTJmDdunWiygXloosuEiSOBI8uaOo2YsSINtFQx4spB5J8kQxRfxJAc1YxcwRM/ZlaV7ZLbPgZLW20OLEIMEkpCwJHRUUdRxrffvttQUqVsVvri9gSB2KtSHR0tMCDRE3RhWSYpG7nzp0CM2txYF1oyneaoTiMSHFytZVryFbEHE6kGuuA3euh37sZ670GYoVXIs6K1iM8LBKV9fXIbPTF/MPe0BqAVK8STOihxXkj+sHDw73N1AVtWcWIhSRSts4IeZwpAkx6y4c8i4JL6ToIqAOs6d4ZPHgwpk2bhocfflgM0vTFzTggEi2SK0Vo+Rk7dqwIVGfqGT6T1S9mhQjxe77ISZx4DEMdmOaEFiSmz7j//vtPOJd9WCNS8+fPx/fffy+Ik1pIEuh2GzdunNjBTAvQ5ZdfLuaxOVHGOmnSpOO+Jpli7BjdZLQgsQ21q9IauTElUubGY4oZFaArjz9qEmmtL+ZQpKtOHZhPCyMth7wmprooxFcSKee7px1GpOw1dIcSqaLDwF+/AJ5ewKiz0RzaU/ip+VCh+5C/v96nw+t79GjQG3GB1yE8c2E/8SCwljtJEqljM0KmP7DX3QH83//9HwIDA/Hggw/ar1HZklMgYM2dZfo9rU8LFizArl27WvWnJSs0NLTV6mNKCkhy6E6jVYgvcrrGZs2aJcId1MJ4KHOEwhqRok606pgrS0QSRKK2aNEiEdO1f/9+vPXWW8JCYyrWsCBh/Pzzz4V7cPz48a3B+NbIzckSKbooOSbGeJJgkhDaapFiXkW67OhyVISLH1oUJZFyilvOZiUcRqQ6k0VKBEdn7ET6t1/hq8iL4D8gCf8YFQAf76PuRT5UlFVaUaUWH/6Zi6yiUlyT4o0pY4eI7ySROjYHrWEhiZTN92ubB77wwgvCjUyLlJSuh4A18mD6veKGysvLA11GFLr1aAUhoeLL35QM0TVFFxW/Z1oFuuJ+++03s2C2h0gxoJ3t2pJqgKSGVh66tk6WSCnH79ixA6mpqViyZIkIOLcnkWK8GcfyxRdfiNglUxJprS+6OLmrVnGzUme6YpU4NGmR6jz3cKckUvRbWyoRQxLU7lp7dD/qtGha8Q0KNm7AoslP4/PyEBjggmdjD+GycQPEaoNEin20FdRubfegNYuUtV17nGKnWmtPGQt381gSayTIHpnNZYmYU39gcFVMHHlvSOmaCJwskSIKU6dOFRUlaKHkvapYmZR0CSRDjE1i7dMVK1aI7++66y4RDH7w4EFBQtjvm2++ifT0dBHwzBqptKSYI1IM7GacE58tStC5mhDU19cjOTlZuPZYKoyLKM5d6kk3HP9WrFWMIerZs2ebweamrj2Oee3atSKeiePasmWLCORW3GFKvNMrr7wivuMxbcVIteXaYy4vuioVUkgX69y5c1stUtb6+uqrr3DVVVe1xqjxeN6/JLtMayGJVOe5jx1GpOwFCV171ohUu3bt6ZuhydmH+nUr8PqRMPyUMBN9PRpQo21BVaMOTydW4bxxKa0WKXsQKW6xtbTjzh5EyhqZsweRslfRYrqjpLQPASb9O3LkiNhBJKXrItAeIsW0CHQXMaiZMU4kKyQqQUFH89eRDJFUsf4iF2a33HLLccSFRILfMaCc5GfIkCEisJ2i7BJUpzXgApHB7wxwJ+F67rnnROyTEmzO8+j+IkngTsHhw4dj6NChos2qqirxOUkdY7MYJ2XOBaj0be5K8/iSkhLh4iYRjImJERZaZecqrXR8f7DSBsfK94k1IkWd1BY0ZdyMUWO7TNdAYUwaA92VY631xXM+/PBD4b4kvmyPFkHqRTFHpMxh3nVnfOcZWackUrw5T8UixZudJKZVmnXAqkVAVSmK4ydg1sEElBtdkIIinBeth79bC6YkR4nYE4ratWfpUluz5FizSMlg885zE51OTblVevv27WIl3JZl8XTqKPt2XgTMWZWcV1upmUTAORFwGJFy2hgpBpR//AIwZiow4kwY/IKxeFspVh/IQ2q0Cy4dlwhvL6/jdhxKInVsMtvDtSdjpNr3cOBKmDEndIcoFob2tSTP6q4ISCLVXa+8HLc9EXAYkbJFacUV1WIwwPi32ZmWGdbf02iOtmC3XXse7sCOtcCvnwG3PAtExrSqaM2aJImUJFK2zOeOPIYEikG4JFG9evXqyK5k210YAVlEtwtfXDk0hyHgNESqqbEeX37xJWZefT1WLvsR7l5+0DY2QN+sQ8qIMUjs38duREqbmwWvPX8BNRXAudcAIUfr+CkiidQxLJTM5pZmpD0sUoxXYECsFNsQYPzJ888/j9deew2JiYm2nSSPkghIBCQCEoEOQcBpiJROq8XXXyzEJTOvxbdffo64mJ7YtG0P/nnnTfjm599w3eyZIkkly160t9aehgHlO9agJWMXNLGJMI6YAnj5nACstSBtEi2axNsKardGxqzFSHWnYHPu5JGuKdvub2ZYZpJFEinuRpIiEZAISAQkAqcXAachUrXVVXj3nbcwbNxZyNi9BcHhEcg9cgR946IRGt0Pk8ePETvcWPqCuxlOOti8plK48TQenmgeeRbcovtyy4pZ9K1ZYaRr7xhs9rJISSJl/UHAHVgkUbfeeqso0eFI4Y4uplcg6eUigIHtvr6+IucNf0uRCEgEJALdFQGnIVLNzTrU1NSipcWIoMBA6A168bCuratHUOAxt0+7YqSqyoD3nwZGnQPjhIvR1Kw/fteeydWXROoYINawsAeRksHm1h8/LKRKEnX22WeL3DeOEhInJh5kEVxLwh2wYWFhrbtaHaWb7EciIBGQCDgDAk5DpGwF46SIFGOg0jYBf/4MzLgD6J8irFonpD+QRMoi/JJI2TozO/Y4urSZW4dJCh0lLNdRXl5+QneWcocxPQgD3+1RU9NRY5T9SAQkAhKBU0WgaxIpjQaawweAbasBTx/grMsBH3+BlSRSx6YMY85IlDw9PSWROtU7qQPPZ44oXidHln6hFaq4uLh1VLSI0bXHH0V8fHyEa48/irDsiFKOxBIkzNysFmZ3tkUsncfaZHv37rW5TdN2lBOpN4kgf7d1T9iiqzxGIiAR6D4IdEki5frnT0D2XuCM84D+QwD3YyVQbCFS1gLFu1OMlDUs7OHak7v2LD9wmHCTRIFpDhwltDixHIgiJFRqAmWqB117kZGRrZsv4uLi4OfnZ1FdVrhXy9NPPy2yZrclJD9qApSSkgLWFqQQH2bfVoTErC1yxmN5jiUJCQnBueeei/POO0/UozsVYa04BTvqLEUiIBHoegh0SiLF9P+mK0a6E1wa66D54F9ASCRarrgbRg8vkY/KVPiiaCsLNHftubm5WSzfwu9Ffy4uFmeEtZ1/JCAMmG+rRAwbt+Qm4edKrT1LbVjTgeeRKLF0hDlRF1+21AdJJbFqy53Tlh48j/E3Mtj8xCvAQqtff/21qHN2qi90c9eXLm6SWM4j3g+0LJEAqV16ZWVlonQHRQk459zl8TxWCTTn3yRTFLYTGxtrM5Hi7sOnnnrK4vEsoPvAAw+IQrqKdCSRUvpgIVpaA9srJKDcGECxRu7a24c8TyIgETj9CHRKInVCiRiWeMnYCaxZjJbR58Bl5BSLyHYli5Q9ihaTVLblxpAWqdNzk7IiPMnFvHnzRGV5ewqJbVFRESorK0WzaqJLcs85Qbcvrz0tKhRuCGANM1MhwWOgOYUuMaX0Unx8vMV5ZWqR4rltWaVMrVE83l5Eiu2wQCzl8OHDov5bZmZm6zCnT5+OG2+8sV3wswjw22+/LYlUu9CTJ0kEOg8CnZ9IVZYA65YAjXXA6KkwRPeFi8iEbj61gS1EylqAdXdy7VnDwh6uPblr7/gHRl5eniheSivMhAkT7P40IWGgu4mWJmLPa0zrKpOiKqSInfJ7WqRItLKzs4UeJFck8CRciiWzd+/e4n9aoiIiIsRxUVFRCA0NNau7OSJlySplzhplbyKluAgVZYm7QqZY9FYhQyd7Id555x0sX75cEqmTBU4eLxHoZAh0XiLl6QHs3QisXwakjANSxgL+weKhz5eCJFJHX3p0u1kSGWzufHcr5y9JFKu8d0SaA7pRaWWiNYo78kiESZjoolNcdSRBFBI6uv9IumjBom4kXoqQeHF+MaaIpIkJarmzkMLvSELMiZpI8ZgjR46Iw5gfbtiwYcedorZGEZPVq1eL7+1pkTIlUuoYKrowFy1a1KrThx9+CCZFJcEkoezRowd69uyJ22+/vZWEUueDBw/iwIEDYJC+qbA/GS/lfPee1Egi0F4EnJpIGY0tqKysRkjIsYBPkf7g6afgte4ngDvzLrsTCI0ENEfjlSSROjYVJJFq721x+s5jxnKSkHvvvbdDlGBST1p5cnJyxEs+NzdXkCkSBpICxqopLjoSHLr5SLpIHHgc80opQjcef5j2gOdS+vfvL35zR1/fvn2tEinmxnr99dfFcaZWKVNrFOOMlIDzjiRS7EcZpxInRdJJAqR2+5kOjm5YBtqbc0Wqj5VEqkOmtmxUInDaEHAYkaJL7WTzy3z52UJ4e3sBngG49MKpIjD78UcfwV0RGnjx84tuBLyP3x1E8sCVcXewSJ1qjJQ9LFJ80RLvUymXwxc03UPdXViEmFaMl19+ucOgyMjIEAHmJFAFBQXCKkVCRTcdCVG/fv2EZYWEStmtx+9JwCi0TikbDOjK430WHh4ujmcbSpA5LVSKZct0MGqLFEnF559/jn379onD1CRDTUhSU1PFHOloIvXHH38cF2A+bdo03HTTTfjoo4/w448/tg5F2RVIsrlu3TrxOTF47733BLk0JVPqXYTJycnSItVhM1w2LBFwPAIOI1InPzQjPv30M8y+aiY++nghbr3lRuGq+v7zhTDkZsClf0qrFUrdti2EzdquPWtt2FJrz1obJA+nmqvGWhvWdLC2a4+4WmvDll171trgi3vq1KknP0W60Bm//fYbPv30UxGP05E7GLOysgSRYpwUSRQDyOnuY4wTXXS0RtG6RKsYrTLcwUehm4/EnaKOm6Nrj1YYEiqSJ2V3IV12lgpRmxIpug/nzJkj2h47diyeeOIJYTVT79R79913QZLTEURKmUYcKy1vamGcEwnjdddd1/rxDTfcgBkzZrT+f+2117a6PBXixS/V45S79rrQzSqHIhEwQcCJiRTw59o1qK2rQ3hkb4waMUSoXldXC2/vEwsN23pl+VLnC4Guh/YKCQzjsCylDbClXa7s1YkMbTnH9JhTzb9EixSxOJVaabRWkBC2ZZGyNjZi0ZHkwVr/p/t7WqHuuusukeaA1oqOFCXRphL/RPJAIsVrSAsS5zSJkRJbRxcg3eVcPNBCpY75IfmiNUqpe0lXHu8LzoXExESLVmFTIkU3HV2amzdvFkN/5ZVXsGPHjlbSNGnSJDz44IPHWXns5dqzhLWSS4oEiLqwULoizzzzDIYPH976vzqmSq2XJFIdOZNl2xIB50HAqYkU6+81NjbB19cPrq5HY6D48m8rf5Mt0J5qGzyfK/CTdVWqdTtVHdiWtTxRjsLiVK+HPcZhy1id8RgS2TvvvFMEll9wwQUdriIJEYkbrUAkUcRebdkkMaKLTxESJ7oAFeGxihVSXThcfR7/VnbvmRuQOSKlTqpJEsYAeAa4UxhDRZej2l3WEUSKebBIIhkwr07GuXjxYtDtqshXX3113EJM7fajW4+5vyiSSHX4dJYdSAScAgGnJlKmCNGadDQw1hMuLubTG1hClcRFJJU0GtFsMMDD3b11V5tNRIDnNTdD4+oKY4sBRmjg5uoCvd4gVvG2kColJonHK/XKGFDPttzb2F1nOia+/Cg6Hcu7eIhxuLq6tZLNtmYWMdDptNBoXASGBoMR7u5urYk5bRkH2yAWtDwY9Hq4MCaNJNfItswn9zTViedTbwY582/+VhKdtrXT0CnuGjsqQesGX+Dc9eUooUtPIVG0BiopLLhrj9eB1kF+prjy+JuuNuV/Uz2pv5LJnPNn4MCBbS52zBEphTApu/KUPs466yzcd9994t+OIFJqQmYJ/w0bNuDFF19s/fp///uf2KmnCImeojetcm+88YYkUo6azLIfiYATINCpiFRWRjryC4vgHxCMYUNtL7dAsrI/LQ0t0KCutka4MnpERCE/Pw8Dk1IQG9NLEIG2pKmpEZs3bYSbhxfq67hzyShiSYqKSzBq1GiEBB9bxVtqp7S4CNt27EJwUAAamnSCfPl4uaNJ14KxY0a1mW1dabO2phq796YBBj30LUZ4efuiqb4GQaERGJwyyCqhq6+rw9o1q9A7ri/KS48mWAwICkZJcRGSUoahd/TR7NRtSXVVJbZt247IqEjk5xcKQhUU6I/yyhqkpo6Ht5fl2n1sl9fjcE4Otu/chfCwcLQYW+Dq6g5XTQuMLu4YOWKYTVhY09PZv2dM1P79+/HSSy85XFXeAyRUpqVfGCPFOCdaopTcUYpyJFL8XNnlR+uLqVvYllp7logULWXclauW//znPxgwYMBpJVIknepi0Q899BAmTpzYqiZ3WCqJS2nJooWRIi1SDp/WskOJwGlBoFMRqS+/+ByTz5yCb75dhPvuvcdmwPji3rB+PcqKC1GnNWJoYiy+/nE5RgwbCi//IJw9eYJVCxetOBvXr8PevXsQ1ise7k1lyCmuQd+YXugzYBCGDLKefZpE6uclS8CA35v/cRe+WTgffRMSoW3SYtqll8I/4FjxV3ODo0Vrz67t2Lx9Dwrz83DXnXfgjTfnITV1HIpLK3DN7Cutuj2rqiqx+Ltv4e8fgMKyakwanYIffl2LEUOSoPEKwAXnTLaK677d27H4p2Xw9nTD0HFnIWvXerj5hcDH3QXjp0xFr4ijma7bJGOV5Vi/YTP27N6NG26+Gf97522MGjMWR3JzcdWVVyLAChbW2nf27xk4zUDm//73vxYTVzpiDEqCTcZImZZNInGie02d8oA6cQGgWIcVi5ZSYobuPlq0WPzXklgiUjyewfbMCE5hvTvGjiliq0XKUo4mZjDnd5ZimtrCmzspld15TNNw2WWXCavUxo0bxXVURB0/pU6jwL+V+DeZQ8oRM1v2IRFwHAKdikh98+UXGDFqDH5eugz333u3zSjxob9j+zbkHspBaVU9BvQOw9b9hxDk74M+CYMwafwYq5ac6uoqLPn5F/SN642DuaVoqSmCwd0fLhojxk+YhAH9jyYibEv2792Fnbv3Yu+ePZh+1fVY8t1XSEpORnVtPa64/DKr5IEusMWLvkbagSzU1dbi3vvuxsefLsTgQQPQ2KzBVbMus0qkGKxPQpiVnYPSihpMGp2MrXtzEBLog5j4JJyZOsbaMJB5cD9+W7kSVZWV6JcyBoWZuxAeHYe66ipMv3wmwkODrLaRk5UprIuHMtNxxsQpWPDJfIwaORK5BcW4+uorEeDfNqm02oETH8BUAnfccQdYM3LkyJFOrOlR1bipgbmk1NYr/s3gcwqJlmKZUmKl2ipc3BaRYmwULXWU66+//rhNCLYSKUuAKqkV2kOkzFnLTPuhviRYiqgD6JXPGMTOQtRSJAISga6DQKciUk0NdVj7x18YMy4VQQGWq8ubXh7G3qz/cy2a4Yao8GAUlVVjxLDBOHjwABIGJCIwIMDqFa2rqcaaNWsR0bMXXKEH3H3QOyoch3PzkZycBC/Ptt1Z4oVUXYWdO3dh4MBB2LN7JxIGpaCxrgoGowsS4vtbJUFHlTSirKwcLYZmbNm2A+POGI+c7Az07B2LyB7hVseh1zcjbc8eePoGwENjQH5JJZIHxiMjM1usmH18vK22oW1qxN69exEdE4dDGQcQ1KMnfDxcUFldj+SkgTbt4KutqYFWp0Ogvx9WrlqF4SNHo7ggDwFBYYjp3dNGLKyq6pQHMAklt/nPmjXLKfWzpBTvI+afUrKj08XHQHS6++jmY6wULVskUSQMlnKDtUWk2gLkdBIp6kX3HYPOuYtPLbRM0XJmztJ09913t2Zu5znq3YCd6uJLZSUCEgGLCHQqIiWvo0SgsyNAVx6tO7SKdEZh6RNao5g+gW4/xlmRWJFIMR8YSQXTKDD4PCkpyewQuUNPLba6uiydZ/p5W7iyr/b2r7RLQsW0ECyXw92EzOauFGs21/fvv/8urjljKtm/kmurM15/qbNEQCJwIgKSSMlZIRFwEAJMusks3tz1pU4d4KDu7dINg+NJpGiJonWKBEEpYsy0CbRGMfUBc6R1dE4suwxINiIRkAhIBE4RAYcRKWvZrU9xHPJ0iYBTI8BSItz5xaDlwYMHO7WubSnHcTCOiTv6lNIxSqUAWqMYK8UyMQw4VwoYd9rBSsUlAhIBiYANCDiQSDGJ5dGkmlK6HwIih9ffO75MR98dEnIyLmrcuHEi8WZnFgaek0wxrxR/SKL4GS1QjI8igaKLT0mj0JnHKnWXCEgEJAK2IOBAInXyRYtNB8D6YNzxJPIW/b3iNd2ybW7Qu3fvFoGvjOfgqtm0PAzrjSnV6y2BlpaWJuIhFJcMV+Xp6eniRcL2Bg0aJNpnrAQDSm0VukVYUZ4vI2abZlvsx5o+5trn9myWruD2dGLE5JgcO9uztQzM9u3bhaVBSZbJmmltbWW3dZy8dowpYTwJsRw1apRwEfGlTOvGGWecIV7AXVFYyJZz7Omnn+4Sw+O15LXjnFXmLUkUyRTvS85hJqaUIhGQCEgEugMCDiNS9gBz3rx5YucMg1gZn8ECoUOHDrXa9NVXXy0S/TGx3ogRI0R9MLWwSOq///3vNtu59dZbxXZ1EjISnueee068+BlUS+LBPDHLli0DiceUKVOs6qQcQHLBnEIM4uWuJO7+mTBhAuLj421uQzmQbiO6j0hUqBsTGX722WciH4/pmC01/u2334rzud07NTVV/NiCcVvK0uK0fPlyQfAYbMsir7/88gu+//57QURJ9EhKb7vttpMes7Of8Oeff4IFd99///3W7N/OrrM1/Whd5L1Ei5SpkEhx915b2enXrFkjTps8ue2cZbYeZ0lfnr927drj6uSpj923bx8439V19KyN3ZbvuTiYO3cu7r//focTSo6H47L3mGwZ9+k+xtax857kscxIfyo1Qk/3eGX/zoNApyNStI5ceuml4sVE69KWLVtEIkGuhmmBYRAsrR0kIyQRfNhz1wwT/TFQlgVQuaJmPSxaR0gwHn/8cVFxnucsWbJEnDN+/Hhh3WHOFxInJt774IMPBJFaunSpIE0kLlx9c9cSXxyswUUiRXLEshKhoaHClfPTTz+JNs855xxhmaDVh30xC7Ii1InuH+7q4vF//fUXbrrpJmzbtk2QxtmzZ4vYGu72olWMZW2effZZUY6CVgF+zwzZfIAqpJCBvySec+bMAV8qbItYsRzJqlWrxHe0rNEadPnll7fqwu3dLHnB/kmqfvzxR+GqYUJDtkWSx5xWxJttsG9im5GRIfAnGVQXdSXRJN7sJyAgADNnzhRj5a4vkirqRJJK/W0q1+M890+bmtBCSQL+2GOPgUkcu5qQBNMypQSbK+49a+PkXDzzzDPx6KOPWszqTsx4f3EeWiNcbREp9qO4lU2P4/3DBJqn0oe5vkmkGCfGxLuOtsxxvMTX0pitXZuO+p5JVllmx7QEUHv74zP5/PPPP649W8dOIsXM9EdLa7m2VwV5nkSgFYFOR6RIGkiAVq5cCeZoYVV4PhBZ1Z55bZibhy9n5qohoSEZ4Ge0SK1fvx4XX3yxKA5LMkMSRELAF/zWrVtFjhgShqlTp4oyD8OGDRNblZlk78YbbxQV6kmkuNqkxeeGG27Apk2bBNHgOSQVJFLMEUQX36JFiwR54Xbwe+65R5AMWp1Irkhy1KIQqddeew2vvPKKeMmwLT4wuNV84cKFYgxc5ZI8PfXUU7jlllvEy4ZFU0lGaD2ipYerrYSEBEEamfhx+vTpYrzEi4SHx9BKRIseA4JfffVV0TatCRSFSDHB4Nlnny1I5HfffSfGzjb4ICKppDuTLwziQSshH07Ej30SE0V4HRYsWCCIGPGmhYtkl9eO1jt+xmSJLL2h1GzrCvcoXXm0tnGeSDmGgEKkuPjgPcm5oBYujhhPxhfdqZAcpZ+2SAWPaS9Rs3RNTyeRojWKizV7j+lU5y8XpEy0ai8ixecYn9Hq9mwduyRSp3o15fmmCHQ6IsVVHokKV/h8SbGoqUIe+FDmS5qrDJIkupJoLSGR4kub33PVQlLEhzWtHwqRIiFiqQcSGrrEaPWhJYWEhysfEjISNpKJX3/9VVilSGL4kCZJ4Oqc1haSJrZBKxUfqGPGjBHf0cJEcsdYpR9++EGQNOqhiJpIkYDxO7bN+BrqyNgwmqIffvhhvPXWW8K1yPboEqNrkPo98MADZokUyRCzULNNkrIPP/xQWJP4gqfVjC5Tkh8lLkshUiR8JGMkOBSSHmJJ7PhQJKGldYrYkkQpLkmSVbryKLwWJL+0DpLQcUx0tb755puC8FEHEkaOh1bBtvLxdKbblxY44kSSKeV4BBSCw3uA84dYqYVzjNZNZR4qpGDx4sXic85TU3LKWMDNmzeLdAwsmnzRRRcJy4xikWLaCcYi8rnB+5li6jpUSBVf+rwf1ccq+nFesy9asmnFNUf8zRGpnTt3iucPhQse9c5NWmvo2ue9wrFygULh/UHhZ/xb+ZzPJD6bneqCZwAAIABJREFU+BmfN3zGKXqox6T+m88uHkOruLpvLu74/KQQF0tJVNmW8nzg3yTBXLCq71flGtD6zuvK+53CBSYXkByn4nJUrqmlsSv98dnJRZl6nFw001LOMZlzYSptM18Yn+ucExwzQxwo5ogU9eOzUZk78p6VCJwMAp2OSNG1N2PGjNYxkkiR1OzatUvEQ/ClTBcDLUnM20MXE/P20HXEBxnJBy0+fEjSNcjVMC0zfInzJc+VDtvg+bTa8GHOm5BkiQVUlRgpmqmZL4eEjTc1SQQfIAw0p7WMDxE+WEjI2B5vUpbSoD4MrmZCPz4I2iJSdA1Rdz54ufJin2oixQcfY1X4ECZhowWEWNA1yFUpiRNdgXQv0b3J2BXqyHETL2tEiueT4HD8JIkcIx/E5ogUCSwfqsSQJI3Eig974syHIS1afEhRBxIpYkRCSksgXY20stElSfLb2YUrY7ouSVgtvZg6+xhPRX+F4PAlSksuiRTdvZRvvvlGkHXlO8UiRXfxF198IeYsFyJ8OSuWJs53zlW+KHlPkmCQXNDyTCLFhRdj8+gi55zjQoVWZlOLFeceX8y8n3jfklBxIaPE7rEPuv65wCCpoFuQxI4LCrWYEinFhcjzaLllzBzvS1qpGXLA3xwXx0SdlDHzPC4c+Uzic0aJveT3dMlzgcT7iosh3kcUnqO0wd+893n/0oLORRc/47GMFSVO9913n3i+UMrKygSmJCKmBEV5VpGE8DnA+Ebe7yS3JDnqa8CNB8SO9zkXULzGfBbwuaAIx8BnC7FgiAPJodrNqvTH5wTHycUeF84ky/yO51t6VvA7zp9rrrlGXHviQ33YPselJlK81px7fEbTOk/SxndFV4zXPJV7Vp7bNgKdikjxAcWblA9LRfhQIDmh1YYEha4w3uB8gSkV2eny403Ihw8fgMoWbhIu3sB88fHBSZLGhy1f/Fy98aVPwsPVF90MdJcpu/bYBle4PJbfJyYmClci9eMDiatLPpT4m/3zOBIYnkdrFf9W78xjnAlvalrDaD2ii4xFivkZx8Pz2Qf/JyHhA5YPCGJCy5oyDj4g2T/b4KqQGDBOg/FIJFE8luPgSpQ68OHGNoiXsgOScS8kcdSBmLENjovtkBzy4cTz+XDnD92GdP/Rzcd2uHImaaTOyo4/EjmOmw9VZdceceFLgteQ15SWrK4gJIYk7HyRSzkRATWBoSWV5YYUaw1dekzkOX/+fPGiVEgFz+Hc5j1L6w6tWcp3JAIkXyQkalH64dzkQoPCTSF8adKabI5I8cVPAkC59957hWueu2G5eOCiQO1qpGudBIWxfW0RKY6HJEohJ0pSVr7Q+ezh84P3JIW63XzzzeJYEgaSR5IVxRqlECUSKC7aeG+SAJDYcPFmSqRIJEk+FPcp710SIS4KSSBoIWdIA4Wki5ZvLsZMRd2u8h2fLyQr1JXXgH3Qak5hjCivJcMOFGu+QvCU80kqac3m9xQupjgu4mLan+k1N6eP6Wdqty2vO5+BvH5qIsW/24qjk/evRMAWBDoVkbJlQPIYxyNA8koLF4kUyac5IYEkWaRLxDSgnA9Jrpq7QqA5V9gk1AyWlmIeATWBIWEn2aa1gMLftN5ykaAmUkpLfBmSPDCukS9FEg8ukmg5Nt1dai5GyhzRUOc4UxMl9fkkdoxTNI09ItGiNcYSkeK9QcLA+cAFCn/4GS1v6tgtZcFCS6ZiEbKFLLBfEgFz51gbPy3zvCcVgsf+uNghybKFSJGccGFJImbuWpFk0vJHq57pWLggJKGjpVEtjNfks8Lc2NV92IoNseZ8odVTIXLmiBQt7YwJpZX/ZNLXyHtcIkAEJJGS80AiYCcEaFWhC4KrcFvzdtmp607VjOkLnu4tJR6IlhtuaBAPJ5VFiq51vujoYr7wwgtFzA1JDy1UI0eOFK5s0xQf1oiEOYuUJSLF3bSWUiWYkiu1a4+WWZI+ki2SFFphFeFYuQChZYhuN77MaVl3FJFSSJgSS0WrEgkeXXW2ECm6OkkAaTHjteK56oSztMTRis2xmxIfxi9x8URXqSJsg8SMxNAeRIpW4Z9//llYL7nT2xyRoseAZFhJx0JrPi1jnT1xbqd6IHQBZSWR6gIXUQ7h9CPAlT1dMlxhM3WGFMsImCM4CmZ0o6lfrCQ2jEGiy5gvRQaRq0nWkCFDhAVBHcuknG9PIsUXPgkeXf3WRE2kaFnjbljF9WZ6Lt1ftNrQxaUQG0cRKboYGcdny046U2KjWAXpxqZFiySIu+i4YYdClyUtcUqKC9PzabUlLnTzK25LNTanSqS48YYklvOCom6vrV17zMPHkIfumIfL2ryW31tGQBIpOTskAnZAgO4QxouZuirs0HSXa8IcwVGSe6rdKopFirE4dP8pL11uwKBFii9Hkg7GMjEvGq2BtPjQMsLdpowbNI1/aa9rTyE5dCXSusGYQQatsx/THYTmgs1JVqgnLSB0ZXMs1JP6c87QAsLNMcyPR0uOEiNlGldkjmC017XHXHiM41MsarTocWxKjJgpsaFutNYwrpJB4LTAcjcy5z314mYfWoGIO78nqVLcl7T4MAaSOChJUkla6OIjLnTr0zpHgkZXoTUiZa499TncPMRrRBwZT8oNSpxbpjFSnDf8oVWQ5I5kWR3P1uVuPjmgDkFAEqkOgVU22p0QYCA9g4Lp0pNiHQGSA2XnVVtHkyDwRcgXvbJjjlvf+ZLkZge6+hQSwJc8LQ2Mr6KFgy9xc/2YEim1Hur+qJe58xlgzp2y3IVmbncbzyORYgA1dVIScpL88YVN/RlYTvJE1xb7V6oJMHCb8V7K7kFb44DaIlKmOKvbZH/cEUeSSsLDlA/MlcdFgalrSzmPYyYu3PjC4H61NYnjoNWQ7jFao9SxVsSM141EiUSReetoZeQxDOQnLgzmp1WX+FgijMp8ULdH1y7bUZ9DdyOJNXVlgD0TCTNXnUKkeCxTWXDMjF9jkD0325BIMlefFInAySAgidTJoCWPlQiYIMAYEb40mSBVnc1dAiURcHYESNjUOxoVqxtddJaIlC1uQGcft9RPImBvBCSRsjeisr1uhQBzX9Elwq3jUiQCnQkBpoCgJYfpVBjkzuSVJFB0OZqKOQtRZxqr1FUi0JEISCLVkejKtrs0Akz6x7w3SkBrlx6sHFyXRIC7BRkYzjxudDVa2m2q7OxzttIzXfKiyEF1OgQkkep0l0wq7AwI0KXHuB3mPeLOMSkSAYmAREAi0D0RcCiRYqZu7ozITM8QWcGZLbx3TAySkpPEVlh1CQF7Xw6We9m3Nw3pGek4c8oUmXTN3gB3s/ZYrocJB6VLr5tdeDlciYBEQCJggoDDiBTLhWzetAnfL/pOlHJRC83Ks6++GuMnpIpyCacqJGgH9h+Ai4sG8fEJcPdwF7t83npzHvbv24czxo3Do4/LzNOninN3PZ+7r7hLjzl4pEgEJAISAYlA90bAYUSK+Ubmf/ghKisqRebc4SOGw9PLCzlZ2cjMyhK1sqaed65drFIsMfD4o48iOroX7rz7LmHtYgXwzxYsxPZt23Dp9GmY9ndl8u59+eXoTxYBbntn3iBu3+a2aykSAYmAREAi0L0RcBiRev7Z50QqfpZ4ePLppxATGyuSsDEjNN193PnE4rwU/r8vLU1kpmWOk4QBA1rrsGVmZCArMwvxCQnQuGiQfvCgCJAcMnSoKBfBfCDr/1qHLz7/HL1698KkyZPh4+0j8qTU1tWisb4B4yakihwmu3ftgk7XjNQJqaKwZ011Nfr1738094vRiKysbNF+QGAAUidMEMn+du/ajdKSEsTExog2mESurrYOo8eOEa4e5pA5sH8/DHoDJk85Ew319aLQr4eHJ4YNH4Y9u/eIPDEkktQpIz0dhQWFiImLFUWGpTg3AizKShe0UsbEubWV2kkEJAISAYlARyPgMCJ12823iHpYl06bhhtvPlrt21QYQ0US9L933xUJ70g4GNtEknTHnXcgMioK33z9Db747DMEBgaK02vr6tBiMIgkb3fdcw++W/Qt1qxeI+KvSNToKmQ7JC38jH3cfOutGD16FOa98abIMEwCk5WdDWNLCzQuLmDG3bPOORuLv/8eny/8DH379cVrb7wh6krRPbht61ace955OHvqOZj3+hvIzc3Fs3OeE3quWL4Cn8yfLwqTvvfhB4IkvT1vnhh73379cCgnR+hw9jnnwNBiwB9r1or/qd/lV1yB2ddc3SWK93b0xD0d7TPnzltvvYVPPvnELpbT0zEG2adEQCIgEZAI2BcBhxGpK2fOQlNjIx594nFRxNOc0Lrz3L+eERlmR4wciYjICGxYtx6s+M4A8RtvuglLly4VRIpWqGEjhiMkOBgrf1sJxmDd+o/b0D8+Hj8u/gF/rF2LPn36CMLj4+uL6uoqrPh1uSA9pkQqOjpa9Mcst3v37BGFM999/z0s//VXuxKpQUlJQqdNGzeCVe+9fbwxfnwqiouLsXfvXgQFBuKZOc+JivZSnA8BJt5kNm2WBZEiEZAISAQkAhIBIuA4InXFTGGleeyJxzHWApF68403sPr3VaJMwhNPPwUW/KTF5rVXX0V0r17454MPYPu27YJIJQ4ciHvuuxckQU8+/gTS9u7F5TOvwMxZs7DklyX49OOPMXzECHFMcHAwiouK8Pa8t8Cq46ZE6vobb8T0GdNF7aj3/vuucC3Off017Ni+3a5E6pHHHsOYsWPwyksvCzJFUvXSf17Brp078fprr8PN1RX3PfBPGXvjhPcmy7+Q8LLMhRSJgERAIiARkAgoCDiMSN18w43CCjNtxgzccOMNZq/Ak489LlxtzMtDywxdcqypdMdt/xDxT4889ij27z8giFTK4MG4+557hNXq38+/IHYETp8xA1fOvgpLlyw9KSJ15913Y+q5U4XL7r9vvyP0fOmVlwXpsqdr76n/+z+MHDUSc1/5D9b99RfiE+Lxyty5Is7qlRdfEuO95777BNmS4jwIMGkh628tWLBAxMFJkQhIBCQCEgGJgMOJ1NNPPCmICWOb5rzwPHr17t0aA1VTXQMfXx/MfeUVbN2yFQMHDcSzc+YIFx+rgz/60MMIDQvFQw8/jD179p5ApF58/gVR3sAuROqdd1BedpRI0c332cLPhOXo9XlvnhAjdc7Uc0ArWu6RXDzz3LMYOmwYVixfjk/mf2w2RqqVSP3nP1j3J4lUAl6Z+x9JpJz8fnz44Ycxfvx4TJs2zck1lepJBCQCEgGJgKMRcJhFatmSpfjss8/ELja64yZMnIjAoCARfL1+3Tqcf8EFIpaJLjm64q686iqxk+2HxYuxcf0G4aa7/c47sHrVaqtEijFTH7z3Hvr17ycCuLnrT9/cbNG1d5xF6m8i9cqrc5GVmYmPPvhA7LhjbFd1VRUWffOt2JnH2KuLL7kYb82bh4MHDuKCiy5EamqqqPC+dvUaESRvGmwuiZSjp/ep9/fTTz+JCvKvvfbaqTcmW5AISAQkAhKBLoeAw4gUd+ExeJtuN6YPUEtoWBimT5+OsePOwNdffok/1v4hdtsx6JtuNqYZuPb66zBy1Cgs+naRVSJ15PBhPPfMsyJ9gqenJ84YdwaumDkL/337bbMxUuaI1NzXXhUq0tXHBKJ+fn5CH8Z5sd2p556LG266Ed9+/TV++fkX6A0GESxO91xtba3YISiJVOe+Xxgrd+211+Kll17CoEGDOvdgpPYSAYmAREAi0CEIOIxIUXvurMvLzcW+ffuRn5cHo7EFkZGRSEpOFq4+5pGqq6vD/n37sX//PjQ2NCAyMgpDhw0VweYkV1s2b8bGDRtFfqmzzj4LAYGBgsjkZGeL3Exjxo4VQDHeiTmbeM6QYUPRt08frPr9d+Tl5WPCpIni/99++w0F+QWYctYUocOhnENYvWqV0GHWlbMQEhqKrKwsERiubdIKl6MoNZOWJoLduZOQiT43b9yE7OwsREREol98f+zeuUsErF9/4w3CivX7ypWoqakVFqy4Pn3w67JlyEjPEGO/YtZMsZNw2S9LAI1GpEVgugUppx8BWqE4J++4447Tr4zUQCIgEZAISAScEgGHEimnREAqJREwg8D27dvx8ssvC3d0R9aAlOBLBCQCEgGJQOdGQBKpzn39pPYdhAAzl19yySWYOnVqB/Ugm5UISAQkAhKBroCAJFJd4SrKMdgVge+//16UDGJslBSJgERAIiARkAi0hYAkUnJ+SARUCDC27eqrrxa79BISEiQ2EgGJgERAIiARaBMBSaTkBJEIqBB44403xE5PGWAup4VEQCIgEZAI2IKAJFK2oCSP6RYIsN7hv/71L3z++eci1YUUiYBEQCIgEZAIWENAEilrCMnvuw0CzGA+ceJEXHzxxQ4fc0veARgytqB5+zK0HN4Ll/BYuCaMhkvvJLglT4QmQJamcfhFkR1KBCQCEgEbEJBEygaQ5CFdHwHmFGMW87feesuhgyV50v3+CfTbf7XYr0toL7hPuQ7uU66HxtXNofrJziQCEgGJgESgbQQkkZIzRCIA4JprrhGFiUeOHOkwPHQ/z4P25zdt7s8lJgk+D38JjaevzefIAyUCEgGJgESgYxGQRKpj8ZWtdwIEFi5cKOonPvnkkw7T9mRJlKKY+4RZ8Lr23xb1ZGFwxnqZCrPo9+zZU/z4+/s7bJzt7ejLL7+0+dSrrroKJ3u8zY3LAyUCEgGJgBUEJJGSU6RbI1BWVobZs2fjo48+EjUdHSH6fX+i8Y0b2t2V19Vz4D5pttnzSaSsEcJzzz0X/Onfv3+7dejoE0mMbCFHJFEKkTqZ4ztaf9m+REAi0H0QkESq+1xrOVIzCLz++uvw9fXFbbfdZnd8DDk7od++HIZDu8A4J/54XHwvmuY/hOaNi9vdnyasN/z+vabdREo50ZmLMUsi1e7pIU+UCEgEHIyAJFIOBlx25zwIHDx4EI8++qiwfLA4sT1F+80L0K2cf0KTmh4J0GenwdXP/ZS6877nI7ilTD6hDVOL1AsvvCCOKS4uRmZmJlatWoWmpibx2aBBg5w2e7spkVLGYQ60lJQUcQ3VFilrx58S+PJkiYBEQCKgQkASKTkdui0CTz/9NIYOHYrLLrvMrhg0fnAv9FuWmG3TGJCAxnU74HfhaLQcSWt3v+4Tr4LXNc/bRKRINBR55JFHcODAAfFvSEgIPvnkk3broD6xrq4OOTk5UPd1Kg2bI0ZttW16PHdgSpEISAQkAo5AQBIpR6As+3A6BDZu3Ij33nsPH3/8sV11a974A5rmP2i5zdCRqPthMXwuvgwuVZvb3bdr0kT43Hei7uYsUmoCYo1wFBYWCkxyc3NRWloKPz8/MFB92rRpGDt27HH6NjQ04JdffsFff/2FQ4cOie94/JQpU0TcEl2mlCVLlgisFXnqqacwevTo1v8Z00W9Kf/4xz9w4YUXmrUwSSLV7ukiT5QISAQ6EAFJpDoQXNm08yJwzz33CHJw1lln2VXJhldnw3Bwk8U2W3yT0fDrMmi8feE3qS+M9VXt6t9t9MXwvuWNE849FSK1adMmvPnmm6B1yZxce+21uOKKK8RXJKIkZbRCWRK1VYi1C9esORrXNWTIEMyZM0f8vXLlSsybN0/8PWHCBDApKkVapNo1LeRJEgGJwGlAQBKp0wC67PL0IrBixQosXboUrKtnb7FGpIyBQ1H/y8+iW79LJwMVWe1SwWPyNfCc/azNRCo7OxskSuo4ohkzZuCGG47tHlRbhi644ALh9uSuRlqdCgoKRF8PPPAAJk8+Gpv14IMPIiMjQ1iX+vXrh9raWhw+fLjVuqTsqOOxFRUVon5hY2OjOJdENjU1FSRnOp0OLi4ueP/999GjRw+zRMqcNSo5OVlYvswRL2vHtwt0eZJEQCIgETCDgCRSclp0OwSuv/563H333Rg1apTdx26VSOk9UL/hKHnyv3AEjDUl7dLB47zb4TnjqPVGLbakP+Dx48ePF4H2imzYsAEvvvii+Dc0NFSQzMDAQPH/li1bWi1IF1100XE7HEnQ+vbt29rO/Pnz8cMPP4j/ae277777zPbBD9X5n0jKJk2a1HqsLbv21ETtZI9vF+jyJImAREAiIImUnAPdHYHvvvsOO3fubCUG9sZDt+xdaBfPbbPZ+o1FcEtIgmdIebu797l3PlyTjxEPpSFbiBRTPZAQqUVNRMxZc5QYJsZJPfHEE8edq9frhTWqpqZG/Ch5rNiO6e65uXPn4o8//jju/GHDhuHZZ4+3rp0sMTrZ49sNvDxRIiARkAiYICAtUnJKdBsE+MK/8sorBYkaOHBgh4zblmSb+sYAuASFwkVrOb6oLeXcR18MLzPxUTzHlEgprq+ff/75uNgnxiXFxcW1dqN267XVt5ocVVZW4tdff8Xy5cuF685UzBEpHnPJJZccdyitg1OnTrVI7PgFCZkMNu+QKSsblQhIBE4RAUmkThFAeXrnQYClYPLz8/HYY491qNK63z6C9lvLZVzcx10BY3Ux9GnHW2bMKuUdjhZjGFxQCjSViUN8X1gNl/AYs4dbCjb/9ttvwfErQjca3WmKLFiwAIsWLRL/0iU3ceJEEbvk6el5Qj+MneKuvpdfflmU1lFEITqK9cockSKBY4C5WhgfZZrLSwabd+gUlY1LBCQCdkRAEik7gimbcl4E6HqaNWsW3n33XcTGxna4ovptS0VCTkPWjta+XCL6wH30JSK7OaVpweNo/usbs7oYA/rCUKOBdvtWGOuP7qLzSBoGF08tgj/faVH/tnbtMcCbweCKPP744zjjjDPEv2vXrsWrr77a+t2HH37YGvhtrjOmM2BaA4o6VkndvymR2rFjB/71r3+JcxijxUD1kpKjMWJMecDUB4pIItXhU1R2IBGQCNgJAUmk7ASkbMa5Efjggw/AvEfq4GdHaGysLEJLRSGMei3cBhyfh0mQqQ//iebNxyePNPonon7pb8epp/HwhPc5k+FSsw/u4y+H1/Uvm1W/LSKlDhrnycxs/txzz8HDwwNarVbspCsqKhLtcice6/ElJiZi27ZtrdYqxjIxGF3tCrz99tvBXX4U7rzjLj+KmkjRusX2maeK/TFWiu7AZ555pnUc/Hv48OHif0mkHDE7ZR8SAYmAPRCQRMoeKMo2nBoBbuGnNeqLL75ARESE0+na/MdXaP7zSxgO74XGKwz1G7PRUlst9HQJDoNHUjJc/ZqhqT/mRvO68l9wn3LdCWOxlkfq+eefx+bNxxKBMv0B0yBQuAPv/vvvbxMfZbefuh3u7ouJiRFuvurqo3qbEikm+Vy8+Gh9QXXaBeat+v3338XnJHaMhXJ1dZVEyulmqVRIIiARsISAJFJybnR5BN555x2Rp4h5jJxZWoqzUfPEddD4Bgk1NT5GaCqOlnMxFbfkSfC+98RaftaIFNt56KGHkJ6eLpqkdYnuNiXwnAHkxEtNtngciRJJlBK8zs8YJK6OkWIGdOaFWr9+PdatW9dqkWJbJF6KkFSxXwpde7fcckvrd9wMMHv2bEmknHmiSt0kAhKB4xCQREpOiC6NAF1J1113Hb755hsEBwc7/Vit5aFSD8D//ROTeSqB3urj2kpnoBxnegwJVXl5uUigGRQUhN69e5vFTt1f//79W4s/K58zUWdW1jE9e/bs2UqilAbZV15entVr09auPdNx26vmn1Wl5AESAYlAt0dAEqluPwW6NgB0HbHmm9rq4cwjPlUi5cxjk7pJBCQCEoGuiIAkUl3xqsoxCQSY6uDmm28W1qiAgIBOgYr2u5ehW/6+Tbqas0jZdKI8SCIgEZAISATshoAkUnaDUjbkbAi8/vrroszJTTfd5GyqWdRHv/1XNP7vLqv6up99E7xmPmn1OHmAREAiIBGQCHQsApJIdSy+svXThABjbm699VYwEaWfn99p0qJ93TYtfBLNf35l8WSXXonwuecjaIIj29eBPEsiIBGQCEgE7IaAJFJ2g1I25EwIdEZrlBo/7ff/EQk9odcdB6tbypnwuv4laALCnAluqYtEQCIgEei2CEgi1W0vfdcdeEFBgXDn0Rrl7+/faQdqOJIGw67foU/fCPchZ8OlzzC49hvWaccjFZcISAQkAl0RAUmkuuJV7eZj6mw79br55ZLDlwhIBCQCnRoBSaQ69eWTypsiUFxcjKuvvlqUNGH+IykSAYmAREAiIBHoSAQkkepIdGXbDkfgv//9r8hizvpvUiQCnQEBJj6lKNneO4POUkeJgETgGAKSSMnZ0GUQYIbsyy+/HF999RXCw8O7zLisDWTNmjVgMWFFmIV87NixuOKKKzocB/Y9efLk1r6Tk5NFzTzm7rKXmI5P3e7q1avt1c1Jt3PmmWeaPYd4TJo0CfyehZhZgqctWblyJc4//3w0NzebPYzXlhiczrGeNDjyBIlAN0JAEikLF9toNKK2tlbUAmNiR09PT/Tt21esGllUVYrzIfDRRx+hvr4e9957r/Mp14Ea8SXLl7byot25cydWrFgh6uCR0JDYdIQsWLAAv/zyy3GkaebMmUhKSrJKHk5GH9Pxqc9Vk7iTadMexypEyhxR6tGjB+666y7ceeedgtBKImUPxGUbEgHnREASKdV1qS4uRuOPPyIvKQmHCgtRUVEBvV6PpqYmeBiNCNdq4ZmQgLE9eiB87Fi4eng451XthlqxJtxll12G999/H7169epWCKiJhkIs9u3bJwgNyVVHkQ0WLWbG+H//+98dire58XVohzY2rhCpU7UUSYuUjYDLwyQCTopAlyRS+rIyuIWEAC4uFmE3GAzClK7VanH48GFRNDX3yBEU7c6Eb1ws3DwMrefy2JbGJjQeyIJfUjxaVq5B8PRL0D8lGQkJCSKomRYrxuZIOT0IfP755+IaPvroo6dHgdPYqyWiodFoWokUrVR0Ea1atUoUICYJUuLI/vzzTzz22GPYvXs3YmNjhTWJ6LdiAAAgAElEQVRJbUUhpt99950oPjxt2jTx/WeffYZt27aZHTWJ28UXX4wRI0aAll21kHzMmjVL9P3hhx/irbfeEv1SaD0zZ72xRqQ4NurE4+jSJaF++eWXRZv8jGPjGF544QWRDoPER903z3n11Vdx7bXXCuszLZrr1q2Dm5ubSOpqyTVnjUjxe56rEFkFx9LSUpx33nn4+uuvhY6mRErRgZ8PHDhQuP2ka+803mCya4mAFQS6HJFqbm7B9qeewainH4GLKqN1S0uLqGRPd11VVZWobM8dXsJ1l54OrYsLQsPDUZDvAu/6IESl1EN5BZBIaZuMOJKjg7d/NSqKvNA3sTcCA+vEwzYyMhJxcXGIiIhASEgIfHx8wJeYFMchwNioF198EfHx8Y7r1El6Mkc0SJp++OEHQRrc3d3B2KUbbrgBt912m1g8kMice+65+Oc//wm64/iyJ4lZsmQJbrzxxlYCxpc/icpzzz2HMWPG4JNPPkF0dLRok30o8UAKFMpnJBBq0sTv9+/fL8gV770ff/xRkJu5c+eKfpnzi7pR36FDhx6HbFuuvVGjRrWO7Z577sFPP/0k9OKYSKZ4Lsep0+laXZ9FRUW46qqrWokbrXfsnzqT5NGFP3v2bKSkpGD69Omgm+6999474Wpbcu0pxElNZDnW9PR03HfffQIz6vjzzz9j69atJxCpqVOnikUe9SHxe/LJJ8U1O1XLl5NMV6mGRKDLIdBliJSuvh7Vq1Zjd3Mwfl/fjBdemQRDi0GQJoUw8W8SqerqapAcUUiw8tevh1+ffqhr0aOwoBSJOaXwuXQiXL28BCHSNzejZcceFIT2QVFpNqoz6zFyWArCkkOOW3HzoRcWFtZKrPi3jKfq+HuGhGHHjh3HBVx3fK/O04NCNNQa8WX9zjvviPgokotLL730uLnKFzkTl5oSBN4jwcHB4qU9ZMgQsTBYunSpsIqYCokE+1FbbNSfcQcl46g2btwoTiVpo6ucVqhx48ZhwIAB+Pjjj1ub5bm0AJHEqMXc+Pg9dayrqxPWJDXJ4NgY5E3X/K5duwShy8nJEYsdijm9+XlZWZmwaG3evBkkaBT2/Y9//AMHDx40O35+b4q7oouaSPFvXg/GTCnCz2gNJ8FSgs0Zc0Zr3hdffCHIHkUGmzvPvSY1kQiYQ6DLECmDXo+qQ4fR7OmLnWmFqKo6DK22utV9xwe4qZtBAaRFq8XOnUbU68rQ1z0P8b16YU9jIzSursLVwfNq0tMRPHCgaC9rwwZEubsDgwaZzVVEKxVX7AxMp2m+X79+8PLykjOwgxCgpeX+++8/wZLRQd05XbNqiw3JwpVXXimsPA8++OBxL2JTxUkalN11jC377bffhOWGxItkgAuDkSNHgrshzeXkskak2B/nPV1Uqamp6NOnj+iPJIUkgr9JhLi4UX5/+eWXJ7j32nLtkUSRfKiJFF1jjJOjtYdtU0/1vW+JSLEfWqCIC131/KH+vJfNWYOsufZMidQZZ5yBmpoasZDjb/6kpaUJQqsQKY7noYceElY7klhJpJzudpMKSQROQKDzEam/Yy7odqNViT8NDQ0itoExHIyTaWxoQGZWlohZio2Ohqevr+VLbzSiLjsHjTv2wzh+PHSZB2CsKkdTYoJ40CUnD4ZG4wLXlma4enpC4+IiVtj8zsPDA6NHj4G3txdAvTQaaIxGGFVuPT7Avb29kRAfj+SkJASFhAh3oIynss/d+Pvvvwt31GuvvWafBjthK6ZEY9OmTSL9AbGZMmWKsG588MEHFl1DJAR0HT3yyCMiBkohADExMWIRwHghWpBMxRYiRZIbGBiI8ePHixglWogodDXecsstggBbk7aI1MKFCwVhpIteEbof6Z7k84A7F02JFC1MPXv2PCH2iccqCydrOvH7kyFSHO/bb79tNvBfHSPF8Vx33XUnWA9ljJQtV0QeIxE4PQh0KiJFq1JJWhrc6+pQGhwsHp6FhYXCJM/v+AIwNDWhR1ER8ry8sP/AAXjU1WHA1KlwJ3nR6WD08IBRFRRef6QQ+wt8MEC7C6H9+mNTcR/4BxbB318HjcYVtbWeaNZ5IrpyK4IGD4bBzw+MsWBfdTW1CPcIhHtQIDxKj8AtMhJeVVXQhoejxdMTLTodUF0N16AgNDU2ohfJ15gxiI2MRBLJ3YABMp7qFOc9A4MZHzVx4sRTbKnznm4pRorZ3f/44w9kZ2cLy5LaZXXo0CExYP42JRp0B9ItR7cdz2Nck+ICZDwRYwBp+bKFSDGQnMcxvmrGjBmCPFHo5mOQO61GipjmpFJ/rqR3MN2ByIB36qjsTmQgN4kV9WTbCjZqixTHxp+9e/ee0DfbYp1GtQvOkl4nQ6RI3mjtU7sylXbVRGrLli0YPXo01q9fD1qwKIz34rhkjFTnvUel5l0bAacnUlwpM9aBlia6GA5v2QIcLkZTSnwreVJfIn1jI7x37UFLZA80N+uxKicHPSKjEBPVG+4lBfDvG4cWb+/WU8rSDyGjrDdG9S+Ha3kljnj2Q2CIO6qrj8Df3xfaonK4lzfDb3gsfA0G+FZUoC46Gi3u7miub0DlzgxooqLgX18Mzz59YSgoQ6kbEBgZDlejEfrCYvj0jEJTsw4+xWXQJMajobwcMUfy4Tf9EhGgzl1U/C3jqU7uZuOL8n//+5/YgdWdxZLFhlYpBt/TyqFYqehu5g9dadzpqLjv6ArkC50LBFpPlKDxZcuW4f/+7/+E9ZX3HwPGGSR90UUXiVQTJAgMDuccpkvQHLliGgYSG1qP1ZZYBmAvX75cuM/ogqPlVnEpqq+ntV178+bNw0svvSSCwhlzdM4557S6LM0RKZISWsqIAce0Z88eUVaIOxE5No6JVm661hhbxYB4xU2q1utkiBTjoNguySzxp3vvwgsvFNZC0117PI669O/fX+xopDuUxE8Sqe58l8uxOzMCDiVSxQsXIjQhAW5jxrSJCR9wdNXxoUirE/9nHAGJBt0Eu7ZEIjZeh6CgihPa0ekMWP2bNwbFFyA0JAQ6t1psXLkaOs0IjB4ZjsjeHselRdD+tQ768J7wjY9FdWYm4pk/anwqVv71pwga19XVIRDuiOgXA7fMLDQGBcEvOAiasDDUVVQjc+1uuET7oV9SAnx9fbF3jzeysgowekyTCDzPOOiCoCAPePtUYvu2UAweWgJXVyPyDkYhZawe7u4aEYvBhzZfenSlsB0p1hHgC55xNgzO7c6iDnhWW2xIGBiDQ+HnTFZKQsPf6uNolaIlhEJCpbSnPubAgQPCEkvSpMRLcRdsRkaGWOjQakVSZu5cc58p14vWZFqGOP8HDx5s9jJaGp/6YGVsDJQnAVFbs5TxmzZOVx6tdbSuKYHoyjHEic8eWtJI8MxJW+Pi8ea+J9b84b3O3Y8UWuYoEyZMaO2GWBMbElQ+8yxZxbrzvJdjlwg4CwIOI1J0c/24cClGjh6I3ikDxPhpbueuOa5UuUJjTENmZqYItOTnSgqBZq0WJRs2wKNHD2gDAlCyuxzxPUPhkxJ1nBXH2NKCutIKbNlThaKCKoSGT8CkM3XIW/EDvMJi0HNUClzcj+Z60tY3oK5SgwMZaQiP9IWP0YgqQwhaKmoRMzgCu/fsRFxMjIilWPHbb4jo0Rt5mcHwCGxErEce4saNhbZRD9ddaajPTkfEpPFIa2pEY20TJpZWouGcVOhc3JCfXwPP2lp4bfwdlWecifzKAhgMOuSnj8bM6wPg5XMszw7xIKnii4AvFRIxruBlPNWJtwvnCmN6mN9IikRAIiARkAhIBE4XAg4jUunvf4z39iRg8tRYjB3rBa22SaQmoKWJ1icGb6vJkxoQxj81lJahvsEXR8ry4Ja3DynR0SiLiYGfn5/IrkxpLC+H78GDaIyJQ/2mzShpaUHQ2FGIiIpCy649cB+U2OrWq845hD3rK9H3zCHwN+Qjass2/B40FuVVQYjp74OkFANyDx1G7oFCNNbmI3JAIgqPlCDM3xd1xkjoWvIxalQKNDo99v6Vj0hdHTKCdAgJ8UFAaSmKvbwQHtUT/fr1RW1ODvwbG+E2eLBYvTMdg9e2nYhPPQO6mBiLLj26+0iqSOa4KqWlSuanOjoz3njjDbFN//rrrz9d947sVyIgEZAISAQkAtxkZpJ6uINAycvOxr6MbBQWVaKk5AgMhmYRG0FiYE0FBom7VlejeE8ddIHeqPCuEC9RBpozgJNuBW5RbioshLahEVszDRjc2xON1flIr65G34QERDFRpqsrNB4eIhCcMRkHD2QgNCwEXkWFaGrSQ+8XBmNFBcq9AxEXHwp//0Ds3lmFsLBGeGTswyFDC3ow90t1IEISQjFy1EDQCpb5/TaUu3nAM1SPJjcdBrm7Q1tWhpJevZGUNEjoph4jA0k1DQ3QNTYiYeRI4UK0RJB4HoN7uSWbLiy21d2F1ktuU2cwtbJFvLtjIscvEZAISAQkAqcHAYcRKVqdmO+FL0HGCNCd1ysqCl4HD8Kdye/aKK+ir6pCdXo6PMoqERISjIYRw0SQKGNASIji4gbA0zMU+vSd6OHWjLzIePj6ekCvr0Nubq7oc/To8dAUHoFR14K60P6oqzuC8vJS1NfXIaCxES3lvshEInr1qIKrXznKystEwsDAFjdEohmHmxpxpLoa/WJjkb5zJyoBjB8+HF7ufihdsRTeUT0QkJSMoqZG1GZmIzokCAUe3vDxSYS7mwGh+1YiNDUVusBAEThP61JRUTH8/YMQFRUBNxfApbkZhr/r9ykuT8W1RwLFbNRMndDdhYG4tOqZCwDu7tjI8UsEJAISAYmAYxFwGJFi3BPjWbgbhiSIwZwuGg08iyoxfPoFRy1TZsbeYjDgz8/SEZs6DCWFBsT2akbE0QTFwspDoqHV6rF+XTX8XRuQGKOHb1ycICu0WJGshfr6ITfPHQX5rjiz8lesrtEiJDVZuM0Yk5V3KADnNuyDdlwy+mcfwrpD2SiMjxeWIKNWB+TlIenMyWg2GrE3K0u0y8DaiuxD0NaNwvhpyYiNBao5rv1ZyMu9CFPOLkVoqAF7d+fC3c0HUZEa+AUGijGyeAzzUVFyshvQsCMfbv5FGIRGNJ99ttiNqMRFkTjpioqQWleHcW+/7djZ4aS9sYzHnDlzRJ1DKRIBiYBEQCIgETidCDiMSJFAffXVV62xUBw0tx3X1xsR4RWOeJcyaAYkwKDeIWM0QsMSLpvSEGkAtrgOhLefJ+LimAzTTQRmk4A1l5XBfdt2+ERFQjdokMgl1eziggPZ2SjKzkaKoQU+nv6oMLpjTEs91if0h5efL3TNOuRmZONIUV+M8D2ImBHJKNuZiYDkfvD2MKJqzTqkhfaA1hCBhLpsxEQFoT4uCV5hXvDw8UJVeTWKcrSIjvVBWEU+GkvLoA8IxfayYAwYEAAdKqE7eABhPXvCIyQEnqGhIm2CoaoKYXo9KoKDUZWRiYaMHPQYPwZ6by/h7iRB5I4dYsZdO7qmJvhXaXDHS0/A1fV0TpfT3/eKFStEokmlKO3p10hqIBGQCEgEJALdGQGHESm68lj+gQRBEeaI2rFjL8pLemBEkgciYkOhUbmudKWl8M7MRJabB/oEBaAuKgo5h46gtKAQvkH+IsicgdhuegNqDuQjqr4KHmMGozQ9A+4+3vANCsKWvHyRmbxPfQMCSgpRFDkRR9w9ERpaKgK/g/2DoDWEwK2mEUbXYKTn6DFwWBgiAgtQu2M/iotzUeuTjOA+iegXXIrqnCJEj06ES3AgygoLkb1iE0LjIhDeMwxFOh1qahqAUh2GpkRjzf79iAkORQ184U6r1uQRcAkNQdaf6zDKywNlw4ejJjcPuUeCkBDZDL++QcK1R7cecWIAPstqMIpt+2YvPHD/VUhJMMLT3w/w9OyW85ZFX5mAU71VvFsCIQctEZAISAQkAk6BgMOIFEf7/fffi5INatE26bBz/SEMHB4NX38v4dKi60vbYEB+xiGgMg+BLhpEt7QgLToaQaGhKCsuRmFxMRIGDIC7Xo/yhiYU5IYgyMMTySPdkZGejdIjOejXKwr+YWGoX7sWac3hiHHVIc+tP1xDR2Do2AIRZxNRXg6tfxCK9QForqhD6f4cRA0fiLyKwzA2piLK+wB8fI3oERON6u2r4ebmgj79+yG3xYiSujDkHiqDi2cO+qckIqZ3LAr3FKGuphCxw+Kxact2xPn3QkF5LTKKmjF8hDegCUVOhgajRmvg5ukKH58A5OToEJh7AIN6+0A/dAhaXF3FbkYG0jPIvLlZg4CAWFwx7UJk/7wAIyZNhN/QoU4xgRypBC2YTI746aefOrJb2ZdEQCIgEZAISAQsIuBQIkW3zP5vv4W/wYCav5PvGXU6eK75A4bUcTD4+Ij4oJbqauz89QjQ6IfR5/liT0U/lGRtgYsxHSkTJqCxyQfbt7ujV3Q2AgzV2Judg/DGMBzS9ET8IC32peng4+uG4OAqQaYMO/ZC6x+G7IpS6Fxd8L5Ri+eCApCvdYWbSwuionugsboafUqK4V9dA1x2OZat/B2uuiCMHJEAw9Z16JeYjK3NUSiv2YfY6GA0H0xHQU0EQoOioS//AwHjRyIoNBz79nggPKgWQ8bEorK0AjvWbYBfgDcy9mSi5+B41NdrUXikL8ZNGouiom9Fwr/AwCCw6PK2BT+h79kzEBilE4kOlbI3TIPALMgs/NrMHYyurnDphj4+Zq/u27evKJkhRSIgEZAISAQkAs6AgMOIVHNVFTYuX4HPlm2Gv5cbeiVGivEzmLwhJwd+sbHCEsXde3qjEXlHSuC3bzdCgwOxSjsQTVXVSPRMR++BiVifkY4ejTp4x8di/S43+PnWIiUpGFEadxTs2IywocNRvmUHNhl9MWJkAvrG9MayXxrg65cLV7da+NYCtYEN0DZ7IYY5pwr2wyMvD4YBk3AgXYfY4EiMSjXA/Y8/kG8wIK+5GcbQSBzObIFfT2/U18TAzWc7+sREw09vRGl5JYJjeyFz9wEkNdUiokcw1nt6iOzFWq0H8rfVof8wI0ob6kTurNCiKvTv3QeVfcJFlXol9cGWJevg3qMXDC7lGDgwUQS70/1I4nTppZeKrNLdVYgDCdQPP/wgcodJkQhIBCQCEgGJgDMg4DAiVZGWhm2Lvscn6fWihl1cnAc8PT1aSYQoOJyeDhcPH5R4BSIr+yBadHUY5+2N0uhoFJdVwaWpEUG1LSjz90RwfTlcY2KwZU8xRvWPRXj/UNT++SfyXVzREtIXNZUN8PSrg76+Hmd6eOCAxh9h4QGo2bcbrj3Csb2yEk1NTfDzC0SPwABocgpR69kLTdW1iHEvQcjkcTh86BBy84sQEBaMEK0OviWVKA5MRklZLYzBpQgK8kOLrhnuDZ7wqMlFk3tPGD38MCAlGGlHDoE1xkJDw1CbkY/IuHDsOnxYBJC7FhYivKoKGb16icKkSkmYhs2b4Z2UhLyKCpFbisIyOfybO9W68y41pjxgyY4HHnjAGe4bqYNEQCIgEZAISAQEAg4jUnRd5WRn44effkZ9fQOKi4ug0UBYbdDcDLi7g/miKsoqkFftDlc3D3h7VMB/xw7UpqQgRqNBUXk5dFHRaKmsQFR5GQoiI3G4pATDyirhOnok9D7e8Kyrx/a8Evj4BiEMDSgo0MKrNgdhMb0RFxyMqNxcLAsdjCMlOwWR0+tboK3zh7F+IPoZ/kREfB/sqs2Dp683IpnnqlEHj6oK5PlEIO9gKSLYh64EdT19RTLI2rIyJJRXoaJHb/iGhCIzLRsjgo3YqtehX8oI+PmGI3fDSgyPDEXNwIGi/A1jswL9/VFYfLSWl6+vjyCUtM7VNzSABU4ZK8b6X0x/wJ18JFIxMTHddtrOnj1bFM9NTEzsthjIgUsEJAISAYmA8yHgMCLFoTMx5vz580XsD4ug0s0V36cPWjZtRuSFF8DFy0sQjUNZh8VuuvK6OuRmjcbEkUWoyyuGd5wvcjavRx00iBs0EuG9ouDt44Kmmhps2lYOF2MoxlSsRsGwUQgJ98Oe9dtw4NB4nD+sAF79e+FwlgG9jXkwuGuRVlUsrEUkc56aQFT9tQtjzxqI+rp6eGobsbHFAFdXd/i5haC5OBORWhdsqB+EnsbtGBTQgobRo5G/eSs0nl7QBAVje9oZmHVGPoI3LsEuoxGDb74JtU0t2LSxHkEBVRjgUY2gkSPR3KxHfb0B/v5uIv/V7l2Al0cjEg8sgc+0aaj/u7YedzSWlzcjLi4EXi0tuGz2bIT/baVyvmnUsRqtXbtWuPRef/31ju1Iti4RkAhIBCQCEoGTRMChRIq70N577z2R1ZxkitnODx06jGDfnoiP7w0/12Zkl5cD+fnwra9HdVxfHEz3wIBodxSUuiNpaAAKC3Vo0R5AaU0TEgYkIsjdgMg9u1Ea1x9oNsAltjf+n72rAK/yut/vdU1u3B0JEtxpaalA3als9dW9k/67rusqW23r6l3dbbWtLpQKLVBaHAIJkJAQd72u/+c97KaXcJPcUAghOb/nyRPId74j73fud9770+0/dWLSbBMabDYsW7YF42OAMVoTPqweD4/NgoL8ZfC5fDAmpqPZ3oDO5UU4OdaPziOPQMmatYifMg0+ixlrVq+HQR+NUfEWWJd9g/TRY1Fm96PV14mMyRNRX1WLbVubMSLNgBi/AjFRUWiuaEND9FQcutAMZ0UFFIWFMBWMh5KO9MnJqK52wbqtHmNnJMCtCKD5q+8Qm5oC78gcGGNiQGZHbDZs2InUzijkTVTDtL0Ep9z+F0QPU23MLbfcgiOOOAILFy7s5/aWzSUCEgGJgERAIrB/ERhQIsWlPPvss7DZbLvsigoFykpKoN5SBpsuGelqF7bHakQdPkaqpaeni/QG7V98g4DJCFdqJpYVJ2DcmDY0lBWizZWAaHMSZiW1QuF0QW8ywWaywLZ8NeLGZAJxsdjW2glnTQVyKuqwwxIPnS4RzgQ93H4rzC1tyJozA40VlVCUdcCclgw07EBW1hjUZMagYdV61HrdSLIG0N7qhFofDb3OCNMoHYwjc1CypQiK+gYkFoxH3uhRKHvvU1S4psAT6MCEIxJgba6Dp74JiRkZsDQ3Q3/4XLQWl0BRuBmph8+FlcRrYykMGdmITYuCX6MWOaTaWlux+csVyMrMwpiCHNTYY3D2+ediXEHC/t0Ng7B3+oj99re/FakzpEgEJAISAYmARGCwITDgRIpJOekjFBSfx4PqlZuxdJMCSVkjcdSxerS2tois5SzD0vjVV3A2NMCVng5zVhbs/gA8Tg/qy0tRUxuAMS4XJ506Bk31LlQXWzG+5UfUjspBu82KmMZGaEaPQlVHBzqrO2BqskGpToV+UhRqa3fArNXBgwBG6vRYVZYObUANk2c9JkRrsSFagaS2dnjNBpR0RKOl2gSLyo8C01bkHDkbLUYDqsrr4S2tQMy4TCRnZ6Ohug0la7VITerAXGUVNgeMKGxRQhetg94wEVOnWrFz5Q9IaG5B5qmnwGuOwo5SK1qLmzAtywHNlAJRQsba0QED0y+ccjI8fgVKSz1YeMQpmJTYgLyMFCiGUWkUajBJuC+//PLB9tmR85EISAQkAhIBicDAOZsHsf7ss89QsnYtWOvEp9eLPzs6HWhvsUOp0CMuTYdVq1ZhbE4Omur12LlzA+YcNgm6igoU0lSWlYXMrCxs2rQZRqsTI6OjUeexQaWNQtk2PzInmJFVXYWP2ychLqYSU2dmomz5MmgychBX34xtzSpU4EzEx74Kk7MTIw0mlBt00EYlob42AGubGR5nM5Smcug1mcjL1MCzrRye6HTUNihxtL8UG5MnIte+EasVydDAC63JhqScHCQk5GH1SgfS0tuh3rEKsUkp0LV1Ch+uTeZYpOamo6xUB7N+DGKT1iA9IwVpaZlQBZSoeP8d5I+fBf/kPDQ3NaGksBAJGRkwR0Vj7NjxOP64E1C0Yiny4+OReMghw2brnn766cI3KpvFDKVIBCQCEgGJgERgkCEwoBopv8uFH77+Bl88/wpiUpOgHPG/6sN1dVDt2AFtpw3+SRNQ5vPB4HZj+Y8KZOfoMXaCBXXrtkGh9sIUn4RGtxuVRaXIaq5HXLQaP0WnwOf1oL1jOszmLYir34od+knQKNuQlKpCugrQKS1o37kddfFxiClvQ/Jh+SirroHSEI2GhnZoFHaobFFosuVhqrkEO6M8aGnQIjpWhURHNaZa4rHUlwVLWynKbdOh1GxAVLoZI3KyYW+pQVlTE6J1CqQ0NCF35gwUWjtFhFnRllKYXF7UOFug1mjR2WaEo0mLo07KgMvnEpF5lLItxdhabELWGBvMZqOosUeHcxZ4ZjmUo446CobQOoSDbCPtj+ksWbIE/GEiTikSAYmAREAiIBEYjAgMKJFqKSzEqhdfxfOVSqSlRSEra1dJGKZGCHi9cLW2wtTUBEVmNuw6HcrLa5C0ZS0cqSOxrikbmVluxLbVwdahhVtbjjiTCVs6rGiqSsdh2XXQpOTAXrsT1fSXSs+FRelHu6sTzcxW7h+NxJpm6HI6YNhZhaaUeHTq9ait1SDalI8UcyGaWzVI9LkxJtqFxrw8VG3cBK8pH0m5OkR7nYiqaYQ9NhPewpVYG2OGzmREUlI6bM1tiEqMhrXKifiOZiA3Fp0qFfLz89HUoEC0yYA2azmaW5qh9wYwsboGG+OikTl1KpKSkoTpqnH1aqQmJWGnSiUScNJHrLGxUeyZ+fPn4/DDD4dWqx2Me2i/zemmm27C8ccfLxzNpUgEJAISAYmARGAwIjCgRMrR0YHtGzbgvSXfweFwwOu1C9KQnpwM+HxQ6PVwFxfDoYvH2jIH1JoG+JurMFmlRn1OPkwuNxpcCsSp1IgblyKK+lbX1MC1sxmzTUps0Y5CU6UfzdpViEtOgsLjRnJbG7zt7XCYUtFqTUH+4Wnwuu3YXm/cwO8AACAASURBVFUKhSIAhUKHtDYHJsRrscnuhLa9DXkxMdicmoLGykp41EbEJcZgnFKBFqcXla1JiDY3od7bDrfHB7UvgByHFTaTCV7LCNis7UjOMMLmdCI9fSxa6u0Y01IM/5gRqHQ60d7QgBEeDzZ6vUjPGYns7Czo1Ar4/H4RsVdTWyvSRDBnFKP3SDRJJObOnStySg0XKS8vxx/+8Ae8++67w2XJcp0SAYmAREAicBAiMKBEivjQVPXqq6+is7NT5JJiKoRRcXFQOZyILhgPfyCA7dtK4XQqkJISA1tHCyxVVVDEZsLmcmJbZz1Sk5KR5vciJjERLhYlrqlB59Zt2BKIR0y0EYaaLbBnZCBWq0Hs6o0o0yiRPWMWynfGYWyqA6mBJnxeXgZFQgKgVCF5cxGiM1IRcHmgMehQZ7ejIzUV8XFx0GmjoXLZ4POb4dGkQNG4FbamUhjH52PDhk1IT01HHJ3S/YnImp4K2/ffI9ugh/3449FZ34mi9ZVItDgxavI4BEwmtLS0i9xVNN+1tvqxaWMAo9SbMDonEfasLJFbi5F7NTUNmDBhrCCazH4+Y8YMQaqGizzzzDNiqdLJfLg8cblOiYBEQCJwcCIw4ESKmqiXXnpJ+P8UFhaKBJx+vwopyfkYOSIeWnUAdQ0NUK5fj3a9Hg3aONith8JsrkWUxQyDsRzbtpYg1qDHqPyxiEuNF8j7XC7s+HYpvB0dyD3+VBRvLoZWGUDh6jw49Q04vKATrTVWjK8sgn3BPDQ3NkGZnA2nxw671QaUl2HirOnY1hBAdGICnJ5mlJXtQErAjxmJMahOysUnH7UhzrUOI9P9SFu4AE0VVSgq3AFLxkjU1kzBmcfWo2htBaIMSqRNz0ft4sWwuD0wjsiDITMLzugo1NYAUXo/ohPUsG0qBGrrED11MjxxcV07iGSzpTEBY3OdUG3fjpOOPQ5pp5/WVU7n4Nxq/Zv1okWL8MADD3T5kPXvbtlaIiARkAhIBCQCA4PAgBMp1rd76623hGYqEKBpTYGSoq1ob3QgL0aPFJMGK9s7oHQ5ERMfD0tSMmpLvMiIccJoUKNTb8CyZXZoVRsRnzISkyblQNHWDG1NDXbU10Pn8aDSVAB33Q4YU6NQVj0GU6d1wPPpu/AELGjLmYVpR6ahaMdOeEtrYU4xQ93WhrHV1aiKS4HD50WJcwJmzTKhxt+CpqpqJBrikFe5FVa1AQ1KFTrTE2CKj0dTfTtQE8DsWVmod7qRvXEVytoTYR8xBikzjLC2++DeXgW1QY243HRootXY8m0hcuBE3HGHCtOhr9mGuNRkaFLiEFAoBMHcsHYDWsoScNVEOzZnjMbM6fNxxHEzGeg4LOTbb7/Fxx9/LIiUFImAREAiIBGQCAxmBAacSDG7+QcffCCymgfFzgznS4tQixHIyDJCk+aAx+NCWlqaqDPnW7Uatspq+GItqLLEoNNugcJbC01rA+ZkjkSpy4sUoxorm9WI99WjVQ3o/Bbkml1oDmgw3udCW9F2/KROR4sqDwvm6hEwK2DdVAi3xYIsvRbl5S40KHKQnNSKiuKdmG6wwqdXocrlQkW7CmOiYtCpNkOlM8A0LgoBRQBlW8tg2lGHMaNT4MwfB+2WMuy0xyBlahK2lG6C2ZwCt0sNpz0VmdkWRCmLoPhxJUbk58M7ezbs7gDWr+pAtrseGfNHIaDRCLMeVq+BLSYW5tRk1HXqkZI4A8cfEodR0UooCwoG837aJ3O79dZbcdhhh+GYY47ZJ/39kk78DTsRsLVBYYiCMiWXaWR/SXfyXomAREAiIBEYYggMOJHyeDz48ssvRS6pgF6PAB2ovV40VTZjUyk1VLGYc+guX6rEqCiUljXCXV2K0ZPGo6SuDg1lOzFi6hTUNTSiuWgLtO3J8Fky4FXnwuxchWRfGaw5GShvtWO6pwNOvR62xhYYE5IAvxI+swVubTqsykrAbkN0ehqSU1Ox6ocALLG5iG/7EKd4OvBqVBQS/ABio1FZWoOdtqMR7evEIVnl0E0fiVXffYfx0TGIam3DapMBre5opKakoqYqG1MmWVG54n3Ep6cjlnOOzYI7JRl+bwday+xIi8+CO64NI0flw+/TwFFagtE2K2xHzIPbbcW2H3+CIS4WOksM0tNzcOQRRyPQ3ojElkZknnHGENuCuy+nrq4Ol156KT788MMD5hPmXfs5PD/8F94tywCP8+cJKlVQjz0E6lknQzP7tCH9HOTiJAISAYmARCAyBAacSHndbnz/1df48YknoZ9YACQlipkqt26DVqWCIikV5R0tqGlsREZbO94vPBwLT/YhO9kLFyP0omJQU6NHdf06mJ3NsNarkR0P/NhsRG5mMlwqB2IsXth2tsJpMEFr9MLR2Q5zfAIyNVqRCqG0dQJ8gVWItahgaW6Cz2JBTnM7dsAAb8CFI4xqPNPhgNmUi/gEA4w11YiyRKPNqcI4vxOtYw9F9fbP4dFYEGfyo9OpRGKsDqX1HZjoaoMvMQm/bqjDO9Ono7q+EdBq0NBQD4MhCxUlCZg81g1NrBUTJk4QzuSMZvzpw7VIm5UPq7VOpE1gzqitW7cKJ/Njjz1WlMsZDvLaa6+hqakJN95444Avl9on15t3wLv5uz7HVo2YCt2v7oAqa3yfbWUDiYBEQCIgERi6CAw4kWrZuhVLH3wCL1QZMXFyLGJjVSKs39ncDBVzSn33HaIyMuEYMx6uQAArfyzC7Owo2Dw6uDYVwzh3Iuq/qYR2TAzMzSWIqqnHalMyVB4FskZlo7ihEZaoAFS2DOhjouFq+QmNGiUsUXlQBmLhsm2AY3sFkpJjsFMZQK5GgwqPFlFxerhtWjQ2JOPo4+PgdNpQtLocWrUVs6YXoKOuDuqiEtS0K1GhnAVLQT0sFh0Cbjc8bW0wpWXAtb0FsYo2lOhUMJpMyModjdLtVsRGe1BVvwNpaelwllQjXu1He1oSJk+dBrVaBXtbG4zbt8MzeTKqqqpEMk5GM7LO3OzZs0UupQRGGA4Dueiii8D8UePHDyxB8ZVtgOOxSxCwtkaOslIF4/XPQzVuXuT3yJYSAYmAREAiMKQQGHAi5XG5sGbFCixZvgo2mxXt7U2IiYlBglIJhcEAl1IJ9c4K1ATSUVLTAK+3FONamrHdOBKeTh3Gp9hQXWvEtONyEIgxomrDBjR0AuairUgelQWP1Y7WKC2q/SroNErERulR39YGhdcEVZ0Ho+JsCCRYUFVVgxazUaRZ8LgmICa2GEnJGagvAizxdUjNSYNn6za0ej1ITElGUkEBrLUt2FbciixvNTwTRqO6sAh6sxl5yQlQZeZg84Y2qJVNsCQaER8fj44OIzpKq1FgaEBVeirsDgcU20uQlZ6O5sQE2B1RSI2PQYK7Dv7UFDh9Pmzfvl0k46QjPs2gEydOxMknnwyLxTKkNl64xaxbtw5PPvkkgqkPBmrBgc5m2G4/pn8kKjg5pQqm2z+FMnVkv6a7Y8cOVFZWora2Fvx3dHS0+ElJScGhhx4Ko9HY1R8jXZcuXdpnQlb617FGJTPhMxqWpZZIyGfOnInExF2a33DC8bdt2yYuxcXFifaRSKTzol8kNaoTJkwQa+VYfSWX5T1MQjvcsvlHgrtsIxGQCAwuBAacSHH5fJl++umnsNvt+Omnn2A0GJCi1iI+Ix26eGqDnNi2tRIGnQFmiwr2lSsR59ViOyZAHV8LpTke45L1iDZo0WE2g+bC+iVfocZjQm3rHMQlboXd0CiKHlss0UhyOKCva8QPbdlIzYzFeNs6rPD74TIYoNEY4GmKg1+fjry0cpi2liAnOxVrzWY00yFeq4XGYMDMmbPhsPtQ98NqNHpbMWLaVFQW7oAhPg1+ZSdMZiMyTFFwr1yFuOmT4c3KRO3qInia2pAyJhXanByx3pbaeqSmJkNlMGD7j6UwpKQj0V8HfU42HG63SFRaV1ePtLRUxNARPi0Nx5x4Ikwm0+DaOfthNv/4xz9EItKzzz57P/Tec5fOF/4Az8r/7vWY6nHzYLjxpYju37x5M9577z2hbeSztlqtu91HzWNsbKwgU6edtssPiwlar776apF7rS8hCX/22WdF1GOQkI4bNw7XXnstMjIywt7+97//HcuWLRPXGODx1FNP9TWMuM41/OUvfxH+jH3J5MmTcddddyF0rN7u4RcRJmQdaM1kX+uQ1yUCEgGJQHcEDgiRqqiowOeffy4OkqKiIuET43KZkZkxBqPz9UITs2PjJoyqqkTZ2LHwuACTzoImWwwslnqUbN2MZLUaORoDLHNmAjot4PfDW1ODFd9tRtTYDFgs8ejsrEfcli2ITxoJb4oJxqoaBNKzgdHZWLZ8BQA9Ro3KQdSm9Yi1WVFmMkHtckFns6Fy3Dg01Ddi1KjRyM7JxNbiDvy4PICZtveQMiYDnWPHYuPGjSLPUXV1NJISC5CfX4vCb5djnFGH6KOOgL2yEqqKChimTYNfr4fLBbQ0qxET44bL0Qr7u+8iZ+pUuKdPF1nNqVFgtvaaGg+yM6NhUngwvaUFc++5B8r/FXgeqluYz/ykk07C66+/LrR5+1w8LrhXvAffpm8QcNmgHjUD6mknAAEfbHed2DUcfZ5U+XPg/vK5fk3BcN1zUE/ovZQN9/xHH30kNFG9CbWRJM7MaH/FFVcIIkWfMWqZ+hKSpX/9618ioOOxxx7rak5fOxKTcBqexx9/HIsXLxZtR44ciQcffLCvYbqI1N133w0GCPQlHP+2225D6Fi93UPN3A033CCJVF/AyusSAYnAAUfggBApvni/+OILtLS0iMgs5k4qLd4GFfTIUfugMupQzsLFajXqm5vR3p4CrToR4/LaYDLrsHjZRkRFaaFRxqFg4ghERSvg7eyEY/0mbHQ4EW+Kh7vNAvNIDzyVTXA2mJGa3gm/0w5jRTmiJ0yFtWAsSlcUI6B1ITk3Fa7lK5E2ugCBjAT4HB7U+gGj0ovS0nLk54+FdvNGWFvdcGTGwaZTQ2s2w261wuMGYuJT4K3xItVXjs3t+cidmYLEJDeY9ql5RxMs6ckwWDRorW5G5fdFmDArB8hOg63DAVtlC5Jz4wCTUZCphro6bFhpx/mmBtQeOQtGTRrOvuB0xMRoDvhm2Z8TIMlYvnw5/vrXv+7zYdxL34Dr9dvC9qs56mJ4vnqx65r2hGugjEkBHc/7Q6bUs0+D4Tc9571auXKlSETLtB/MnUZhnUWatfnbZrOJ2orMbE8tFU17JJbnnnvuHkSKGqaeTHUkYFdeeeUeRIra2aOPPhoXX3zxHjjsKyJFEhYuKIKfbxK8Cy64YDcixTVkZ2eH1bYSg/POOw8jRozY5/tBdigRkAhIBPYlAgeESJFA8RswCRW/fVNaN23CjvWdcOhSMHaKGc2BNnG4jB07Ftbaeqg2bYEv4IEyIwubbdHQ6jxoa2tBbm4mMpPMiLFaUe7QoLa5FRkNJehobUFdViZaOkYjNSUFaSkuaDUBVH21HlOTAOeMcWj8dimQlYG4kSPhXLkFO+MmI8Vow44KN0an6xEfY4VVpUJ5aS2yqkphy50Ld2oagCpUlO2AUR+PQKMO6aN1UDs6kFxWBvfEGWg2m1FRUYy8nByUl3uQk5sJc5QdjevWIbq5BdGTJ8GXkoraWifq1rdicp4TqlF5UOlUQFMTHBWV0GZkwGG0wGHLxslHzcAEcyNMc2bvy2c/qPr6v//7Pxx33HH7vEAxUxk4nrqmx7XqTv0dfOUb4V2/BMqkHGgXXCI0Vv7WBij8Hri/eTUinBQJmTDf823Yttzv999/v9C+BoX+QjRh0gcuKNTQrl69WmitqJUjIaJvXHeN1CGHHIKbb76513l110ixMUkOyQnvD5V9RaQWLlwoTIi9SehYNENSS0VzrhSJgERAInCwInBAiBR9Pfiip4kvKAGbDbWbOrC2VofcUbHIyrYK01+i040fihuRr+uEMT0N21paMKqgAB6PF6tXrYK5qhnK+KnI15WhAhq08st+WyPis7OhtlhQWVQLbSAGeWhBu9uPVU1ZyPJ2YNJJ2ajc9AM8SYmIS0xE6w4XorMKRFHhyg3bcYyhAurxOdDPmon2TVvR6TIBGiBKBahTjShb+j06Uqcjo3onYlKV0E6fgpZKwKdLgSFqJ1av+hGjWbomOhaK5GS0tDQihf4vzS2oc9ihTM9AUlIaXHY/1Bt+Qm3sTMRlWeHpaIfW50O9y4WcvJGYMmUGJo4eBd+Wjcg++aSDdZ/1Om86XNOExdxR+1o6rxwN+H1hu9WedJ3IYaZMGQHXe/dBlTEWqoLDRP1Ff8UWKHRGuL95JeIpmZ8uCVvG55tvvhHZ/GtqakRfs2bNEkSopyLUNO9Ss8TUGJRfSqToZ0TfLEpeXp4gaGPGjOlalyRSET9i2VAiIBGQCOyBwAEhUnQmF0k5S3Y/eLRffQt/ThacUUlo8LSjk6azdTuwWbEIp5/WCbVGIaKcguYD+poYF3+J4s4C2OIUMOYlIS7agsamdbDExcJdX49DKipQqNVjlNuJ4uxs+AIK/LRzPNKzGpCZqRFRTnR+D5SrYVKkIjdqC0Za2/B2fALGjZmO7FGZqFvxHT7fPAlzxloxwrYRmD0Dy1atwoRWB1JS47AhJhpjxo3Hlp9a4HUkYnpaBSxJJmy02VBfX4+m5mbExibA7cqEJToPI0c1QqFUCPMN/aLavliM6MlT8e3mjUJDwcgpauu4Tmb4njZtGgJ+PxRDtGjxG2+8gYaGhn2eO8q3Yx3s9y0K+7FXZU+A5tAzRcJNf3sT/HU7oIxJAhKzoVCpEajbAV9rDXwbv4nstaFQIurp7WHb0on++++/F9doxrvkkktEIepI5ZcSKe4jfuaCPlbU8jLFRDClhiRSkT4J2U4iIBGQCOyJwAEhUl6vF6yntmnTJjEjhmhT3C0t0EVFQf3JJ3Akp6A1dxwMZi02F27D2NEZQE09NPX1cGSPQorXhUDBaLjtdhQtWYcNralITFSisTkVk8aVIqbdjm1WHdKzlUhIiMHWdaXQJU2F01UEt80roumMWSZoXC6YY2ORwtp/eSNRuW4dLjca8FrOaGzc0I7cPD3GjM1DfUkpLHXNaKtsQXHUEYjN2AStzQUEXPBER2NE3ihUr6jGnHkZsDXUIys6Guu1FlTtbIda24FOWxsS49Kh8+nh0bQjKTVV+MdQnDYbdAYD2trbBbHjD9MgFBQUYMGCBSJB51CWyy67TJiEJk2atE+X6V78LFzv3tdjn9rjrxHaJ7hsCHhcgkAp0kdD4XbCV7EZClMM3F8+33W/evrx8DdWItBQjoBj9wg6ZVI2TH/7eo+xGKl5xx13oLi4WFzrT1RcsLPuRIpEiEWduwu1WPSfooSa9uhnlJubiyVLlohrTD1Agn799deL/+8rIjVlyhSceOLPjvvB+XHNwS8/oWPRfHnmmWeG9feic7oUiYBEQCJwMCBwQIgU/aLoC7JixQqQVNHhPOiAK4hFZycCThfWFbvhDVTB5O5EiteLNY1JmDouA1Y1wGQAmRMTYK2qgmX7DmwzpyNOYUON3QavywqnIwqtmlxkZluRm5uGTWu3INYdBY2uEwGzBoHCzdgWY4HJZoMhOQtWPx1iR2BnqQqHTtNDHWVExXcrUO+0I2/WdJHbyWO1ouiL76D2J6A5xQ0gIHxZLKwHaHPC4UtG/gg9ELUrVYHdaoN9cxGM6ano1KhRV1aO0R4v3OmpUCYmivQMQSEmPGxZW5Dh74xamj59uiBT/NtQFfoN3XvvvXjllchNaJFi4Vn6Opyv/6XH5rpTfoeAzwO47Ai47PD89BF0J14Hf902KOIyELC1Qxkdj4C9E9AbAYcVUGngt7YK7SD9rwKdLaJ/zYJLoT/zlj3GYkQqUwQw0SqFhOaRRx7ZrR3JFr9YdM+tRNPf/PnzI47ao98Vo+i6EymOefvtt+/mp8X9fPrppwu/tHBEShTP3rChR+yYa4rpDyKJ2gv16Yokao9+YexX+k5FutNlO4mAROBAInBAiBQXzKgcaqSYNFAU6u0m9BPZsb0CyQEPHMoAUsrK0Zw1C6r0NLgc1YhuaUFSShy88XHweTxoqa2De1sJ2rRpsLcrEcjxCc2OwaBGlMEAx6pVUGosSIMfquOOQGVJCUqra9DS0gG/dza0+kKkJMaivjYOC09Ih1YN1G7YgEabDV6jETNmzITf50PFt9/C7vMiccoUEYHFA8nV2YnMxES4nE6ovF4YsrPFakgSPQ0NMMTGAgaDiPJTdVhhSkqAlzUGQ4RtiYPZbBaRTNQYhBKtA7lJ9ufYTMBJohgumuyXjuuvLRGJNnsS3Wk3QREVC39DBfwVhaK2HrVUCj4btRYIBODvaELAaYNCo4UiKkH8FtoolRrujx/v6tp48ztg2ZjuQnMaiVQw5QG1Qw899NBuzZig8p577hFRrKESzAkVafoD+l6x4HM4IsWUBuXl5SK1QXAu9Jei8zkjCrunPyCRuuqqq4SfYnfhOEzHECmROvLII7vMtpEQKZo/iZkkUr/0EyDvlwhIBAYCgQNGpLg4EgeSESbn7P7CZsRe1Y4dSPJ6UalUQ2kDcsfkwhBjwo4dpXC0tyOjuRkpmVlwjR0jSAtzSW3fbkNFhRnm6FUiIlCvVCDZr4M64ESbZTRam7Q45KgYYU60Wn2gP2/LjkZsKG5GtKYeeqsV6blJCGRnoaO9XaQkGD16tOi3tjYes3yL4dRr0JqaKvyfuIaqqihMKEjFlCnp8LjdQA++TFVVdnS0AOMKDIByVwg8hfNMTU0VSRjb29VoqrZj7uHZ0DCKb4jLWWedJZI0Mh/X/hD7Y5fAtyl8NB3H0y68FMqkXDjfugsiYRkA3Zm3QGGIBuztu6JKFUrA74VCrQPMMYC1Dc63/9Y1XXX+bBh+/3rY6ZOQkBQEI/aYBuCJJ57YTQNbWFgI+lEFiVRQO0tCzVxQ3YkUsQo6ogcH5X6myY/kpycixXuYAJcJN6kpo9BsTMLOLzQcN5hHKkikgu1CFxckRt2JFM133bWnzFBOzWqQKIcSKWpdNRrNHpo4roU5rySR2h+fCNmnREAisK8ROKBEKrgYEhI649bs3Am/QoGAQiFICl/CNHdUVDSioT4HM2fGISnZI5JW8vCJscQg2jIaGRk/a3f44q/aUYW2be2ISTPAaFGh6odkjD09A2npCrSs2IiceB1aRozEjpU7kBhnRMDbjMTSUrTOnw9NSQmyqqrwzah8jB2bvyvPVUcHrOs2oTM2B0qdA+2d7bB5PVRYICUlFW6XGSlReiTGq+DR6cT8uwsJV9myH2GwOZA5Zyp8MTFibcylQ98gHmC868dvVqP46Wdxxi3XIGrK5H39vAdVfzy8X375ZWFa2l/CGnr2e0/vtXv1vF/B+/2bu7VRT1kI9cgZgFaHgMsBhd6MgNcF3/ZV8K75bLe2hhtehHr8YT2OQVPeV199Ja6HczYncWBeNX6pKC0txZYtW0TbnohUf9Mf0LRHTVSQfNGM+sEHH4jEtxRqyTguJZRIkcyEE7YPp5GS6Q/21y6W/UoEJAKDGYFBQaQIEMtMfPbYY6hxeVHnMsDhaEF7e63wF+KL29naCVNrC/y5WXB7vSJ1AtMotLamYN68BGhIXhQKVNfVoaGyEsmtrfBlZiKg1iJh1VZoFx0NtcGA2hUrMKa1Fc3z56N5zVrEZ2YgwKimb76F+bDD4FEq0NkWgBdqJCerhUaibutWaJd8hdYpx0KbmYbYWB+am5vgdEJkK8/PT4Vt1WpkqxRwT5kCVxifJpLC9o0bETtxIvRGo9BAjRo1SvwEs027bTZULFmCxNH5iBo9Csr/hb8P5g30S+ZGLQy1K3Q43p/iK10L1wcPwVfMbPa7i+7Xd0I7/zy4P3wYro9/zgQebKXKnQxFVBz8zVVQWpKhzBoPRXQ8IwTgq94KuJ1gVvPe5IcffhDJOBlxSqGmhXmlwpX9YVZyJifdn0SKxI2mRBJZCqNEg9qwX5LZXBKp/bmLZd8SAYnAYEVg0BApAlRXXIzqplY8+sxipKXroFR2ihQBPHC8djvUzAo9YoTQWtEMwSzQa9euR05GHrI8dhhMepSr1SJVgD4QQHVbG1pbgLrKyThlkVOY8ZZ/XYW8eAsyJprham6GISkJAaUSjq07gdRsmOPU+ObLSkwzKGCZmybG4sHTsWojPAYLjEYDokalYlNhIRTuKCTWWJEyPw9Whw3oDECXmgCVYU+NFNfHOdO0QxMMf7NIbahQa0WTpcFkglKrHax7Zp/NixFeL7zwgtDSDIT4yjfBt/UH4USuGjEF6klH7zasZ/GzcIaJ8lMYLdAedZEg6qBzulqHgN8HBQJwffQo1AWHw3D9Cz0ugWayBx54AD/++GNXG5q7zjnnHGE2DhUSLGZ4359Ein1T48vad93L1UgiNRA7UY4hEZAIDCUEBhWRIrDUAJVsLcUXH32ENYXrkZ2buytNQCAgroXmUgpqi6K/L0HZxIUYNymA5avWQK/X7PKP0umQVF6J5qSpMLUUIk2lwlJfDqLj8zBmrBN6vVL4dLBt4ZJtaFKPx8yx9XB/8SU6tErEHbsA5phd/lSffqzF5NRtMNYVIX7hAmyv2Al1px0J9Y2IOXwuPAYTli8zISUpEaPyyyHsdP8T9s9v/XPnzkVmZqZwgg+NUhxKGyrStSxdulQU1qVWajCJv6kS7sXPw7v8bZESgaJbdAsCjg7hS+Vv3AllfIYw87nevkfkoaIYrnse6gnze1wKIzJffPHF3bKbk0AyuIDmXZrZ6CdITSv9A/c3kWL/TNJJkx9L0wRFEqnBtBvlXCQCEoGDAYFBR6TEt+X161Hz/ffYbDKhpqlpD2fUUGCdVital65EhWYCfKYMTJ/BnFROrP6e1ewNyG5rQOq8ubB/9gVU8+bC+L/aXRs2FMLncwtSk5mRAf9Pq4Cx0JW1vAAAIABJREFUBSirqsDomirUTZwoSJtarYXJFIOiLVaMTlKipbIN3rjxGJXfBvX338NjMqEuMxPx8UmwWv1QudyYvWUVao44DG6TSZgmWfme+X3obyVlFwKsqddT3qFBgZHHBc+GJfCufB/K3IlQj54N37YfEXBahTmPxN797WtdU6WGy3jzu71OnVGq77//vtAG7ZbVn18QuvnVMfUBnbFp6vulCTm7+0iFTpJk9tVXX+0K9pBEalDsPjkJiYBE4CBCYFASqSB+NInQHMLwcKZLCCc8gNpX/gSfKQntHiNyJyahpa0JtT9tQm1rDmackAuT0Y2da9bs8j2yRAtTHk0adEy3Wa1IiIlBXHKyMLUVr92Ic6xt2L5gARpaWoTvCH20eLC5amvR+O1PcCaOR2e8FbGWaJFgsbyiQvi9kJSJKK+2NqSOGYO8ESOEGW84pDHoz56nv9gJJ5yA9957bw/zZn/6GYi29n/+GoHWeigTmdIiAO/m73oc1vzoRij0u3KI9STcc/SZovM5I035f+aRopBoU/vKfXjssceKHFI0bZNIMRov+Blg9vu//e3nqMFwY5EgPfPMM+ISNV9PP/30HpF+wfsYNUmNGefSn4ShjNpjrTya2CmMOmXNxN6EYy1bxi85EHUEZb6ogdjFcgyJgERgfyIwqIkUF06/IUYU0TGWZUS6C4mUs6ICGoMByg2F0Iwdh8Vbm6FStMNsTkVyqgFRUXqUl+9EdFQccirLoJo6GW6DASRqZWVlqKlWwu6oQm5uDip3ZmDuVDdi0y3CmZ0mF2qVghoD+lXpVCpUdnYKsyATclLDwMOKodz8zTpmJFah9+3Ph3iw9c0M26w/F0weOZjn33n5iIinxxQITIUQiXBvUSslokz/l6yTe4xaOpIZkoxQYQLboNBnkAS9N6F5MLRIMn2yehJ+DliuiaZF7uH+ZJgPnRfnzZ/ehPUGgzUH2a63eUWCo2wjEZAISAQONAKDnkgRIGp5qBliigQmFQwnbONvboZfZ8C7H5fj0ENj4XTa0dbWKvyT+IJvavJg2worjl6UjMD/IuJ4eGxeW49OVwW0Og1qK3SYND0OSUmxIhydhxsdgkPz9vBvNNPQ9MKIOxI9tjn++ONFUVhqEaQZr+etzbxKDOE/5piek2Ue6A9GcHzbLYeLiL1IxPTXJVAm50bSVLaRCEgEJAISgSGCwEFBpIJY0yREJ2WaIYL1+cI9h7qyanTYO1DTWC++2ReMGQOVRiMSZdpbrYiuq4J//K6aZBRnYxP0y5ajbf5haN5YDENjLZrzR4mcOsz1RK0Yv6kHhWOz0DElNjYOJ510IqZOnSrIU/dEiUNkn+yzZdCMRbPeJ598IgjnYBf7P84RuaMikUhMe5H0I9tIBCQCEgGJwMGDwEFFpAiriLArLMTatWuFb4bwSQoRkpx169YhKz0dpuho1NXVIaOhQTiZexIS4LJa4f/xR5iOPnpXODuLJTsc8NfUwDBiBOxlZcipacCKlGyMGJES9kmS0FHDpddHIzk5BbNnT9mNaB08j3/gZ8pSJNQs0tn8YBDvqo/hePaGPqeqP+9uaA47p892soFEQCIgEZAIDC0EDjoiRfiDpWXoN0Wn8VAyxX/TOZ0mNprmWlvbgQoNxs3KhDrRKDRGIo1Ctygp9kmNEn+vXduAeGiQNz0eoTSN99AnimY8+kBVVwCOBgfmLMyEisX5pPSJAJ2T582bByZvPFjE/dGjcH20e6Hh0Ln3lUfqYFmnnKdEQCIgEZAI9B+Bg5JIcZkkQ4xiYu2wjT/+uIsYGQxoaGhERcVOYdIjaTKZzPj2Gw3mHx6PhCRPn6Y3d2cnVr33GSZr1TAtOhHQasVYdPClIzDNfYyqoi7rh/e/RMdnS7DgbzdBnZLcf/SH2R30R6Mf2cFi1gt9PP7GCrjevRfewqVdNflYpFgz5wypiRpm+1guVyIgEZAIhCJw0BKp0EW8cOVVqGlqR2vmJLg8jNbzC5MetUZ0NA/4A7DvqIUhLQbKPvxyOpqb4dq4EdFz54qoPPpGMdx8xowZIr1BUJytrdjwl9sx8bJLoZ8wYdgn2IzkY/Xll18KH7e+Qvcj6euAtfG64S1dC1XOBCh0vac6OGBzlANLBCQCEgGJwIAhMCSIFDUdW4u249FHv0Fmtg+MHGdhY2qRhJM4S68sXw5zbi58GRl9gksTH3M/sYwLSRRTGnQ3BVJL5bLboTMYdsu23mfnw7jBHXfcgdmzZ4scSVIkAhIBicBgQaC5uVlMha4bUiQC/UVgSBApLpq+TZu/W4HtK3/AFq9L5OhhRueugsBOp/CBUvdRw44JEelfxR+mN2AiTim/HAHm46JZ7z//+c+wSVC6ZcsWXHrppSIBJwn55ZdfjmuuuaZPML/99lscccQRItcWk3L2JMF23QMu+hyglwYzZ87E66+/LoppHwjhF5a+1n3nnXeCa+fPnDlzRBoNEvSe0mkEcSKRv/322w/EssSYxPass87CH/7wh37PgWvmPuIP303cF/QzPO6440RfQUy6d8x2XDP3U/Df3dv0di3Ylm3CSU999nuBe3EDnyvXHU64h4g1yx/x333J+PHjxWfz6quvDts0kn3Z1xjy+tBFYMgQKT6i+q1bYV+zBg0jRuDDDz8UCTGDRIhEiwdOuPQE/DsJV0FBgXAkpzlQEqh9u+n50vv8889x33337duOB2lvzMjPw52H9+GHHy5mycOIBYlZc7E3IQHjS50H4EATKR4YDNYYjESKwSVHHXWUKLd00UUXicS3FJbReeedd/aI4A1iHMSTh+SZZ555wHbMxRdfDB7Y/SFSTNZ69tlni3QvoWv+9NNPRZ1K1kskHkEiFY4ocg9x7/EzyKzyzOEWKpESKfYT3Muh9/e2R/cn2KFfOMIRSGJCfN5+++0+pyGJVJ8QyQa9IDCkiFRwnaLwcUmJ8McJltXoiUjx4MjPzxflLVhAVsr+QeCee+4RRPXkk0/ePwMMsl6Dh3sk34b3dur7QyPFzwOT3mZnsyTOwEtv3/z5OWUOMhZa7i4kUgeSJEWC1JVXXimI1HXXXRdJc9Hmd7/7nQioCZbVCb0xdM1BItXTfiNZYg439sUKESyUHZT+EKkDqdHrDlqkmttIwJZEKhKUZJueEBiSRCq42NraWqxYsUKU4OA3ulCNFElTamqqMLlkZmbKHbKfETjxxBPx0ksvISEhYT+PNDi6//e//40rrrhCmGKoMeguPLxIti655BLRhiaq5557rqstr4dqpG6++WZRm5BZ9E899VRxjXnU2O7ZZ5/F448/jg0bNuC0004TmgrWh6TwsPnTn/7UNcatt94qyAiF91Jj9s9//hMfffSR+HwsWLAADAoIHuIPPfSQ+DefH+fALxzd5ZZbbhEaodbWVlx//fVd5rNQswvHYcTr73//e5BQBIV9vvHGG0IjTI0L5xfOtEcNzBlnnCFM9qEkINzhynFvvPFGkauMvo7sLxTPIHEgsWDtPxIbaouefPJJgSXNZRwviB/7Y1/nn38+cnJyxPr4JY3khu8YErhQghF8VjQr0R/wrbfeEn098MAD4vnSxE28aHqikCASwwsvvHC35bBv5qv74IMP+vwCEgmRouaIJJTvO+biC8q+IFKhaz7yyCMFHizWHtxn/P/LL78s3gHMAUi/U+4VamhZYovPlvUg6aPEz8Fjjz2GjRs3ivupUQpHkvsiUt0xYXvuL/bLL9ihpt7uRCq4L0nsObeHH364T5Pz4HjzyFkcCASGNJEioHQ6X79+vXhx8MVJHyh+2+ZLPT09XWQul7J/EaCZi4flI4/0nItp/87gwPTOlzDNxDRHkfz8+te/7poIr5G08AVNE/QNN9wAp9MpTNKUUM0MX+rcw3fddRdmzZolDiPuXQZS8BC87LLLRLFgFjfmgUyt37XXXoutW7cK4sMDI+gvwhxeLGhM4hYsf3TTTTeJz0OoiYYH/f33349gLT0eSuG0Efw7xyFBYv1AHjpBMsVrTHXBQ5CEkWsjYWGf06ZNE4SPZJL9cs4vvPACOJdwRIoEh0SEY/UmwcOVBIS+XhSuKxRPYkZCc+655wqiQt81JokloSTJ4fwZscsDPNgfyxoRU66HhIAHMX9Tw8M10WxNHy3OkQSL5IzPnRiQpIbWJAw+3yBBePPNN0V9w+6Em8/ppJNOEvVASeB6k55Me8FnGiRL9K+64IILxH7j3gsSnb58nYL3dzft8T7uT+Ly/PPPIzk5ucvMyHcuA354L8nvokWLBIGirxg/D3wXU1PNvcf5cw9xzeyPOHLfcB/y+XBPBIlZEIdITHtsw3t7+izwmZPAhxIp7stHH31UaAN/+9vfin1Bc2xfvnsH5i0jRx0MCAx5IkWQ6ehMUx8jM+iAzg+1JFADt/34wqbj/jnnDL/M3/xmzUM6aIYJ+mt0N2F99tln4hAPFsAOXucBSzJGDUnQsbj7QRLqbM4XP7U21F7xIGCW/1Bzz+mnny60VtSucAySsu6aEPb/6quvCq0OyQK1UZEKSUVQaxNOS0LfK86R/kokdTwciVFQejLtUXP07rvvCuISKqFar1BftO6HXnciFUocSELpfxXEic+KQQIkpt3Np/xixhx1of3TZE0MSQJJXEmYQ52WOTY1iSQxoeukBoYkoSchLiR1JG0kJEHpvmauhX8jYQ4V/j24plCtE7UyJDBPPPGEmGfotaeeekq8J4NCwkXtfdDHqnv/DB7h/vzvf/8ryBGFiZAZ8UwCyb3De4lR8DmTLNHvi/5L3Qki/QepoXvxxRe7hgp+WQj9IsKLwWfTHb/gswndf+E+C+edd57wBSSRDyVS/dmXkX4uZLuhjcCwIFLBRxguo/nQfryDY3V8afIgPFB+N4MBhaAphwcPiUx3wkAzHTVTJArMWRa8TtPU9OnThdmM3+BDJZyPVOjhwQOI5YyoKeJhHPzh8+BB1VckEk2TJC/UgvGQ7OnQ/+KLLwRRZGFxpiKhkz0Pp3BEKvTQZmJbEjmSu76IFM1jPNSZHy4ckSKJCCUN3SMZeyNS4UxAnCf7CIdxd9xC18Rr1LAw51zoT/fAAY752muviaXwQKd2jPeFypo1a8SzJ8nj7+5EKrjmIJEKal/C7ffu5jtqDrkXaTak+TZILEmkWMs0KMz5FiRS4bRWwTl235/8AkDNF7VM3cemhofaQpr4ugvx4/7nXg3uW/6m1q67ea8/pj3OgX6yDDbiGMEfEt/uRKo/+3IwvFvkHA48AsOKSB14uIffDPitk34ZVPsPd+HL/JRTThGanu6HcfBQoDaJPizB60wqS3+ncNF+fREpaht4wPEQCid9ESneQz8dahRJhMP5qpAQkAxRc0LtA024lEiIFDUP1MqEmhR7mhNNYzxgezKvBO/j2EESFLrmgSJS1LzQXy3SSDaaO4ktzV3hnOipoSHxprYrHOkIp32JhEixDefK/cFI5UhNe93Nuyzezv1JYk4TWVBowiNhouazO5GitpPr6U6Kg3OiNpCfkb6kP0Sqr89CqEaK+5KmWZpygxLJZ6Wv+crrQxcBSaSG7rMdFCsjgeI3QfrxDCeh+YrfyoOHC7UKPCxZtJm+UXwxhxIT+mXQfBfUqoS+uKmNoE8RSQeF4fxGo1FE13UnDaHalWeeeUY4vAd9kngvD5/gId+fw4Hj/OY3vxEHY08EhX8Pmp0iIVI0A1LLFnRo52+aYHoiS2xP0kb/ldDIN+LBg3AwaKSIN7WAoaapUMyD2HHOQZ8oYkZSQWf37hLUZHK9XHfo/cE1741Giv1wntxHNGXtLZFiP9yfXAuJE90mggQnuO+6E6mgFivUtBnEiJ8bmsJDfcrC4Rfcy+y7p/0SyWeBpkX+hBIp7jO6gwQ1hsFnIH2khtMbvH9rlUSqf3jJ1v1EgOYgHgITJkzo550Hd3P6jPBbN31F+K0/GN1FvxQKSQwdrOlzQ0LEvGU8KIN+UKEkh/5TdHamXx/7KioqEv4nQZNLqBmru5mK2qi77767K9KNh1KQwPVGpOi0Tm0JNQs0Lwaj+ro/FfoGsR19ndg3Awo4x0iIFIkj82Vx7QzJp3M2cevtwKKJj1GIDBzhAUgNHoX7jD90Kj6QGinOhaY6roMRaPSzYpRkUFPH67xGcyZNeazfyYM6kjXT/EufHhZqr6mpEb5mJJ7cY5FG7XXXKHEvkQT1lay0r8g+BjPwSwJ9UOnn98c//lFoKSnh7uV8SfSDn4/t27eLKFT6n9HZnOZiOvzTrMeITuLDfRgq/dFI8T7uewY9UBPHzx3JbBD3UCIV3Jder1fsM34Z4nz6o2k8uN9ecvb9RUASqf4iJttHjACdTunXQj+b4SiMwiNJ4mHAwyrUYThIYkgGGCbf/ToPCUqoiYi+K9RckLRQkxOuTbi/kdjQ2Zl+J6H9hWsb+px42DA1A3/3lKOJBDGY44h9M7ScvlJsH8n8iA01FCQIjETsa06cHzUpJBIcm35lxJCHLqWn+0P/3r1Nb/+PZA3h2vC58ye4rnD7n9gyNQsP8XApMkLvCV0zyQYJCH15gtIXbr1d7+ve3nANnSMDerjXItnLvI8khXua+6u7KbSpqUlEWtORnSlqwklw3t0/J71hwvnRHMl9FzomtWAUaucoNptNEC1q2Li/IsFoOL7j5Jp3ISCJlNwJ+w0BOrPyAA/n37HfBj1IOu6PWe0gWZKcpkRAIiARGJYISCI1LB/7wCya6n2aqsKVlRiYGQzeUUITRA7eWcqZSQQkAhIBiUBfCEgi1RdC8vpeIUCzFkkU/XuCZpe96kjeJBGQCEgEJAISgUGMgCRSg/jhHMxT++6770S2Y2bHliIRkAhIBCQCEoGhisCAESlG5bDeHbUTdBANJ4zaYEI/lVIpojd0/3MgHQjwGflEZ1yOT0fevjKfcy1ck1KpFNE5jDyS8jMCDIWmkyYT/0mRCEgEJAISAYnAUEVgwIjUZZdcgsaGRowdNxa33nabCN0OFUZuPPLgQyKCJzYuDlddfTVmzprZJ+6M3Gmob0B2TvYemZ/7vDmkAUncC889j7Vr1uBX556LE07cVdi1J2Gk1WW/uQTmqCjce/99svBxN6CYPZu5kZhQUopEQCIgEZAISASGKgIDTqRYNuGyKy7H0QsW7Ibpd0uX4rlnnhWhsP0hUo8/9hiKNm/BJZddiqnTpu31cyIZe/CBf6K4uAjHHnccrrz6Kkmk9hJN5vK59957RfJEKRIBiYBEQCIgERjKCAw4kSKYU6ZOxfU33tBl4mtva8ezzzyD5cuWifpWkRIp5iG54drrhDnuuuuvx6w5s/f6WdFURwJQXlaGOXPn9mh+DA4gNVI9Q82MwExEyGSLUiQCEgGJgERAIjCUERhwImUwGqBWqXH5lVfg0HnzRIbn9evW45//+IdIy89oryCRmjxlMn5YsQKff/YZysvKhd/S4fPn45xf/0okVXvmqadQWVEpyBfFaDLhwYcfEtmYi4uK8N6774kK41qNBocdfjhOPvUUkWDttVdexQfvv49jjzsWdpsddIw+9fTTxBirV63CueefjzMWnSGyJn/68cdYtWo1bFarqEn1q3N/jbHjxokK6aGmPSYT/HHlj3j3nXdQWVEhfLwWHnssjj/+OJi6mTGH8obi2lgni5XaWRJFikRAIiARkAhIBIYyAgNOpBaddSb+8+57mHvIXFx+5ZUi/f/jjz4m6isdffRRWPzF4i4ipdVqhLmNGaEtMTGor6sTmXNpejt6wdGCtKxetVo8n5GjRiEtLQ0XXHQhaqqrxX1uj0cU1PT5vCguKsbsuXNwyaWX4sP3P8B7774LrU4n7lWrVDj7nHOwadOmLiJ13PHH4eUXXxI1n0i+qLHaWV4uMgr/6bY/CwIYSqRYT+5Pf7xFOMrn5eXB4/UIwnj+RRfuUdV9KG8oZgxetGiRSHtAR3wpEgGJgERAIiARGMoIDDiReujRR/Dow4+goaEeN/3f/8FgMOKO2/+C5ORk/Prc83DP3/7WRaQmTpqItavXCBIVnxCPLxcvxgf/fV9onP56z92ivMLf77sfCgDXXn8dZs2eLQjOnX+5HevXr8dh8w/HyaecAo/bjX89/oQoXXH7XXdi5YofBJFiiYWFxx4jHKJJwv795r9300hRs0QTHq9ZbTY8+cQTQmv1pz//GTm5ObsRqdKSUjz84IOir4t+czEys7KEFou/VSrVUN5Du62NtauWLFki6rtJkQhIBCQCEgGJwFBHYMCJ1Asvv4QVy5bjheefx6zZs4Q5b926dTjzrLMwd+4huP7aa3fzkWKBzq+/+gqlJSWorakFazBRQ/Tn2/+CttY23H/ffYJIBX2kaOY764xFol8SJWqzAgiItjQb3n7nHSjcVCiI1OQpU3DNtdciMSkRrS2teOLxx7uI1JlnnSnSIaxcuRJrVq1CXX0D6mpqhD8WSdukyZN3I1IIAH/43e+E5orpHbJzcnDKaacOu2K9jNRjMdbTTjttqH925PokAhIBiYBEQCIwcLX2gukPXnr1FXS0d+CxRx4RddhoEqPW5oYbbxC+RFddfsX/iNRVcDpdePThh4WWKTklRZjNSKziExJw219uQ1tb+x5Eis/0zNPPgM/vFz46LBoKBakWRK6neYfNwycffSyI1MxZs0R0HgtjdidSCxcuwBOPPyGIFedFk15tTY2oUH7NddcKEhZq2uP1NatX443X30B1VRVcLpfQnJF0TZw0adhstXPOOQd///vfZdqDYfPE5UIlAhIBicDwRmDANVIkUswh9c7bb+O/7/0HXq8XJ5x4ojCHMcFlkEhd/JvfCFPepo0bcdTRR+GyK67A4i++wKsvv4KY2FhBpNrbO3D/vfcKMnbhxRfhkEMPFRqov955J9auWSv8qBaddRZMRqMw0ZGQkbS9+fobfRIp5ru67dY/IzU1BXfcdZfQej304IPYsnlLWCJF8x81ZuYoM0q2b8d999wrnOMvvuQ3WLBw4bDYZaz+ftddd+GVV14ZFuuVi5QISAQkAhIBicABIVLMHE7/pnfeegsOhxMXXHgBMjIzweSaQSL1m0suwbfffI01q9dg5KiRGDN2LLYUbkZZWRkSEhMFkVKp1Lj1lltAB2feP2nSJJx1ztnYUVqKhx96GA67HWPGjIHJbMLO8p3C1Hf9jTcKQtaXRqpgQgFu//NtMBqNIrqQ+a2ocbLZbGGJFEnUu2+/jbSMdBj0eny5+EskJCTguhuux/iCgmGx095++23xDG+44YZhsV65SImAREAiIBGQCBwwIkVfJuYaCvj9QsNEbVEokbrq6qtEiRhmG2cUXmpqKo457lhhlvN4vYJIpWdk4PNPPxPRe/RdmjBxIq665mqReoAaqU8++gjFxcUiPQKj9xYsXIA5hxyCd956u08ixai9t996C18v+UpovKbPmCFMdR99+CEuvfyyPUx7bPPGq69hy5YtwqyXnZ0tUirQvKjRaofFTrv55ptx4oknYt68ecNivXKREgGJgERAIiARGDAiJaEe2gjQyf7YY4/FBx98ILR4UiQCEgGJgERAIjAcEJBEajg85QFY46pVq8CM5o888sgAjCaHkAhIBCQCEgGJwOBAQBKpwfEcDvpZPP3009Dr9bjwwgsP+rXIBUgEJAISAYmARCBSBCSRihQp2a5XBK688kpRW2/ChAkSKYmAREAiIBGQCAwbBCSRGjaPev8tlGV7zjvvPHzyySf7bxDZs0RAIiARkAhIBAYhApJIDcKHcrBN6euvvwZ//va3vx1sU5fzlQhIBCQCEgGJwC9CQBKpXwSfvJkIPPjggyLdwxlnnCEBkQhIBCQCEgGJwLBCQBKpYfW4989iL7jgAtx+++0iV5cUiYBEQCIgEZAIDCcEJJEaTk97P6yVSVSvu+46vPvuu/uhd9mlREAiIBGQCEgEBjcCkkgN7ucz6Gf32WefYc2aNfjzn/88aOYa6GyBd82nCLgdUBiioTBZ4DDFIip/1qCZo5yIREAiIBGQCAwNBCSRGhrP8YCt4r777kNBQYEoDXOgxbPiP/Cu+wLeDUvCTqVu3q/RdtxVmJGQdqCnKseXCEgEJAISgSGCgCRSQ+RBHqhlnHPOOfjHP/6BzMzMAzUFMa7r3fvgXvxsn3PYPP8iPHfM9Xgu3tJnW9lAIiARkAhIBCQCfSEgiVRfCMnrPSJQWVmJm266Cf/+978PKErOl2+GZ3nkPlrP3/QBNsZn4YW46AM6bzm4REAiIBGQCBz8CEgidfA/wwO2go8//hibNm3CLbfccsDm4P7oUbg+6l99v7Un/h5/n/NrXGk24CSDrse5c22FhYVd12nCDJe5/c0339ytj1/96lf9xoNj3XrrrV333X333b84S/wLL7yAFStWYMyYMZgzZw4OOeSQXufF8TkPCtfJOUiRCEgEJAISgd4RkERK7pC9RuCee+7BpEmTcMIJJ+x1H/25scTrg1oB5KhU4rZAewPsd58Kf1t9f7pB8WHn445jbhT3PB0bhQz1rv66S6TkhkQqlEx9+OGH/ZoPG0c6VqQdNzQ04NJLL+1qftRRR+GGG26QRCpSAGU7iYBEQCIQIQKSSEUIlGy2JwID4R/V6Q/gbYcL/7E7d5vAuUY9zvjqGbg/7p82ip2EEqlLTAacbgyvlYqU3AxGItXc3IyLL764C7NTTjkFl1xyiSRS8oMsEZAISAT2MQKSSO1jQIdLd9XV1fjd736Ht956a78tudzrw63tNrT5/XuMofJ78eQ/TkJ0R0O/x3/ktiX4QR8r7stWq/Cv2KiwfRzMRIoLYmqKZcuWwWQyCVKVmpoqiVS/d4u8QSIgEZAI9I6AJFJyh+wVAgORP+qOdhtWuT1h5xdla8Wz9xzd77l/9pvH8fKIObvdd6/FjIla9R59HWgiRd+mxsZG+Hy+iKMiq6qqoNVqkZSUFBE2DBjQaDRISUkRPlqA4tjaAAAgAElEQVTSRyoi2GQjiYBEQCLQhYAkUnIz7BUCf//735Gfnw+ajPaHbPd4cWObtceuU5or8PCDp4W97ohLw86Co8Q1c3s9krb9hKL55+OrGafhJ92eaQ8ej4tC7v/8rkI7/CVE6tVXX8U777zT1R3/b7H8PHaoOXDcuHE499xz93A2f+yxx1BXVyf6yMrKEr5oxx13XFefJ598cte1m2++GY8++ii2bt0q/kY/rVBiRAf4UCf49957D9988w0qKipEe9ZKjI6OlkRqf2xm2adEQCIwpBGQRGpIP979tzjW17vjjjuQl5e3XwZ5y+7EK7bd/aJCBxpRWYi7n7pwt7GtBgte+N07WGGM79ecXoyLRpJKucc9v4RItbW1gRgF5fLLL98taSkdv8vKysTl3/72t0hISNiNSPW0gOuvvx5HH71LExckUkGiFSRFJF2PP/54j0TqiSeewBdffNErRjJqr19bSDaWCEgEhjECkkgN44e/t0unuYnE4L///e/edtHnfY9ZHfjc4eqxndnejufuPrLrers5Dvf//n3s0Jr67Lt7g7cTLDApFH0SqUg7DkbtUaP05ZdfituovWPiUsratWsFCaXEx8fjxRdf3CNqj2Ro0aJFcLlceP3110FiRpk8eTLuuuuuPYhUcG4kQNQsUUMVTiNVUlIifNuCcuqpp+LMM88UaR44j6AGTBKpSJ+2bCcRkAgMdwQkkRruO2Av1k+T0Ndff42//vWve3F3ZLcsdrrxSKe918a/feP/MGvzV6LNZxc/ipdH9p4nKVxno9UqPBShs3lkM99lVqOUl5eDGqSgkDxNnToVTz75pHAEp9Ckd/bZZ/ea/uCrr77CI4/8HJ1IYhUVFbWbRooEi5qt2NhdTvSUcETqlVde6SowHRcXh4ceeqjrHukjFekTlu0kAhIBicDPCEgiJXdDvxGgpoXOzCQA+0usgQDObmrvtftD13+Ga9/ZVSz5b3d8j0KNsd/T+X2UEUfqtWHvC2faC9eQ2pye8khRe7R69Wpx22GHHYarr75a/LS0tEClUgktUExMTK9EqntOKPpC5eTk7EakwiXwDEek/vnPf2Lp0qViPkzQSc1VOOIlNVL93kryBomARGCYIiCJ1DB98L9k2VdeeSWuvfZaUax4f8orNgfesvdu3nv0mYtgbKzYKyI1VavBXy09mwJ/iY9UEJd169bh9ttv74KJSTKfe+458X/6OgU1Vr2N5XA4diOtNBHSVBjqIxUpkerNAV1qpPbnbpZ9SwQkAkMVAUmkhuqT3U/r4qHOA3zx4sVQhPEr2tfDPmF14NMefKXONOpx3pYlcDx7A9684U18kDQ64uFVCOBWixmztJoe79kXRIqdhzqWT58+vUtD9cADD2D06F1z7m2soqKi3TRHzz//PBITE/eKSNFESFOh1EhFvFVkQ4mAREAi0CsCkkjJDdIvBGimeu211/Dwww/3675f0ni714dvnG5scHugUigwTavBUXoNMv6XsoD19lY7HLj7iCsiGiausxFXvfMXTMufAd2pPzted795XxEp+pMF8dLr9XA6ncJXKuhw3heReumll/Cf//xHTI9+TdRoqdXqvSJSoT5SNM8GtWPsW2qkIto+spFEQCIgEdgNAUmk5IboFwI8iBlJdtlll/Xrvv3d2LP0DbyvteClPhzO86o249IP70VedZGYku7MP0G7IHzplH1FpDjOeeedh46Oji4YbrrpJsybN6/r/93Hoo/SkUceKe6hH1VQQvNB7Y1pb8uWLfjjH//Y1R8JHc2E9PMKJuPkRekjtb93rOxfIiARGCoISCI1VJ7kAK2Dh/BJJ50kHJUHo6zcuRWLYzPQ6POjo6kKzC2l9bgwu/BLzCpcgvFla/aYdtTTJUAE6Q/C+SGxs0hq7TE5J5NyUnJzc3eLwuPfuhOpcNgy0/ktt9zSFWW3N0SK/d5///1Yvnz5HkOQpAWd5iWRGoy7W85JIiARGIwISCI1GJ/KIJ4TD++XX355tzD7wThd7/olcPwrMlOf/orHoZn2c8bw4HpIbv797393LY9FmkkwugvJBzU6QSHh6i40h7799tvizywe3D0jfOhYNN+deOKJuPfee0V0H/2opk2btltmcvZDU1xQws0t9DoDA0Izm5NMMQt6U1MTJk2ahPPPP1+kVKD2y2aziW7DrWMwPms5J4mAREAicCARkETqQKJ/kI3NTNyMQKN5b7CL6z//gPvzpyKapmbBpdCfeUtEbfemEU2hTHpJYZ4nZhY3m81705W8RyIgEZAISAQGGQKSSO2DB+L3+0UvSqUSXq8XgUBAOAOz2CyvMV8QI9x4jW34f7bh3wYi8m0fLFF08cknn2Djxo3CvDTYxf3Vy3C9tSsDeF+iW3QLtAsv7avZXl9/+umnBXaU0047DRdffPFe9yVvlAhIBCQCEoHBhYAkUhE+j/b2dkF6jEYjmpubBRGiKaSzs1M4X9Mc43a70draKv5tMBhQU1MDk8kkEi7SaZj3sHAtyRRJlk6nE/8+WITJHEeMGAGWFRns4q8rhe0vCyOapun2T6FMz4+obX8bcT9ceOHPNQGDyTT7249sLxGQCEgEJAKDEwFJpCJ4LmvWrEFlZaXwU6mvrxfFZpkPiFonXmNdtIyMDPF3hrYz6zRJUlVVlSBRNOdQM0WNFMPfScZIoEjM2MfBIkwmyWgzRnkdDOJ46hp4137e61TVk4+G4eqn92hz55139nhfaILNvnCg7xNLwjBtBPM/hfOx6quP7tc5t2+//RYs1RNOjjjiCMyfP1+YYdl28+bNXf5Z/R2rv+3fe+89/PTTT2BNP85j7ty5ItVDqASx7Q3H3trwmtVqFbULg+2YoZ2frXDSva+9uae/OOyP9nxf8Jnz2XYX7geui2bjcePG7Y/h90mfJ5xwgkjkSx+9cMKo0muuuUbs3XDr7H5PWlqa+Hx19zncJ5Pdi04OluewF0uTt/SCgCRSfWwPkp+rrroKM2bMwMSJEwWhqq2tRWZmpiBP1FSRXI0fPx7p6ekoLi4WJIr/J6nauXOnIFrURNGxl2a9oFaK5Or/2TsP6KqKr4ufJCSE0IuE3gTpVRBQkaZYQAV7Qf/YuyKoiFgBsXfAjqB+KopUaYJYaFIUUDqCCEon9Jb6rd/gxMvlvpJH8vJCzqyVleS9e+fO7Jk7s2efM2fi4uLyhHnv4MGDxiw1derUPPNCpW9ZJwdfukYy9u30LHNU4RKS8PAXEl2hlieRYlD0GsyzQqTIOBDxySqggfJzEyl2DDqd4bP6vGCvZ3HBRMjRQcSoWrNmjUyaNMmcAYjjvE2UD2wnTJhgnOrd6ZtvvjE7Q8HeiyxCRjlvkPcRLDjyhme/+OKLx+XFu1muXDnzOYqwbY+s3hMsBjl5XSAiBa6+iFZOlisrebuJFCFAOLPTvmf0C+pBwN/zzjsvYNYsVNn8EklEKi+0Q0Bg9YIsIaBEKgBcmOuYGDDVXXbZZWaFPW3aNKMucXYaZAnVoUaNGpKYmCjbt283n5UpU8YQJnZAcS3mvmLFigmEhAGRv63vVF7wk/r111/NgOU8PDdLPS2XLs7YlyTJk4ZI8nfDjylBbPsbpWDneySqWBnPkgUiK1mpTnbmFQwxcxKprJTzRK696qqrjAILCaKv2zRv3jxp1aqVDBo0KNO3jvKlpKQYs/iSJUuOeyy7CDGbx8bGHkekxo4dK/ic2UOfLZGCQLAL0UaKt5lylBE7L6053kmk/N2DysFCx5KvE8Emu+71R6Sy6xk5nY+bSNWsWdMEhQ1GffIqW6QRqZzGT/OPTASUSPlpFwgQg/NPP/0kI0eOlE6dOhkiBQligihdurQ0bdrUqFIQDSaM8uXLG2KFbxQmPgZj/GQgVdyHbxQ/EDPUKEumIrN7/Feqzz77zNQTdS6vprQ1C9AlJKZWCxGJ8luNQOQHMvD4448bIjBz5kxp0qSJUVceeughc3wLK+377rvPPMPmxWHFqDC7d+824QbsTj6uQcl59dVXjdp5xhlnHHM+HyEQBg4cKJzb51y5W7WGvvj+++9n3muVNGvas2ZAp9mB0AiUw5oALRioV0OHDjX/YiJiQcARNTZ0gxdoONJTd0yIXmYlIrPjYI+fIATJEj0iu7/zzjtyxx3/hamAJHGWI995mS8JbHrBBReYAKdOUoQCzKJl2LBhmUVcsGCBwfL55583QUjdipS/ezi+h7YMlkjRxqjRvNsssCBwJOoA+aOfQBDxL7Rt6DQfcx1lZSMH5aVNUdkwX9pkidT48eNNX2Dsoc/Y55Cf7RNgjEIHSVm9erUxKeOf50xcz+YRxiHM9h07dvR8J8iL/gchReHDjMrzUQW9+jqZOFVb7remOkukLrzwQrMwGzVqlMHZndq2bWtwsveyeF28eLEZVyG5jL0kN5GiTKjmEGf3e+R+Bn3dvo/0W3C3WPIO8L6CEX3W/b5SZtw6SJSTvk9/otyhtAPmcOYOnkMeJNqNhStjAzij7LZu3drvuKVf5g4CSqT84L5u3TrhZatbt66MGzfOOJMzYRAYke+YiFCieAE2bNhgnM7xH8K0h78U5AkTIIPrP//8I9jzefHx72BQ5AXNKz5SDIS84ETbzg/Jkh+3Gc9OgrQfgy9kacuWLcbnAyUSHxVUSYgA5AOyZPPCFIxyw6Tw1ltvmQEfcm7NGdwDxpB2yJk1xzEhkCdlgZwzSTOwMmkyyDKAW0LEdT179pTbb78900fKSaSYmCD85EGfZHJlYqQemFPOP/98M7ngx4Ipl4kfs/ZFF13ks9nfe+89E3MKM7ZXsmW0ipElUpR1zJgxZjJnYmTyw1x3+eWXm//dRAqSib8Vv22y2BKnCxM6mHIYNInYWkxwYM0znUSKvH3dg38XRMp5j78+T1wwJj1IEH2A59EPSLSNbVdbVks4+Z8FGISIduV/Jm/qgbptiZYlR/Q5CBHthaKHKof/JWTU9iFbR8rOZhfaGYWQMoEv5lYS3+OrSRszTvEsyn/99dcfV1WeS9/FBIdJFAJB/6CP8b+7r7uJlFNJcypS06dPN+Y7t/nWaRrjb8ZXCAQbXfDBg5Tic+gmUvRDYroR6w5MIUO0B8TTnWxbYBJkXIbs8xz8GO2CA1cN3lfKCX68K7wn3DtnzhyjsqKqUkYw4F3ftm3bMf0mK+1A/cjftgP3MsbwTkJgac+suhXkh7E6EuqoRMpPK7BK4AViVd6yZUuz2mUg5+Wi0zPhEA8IlQq1BuWKSY9JgMEY0wS+IgxYrJZRn7ieVRVKFSSK1WBe2LmHefO1114zg05+SAyWzrPw7MrTOalNmTLFDHIkJhYGUjvQ0UdIkCkvdQu1ASJNfkSJp9+Ar00QcPofky6TDWTDOqo78+Nv1EJIik1uHyk3kXKqLJAA+iKBON1O2XZC8eXU7iYz/q5zTqa2fGxcoJ4oUBAxVDIUKfwQUVPcRAp1BjJglQOe78SC+yEmEAyUDtoDUso76EWkKK/XPUycvKvBEClIMWR41qxZx0X7p10xNTqP+KGfWBLs7hc4WWMatYSURRz9yLaX27RnlT4US8iFs7xu8669lrwgrzfffLPpeyipJPoez/U6Q9P5XMy3tBmEgzzcfd/dh/jeF5Fyf2f7k1dfse8V5B9SZ/3rnIoUeEOerRJs84d4Wz855zMsMXJ+BmGB+LvbnsUzAW0phxtbZ529CK1T9c1KO3ACAn0nVLNnfhinI6WOuUKknANDpADhLgcqEqs3pHNWf7w8TGoMWpAqbPu88GvXrjVEixUQgzxKFYMlgw2rVMyDXAuZ4n8GdVaI3Au5Qr2CcEWynxTKAeYXe3BupLZZdpYrkGmP9nISKa/B1RIBr7zuv/9+YwJmMsPki5KJUkmfsL9RTDAL46iNwulFXK677jpDxLk2FCLlLJtVpOzgbRWpQKtgArQ+9thjxkfKK0ECMWtZR2gnVixOIFIoG6hxECnMgF6YoaShOqBaeWHBO8u7CAmjDixaqJN7cnPm7b4HBQBzmPseX30L4sGzvHy9IMqYgJz4QZaYqMHCXUf3/+4yuIkU7yXjCeqMVUacipRzAnfmBT4o7O7+xv9epkz3c93/u4k7WDnrnJ1EirzpSzfeeKP07t37GNMe7xE7q93JawcgZbJnXdp4fvyGpB86dOg4IuWuI0SOvsoGIsphF1GBiFRW2sEu5lAJMYV6qYXZOeZpXqEjEDYixarXkgfIBeQBEhGppi1WZ8jITFL4gDB4syphtQoxomMjv7MCpg6oBdTREitWQBAw/EJQoBjg+Z6Bm/+5h+/xlQKLSE6stsHAufMqksubHWXLaSKF+YHJjwkVEoXvGSY5d7LmCqfa4yxbdhIpnm3zhgSghDlX975w/e6774w5zb3Ct9dzwDXvjSWDbtLJcxgTeCdQeJzlsPXGlIK5zU3m3e0EsUFdwdSOoodZ0h+R4lmU2/ZxFA9UjmCJFCSKiZrnuROKAs93+pehMEGAsoNIWUd+xhye70+RctaHMx9RAzFJB5MiiUixkEXxh7zjT+RUpHiPIDfBKDiM5SyEMKm6k1fbu/vsI488YsyIjOVWqSKfrBCpYNoBMyoqpTUd+vNVDKYt9ZqcQSBsRIrVDqQEOy+DNDFfIBIQjEhMvBDY2HEcRTlg5XH22WebQRDTAwMk/7MKYtWLrxRmPwZiSBi+EdSNAY5JolatWualQ2GATKFQsfqDTEZ6CARUA9quR48ekdhUOVKmnCZS+F+wCxTTMWQFfygnWcKswyrX+pE4lYLsNO0586LPUyZW5fi/eE0wviYpHGEhMe7t99Y8hYMwyhPJPSnhRIyiy2/UBi8ihZKDgoDpxpl8KVdMqjgze01uvu4hcKrdTOGeEHnv+XE701sSCaGy7weKE9dBlnHKZrywCaWauuK3c6KKFAFyeS59JysTOGVi7GJx5GxP6ofZ0Z2ySqQwrf78888mG+sfZ/uFe9ee105Ef6Y93hc2DkB8wdFJpFAyIUZONcy+R+46+bs2EJGi3agj46K7P4TSDvjTBRpbgzWz58hgqJkGRCBsRMr6CGGDxinbRvtG3YnEBHnihcWcgJ8DDp3Y4CFEOLRCnPif1RErbdQmVChUKvylWDnhRwWZgjyhOkEgqTvkifozOeLAHum793BuxSkTX7D8kuwk51VfJgUGe2esm2BMe6iPmIVZXfKbQZ6JlYkW0oTJl89ZbKBEWWd1VAwmpCuuuMI8E3KPGkE58P9A0aE/ssq2JibaymvXntv3wzmZkxfPZXK2fjqYSlj9WydaJ2FwYwMhHDx4sKkTJifM3PR96uvexeXeLejOy00yWJhgWg90nVd7BVKkgrmH9mayc/o72fusCQbyybvNZG+JA2Z+yg0G/FAPu4kgFCIFtphcIXA2X7DNygRuiSrloU6QD0xV1mfvRIiULQftyyYdCA/jI/nzmZtIsVsQAk3/xURG/3cTKcZKFqwsSsnf2Z+cRIqYZRBunks+4MM75mWutNdiSaCN8Gm11wYiUuvXr5cnnnjCzAOQTxJtgg8f73KwyqCzHeg7+J+CE1gw5uJHiQ8jai+7JplvUNw0RR4CYSNSKDqoUOx0Q5Fh0oBc8QMZ4UWJFKdrXkBeEsrMoMdEhf8TqywcSyFNmBp4WQkcWLVqVeNXwQvMxAORYqLjb+R96oi/FZMLicHW+kmhykGkItXEaQcJttdHqnqYE6+VdSD1ytsSFAgNg6YdEPltCYPTAdX+bXfs0ddtbDKbP34ZmK0Y0OkbmI6diwwIDiQcsgQpx6fIPguSxeBPslux+cyW05aLa5z3ucuNqsTEZPNlwkChYTHBZ/ilYEok/ICvhBmCCY8+z/vAAoRFBWYQ3hMvrLzycuKHMz3vj5evlpdzszs/d71DuQezNoseX/5ijBf4ghEnjjACKD42sSWfdqU9nX4u7nK4//cqN8/HYZkJHHcDu9khUB292h5SziYF2ofNDvQ5X21hwxHY9nP/7+z79D0UG8Z1iBr1stejTJKs8gcuXMvYwliKX5vzertAYTELSWEhC2mxifwgIDYgJ/ML4SZYCFgXDGdcM2f9fF0b6D2B4ECWbSgCzG+U0+4OdL5jgdqU8vhqh7lz5xpixWIEAuoVvDYnxj7NM+sIhI1I0RkgEAxGrLjp3BAnJhA+h2QxiEdCYmXE6gyZG58NzA2sEljFsCLEhAepYkJjlcALC9FicGNAgDwx6eEfBXmCeOEPw+fUk4HL7thj9YVSEalEirZigmX3k6aTGwEmA0iT9YUjDhMTFIsETNFMCoF28LkR4r1n8YFSi6nNxv/Ja0gSkgFc3AE/81o98lp53UpvJJQftRfly5JiiCDhQSI9qnwkYHeyliFsRAqiAWGAVODkCHlicMZkwOCKMkNMFD7L7YR0jB8BqwAUKaRpVgPUYfbs2ealwYzHNmLs9ChWlJ3viMnCZIQ/FOZByCKkjJUqkwl/o1hZU5+VnfmfLdeRllhd4adDDBlNJzcC9pwzq26xkLDnnp1IzZ0BPYmRgwKrSREIBoFIJFKorsSNw2xJQnnF+TyQn1Mw9dVr8iYCYSVSQITygskMwgT5gJwQNI3EZyg2fJ5bCaWJXTD4hWA7x8+JiL6oUChKfG+32VJ2tnzzHWY+yBNmDeRpCBWEEdkZx2Kc7XFE516cz/keVc7pJxWJqhQmPUgvZh1NioAioAgoAoqAInAsAmElUvZYFExbmMEgFShUdvs/vlN8h+0/N+IqYcbCmQ9THmENWEmzkwc7NQSJFQerdvyj2D2E2Y4QCahS7NDBBwT/Kq6FPKE8YerDmROTJsSK6LmsyPnOhkGgScAmEhUpVlrs5EJl06QIKAKKgCKgCCgCuUSkIA52xxpmLpxRIRkQJkgVv1GjUG7wlUKxQQkJJ6GCABFhGXMc4Q2IMwJZwseD2DRsqcaJFIUKQoQKhWkS8sfWbPyo2JUIUUKlghgShNPGy+J/jn+AQFFnnoMKRx3tNeGsbzAvA46d+MjkVd+WYOqo1ygCioAioAgoAqEiEDZFCoKEYznKC4QKIoG/EKQCkoUag4kPQgHRwjzG5A25CkfC3Maho5j08Ili9xMmPsyQ2OkhRChU7JKBOM2YMcNsWYcYQbgoJ4oUvl78ZhcMShu7R1De8I9ilwgKHHWjjtQf0shn3EfdI0mVQkEjArcGgQtHD9RnKAKKgCKgCORFBMJGpFCgIEyQCqcKBXmAQEEgIFj4RzGBQy44Uylc/lL4L7FNGVWJQHdsbcWJEMdCfKOI5YHZD0JEPB/iyVA2riNeDrt52BbLFmiULf6HXEHQULIgV+zio27OOqG8gQdqFddHEpHi4Fx2pHA4pyZFQBFQBBQBRUAROB6BsBEpFBeIlHWoxgQGgYAsQbIgUShWmLu4FjXKRkFH9clpR2x25/Xv39/4Z0HsiK+CXxDqFOoRgdtQoiBN7OCDGBGUDUUNh3J28qFicS2mP5Q3zH8oWoRHoA6QKn74m+/5DgKFKRD1KtLCINjgg0QB1qQIKAKKgCKgCCgCuUyk2OUGIbLmPMx91uHc7tyzQTlRbyBa+FHxN4HYcjIREZrDPCFF+DtxWDFECsKEaYtT0lGcUKgoP+QIUx0EiyjDlA+ncxQlCCPXol7hmI4fFfmisuEThcKFWY/YUlxvMWAHH6QqUgKT9uvXzwRftId75iT+mrcioAgoAoqAIpAXEQibIoXyAnGCMKG88NuGB4BcQZb4jQoF6UDZsT5V/Ea5gnDkhOmLCM4E28RvC2WKIJs8k0NPUZmIqIu5juCERFjGlwo/J9QlIlSjWhG8EDWLOlBXnNXZrcexG9QNUx8791C0MO1RF3vyPH5SkEYwiSTzHnXDyZ720KQIKAKKgCKgCCgCuahIocZgGoNMQCRQX4jBZCN7Q5ww56FakSAZEC4+t0Er+Z5ddNmt2LArDd8mVCYCUBL+ALMcUc1RnHA2R51BYUIx4rwsjn8hKBtO5ZAfPicwJz5PhESwpj3qAREhT0gWRAwySP74ZXE9ePCZxSInyGJWOz9qG7Gj7LEHWb1fr1cEFAFFQBFQBPIDAmFTpPCDQvHBFwhCBDki5hLRkyEamMM4TgKiZdUau7sPB3C+RyWC2Ni4U9nVQJjmnnzySXOOGIoU5z9x7hNqEkoU/k+oZ+zA439Mc/hJUX527+HThYpFJHTKipKF8gR5gixSbhQpu2ORGFOQMupLftTXRnrHbEj9cjsMAudHffrpp0aR0qQIKAKKgCKgCCgC3giEjUhhtoJQoDih3kA+MONx1ArqDOYvTGX4DuGIDtGCVPA5ig9EzJrC8Jvis+xQpghrAPFBiYLQQHhwFocoQXg4bBXFCFLF2UoQKogXEc8heh06dDA+UBAP1ClMkNbBnP9R4TiDyYY64B78riCPYAAuEEtUKOpqo7vntiqFXxj1uvfee/XdUQQUAUVAEVAEFAEfCISNSGHaI2HOIqHOQJhQqSAPmPAgLvgLQbBQbHDGJkE2IF/kwfWQGHvEzIm0LETm+eefN8+EqOHnRBRviBVKEeoXShi+T6NHjzYkyzqXc3gxvlI4lROkE/UGckSoA8x3+EdZcx4kDKUK0ojiha8YShxEEBz4HGIIBhCoSPCT4oBWHOx9nQh/IrjrvYqAIqAIKAKKwMmCQNiIFKQFRQlSgV8QPxAHjmJBiUINQoWCuEAu8FfiWsxoOHNzDUoU39ugluyUOxETGHn27t3bmNiIUr5w4UJDeCAQxJSC6PDD8S8oSZ988okhOhAfCBfHxaBkEW8KsscON04G57BifIsgfJAi6gOpQq1C5UF54m8wgRhSL3tYMypcuCO6e3Xm2267TR566CFDDDUpAoqAIqAIKAKKgDcCYSNSKD4QB4gEO94gDJATVCmUKExf7J4jejgkC2dnCAYHBxPTCeKBmgX5QvmBBEGiICvB+ExxvTsWFf5LnKOH2sQ5eihhU6dONeICf5gAACAASURBVGoYZYAUjR071qhH9uBhyjR9+nSzmw+T5KJFiwwJXLx4sYl0zj08a+7cuWbnHkoapj3yIF++QwFD3YKkUWcIJgcYgwff2XhSJ0IST6TDQ1QJQPrtt9/mePyuEymn3qsIKAKKgCKgCOQ2AmEjUjiRo+ZAhFCa7LEomO8wk0GkIDYoUJAtdtGh0th4UpAS7kOpgmyh2kA6ICFeqgnPQ72CyJAv5M0e4QLxwo9p5MiRRl0iYjmqEmoUxAYVCRMcxIhn/vDDDyYfyBRRzYcNG2aUJJ4PmcJ3Cqds/sf0R5moa8eOHU3dZs+ebUyF9vBi8uJvGwaC+/ihrpQbksk1OR2E1Ffn42icgQMHmujtmhQBRUARUAQUAUXANwJhI1KoUZALFBmIEr8hLKhA9qw9FBlMYKhRfAfZmjdvniEZ9mw+/JXYVQfxwZEbB/Y6deoYokT+u5Yvl+JxcRJ16qmGAPEcyBDRxKtUqS0rVkRL586Jxlz45ptvSr169YyyhfIEgYEYQZYgV5AaVCP8oCBhEAueTzkhORAhCBd+RPyPbxVBPMmPzyF/kC9IG2EbbHR0TH8oXihZ5MUzbUgITISUg/xyy+GcsA8///yzidyuSRFQBBQBRUARUAQigEhBePCBgpzwNyTCHpOC6Q5FCvLErjiIFMqT3cWH+gQxgaDglwTpaNasmTEVQlAgKpj7+HzTokWyZdluKXT66bJ27Uxp1qypMZtxsHBCQmnZsaOSXHttNVOOoUOHGh8tzHUQMa7DTwp/KUgaz4O0YZJjd96sWbOMakR5iRlFGUaNGmU+g3BBorp27WrMeMOHDzdO5ahckECUNsgf5AhiR548j2CfEEbIIt+BCVhYNSo3zHvvvfeeUQO7d++u744ioAgoAoqAIqAI+EEgbIoUJj3rJ4UKA2HAxIZpj/8xgUEkMOnxHeY4SEbbtm0N8YJYQDBQcyAXECCIDKY58oZ4kR+EZNj7P0lGdKKULLlCqlWrYkgMCkvbtu0kNjZORNINaYMAcTBvr169zHOIHUVoA0IiQNJQpjCxffjhh0aRgiwR3RxShqqGUoWjOkoT4Q/4vlOnTkb9IsYU5I5jYygrP5SDekBSUNEgUxA28oDMYRKEPKJWQR7BIztCPGT1Dejbt6/BAn8vTYqAIqAIKAKKgCIQAYoUxIRkzG+7dhmVBiUG1QayYI8hwZeIXXOQGYgFZArFyZ61h9oDEUGhgkChDqEgQYwgY4nlysnGAc/JqX0fll2HD8vHH39sHNYhLJjgUMKcCeJy1VVXmWCbECLKQgwpHMQhfsSCggRRPs7ja926tXnegAEDMs17BOzk3kGDBplyUg7qgYoF2eIZBO6E7GG2w6xIPfihjtSH/CGINmgpn0EMg3Gkz+4Ofs011xifL0yOmhQBRUARUAQUAUUgAogUpjSIAkQFAmT9oCAKkCFLqPgfUoFShbIDoYKIcD3kBB8lFCqCWEJC8CmyvlLsNCteooT8OXu2nNq6taRmZJj7MP/Z8AsQLnfCuXrIkCHy008/GULWrVs382yCcUL8UIcId4DKBKmCAFEmnkf4A/KGYGEGZBchUc453BilDeXJJggYZSEP6oeaxr08E9LCc8CJ/yFS1mk9nOY9ygWRmjhxor43ioAioAgoAoqAIhAAgbCZ9iAVkAZUKMgP/lL4NEESUINwOMdnCPKAHxTmPUxfKFIEvETF4R521fE36g75cA6e3ZXHZ07SYYOABmMeIwzD448/nqkcWVMhatZnn31mzFz4UVEeVC3IEEoWqhUEzMaI4pgZyosTPaEVIFLUCRKImc+a88iLZ2Be5DuIE6ZLyg8uNq4UZQ8nkcJ0+s477xhiqUkRUAQUAUVAEVAE/CMQNiIFmYA0OMmUVYcw9UFOUGhQpogXhTKFXxM+RThso0LhrI1CBWlhhxxkhTACfIc5zm22y0rjQ7qI/cRBxJgNUYdQv66++mpD3saMGWN8l9jlh2ID6eIaCB/+U5j3uBdTHgcaU0/qi3kP/ydMjJQTtQ1CiL8U6hUkCUUN3y6IFL5X+GVBtKg7fwdDBLNSV3/XQv6I2P7www9nV5aajyKgCCgCioAicNIiEFYiZYNiQiTs7jwIFgQDQoIihWkJAsHfEBHICkEy+QyixY43HKEhUfgbEbYAPybMadmReD478igfxAZiBLlDZaLcOKejglFuCAckkOswB6JWTZo0yRA+roXYEbiTEAgQQP6HiBG8E8IEIYQwUjdMiRA1no/KZYlUuP2k3nrrLYMzMbQ0KQKKgCKgCCgCikCEKFIoNM7o4vaoF8gDf0NKICckTFuY7SBTqDnr1q0zf6MY2fhKKDmQEhzR27Rpk63tTLyoESNGGGLEcyBz7NbDNIfvE2VApeIzCA9qFUoTChuE6PLLLzdKEqQEXy4+Iy/iStWvX9/UjXP9IFIQSBvF3caS4l4+h4xZopWtFfSTGcfCYLKEnGpSBBQBRUARUAQUgQghUlZ5slv8IRMQD1QanM8hGpAHyAQ+T5j3UHrwrYLIQEYgHBATAm3aGFQE8MSJOzsThA/l6cUXXzQED0LD81GaSPhL4ReFOZC/uRZncfysIEeoU/zPzj/Mcuzo4xoIGH5R5AdBg1RRf4giTuaQRfsdBJP8qWc4z95DicI/Cqf4SErpycskI3mJpKfw+xfJSN0o0QVbS1TBZhId20Ci48+JpOJqWRQBRUARUATyCQJhM+1BECBPkCYIBeY8/kdx4W8Ikz1zDxIFASEUADvqIFSY0PCVQqGCaEFsUIVQeTDxZXeiPO+//7688cYbmXGsIDT4Q7GDjzAHhAhAaUOV4jP+5tw+yoRTOeXHJMj/mPJQs/DpgkzaHX0QQ0x5ECbysbv4wIXrIJvsHAyHwzmmVJzlKWckpdR9H0ja3tckI32vz2LFJFwsMUVukuiCLSKp6FoWRUARUAQUgZMcgbARKdQVGwIB0xWEgd16kClIgiUTkBV8kiBKmO2sWYzQA1wHIYFQod6g5qDw5JQzNuUlvAHmLsoEsYHgEOeK5+LPhAmMMAkEB0V5IjI69eOcPfy3ULH4HJWL64l+DmEiIjoE0IZxQIHic3CiXjYgp40nFY7jYnCyf/vttyNqx17Kzrsk7WDwxC62xOMSU/SOk/y11eopAoqAIqAIRAoCYSNSVoWh4ihSlligNkE8CAGAwsR3kBVIEyoUag6ECkLBb8xnkDDUnvPPP9+Y0nIy8azevXvL5MmTM0kfZYQEQZJQcNhBCIHCT4qyc4gxShQmSM6tO+2004yqRT1tLClMmZAliBQ+YtyHWRNViLryHaSKv7kvHKoUjvKEP+jTp09OQhp03lklUTbjuDLDJLrQeT6fA/H1SpBZ2hBne368EvhAOHMqXXvttYaYeyV7uDULCRRPTYqAIqAIKAK5j0DYiBSkAPKEaY+/ISgoPqgvkAhCAKD6YN7jOoJb8huSweeY0vCRQvmBcHEvylA4lBp2Co4bN04++OADQ+asAsbECzGC6GC6xOzHIcvs1CNAJ+oZu/8gVdTxq6++MmEOIH8QQfyoIGTgAaGydeEa8iNfTHs8z5LLnOwyxI+iTkzmuZ1S974mqXteDakYUTHlJe6UjyUq9r9gqM6MLrnkkoD5QpJvuummYwKqchNEql+/fgHvB0MIF9cHm7iHn2DKxwaLO+6444RCfgRbLr1OEVAEFAFFwDcCYSNSFAHCAJEiQQ5QnPAVgjSgxOAnxPEqmPswgzGpMxFBLIh+zjWQp507d5oYT75Ug5xocMrzxBNPGB8oknUKhwhBgIhyzjl7OKHjoE4gTq5B4UA5Q0HgPD4UOLsTkQjpmPMgkdQV9ckZmBTli+9tdPWcJo2PPfaYdO7cOdtCSQTTDulHZkv6oemCM3lUbE2Jjq0jMUVulCObmktG2tZgsvC8pkDxXlKg2IOe3wVDVOyNt9xyi9mdaVOkECnKQ7+65557QsZIb1QEFAFFQBE4cQTCRqQgFZj3UJKsqQpSheM4BAqFCgXHHpMC4cDUZc/ew5+KPIgphd9U165dw+KA7YSY2FX4EKEs2bMDLUGEMHHwMSQQMojzOea7kSNHmrP+IE3Uj7JTX4gZCpZNkCvyRHmCPIGTJWmYOSFVOeULZsvQvXt3ee6550z5czplpG2RlKRHJP3w98c9KiOtmoj8I1ExR89nDCVFF2wqcWXHByRS+K8RYJWEnx4bHXC2h6zb1L9/f0PgSW4i9eyzzwZdPBQqp9nO617K4yR6VqXiIRDx6dOny+zZszOf+dJLL0nt2rWDLoNeqAgoAoqAIpC9CISNSFnTHgTB+vtApCBXECZ+r1ixwqhUqDOQJsxomLbYig9BwezH8TEQlnDsYvOCGpMcJhV8okiU0xIcyB9O8Kg6+E5RT86swz+KMA2LFi0yahT1xdeL+kCcIFD2PEDqSz7gwW/rdA75ykk/KcyoKBzfffdd9vYwr9wykiV5W1dJT/Y2e6UnV5eU3SulUMXGkp6yMuTyFKywQKJijvd1chIViIub0GBCHjx4sPF9s+n11183mxy8iBR5BJMgUW4i5XWvLyLlReScRCuYMug1ioAioAgoAtmLQNiIFISDhCkPYsH//A1hsLvVICmQDMgI6g+mPL5fs2ZNpi8VxILYTbmZCKaJKvX1118bPy5rcrPKEeoFpj6IEGSQo2BQ4VCk2O0HcbLEEGIJyYRg4QtG/TDxWUXK+kZZQpVTBJLzC5955hkZPnx4jkObtm+IpOx+3udz0g5Wk5Tdc6Vgua4SFT0v5PLEJX4r0XFHY385UyAixbW08YABAzJv4wigO++8M+KIFG1GoFhNioAioAgoArmDQNiIlK2edTLHVAWBgFxArCBMKFQ4XeOAjt8QKg2fYWbhWsx8ONniM5XbCSfym2++WQjLYEkiZeJv1CNMfRAiiA/+URApe8yNPT4G8kS97Tl7kCfqDDHjenBA7UKlgkjlZJRzfLvYYegkDzmFcfK2qyT9yFyf2aceqC6pe+ZITEJDiS2xI+RixFdcLhJdNCQixU2YOiHzJKtc5ZYihdkR3zunaY9jkSJlh2XIjaQ3KgKKgCKQxxEIG5GyPlIQB0gRxICEGQVyhXrD7jgbAoFr2NWG8zVO5RASCAq+RpGQqA8+K5iAKCshDmx4BkxAkCBIFn/jF8VZexAn1CmUJ+qMj5T1l0KF44fPIVKYNyFT4GWjm1PvnHI4/+yzz4zfFmbLnE6BiFTakSaSsnOyRMclSlyZ6JCKg0kP055XCkaR4r4HHnhAUOpItMcnn3wS1K49X+a2UEx7XuUnqCtmWEzImhQBRUARUARyF4GwEylMYfxAjCAgrLRRbnCshmDgJ4VCg7mPScwqU6hWOG1H2tEludt82fd0jsMBX0xYOZ0CxYfKSKsgR7b+IgWKtZICRf4KqThEOI8re3SHpTsFS6R69eplwnBEGpGiPJiIqQehNjQpAoqAIqAI5B4CYSVStpqQIsxYJBsOAfUFIsX/KDWYtNj1BnHCwRxVhrPpuE5T9iNw//33y6233mrCSuR0SjvwhaQkPez3MYc3bZW4sp0kusCSkIoTW/J5iSly/QkRqR49ehgiT/Jl2vNyFoeQesXiCkWRIh/yI2HiRgUl2r5NEGBCbWhSBBQBRUARyB0Ewk6kMIlhvuI3Pj8QKvyNUKn4jF17mMD4m+8gVZj7+I1KpSlnECBcAwFHMS/mdMrISJaU7d39+kmlHakhMXEbRKJSs1yc6LiGEpc4yed9wShSKFEoUjbZmE255SPlrAwBQW2gzyuuuEJuvPHGLGOkNygCioAioAhkDwJhJVKY8vD5sTvdLJGy5j2csTmkeN26dUZ5gjhZ3yoiheeUf1D2QJl3c8E3CuUjnIcVZ6RtlJSkvpJ++D91JRPBmAoSV+olSds/XNIOTfMPbHo9SdmfJFEx8RJdMF6iojdIwcQhEh1/7gkRqSFDhpiYZTbhL8X5iZFGpJo3by5PPvlk3u18WnJFQBFQBPI4ArlCpFCkIFQkSJU9KgYixS4+PmOnGzumlixZYsIdqBqVcz2N3WCvvfaavPvuuzn3EB85Y+ZLOzjJBOaMijlFYhK6SnThq0yEcxJBO9MOHH/2XEZ6bUndu1XSDq44JmfMgXGlz/MZ1ZyLfSlSbGwgIOf48eNlzpw5mflCoCBSpNwmUu7nE3Wd6OuaFAFFQBFQBHIHgbASKdQlG5iTGFI4nPMZfiiQKJI9LoXdeSglfM/uPU05hwBb6ufOnWuOwInEdJxzelS8JG9PkfTkvzOLG12wisSVPFUk+mgAz+w6IqZVq1bC0Tk2hZtI+WsPFhdPP/202TGqSRFQBBQBRSB3EAgrkYJEWfOe3ebP/4RA4DfxkogVhSLFJEHQShxpVY3K2c4xYsQIoxASFytSU0bqGknb/5WkHRwlqftLSsquoybB2JIdJSY+XiR6rUjGnv+KH1XEhD+Iij7ery6Ys/bYRYoDPiZlZ4oUIkVIDeJcQfQ0KQKKgCKgCOQeAmElUjZwJZM2O/cgU+zOY7ceihQ+U5jzcC5nlx4xl1Cmciqad+7BHllP5ny9Zs2amdhEEZ/Sd8rhf46eexcoxZYeLDEJ/x04bK/HWdsrQdhRPytVqmTCCxCvyZ0gUl988UXmx5zTl5UjYjhvzyZf9/oqH7HXCFjLhgBMeoQN0aQIKAKKgCKQuwiEnUjZgJz8xnkcIoVvCqoURIvAhxorKryd4t577zWBOIMlBOEt3bFPQ5k6srlDUEUoUOIpKVD01qCu1YsUAUVAEVAEFIFQEAgbkaJwECWrSjmPVbEmP0gVqpSm8CIQztAHJ1qzjNT1cmRzm6CyiS3zgcQUygMqW1C10YsUAUVAEVAEIhGBsBKpSAQgv5eJ0BNXXnmlTJrkO+5SpGGUvP1Gs8svUIqvuFgkunSgy/R7RUARUAQUAUUgZASUSIUM3clx45o1a+SFF14wwTjzSko7MFJSkh7yW9yYhIsktnT4wznkFQy1nIqAIqAIKALZg4ASqezBMc/mwnEj3333nfTv3z9P1SFl532SdnCsZ5kx58WWGiQSXTZP1UkLqwgoAoqAIpD3EFAilffaLFtLzA40juW56667sjXfcGSWdnC0pO3/VDJSN0hG2laJKXShRCdcKDEJ3cLxeH2GIqAIKAKKgCIgSqTyeScgonmNGjXMdnpNioAioAgoAoqAIpA1BJRIZQ2vk+7qRx55RDj49owzzjjp6qYVUgQUAUVAEVAEchoBJVI5jXCE53/DDTfIs88+K0TKzi+pffv2nlV96qmnpF27dvkFhuPq+cwzz5iTBT788MOIwoBy/fDDD5llIiApbUjU+dNPP/2YsvprW/Lxl77//vidoF999ZUMHTrU3Ob1fW4C9dlnn8nDDz9szofMqfTrr79Ky5YtZefOnVKsWLGcekzI+dq+EWlt41UhzsRknGWc8ZfyUp1CbriT7MawEanNmzebAJzuYJvEk+IlPXzosJQsVVI4mkNT+BA477zzTOiD/BS/i8nWizC1bds2JCL16KOPmkj8gQbI8LVqaE+66aabzKkC2T0pHTx40LzXzthxWSmhnVhsm5Efu03HjBkjL730kjz00H87OP21LRsrbIKYufuAu/24hvw++ugj6dGjR1aKHJZrw0WkIKsETc7PRIpYe9dee60JFRNqoi9xWgL9SYlUqChG5n1hI1LPDxpkzs7rfsMNUrNWrUw0OFfvkxEjZOXKVXLlVVdJ8xbNIxOpk7BU27ZtE6Kaf/nllydh7XxXyU622UV8rrvuOqldu3aeJ1I51QkWLlwoLVq0OGEi5SZ4//d//2fOG5w5c6acffbZpvjBtm0w10GkeD+cx/rkFEah5KtESiRc6g395e677z4hIhVsG4erTsGWR68LjEDYiNRtt9wi27dtl5q1akrffv3MmWEkztt77tlB8usvv8j9PR+QDh07Bi61XpEtCPz2228mftSbb76ZLfnllUz8TaLffvutwQSTTrdu3YziwZmPpMcee0w+//xzc6g2fmUQsYEDB8ovv/xyjLrhJmicH4lTP3keOXJEbrvtNsE3jeQ0N9nv+/TpI7feevRoG8pKfqgp7733npQsWdL8b1fG9vtXX31VOAfwzz//NPdx/7Rp08xZleTH9atXrzZHAfXs2TNzc8HYsWPljTfekHfffdfUDfIAYeF3rVq1ZMuWLcbUt2/fPjORoFhRDlKXLl2kd+/e5m/qSBlGjRpl6sjnd955p6nfsmXLTN2ffvppc63Fh+dhNqPcKD6vv/66ZxfyN7FgLlm+fLnMnTs3W4kUz5w6dapwvqFVrmy5+W7BggVSpkwZ6dy5c2ZbgBnfoVByXmLRokWPU/dse02cOFH++OMPadKkiVx++eWmb4Ex97z88sty2mmnZWIBzrNmzZJzzjlHevXqlVkeLyJFW3/88cdmfKWdbT8iMxZMQ4YMMcSQ/sszq1atmtnHbD2deGPacytS1A01kPKSv7O/gwdlrVy58jH91Nmw9Id33nlHRo4caTa6EHqlU6dOme1HP6Fu9Ff6r3Ohl5SUJH379jV9ENMu54PaPuvuPPY9Jw/6X9OmTU0f5XB23hM31rwv77///nHvPmSaMjsVTFvn//3vfwZvyjJo0KDMa7zeS+e4g8LH2ML7x9+cu8n/dkxw1unxxx8XFg3OcadEiRJ5ZbjNF+UMO5HiGJh27dvLHXfdaQYpX0QKMwBHx5C4x3lwMef08T8/vq7hPn955IvWDVBJSANqAQNqfkq+iBSEqHnz5mby4yDt559/XurXr29IBpPL8OHDM2V5iA1kAfz4jkEW0yDJbTK68cYbDRnjc1TA22+/XaZPn24mKO5dtGiRNGrUSDp06GDyw++FMnA9ZeU9YcJgIuC5lIPJEHMZ7wAEB9MiEwMDvDUhMJES2sKWj+8gLxxSzXMwkXEtpA6zhXMCtT5JXH/RRRfJqlWrzD0rVqyQt956K7OcfEY9IE0ozhAiiNH9999vrmGytYTQKkrUyz6LMoHNE088YczLTGTu5I9IMaFCDsGVCTMYpcmWh3L4UyVHjx5tSI6z3ORfp04defLJJw1hgCDTNuRjTYH0GcgGRMCdP/fv2LFDIIC4OkAaqD91/Ouvvwx5wycJMkaifbmGOk6ZMsVcB5GgD7mJlK0731E2SBflsIQWMgEpTkxMNH2aDSYsFniG7W/uidxNpChHhQoVDHnk4HnMwfQdykQ/4bBv2pL7fv75Z098GzRoYO6j39CfJ0yYYPqKrS/mL8pevXp18w6iZoIzifeTM0HBdevWrYYU4S7iZY4Gj4oVKxqyymHkkHzOdKXd69WrJ6+88oo0btzYYEHbscCh/9l3n+8gnuTNu+l8BnmAG/eCN+WjzJBj2pPvIEfUkdMj7Htp+xxjAmSI/mXHBPoyuDr7O39PnjzZ4ECy4w4HrGuKHATCT6RioiWhUIJc1727nNfpPIOEU5Fq36GD/LV+vaxcuVL+Wv+XpKalSp06daXZ6c3Mahzi9Obrr0vZxHJSqXIlWbF8uaQkJxtzYavWrU3nhEBt2bxZUFz+XLfO/F+jxqnSqHEjSSxXzhAzTWJWUhBZBvX8lBhgnc7LlvwwUDLoWT89Jp577rnHDHR2cEMt8HJwDjQpO/GFEDEB3HfffZ6mCcrHZMrg6SYGrMhZ7bOaR6mwE62dsL/55hu5+OKL5e+//zaTCAkyhPmRe3mHqBPvUXx8vCQnJ5vJwj2Bgg+TglU0mIC4FyWia9eu5noUKyZpq0o56wjZgExB8izBsD5SlAPFxDl5M/GDB6QyK0QKcnHhhRea+5gwvdoWIuJFaAK1mbvcgbBdsmSJef78+fPN5O+V+B6iNXjwYPN1q1atzI9V41CUGPvGjRtnyBSE25IMrgejxYsXG3Omk0jRLvjxOP3QOLGAfgDxpZ/QzrSHOwVLpFBEaDdn/cDowQcfNPhDfCDSEAuIi6+EggiRIW3fvt0QIbBjMeEui/Md9MLfH8kGaxY3VgkFT8o+Y8YM82xUHvooPrruZDcZWPLkLheLHdrFSa4uueQS855BoLzw9kfyGRN4r+inbiIF0YSwuced/DRmR3pdw06kWrVuJT/P/dmsau6+9x6pXafOMUTqrLPOkiefeFLWrl0rRYsUMRMbnbLzxV2MHB1XsKBc0e0ys0ovUKCAJBQuLLuSkiSmQIxcccWVcmm3rmbF986QoUbyNw6SUVGyd88eqd+gvtx6++1mItIkRkpmQEOOz0/J34BmzVD0HZRPVAkmJ/5nIGZQY+JmRe00rwWalMePHy+ffvpp5uRhr/eaCCgf6hL3eJW1WbNmcv311xsC4x7gWWVDkJmYbLLExapHfG43fUASbXIrUqyEmYxtcj/LXTZMMBAAyDkTpK2jm5AwmUEUIRsQOecPuwazQqQgJCggKG+k7FSk3OUOhC3qG8/351TvJlLu8jrbgIkZdcZpeqc/QlYwpTqJFAQfMuXGk11iTPbutnNiHCyRguDRbl4bNXgG5AOM2AjAWI3JDvXLnegb9BXr/M99llS7y+JsAy/8s0KkuJZnWiLlbl/emREjRhjySR9m8eCLSLFYYZ5x403bQIa88Ha3NZt8WBCh7DnfF2ed/I07+WnMjvS6hp1Ivfzqq/LRsGGybOlSI4E+9sTjMnTwYPll4VEfqbbt2smsn2ZKhmRIpUqV5e+/N8rrr74mVatVk54PPiiVq1Q2RAoS1fWybnLmmWfKzJ9mypjRo6VuvXrSp++j8vlnn8m3U6ZKg4YN5eprrpa4uDj56MNhxjxxadeu8r+bIm8HTm50FHY7sXpCLs9Pyddky4B+1VVXmVU/Uj7qpntiRKVhJcsq12l+80ekMIdgRsWExkodnyR/RArfGyR/VqFeZeV7TAmErnAP2J988olRCBjkbZo3b55RPVic4JPCBIIqxbZ5fDS8fGO4BiXj66+/DopIzc26qwAAIABJREFUgRsTEAoVuFE+X0Rq3bp15t3HzyiYvudvssS3BmUN0pnTRCoQtpDAYIgUJiOrQPkjUvQbdjvbulG/F1980ZjnGMucRIqyoZLg0+aV2AxBf/IiQcESKQg5qlOg3Zf0N0gPpl5n2SkXxIC+wgIO9QaT9AUXXBAUkWK3GyTFSbazSqScvkdOImXffd5RFvMswMnbF5GibVCyMBd6pUBEineUe1EIwYL+4G9M8Bp38tOYHel1DTuRGv7Jx/L3xqPkiMG+Xv16Eh9f6Bhnc15UVsqoA9u2bJUvPv/cmBUeeuQRqV2ntiFSvIAP9u4tZ7Q8w5jwnuz3uFSsVEmeGdBfHrjvfjmwf7/0uOkmuaTr0YjdEydMkA8/+NAQsjfeyl/O1b46IRMxDpL5TaHzRaTcn9vB1Wvi4FobdyqQCuJPyXFPBDhNszhgssT85zZP2O+tecWdNyYWdrBhEsIBlsSkhlqB+QzVBBKDP0ZCQoLZ9WbU36JFj/OReuCBB45RtnzVA/OJm0A4MXGv/CkTZST0htPk5hWSgGt9TZaYwSAW1i8lp4lUIGy96ul+98AFJY5ye5XXWddhw4YJjsabNm3KzAalh7aCVDiJlC0b5juvUA0oqJbgustEu0Kacap24+32kcK/CRXQScicpjqbN1jwTLv5wX7ubkvuxdQZjCLFmaDnnnuu8b1CGSMxhkHgfflIOU177mc728vr3WcjhC8iRdugCPM9JmVLEq3JMhCRysqY4Gwv7mNetM+JdIKRX8qXK0QKR7mJ33wjX3z+hRw6eNA4mSKlokid3ry5DB82TObPm2/MdoUKxcuGvzb8S6QeNqZAN5H6/bff5Yl+/YxPCETqjttuNz4gmPE6d+lsVlDTvv1Whg4eIonlEuVdD4fW/NLgznqymsfvAMUuPyVfxIeB9u233zZqEAM8fgsoK/QfjtBhdw0re3auFS9ePHM3EQMuZlJ28KAgsPJ3JiYfO/BhLmDFS3L6Q+CXhbM0juSY7awZ0BIpzCooL5genN97DdjUA8UMJ2h20LHQYOK1PhyYW6zzLqokEzWTstu0h/MwDuk2+Rr8mVBQvCAImOJRmvibCZI6ghdKBrhC2pj0USqYaMECIg9pRZ3C3OFOtlz2c8ggqhaEE+ydwWQDkVqbRzDXeREjiy1khXrS3hbbYIkUdWa3ZyAixfcQXRRQ/BghEiTIEm3jdja3ZcNHCVMnmEI0MPWCK3/TJ3CLwLRGe/Ad6iQ44g/H4hY1FhMiJMFNpOwzcDAvV65cpvLImZ2Yu2hLzJE4zWP6dvumocxSBvonhACViw0M1NE6cDt959yYombxbpI3/RoyjnnsRIkU9QIviJd99+mnNl+wwZzKe0y9UV5pG/zVUNTYqEJZwc3Lgd/d1vQ/3ncSz4UwY2Vx+0jZcQf/Mfoa7ZPdcd7y09ifU3XNFSLFymj/vv0y/KOPZPq0aZl1g0ghl/7fJ59Kw0aN5LIrLpcSxYvLgw/0DJ5IDRwgA5/pbwZvzHjXdb/e7I4ZMXyETBg3zkyOT/X3H+E4p8COpHzBmV0qvPj5LVlHcy8zBxM8K1wGOQZrBjnrC8XfdvXtDMzHZIA/ESSCycmG9rC48j0TCwMlhAIlCMXVuXsNkwIqEwO1M2874fO517N91YUJC/MPfR/1h4HY17Vejvde17o/c/6PmRB8WMxANnk2ydaFa/FPgczxDpKYCKkzfibUz1dUeXf5IAJM2JUqVTqu6/prW+fFwVzn6xrakrKjkrPzDWxJoeTpD1NbXtRE/I7wa8Mh2W59t2YlVCqbbLsz2dOHnZhSZlRJPnd/x4YE+j11sSEFuBciBWll0WUDckIe5syZc1w+LBLsdn7aE5LjlTD9sUnA9nX6jS1PMHiw2IDg07e4z5eSGSgv9/e8wyhoXu8+qiffY1aHRLrbhn5Au1h1KtD7Y8cMFrG8M/gMM2eBubtd7bhD3nomamTOVrlGpICDzvTCc8/JqpVHB12I1MoVK+XbqVOlXv360q59O1m2dJn8+MMPWSJSOA0OfWuwUQ3OaNVSoqOiZfbs2Ub9uuueu4Wdgfk9sQrEV4d4LppyDwF/Ph6UKhjlJPdKr09WBBQBRUARyFUiBfyszPs8/IjZeQeRqla9uvR9pI9ZpUbHRBu2HhsbJ0k7d8pDjwRh2hs4wKycRo8aJWNGjzEmwwwRKRgXJ5dceql0u/yof1V+T6gDmArYWaMp9xBQIpV72OuTFQFFQBHIDgTCRqR++uFHOXT4kFlhE8LAJvxPCES3ZtVqqdegviFOm/75R1avXmOcKhs3aWxsw+v+WCsNGzcy8in+TgViCpj/kbuTdibJggXzTfyf5i1aGF8SfKQ2b9osa9f+IRnpGXJqzZpSsVLFYwJ7ZgeAeTUP5GN2+FgH07xaDy23IqAIKAKKgCKQmwiEjUjlZiX12ccjgHMp9n6cNzUpAoqAIqAIKAKKQGgIKJEKDbc8fxcmJc7uQiHUpAgoAoqAIqAIKAKhIaBEKjTc8vxdmPTYwsvWfE2KgCKgCCgCioAiEBoCSqRCwy3P30VEc3bteR3hkOcrpxVQBBQBRUARUATChIASqTABHWmP6dixozm2hDhDmhQBRUARUAQUAUUgNASUSIWGW56+i2CcRD92nqOWpyukhVcEFAFFQBFQBHIJASVSuQR8bj6WqNOvvvrqcUeZ5GaZ9NmKgCKgCCgCikBeRECJVF5stRMsM1HeOXvr2WefPcGc9HZFQBFQBBQBRSB/I6BEKh+2P+fJcXZUr1698mHttcqKgCKgCCgCikD2IaBEKvuwzDM5cVp9dHS0/O9//8szZdaCKgKKgCKgCCgCkYiAEqlIbJUcLtPLL78sderUkS5duuTwkzR7RUARUAQUAUXg5EZAidTJ3b6etevbt69ccskl0rp163xYe62yIqAIKAKKgCKQfQgokco+LPNMTnfccYf07t1bTjvttDxTZi2oIqAIKAKKgCIQiQgokYrEVsnhMl155ZXy9ttvm0OLNSkCioAioAgoAopA6AgokQoduzx7J1HNp02bZhzONSkCioAioAgoAopA6AgokQoduzx5565du+Tmm2+WMWPG5Mnya6EVAUVAEVAEFIFIQkCJVCS1RhjKsnbtWhOIc9iwYWF4mj5CEVAEFAFFQBE4uRFQInVyt+9xtVu4cKF88cUXQgiESEird6XLr9vS5efNabJ4W5rEF4iSasWipGqxaClfOEpuqBcrMVGRUFItgyKgCCgCioAicDwCSqTyWa/AN2r+/PnSr1+/XK359oMZMmpNioxekyYp6Rk+y1K/dLR0rxsrrSvE5Gp59eGKgCKgCCgCioAXAkqk8lm/+PLLL2XHjh1y991351rNU9NF7p1xRFYmpQVdhrsax8nVtQsEfb1eqAgoAoqAIqAIhAMBJVLhQDmCnvHuu+9KsWLF5Nprr821Ur3+a7KM/SM1y89/9uyCcpYfZerzzz/3zLNEiRLCT40aNSQxMTHgc935+MPKeW2w1zVo0EAaNmwov//+uyxdutSzPFWqVDFlLVeunBQpUiRgmfUCRUARUAQUgdxBQIlU7uCea0994YUXpHHjxnLBBRfkShmm/ZUqz85LDunZpyREyQttCkqN4t5hG4jWHii1adNGevToIaeccornpexqdJ9BOGLECClZsqTn9c5nPvDAA0JoCa/kvA5nf0ukgjGxnn/++XLPPfcEqpp+rwgoAoqAIpALCCiRygXQc/ORjz76qHTr1k1atmyZo8WY+GeqLNuBI3maxEaLNE+MkbubxMlt0w7L+j3pIT8b5/NbGsQGJCv+HtC8eXN58sknPS8ZPny4jB49+pjvLrvsMkO+AhEkvn/vvfeMiuROJ0KkbF5DhgyRypUrh4yd3qgIKAKKgCKQ/Qgokcp+TCM6xzvvvFMefPBBqV27do6V8+m5R+SHjcf7P5WLzpC/9mRIwaKhBwKtXjxaPjo/PiCpwcxmTW2//PKLTJ8+XWbPnp153wcffCBly5Y9Lh9IZlpamiQkJEh6erocPnxYYmJifMbd8lLBRo4cKYUKFTom72CIlFWquJEyz5w5U2bMmJGZD+a+wYMH51i7acaKgCKgCCgCWUdAiVTWMcvTd1xzzTXyxhtvBOUrFEpFX1yQLJP+9PZ/KnE4XX5cdFi6nFtYNh7wvVMv0HMhUhAqf6qPk0hxHf5ITjOak7TYfBYsWCADBgww/0I069evn6lOPfHEE9KiRQu/z7RfYrYjf2fKKpGy937//ffy2muvZWZ1++23S5cuXQJBpN8rAoqAIqAIhAkBJVJhAjpSHoNv1Lhx46RgwYLZXqT5W9LkkZ+O+My3yN5Umb0sWTo2iZcdhUJXpT65MF4qe6haTrISCpF6/PHH5bfffjPlxyeJswifeeYZ83+jRo1k4MCBQREpLnI/P1QiRV48l5AVJEx7mPg0KQKKgCKgCEQGAkqkIqMdwlKKgwcPyhVXXCGTJk3KkecNX5Yi/PhKRfemyaxlR6Rs0Wgp38DbPBdMwaZcVsgE7nQnN5Fidxxp79698u2338qiRYvM/2eddZb06dPnmNu3bt0qt912m/kMsx67GzHP3XHHHbJz507z+fvvv3+ckud8JiR1ypQpmfn27NlTOnToYP4/ESI1duzYYyLRc+B0xYoVg4FKr1EEFAFFQBHIYQSUSOUwwJGU/ebNm6VXr17iK0zAiZY1IJE6kCazfjsiBQuI1GmRENLjEhOiZGSXY/2PbEaBdu1Vq1ZN2AHXuXPn454NJhaX1q1bS9++fc01r7zyivz444/mb7fK5CZI48ePl4ceekhWr16dmf/TTz8tzZo1OyEiNXfuXHnuuecy87z//vvl3HPPDQk/vUkRUAQUAUUgexFQIpW9eEZ0bitXrpTXX39d3nnnnRwpZ6DQBocOpMvq3w5Lo8qxElXJe+ddoII1LBMtb3UI7GzuK5+aNWsaUtOuXbtjLsF3DMWOdNddd8mFF15o/p46dWqmKQ2liuN1nMlJ3iBS69atM2QqNfWonxgO7RAw/NJs8hX+wMtvi3vmzZt3jM8VmwXat28fCCr9XhFQBBQBRSAMCCiRCgPIkfIIJmS29hNLKifSxn0ZcsPkQ36z3r7yiNSvHivbCobmI9W7eZxcXMM7wrkv0x4F2rZtmyeZ4Tt281lMoqOjMx3ObUUIlcBOPhImQUyDNrmJFJ+zQ/DNN9/MvAaFa9myZcbESMoqkZowYYIxK9rkK8RCTrSp5qkIKAKKgCLgHwElUvmoh+AnxKHFjz32WI7V+s1FyTJ6je+o5cWTMyQpOkpiQjjt5bSS0fLeeb59q/w5m1NhYkElJSWZul900UVCKAiS05k7EDBnnHGG4JTuj0jxHT5WEydOzLwOkyLqVihEylm+qlWryltvvRWomPq9IqAIKAKKQJgQUCIVJqAj4TGjRo0SnKpzOkr28wuSZYpHCIQzK8QIitLMv9OEY2J8pSIxUVI8JU2270iTDdvTpGnNWNkRHSX9OxSS1uV9H14ciEjdeuutRplyEqm///47y+cODh06VCpVqmTy8VKkbL1Qr1asWHFcNbOiSOGfhZ+WTV5+WpHQt7QMioAioAjkVwSUSOWjlv/www8lLi5ObrjhhhyvNURq2c502XIwQwrHirSrVEDaVf6PBH25KkWGLjl+h1+F1AyZtfSw7Dt0bJypLq3jpWP9gtKjvm/fKl9EauPGjTJt2jRh95uT5GCi+/jjjwWCaZM7/pP9/Kmnnsr0e2Ln44033hiQSHHBlVdeKUeOHBsSwh+Rss+D4K1Zs8aYCW0qVaqUEHldkyKgCCgCikDkIKBEKnLaIsdLQmBHDu699NJLc/xZwTyAXX4zNqbJhr1Hj4wpHSUyY85Rh2+bWtaMleIVYmXrv5wLIuWLTAXatWfzbNKkifTv39/86zT31atXT55//nnPovP5nDlzzHdOQuNPkeLa9evXC7vsnCmrZ+3Ze1999VXBWV6TIqAIKAKKQOQgoEQqctoix0tCcMm2bdset2Mtxx8c4AG/7UiXSetSZdxPByX+X9GqeqU42RWdIbvSjo0XVaZQlIy6OLTwBxSD3Xrs0KtQoYL88MMPAjmx6b777pPzzjvPs7TuCOOEkSCvQESKzPBNcx7tklUi1b17d7nqqqtyu5n0+YqAIqAIKAIeCCiRykfdgm35+NicfvrpEVfrpMMil40/Vo3yVUhfO/d8xceKj4+XEiVKGCWpcePGmdk6r+ccO+duPK9ns7tvw4YNmV+BpTMPe7ZfoHsJFMoxMhxbs3TpUs9qli9fXviB8BUtWjTi2ksLpAgoAoqAInAUASVS+agncE7bww8/LLVq1Yq4Wv+5J11umno4qHI90CxOutUMYdtfULnrRYqAIqAIKAKKQPAIKJEKHqs8fyWKCX5S5cqVi7i6bD6QIddO9B+Dyha6/1kF5ZyKvnfvRVzltECKgCKgCCgCJy0CSqRO2qY9vmJdunSRkSNHSuHChSOy1s/MPSLfbzwa+NJXqlA4SoaeGy8lCh5/1l5EVkoLpQgoAoqAInBSI6BE6qRu3v8qR2TuTp06yXfffRexNf51W7r0+sG/ea9nszjpqma9iG1DLZgioAgoAvkNgbARqQw5Ni5QfgPaV30z0jMkKipKJAsCS1RWLv73wXv27DGxj8aNGxfR0BMS4cvVKXLw+BBToiQqoptOC6cIKAKKQL5EIIxE6misoKwmc8ZZhkhMgeB8Yrg+Jia4a7NaFnt9SnKK7Nu3T0qWKnmUBIWYDhw4IMuWLjexnUqXKRV0XkeJVNae+88//8gjjzwi//d//xdiacN32/q9GTJ1faps3Jcu+1PE+EO1LB8jFYtkrc7hK7E+SRFQBBQBRSC/IpCrRCoj4181xg/6y5etkGLFikmZMqUlvpDvc9bIYu+evbJr1y6zZTw2zncE7BNt7LV/rJXp07+Trl0vlcRyiSFnt2vXbpk7Z67Ur19PqlStkqNEatWqVSZmEmfAaVIEFAFFQBFQBBSB7EEg14jU1q3bpGiRohJXMFYKFPDeyp6cnCyTJ02RgwcPSsdzO0jZsmX91nr37t0y6quvzTlobc5pI4ULJziUm/9MiykpqSZPCJpbUMLUduDgAeOQ/Z/aFCXp6WkSHR0t//z9jyxYuFBOO+00qVq1SlCO2+np6ebe/9JRTWnx4sVSpkwZKVe+XJZUtFAUqV9++UU+++yzY85ty54upLkoAoqAIqAIKAL5F4FcI1LffTfDHKBbp3YdadSooRSIPUqmko8kG9KRmpYmP/30k5x66qlSpXIVSUlJlkIJhQKrNhkiO3bslFmzZkm9enVl+fIV5oy01me2looVK0hqaposX7bcPLvFGS2keHHI1H8mo7/Wb5A//vhDGjdpLCVKFJf0tHT5/PMvzGeVK1eWggULysUXXyylSpcMqtds2bJFDuw/IFWrVTNkaf2f62Xu3LlSqFC8FC9eQtp3aH8cmQuUcShECixxNCe6uSZFQBFQBBQBRUARyB4Eco1I4We0bft2wQl665atUqJkCVm8aLH89ddfRnlKSCgkzU4/XRo2bCBLly6T3bt2S9NmTaRIkSJB1XzFipUy+K3B0rFjR3PPunXrpHbt06RQQoKJcL1l82apV7+eUYScCRVs6pRvpWKlinJg/35ZvGSJzPxppol6jYIFmWrb7hyJjfVvOqQuNWvVkr1795j7ExPLyZEjh2XSpMmSkJAg9evXN3l069ZV9u/fL0m7dkm1qlUzCaW/SoZCpCZPnmwiaeMnpUkRUAQUAUVAEVAEsgeBXCNSVn1auPAXqVqtqowdM9YcCtuqVStDbrZs2SyXXX65UXEgPShBp9Y81ZCQYNLiRUtk4MCBJop33bp15e+//xaO5jj/gvNNXsaD3W+KkvS0NONXNHnyFHMvRKpuvbpy2WXdhGNH/KVvJnwjZcqcIrVOqyVFihQ2pGnGdzNk0KDnTHk4IBdn85tvvkmSdiXJqpWrpW3bc6RY8WIBqxcKkRo1apRR4e65556A+esFioAioAgoAoqAIhAcArlKpNJS08yBrkWLFjO/58+fb5Sa4sWLy/bt2+XMM8+U8hXKm7PhihYNTomy1f7jj7XyeL9+snnzFqMi4fN04/9ulLPOOjM4ZP69auGChdKrd285cviIVK1aVe6++y45p+05Lp8nR5YZIjjRHz5yWLZs3ipbtm4xzu8ob7uSkuTJJ58SfKZOOeUUU68Hez0oOK+XKlUyaF+pUIjUiBEjTLl69OiRpfrrxYqAIqAIKAKKgCLgG4FcJVIUKz3dMA9ZtGiR9OnzqDlUduXKlVKyZElDXO666y6pVLliltsQsjJlylQZ0H+AEBLhfz3+J7fcfHPAnX/uB0E+tm7ZJj/++KOkpKTItdde4zMUA9euWb1GSpcuIyVLlpDomGj5ee48GT58uCQmJgohCFCmCsYXNAfSVq5UWarXqC7xBeOlQcMGEvuvn1igyoZCpN5++20pXbq0XHXVVYGy1+8VAUVAEVAEFAFFIEgEcp1IOcs5edJkadSosfTs2dPsiiO1a99OzjvvPE9THMQGIhYXF3ucEzqkZsOGjfLeu+9Kj5tuklq1av73KKx6QYYkgoTxjEMHD8qs2bOlTZs2PtUxnmmc6LdslfPPP9/Ehvq/Tz+Tr776ypgs2Z2IOoXf1tq1a+XTTz815Obyyy+XRo0bSUyMc2efH/YbQhypV155RerUqSOdO3cOsmvoZYqAIqAIKAKKgCIQCIGIIlLz582XZcuWy7Bhw4zDOU7ifR7tY3bfeaV1a9fJtm3bpcapNaRs2VPMJez6+33pUjly+LCkpaXL999/Lz0f7CnFihU132PqSyxbVqKiowLvABQxZCwpKUnKlC4ja9askWrVqkn1GtWOKQ5ka8vmoya8I0eOmN2GCYULGwf10V+PNooUvl34fqGyNWrUSN577z0pVKiQ2ZXIZ5d2vdTEygomhaJIDRgwQM4++2xp3759MI+IuGt++OGHzDKVKFHCtAO/Q02QW3zUQjV12t2PTz31lCHKy5cvF/7OSnLWifvoD4TuqFjxeAXWfa19DiE0mjRp4vex7dq18/yefkmf5AzG/JScbZdX6/3111/Lzp075fbbb8+rVfBbbn9txHdt27YVX/3aX8ZffvmlmRNQ6EknktdJCbxWKiQEIopIQUjm/TxPnnmmv5lQMH/dddedZgedV9qVtEvGjRtvQhVwLQ7gqFqLFy+SmjVrGRMaoQ4GPjvAqEHkP3XqtxITHSMNGzaU8hXK+SRTqEtHjiSbAJ+///a7HDx4QP75Z5OZvFu1biU1alQ393Ldtm3bZML4b+SizhdJhQrl5fChw/LW4MFGvcLXC792yGGDBvWle/cbpFy5RLn11tuE0AhVqhyNRfVM/2ekfPlyQTViKESqb9++0rVrV2nZsmVQz4i0i5wEcNOmTbJ69Wq58sorDa7B7uR01on8ICe0XyiJ+xnIIU+h5sUg7iRIEDsIGcTo+eefN8TXJvqa18Rx6aWXBjz2h4nDncjv6aefNh9nlQCGgldO3oO5mgky2ORsu2DviaTrKD8EGH9S24aRVL7sKIu/NqLv0qdDJVL33Xef2XhDOpG8sqOemsfJgUBEESnsbfg04UsECUHdOXT40L87zbwnvD/WrDX+S9WrV5Ot27bJqK9GSevWrc0OO/Jht97LL78sxUsUk/Xr10tqSprxcWIH3cWXXGxIjVfiCJilvy+V2rXrSJGiR8MnvPLyK4aQFS1aVGrWrCl16taREsVLyKFDh2TpsqVy/XXXmwCjSUm75N577jUkqVy5csax/JJLLjbErmBcQVm1arW8/vrrJtQD4RbOOeccY8I855w2QalkoRCpBx54QG699VZDIPNicg+sKDFXX321XHfddSERAQgLKiHKVijJWR7ygkxndWC3RMpJdIhXdv/998vChQtNvDEUy6wM+MGQhE8++cQQUC+CFQoWuX0Pm0k2btwYdDGCwSjozMJ8IS4BjD2hLgDCXNyQH6dEKmTo9MZcQCCiiBQEAVPL3r37zGqLwYII5C+/8pIfghEl8+fNM75GcXFxxnSHwvPSSy+Z/wlbcPjwYSmbWFYaNmgoDRs1lJUrVhhndpSuYyOO/9cCkDjIFrvtunW7TEaPHm3ID+SIl5xYVDjIY44hxMGhg4ekevWqcvZZZ8o777wnEydNNqY96sEgf9NNPUysLASQbyZMkPhChaRjhw6SkpoqBePi5LfffjMmxKbNmhkzpL8z/EIhUpgA+vTpkzkx50JfO6FHeg2sN910kxDNfsyYMSZvfmN+xSzsNNlheqO9UC35GyUL4kNykh/n/ah3TtMhZHnkyJFGYcQ0i2JkFSmrKvnKiwCu9E938iJS9hpUFgj4kCFDspVIWTMkZbZKlC23rT9YnXHGGaaeJGf9fJlEuYZ8MBeyQOD+Cy+8MLPKLBi4F6Lo/M6ZN+8Xfo88Fx9DZ7LlhkRcdtll5r2zCl6HDh1kwoQJx+HrbA/nc2xfwm+R9w6c3SZedhFzrBLhV8iHcCU2jR8/3nzHffhvepli3YWx5Scf+p8bV3u9s5z2bxZu33zzjXke91N+S4LdbQepvPbaa495vLMuzZo1M/6aJPo04xpt4iwX32E2BFP6e+3ateWSSy4J+P4Sp44TFNzt76wTfR4Fmb7hxNS+XzyX7wjTYt8v94OtikTZWMRkBVOUS3+KFItyklX8AlZaL1AEUDYzwrS0yZDAhxYz2A4ZPNSYKhjAIDuNG9aV22+/TcqWr+STXPyy8FejSqEwMImao2JGjTKkB3UKMgSZad++nfmM/88868yA6k9qSqrM+P57adSwkXz//Qx5+ulnjMmxRYsWZmJe/+c6Of/8TnLBRZ1l49plkrxjrZQsEi1DP54gU2cvNySK6/fu3WsGh/oN6kupkiVN3VDFjg3qGSVzZs/Z5lmEAAAgAElEQVSWqKhoaXZ6MylYMM5nBw2FSN1www3ywgsvGD+uvJi8iBQTKpPYW2+9JRdddJFp43PPPdeEz2DAtl2be1GuIJN2cKa/MMDbCal79+4mYCkTI/4nJEgM+TJgQ4bmzZtnTCn8ZuC3ebkJEXlxODSbJmh71B/MuOzcdCZ/RApS8cEHH8jSpUuzlUhBpqdOnWreLZvAgDKj8l1wwQWm/pT7o48+MhMoOFFWJnJMIhyyzXfOxOQGMYNgYGKHUIEVn6EEQ3ohBLw3hOKw35E37XPFFVeY7zDZ2naxJMG2De1NXDfisEFMUGcIMLtgwYJMQszz3G1LOZ0mHJ6Hjw3tjUJL3SA31jzYv39/40MDFiiWlNWakrj2zTfflOuvv95ggerNKQr+0h133GHGNMaAP//80xATzrz06tPuct59990yePBgU/5u3boJaiJkxWJDuSAdxODDzEv5+M72a/6n/PR9Tnig71p/SXZIs6mHcixbtsz0c+6DnEDkMTHTZu+8847Mnj3bhKPxlSBrtBMkjUWDs/1pT8Yfwr0wHvIsZxsHer+8iNRDDz1k8Gd3Nu+auz85pzXne+aPSNGnXnzxRfPeQ/Y1KQLBIhAxRIqJCUfz6Kgo2b5jh2zcsFEqVaooVStXko3rV5tz7WrWbSIx/57Ld9S1JUP27zsg+P/wwjNAoTQ0qF9Xvhz5uezctc8MFEyOP//8sxmMUCVwXj+7zX/+J/7AWr1qtcycOUs2b95sVlqY+Hh5WRGXKlFUOrU/UyqUKysr5k+R5qcWkfqNqsuc5ZvlvmfGG0WDH+JOXXjBhbJv/z5J2pkkTZs2MbGt3Acrs8LmIGPMjb7OHzSTQgi79piomJhPxEE72E6VE9c5Jx1W0Ax2kA0GfhRIJg8mtKZNm5rHWyLFAMu9BGF97rnnjvneDuYQHb5DzbIJvOhTEIahQ4fKs88+ayZNm5zlcQ7UTOoMwsGsT/wRqUmTJhlygSJriYDbdOi1Yg/GbOV+LvXv3bu3wdI6rvNsyB+YWiLFpG7VFK/JjV2oEAwS5smZM2ca1ZZkFSv3d5ZIMcHbyYvJmMUKBNlX2/Ae872939fEacvpJihO7DChQhKmTZtmiDgLIPC4+eabze1MsB9++KFMmTLF9CXIWlbMuL78cIIhUow1ViWxOHKfs75ObCEVEJoNGzbIjh07jJ8d74pbcaNPc/amkwSSL0QbIkwfyarp193GEFXysG0EgbIqlLONA71fXn0NYmpVstdee824b0CsGefd+AQiUpSPd53yWotDToxhmufJi0CuEykGiu3btsu+ffvNZFehYnljbsMxnN/87Nm9S379+UcpUSReGrc+V/7+c6Vs+n26FItNlr93pcuAdyeZlRAvKauUXUk7zep/+46dxlxGeIE1f6yV1NQUowihXDz6aB8T58lXoly7d+8xzuszZswwEdKRpPGd4vgaiBDKV9tz2shrg/pJ1WIH5YI2DaRy4zoybMxiaX5KhizaVEiq1T9Tzjr7LCldupTxh/r1l1+F42uuuPKKzJ2EWe1eoRApwh4g4x+N6p73knXopuTI7pBmdj7S5ky2qCjuVSQrd8wwXhOWc3BFMUCB+fzzzzOBYWXK5InCwvcQafIKRKSy4n/kj0iRDwsEfPwskfJyLHY7iodCpKgfSpBz4qT+TKpM2F5kxWtyczoA+7oHMgphtZNdICIUqG0C3R8MkeIa3ucnnnjCKFX4Z7pPACB8CH2E8tDvaAt2O6KyBErcA6kkJh6qFOZJUjBEyk2W/bUFYx3YMhbatnSTCltWFEK3fyB5Uyee2bx5c0MuIc+WHAeqp/0eBZIfS8YCtVGg9ytQX0NBg/xC1FhIZ5VIofTxrmOpCNVnMlhs9LqTE4FcJ1KEK/jmm4lyRssz/CoxyNILZ38nqxfPkcPbV8o5TStL9ZoVZVvSXrmm70Rp07ajka55kS6+uIs5XgaiM3DAQFm0aLlUqlJb6tYuL1WrVjbmLRQpAmD68kXCR+rbqdPMC4bjOoMLJIRV3g03dDekijAHsbFx8tKgp6Vu+Shp07SGbD0QI3VrlZWaxdPlUKmWUr3FxR49hyBWoe0WM5NqFhUpSCErbQhhXk3+CAIrWlQDr91ntFsgIsXKlonU+iOBEfndcsstZvLke5y+WfkGIlJMuPizBLOa90ekUBVQQJmALZEKZqdSKESK+qG0WjOirT/mnewiUvicoSJAfFGI33jjDZ95O3EJ1DaBJulgiRTtC3HEFQAfLa/2syoUqg9nV/IbkoES5y9BhlEYx44da+6zZqjsIlKUG+LLxpZOnTrJxx9/bMqPygIh8lJHaVvIB8TRmXCNoI1YhNCPaTMWj9Qx0I5f28aowuSLqdipSPlSDb1wyIqzOQo1C91QiRTmPjCEPKNEalIEsopArhMpXi4mjMIJhY0Phr9AmTt3Jkm/+26QtvVKSPs2DaV8k7qSEZMmzzw9Vtpc2EMWLFhofFd69XrQnFnHETR3332PORQYyRZzGQMFwTkLFUowvxPLJRqfJa/01/oN0q9fP0POCGYJkcKBvWvXS03spzFjx8qqlatk5YrlUqFUrBSNy5AyxQtKy9plZP+BA9LognukRsOjjp02YaohwGfhhAQTyyqUlFUixTPxL8E0kVeTv4F14sSJcu+99xr/E68UiEg9+uijhmRyRJFNDKo4IkNk+P7XX381xxgFIlJMPjiz+iqLs3y+iBQ+TPjnMCHiW5LTRIr64T/nNL1QfwhqdhCpXr16GWXN+iA5yU8gIhSobXzdD2mxZkU3fu7+AIHEVwrTHiZFzN9OLHy9M8Eode576R+QbQiGe0NBoHLyvfuZEH7wde5atKZEfKDwO/OqC2onprBgwkYEQ8692jhYRepEiRSKNP0EcybKKvVmzDbzyb9mfmvG9/KRwr+MTQ4ESubdY/OCJkUgKwjkOpEKtrAM6EsW/yb9+9wp551eUdq2rCM1GtSUP/7ZIcOGTZez2rSTms06SbVTa0rxfw/+5Z733ntfPvzgQ6MosEpq3bqVeckgZQya1apX9Umk9uzeI4MHDzG7VzAxsuJjNU2sqDVr/pBp06cZAgjJqlK5kqxe/pvs37JKShctLA1atJLLe/SU+ITCx1Rx5YqVsmnTZuMnVbLUfw6/weJgBtssKlJI/vh7MLnk1RRoMOd7yDIOtxBeNhvQ3viGBCJSYILCCHlgpyUTDGY8dj/hpGsnL/yl8MeyDtH4n6CCuQkRKgCqBiYDiDc7/FC7nLuUnAO8VdIwhzDQo1rw2+mPFGy8m0A4uScW2x/In/qjXFIO6g9+lC0YwuAun/MeJlkSjuJM+CgyTH6+SJobT9qGPJjgmPQgPBxITlvhqIyywv8oMLQZjs4PPvig8aGDSKCm2ECMVqFkPED1Q7UmP3zbLJG2BAA/L977JUuWGExof8gP7cIP1+GTQ3thKuMat5JFfQk9gvkKczTO8ewiBl/KyX1W0cLnC18xqzx6taUXkUIpBRcSu5V5hs3Dms14D9jcgsmYsrNhgH765JNPGuJBv6afUkeIJSR+0KBB5rguSAptB9lEzecat8/VY489Zt47+gt1Bhveo2AUKVR/QrOwCQHfU/oHC15/u/bYBPLwww8bzFH7nDtcUafoy/j7gReEGmWZsvhzNuf5mF+JU5dXfUnz6vie18udJ4gUyhIvDPGZHrj7Vml8aikpnVhVipcqJfMXLJQrzqokZao1kbO63n0ccYEMvfTcM1KmXFWpXr26dOjQ3oQeGDd2nIndhO+Sl3kPkyOxfAolJEh8wYLyz6ZNZtXCwIr8T2gEBhjyZEAnzMKypUtlz+6dkhCVKA/2u0uKlyx2XP9AMZs9a7Y0O/104yO1Y8dOKVa0qCQUTjCBPHG0x8k+O8MfMDAwEX3xxRd5tr8GQxAYjPFlQoFzDsLBECmAYWBm9c5kgV+dc/s+E5DdYs9EhF8GyYtIsYWbAZlJnomclS6+Ju7kDsiJCZm+hT+bO95XsE7OweDkSwmz9ccHjV2Kzm36gZyP3eWzDupMXrQJuyb5jEXHihUrMoPZOq+z+HiVj/7LhMj9KH5OUmrNqWCNiQuSZPPgb+5lcqYNnKZeSC4qI6aoxx9/3LSVTexUQ6WkDfG9w8zLxhUmWyZj3mNwsooOz8MMhnLpTowT+Nrhg8NijLLYI7BsOfGbgvx5ldNpsvbCC3KHMkViNyCbSsDBmiIhUyiCvBconZixSJQJvzDbTwk5wcKBsRaChdKLUz/Ppy9ARlioeBEcQmewm5HyQWAgtjiAWyLl7j/uNqb8vGM4ukOScLDHX8nLXE9fQy2F3DG20T7O68iL79nFbf0mnYoURBDyS3L3W3/m9jw7eGrBcxyBiCZSrFjT03D6PhrOAOfvb6dOlZSUZDnzrLPNoIp9PO7An9Kh81Vy9nnHxzr5fdECSU9NlZp1G8vmzZukUuVK5mXleJmixYpmyr8WaZzcd+7YaSKaQ5wYsK1TekZ6hllFb926zawcGTy4npUwq2YGZiaMfbtTZf+uBOnY+VRJS0uVqOjoY1Qvoq2jilWtWk1mz54lDUx8qwZGqZoyeYpRMsxxMT4sf1lVpPB/YUs3K2BNioAikP0IQDosycr+3CMnR4gVZuAbb7wxcgqlJVEEchmBiCZSBLmcN2++2eUyZ85s4wPFKhA/A2RpJH0ISXRUhvTs1csQJGdKTj4iP07+WtpecLnEBblbbfv2HfL9jO9NnCmObLH+U5Cq9ev/Ovp/RoaUTUwUzga0q8C9e/aYle3Nt9xsVKx3Xp0jV55ZUg6sWyWla1eV6p3Oldj4gibQHQcZsxpExiZyOyvlunXryMGDh2TWzFnG8b6UH7NfVokUCgDOvayyNSkCikD2I4CSkdeP2gmECiqsr00dge7V7xWBkxmBiCBSmNFQfdyxk44cPiLTp39n4jZhByf4IuYPtqnzG5kcgoOvw0Wd/4uiTINlpKfLxnWrZP/eJKnX7CxXG0YZMuSl+LDzDxNCpYqVpHyF8sYjCSUqNS3VmCQww1WpWsU4jBN3JCU52ZCj5cuWyYplS6RugyZSILaI/Dp6ntRbnyz14mOkWOmdUueNpyWxRQvjjzF0yFDjo4B0zfO6desq1apXk/37D8iC+fMNkcJnwVfKKpFi9wxqFD4jmhQBRUARUAQUAUUg+xDIdSKVlpYui379VapUqWpUmAKxBUztknbuMsSKoIDTp083RApfpGLFSsjEKfNkw1/rpXjRdLnwwk7Su3cvKZRQyNy3Z9dOWT5nvBSV3ZKWmiyVT+8mpSqdlonYlvV/yeLx4+XwX38ZUlTtnHOkWtu2x8WUwqS4YtXfMvnbZbLh78NSpnQpaX9OVWnerLwUKnQ0FhNlz8hIN+XcumWr9LznVqlWs75s33FIln35o7Qv0lROTSgmpTNWS5VeXaTZvfcaJ1PO7EMix38Dc+DV11xtHFHnzJ5jfCy6dOlsiJX1k8LHpGiRolK4SBGJisq6szlmSGJIIclrUgQUAUVAEVAEFIHsQyDXiRRqz5LffjMhClq2PCPz2BSOfYFAnH56M6OmTJjwjZQseYr8uammbE+qL4mx26Rug5LS9IyD8shD98raadNly+f/J0vTtkmD9tWkedNTJb5wnGzfelBKtbpXCsQXkV++/0EmP/usFNu2TUpFRQl0CLWr7HnnSZsBAySuaBGDLH5QEyfNloEvTJX9h8pIVEwpkah4iS8YLffeXleuvaK2xMUdDZmA8pWanCwH9u2Xm3tcL8VLlpKDyQXkxylbpFSBZlIvapfUif5dyt3RUy7sca7s2rVBPv54hPGN4pgOHJuvv/46Y6IcO3acCfAHoSRcAecDHj58RMaOGSOJieWkVauWhjBmVZEi3hVkFD8pTYqAIqAIKAKKgCKQfQjkKpE6eOCgJO3aJQViCpgdJYQisIcIQ3A4627b9u3mUOIdO3fKqNFLZMmKKlLu8AG5LGatFE5PkRnVCstlN90sSz7fImdsni6Hon+Qag9cJA3PbCanVCkiyatXyOaUGhJTuomMfOIJiV+5Uiqz3V1E0L5SRGQfPk9du0qrR/tIXJEismDBb3LvgyPkYHI1kehyIlFFRaK4Ok2KFT0irw9qIS1OLy+pKSmybNZsWfDa6xLzzz+yqERh2V44WvYfLCpJ+9vKtv31JOrAJnn4tmISXbaczJmzSpo0wTm9oNkRiIM6RAoSyS4Ve8wNv9mSXKduHaPIJRQqZHag1KxV06hUWSVSmBPZ2k1MLE2KgCKgCCgCioAikH0I5CqR4ly5hQsWSLFixc3uN2Ir7di5Q9b+sc4E1ExJTpEtWzab7bTECHr2xSky/KOJUixpr3QuXESKHzogozKSpEiDMyU9vbdE7d4isfv6S1zNmpJYIVEuaJMijUv/JZsPF5M9h8rJwtdekzrp6VJORPBAQlM6IiK7IVOlSknTx/tJxTPPljvvGSCLlsaLxNQUiT5FJBoihZN5smSk75bz28fLK4M6ysZ1f8rop56SUvPnSmlJlt9r/X971wEeVdFFz+6m915IbxA6Cb0rvSpSVFSsCFj+X/FXsNBEbEhXQAUpCoKAUpQiXYr0GlpIA1JISO89+b8z8eESNg0XEmSuXz5D9r15887Mvjnv3jP3esO6mQua+TrAysYFpyI8sHp3A9g61kfbFqHo1scD+/dvEUkeGdozVqmQFxeLtl27YvfJkzhz5qzI0EuvFIXo1I15e3mJ3X0+vt43NWQ1JVLcUUR9Fwt9SpMISAQkAhIBiYBEQH8I1CqRYggtKTEJv/++XWSCZk4PJoOjh4ZiciaQG/TYINja2qCwsARff30Uc+etQkHqaXgVm8OmpAgmxQkoaeIJY+9HkJxii4iIszAzq49SlQYWpvEY1DYEHXr3wuFNe2F48CACVSo4ATAjkSKRKS1FCoBoAPaDHoNN7/7477hFyCtsBBj43iRSarURSkvyUFqcCAuT6/h17WCEnz6Cn8a9gS558YjTGCK6eSC6t/ND21YNYOXnjrzkVGzdZo15a3thiPHHGDp5MK4aGWP+/K8QEXoZgelp6GxtLUTnpY89hgNh4SKnC3NTUXfFFAhMGsqMvcyHYvFX6LGmRIr6KOaRYYJBaRIBiYBEQCIgEZAI6A+BWiVSvI0//tiHZUuXiXxNwcHBgkAcPHhQJH9jPbohQ4ainlsAflx5EjY2JvD0NsTyZUuRcOE0bK/EIMXKB26dPRAUHCzCgheORUOd3RSlpUZISLuBAoMwvPFyI2xbuBpNUtMQwKK3AGyNjKHRqJGRl4ek0lJEFpcgxd8fWcGd8NOWKBShKWDgI4iUgaE1LCxskZOTjoK8GJQUhuPTya2Qcf0gdk5/H0PNSvBNgS0at/VHzzb+aN+pOcwb10dpRjIu7onE9M8dMChiHlz7NIf1uHE4GXIOKz6ehn4AGqrVMCgBtto5YvDMz8WuPu6yY5bgHr2G47lneRTt79p8NSVSTMTJXFxjxozR38yRLUkEJAISAYmAREAigFolUkVFxfjs089EGgF6XFhSICqSiTKtxC42hrnoqYq8aomnnuqDHt0aCPKTGB2DX8aOhcWxE1htZATbdm1FpXLugDt9MgS2Bi2hMbRGdno0egxoCJU6HSvfHIsuxiZooDGAk0oFNxcXaAwNER8bi4TCQlwsKsQ5NyecNbXB1VhTqA07Q23YENA4w8LSGX7+Toi+loiUpEig8DKaNMhFQex3sIm9hEfM1fgs3QoNG7uja7AXOgQHwD3AA8U52bh0OgxXFpyGd0Yp4ryskffMcJy+eBGZ0dFoGhuDJlnZSHfwQXSDXlhy+DRS0yLh7WONInVLGJi0wOolHWFrc2t+rJoSKZZ7YJoFlomRJhGQCEgEJAISAYmA/hC450SKSTY1BhqkpqSK/EvM2bR02TKxvb+koACJETdQaqlG6/ZtBZmKjY3FkTP26NixM956vSlsrE1wdNt27B8/Di0KCrE0OxvJjRqJkhbc+RZ2KQxubp1haVsPuRnRaNeMOqQz+GPpHrQoKIK/Wg2H0lL4BQTA0MwMESEhiCooQKimFBGN/XFepUFykiHyC5tArekIjaEvbGzroWEje0SEp+JGfARQGIqCnNOwL/wB/qU5GGCpwdYsM0RYWKNdY1c09XeGl6stiosLce5MDJL3x8A4swAJznaIqeeC+oGBwgOXcvkyLC+ch0GRBWLP2mCTy1OITz4HX/882Di2QGxsEn5c3Bk+3rfW5KspkWItK3q4mG9LmkRAIiARkAhIBCQC+kPgHhMplcgaThKRl5cLM3NzGBsZYvXX3+DUihXoZGWF6PhcLCsxgquXGRwdHZBfoEJM2nNwcVLj8w+D0KSRM9bMmYMbixejcV4eDufl4U8/X7z+7nuIPL0LYefOoND6cRiaeqIoIwzPNvkF58+E4vQxMzQtUMMuNRWuGgME+vigoLAA4Vev4UJJEdJsLJHYPgjhGkMkXC+FSuMNR/sOiLrmACMjW3i42yPpRhIy06KhKY5CSsoFWJauhxey0NtcA9g7YUlsIUwtTVHfwwYudmYoLCxF3PlMpMaVItW6PnI00bBx1AjdE3flxcXGIvP8edj+eRJJiVZYYz8GBaqL8PSxx+iXuuLIsev4eEp3WFr+M4/UwoULYW9vLwquSpMISAQkAhIBiYBEQH8I3GMiBZw8eUqEmcr0UBqwIPGvM2ZAvXIlujo64tjlOIzXvIZM43OwtcuHge3ryMyxgbnhBcz4qBk6tvfGNxM+QMGGjXDPzMJuTw88bZCDELNcBHU0RWSqAfYmPAqViS/MS+PwVsu1+GVfOA6dKoRvoQrORSWwU6lha2oOdQmQlpmLhNxSZNlYIKF1U0SoDZB4oxRtmjXHiKefx0efHULElRKYmTkKYlRYmANVcQIyM0NhWLAeruoMtPZ2QYC5ETyzkvFLiQlCM4GiUnPYmTdHlqo30kq9UVycACerfchI+RPu7u5i1x4Ln3L3YJOEeCRGXcP5JkPh5OGOY8cO4L+vDUTXrp3h5sY9hn/rozj0NfVIsZioh4eHqOEnTSIgEZAISAQkAhIB/SFwz4lUWddZjbeMHDCD+PZFixC/YAHamprhQkIiphT0QSLqoVNXd0Sn9EZubhKsTS9ixket0Ka1N6a/+SayQ0JQ/+FuiFu3Dl6pMdB4qWHR1gpp+cbYfaUP1Cb1YaZKxEvN12PLqWs4G2KCpqVGsE1Lh21hIVwsLKEqLkZaTi5CS4F0cxNE1fdCKNTISCuFoYEjGjdsDwfHhhg8qDWmzSlAYnIJUJwCVUkE8rLPoyB1DTztSxFgXIrWmUnwcDKCawcbFBgYYNYub2SVNECqQVfAxB4udlfQr4cGJ08cwKFDh0RdQGtra9gYGMC8pAQ2bm54aez/4OxcT+TMKsjPRsNGgYJslreaEqmZM2eKMOmAAQP0N3NkSxIBiYBEQCIgEZAI1K7YXOBfWoqI02ew9cMPYRIZiSJjE+x3aIpDYSXo1r0VzkS0Q15OChoHpGDS+HZwdDDFi48Nhl1JCXo/+ijSVq5EXOwVmHgYwbKJGbIKDHAqoQeMjAOgLs1CP//NuBQXh+gIa7RQG8CzsBDG3L3n6gpNaSlSs7JwPicH5/PzcdHZDpfUauRkFwMGgfDzaQV3N0c0aOCPE6fTkZhiCgNVDBxtM1BQkInctCNIToiERVoSWhmVop6TIRwamyE1T4Vfz7kAlm3Rpc8gmFkYISY6BO++PQxFRdlYumQpLly4KMhkx6Ag+Li6wsDeAQXFgIVFPXTq1AwmpmWlcnRZTYkUS8MwF1fv3r3llJcISAQkAhIBiYBEQI8I3EOPVHGF3Wbh36gzIbh66hQcfXxwLAKIvBYLV1dThEbZ4/jx8xj5fGO0auGAo0ePYPumTcg+exa+Gg18i4sQnp+PBPNS2PiYIDtPhRu5D8HAyBelJYXwsj6Crr2CsOvHHWhQUgK/4mJY5eYh0N0d+dnZyCssQGpJCU5nZeOQRo0QjQkycgELm26wtvWEi5MJCoodkZ5RCnXRIfh55qJNm+bQaAxxIz4W+/buRejZMwg0AtzsjWDsZoyUrGJcuOEMS5eH8NgjfsgtMEeD+n4Y/kQXqNVARkamEMb/+echNGvaFM2aNxNlaW4kJGLv3lOwsTVFUFAgXFycKyBS6r+8etWbCdOmTRO7Grt161a9E+RREgGJgERAIiARkAhUC4E6QaTKHFOlKCkuhkplgLlzt2PAwEBciQqHpaUd8gtL4eJkAUNDA5Gsc+OGDVi/aDHsMzPhZ2UFC3Mz7MvIQJYJUFLE2i8doTFwR1FJKTx9zLF29Vi8PXgwHFJS4ZGbBze1Gq6WlkBRIQpLSpAFILa0FEVNGqO49UOY8fUmGJsGwNKyBIG++fDx8UZKWgFOnjoJP29bdOnSReyCy8xIR96VKPy69mfkpafDwdgQ5i2awLd+U1hY+ODM1RuwtzPFM0/1R5s2zWBgQAL0t10ODcfZs2cxZMhjUKlVuBJ1BR9//Cns7R2E0P6RRwYioL7/bQOpQs2I1JQpUwSJYr+lSQQkAhIBiYBEQCKgPwTqDJHiLeXl5SHxRiq2bDmLUaN6ISwsDNbWNnB2ccb1uDhci45GcHAQVCo1Yq5FI/TYMRz9/XckxifANzgIxVbWWPr9BiSmusGQGikLazw73B/jx/bH52/8F1f27EW9nBz4mpvD3tAAhtRoAYJIxTNRZ69eaPzUcxjzxixkZhfDyjQBbVo3QqdOnZCeno4dO3aKzOOenh6i9l2TJk3QIsAfiydMgHl2NvzMzdHh1VfhP2AAVs76CaMmvAwjEaK7VSyuDF9SUrLYxfhwt4fFrrov530psrwzw7uXl5e41vDhT8LImFnVS8QuR7Wagb2aEakJEyagX79+wislTSIgEZAISAQkAhIB/SFQZ4hUTHSsyGh+IzEZFuZ2GPG0p2EAACAASURBVPRYL9ja3po/SVukrkDAXX8J8QmIjIpCs2bNsOCb9VjxUyjUBg4IDDDF1AkD4OfngmWz5+DnGTPgbWAIV7Ua9SwtYGZgIIhUDoAUU1O0ee1VdHriSYx9exb27jsFY/U1NG4cINrNzy/An0fCER4eC3PTXAQHBSAoKBjGJsa4eOw4/J0c4evjg7b9+8HO1RW7Nu+HkdoGHXs1QklxEQwMDQEVRfZ/W3ZWNn7+5Reo1RoENgjEvn1/YO3adWjcuDGcnJxgZmaKtm3bif+Hh4ejV69ecHZxgkZNcnZrW5VNiffee0/s2GPSU2kSAYmAREAiIBGQCOgPgVolUgUFBaKsS3FxCVauWIkzZ84I4pCamopGjRuhS5fOIpN5VVZYWIRrV6/BwcEB2dkF+G7ZJri7eSA42BcO9qYwNTHF6uXf49f582FdUACr4mI4m5rAxszsJpEybdoUz332KZw9PRASEo63x01HSmIoVKoCoVUqLlGjVO2F2HhDGKqvw9ezECqVSoi4HR0dYW1thcGDHxP8RqPRIC83H8vm/AZvVRLM067CytkJPoMGwcrH++btHDl8BN98s0iQJtbXY1kcJihNSUkRubZGjxkNLy8P5Obm4XLoZXEdFi9Ws4ByDYjUO++8gyeffFIUQ5YmEZAISAQkAhIBiYD+EKg1IkVN1OFDR2Bra4f1638R+aUYLuNiTyIVGBiIwUMGicLFuk0ldFVqlQql/K+0LHzGsB/JSc8ePVDPzRWRkZE4dfI0rlyJwoaly2CVlQWDwkI429jAxtwMhWzD2Rlj586Fb6OGKCwsxP59B3DufDjWbzyKhIQYqFTFMDB0hrmFITp3bIQnhvXHrJkfIyYmViTXJBFKSU1B3z59RZoBF1cnEc2b9+50ZGzci06GiXC1NkNWw0A0mf45TOzoaVNhyuQpOHbsuAgdMkwYGRmB7t17wNHJEaYmJrCwZCivjEiWlJSINtUadY1De2+99Raee+45kQRUmkRAIiARkAhIBCQC+kOg1ogUb+Hs2RBBmlq3aoWdO3dj586diIuLgynDbG3aYNCgRwUZIpkgwSGZiIuNh6GRBVauCcHBIxmwtLLGy88GoGsnN7EjjpaQcAPh4REICmqO7KwcXL16Fdt37BBtXL14CW6mpkiKv45itRpBnTvjqdGjYGhsjKtXroL1/5i7iYToYugV/LTmd5w/HwGUFsHd3Rb1/V3Rs+fD2LhxA9at+xmWlpbCU/Taa6/CxcVFXKtDx/YwMTHF/KlfYem32fAyboDuhnsR4B2B5l98AudmzUQR4XfHvye8cPQ+ubm5ITMzUyTO9PPzhZ2dHczNLdCsedPbcknVVCP15ptv4qWXXkLTpk31N3P+YUvxeYmIy01AWmEmDFWGcDaxh72xLeyNbP5hy/J0iYBEQCIgEZAI3DsEapVI0StDTxLDchRW37iRiKtXr6BZ8+ZwdnLChQsXhAjbxNRUkBwKrbOzc3D4RAH2HLJDqcoPRcU2cHWMxbrlTeHgUFZKhW1GRV5Bdk4OYmJiYGNtgyZNGgnSQzKWmZkFI0NDxMbFic9JMKh1OnHiJBwdHBDYMFBcq6wxCH0UzcjIENeuRSM8Ihy7du5CSkqqKJTMEGT/Af1Fkk2G+3gSHWQTJyzGmjUu8PfvjdT4bLRznYZBY5+AvYs9lixZIAhiaGioIFD16tXDwIH98eijg5Calopz584jPS0d3bs/DHsH+1tmRE2J1KOPPioKFvP/tW2XM6PwR+JRXMmO0dkVLzM3dHZqjYaWfrXdVXl9iYBEQCIgEZAIVIlALROpsv6lpqYhJTkFHp7uMDIyvrnLLScnR4TllixZAi8vbzg7OyMuLh7b9hQhObMJ8nLdYWJcD2aG2Zj+sRf69GHBlTK7HBqGTZt+Fd4cU1MzoV8yMTEWxCU29jq6du0CM3MzREVGwcHRAfb2dqD4m9Ijc/O/2ymPYGlJKSZNmozLl8PQsWNHQc5IAh966CE0atwQFhZl55JIfTj1Gyxekgdb6+5QleZh/LsFcLDXICMzBd9+Mxfdu3cD75Hnt2/fDk888bggdLQy79t1ODjaC4KmbTUlUq+99hr4Q89XbdofN45ie8L+anWhpW0TDHaXCUSrBZY8SCIgEZAISARqDYE6QaTKmIdu/XRsTBxGjHhW6IhYn27Llr2AxgNHT6ajMN8Frs4Pwdy4BYb1v4633veHxtgIBQWF+H7590J/1LZtW1HbLzU1RXh96tevj+zsbNRvUB/u7m7Ce1XmRaqesaTN8OFPCc9Yq1atRJmXzMwMPPLII2jUqKFIVVBGhIB33luJNRvzoVZZYt6nDdF/QCPk5GQL4rh7126sWrVKCORJ3N5//z0hJK+O1ZRIjRkzBmPHjhXhytqyU2kXsC56a40u3925A7o5ta/2OcRT24YPH67z3PLHKQeRsHp6eop5wrmmyyo6t/yxFV272jcjD5QISAQkAhKB+wKBukOkKoCLmqVnnn5GhONsbGzEQjflwynYsmUXpn/+G24ktIKbugRv+e1Hh6lj4Ni2jSA5Uz+cisTEJLRv3x7FxcWCTL008kWRSuBOLCI8ApaW1igoyMOkSVNw4sQJoWcikRowoB+eHD78luwGJFKfz9iE5ati0aaVG5YsHCASctLDRqJHPdXEiRNx6dIlkSzzjTf/C1dXFiiu2mpKpEaNGgXu3AsICKi68btwRGpBOuaHr0BucV6NW3/cox+a2zSs1nlPP/20CJMqtnz5ch0pNCAIbFWEiISbAv3yurIPPvgAISEhlfaHJEoSqWoNmTxIIiARkAjc9wjUGSLFUBZ/DDQGt+3sP3P6LJYv/14QgSFDB8PJyRHMH/XH7j/w4Xvb8YImAy0tw1D48kh49eyFvNxcbNv2O3777TcRFqN4vXef3hg2bOjf2qcaDB1J3KmTp5CWlo7cvFycOH5clHehyJwZyL29vUXbXt7eIpSYkhiP3NR4XLoUhd0HIjHqlafg41fm/aKHjSTMx9cHs2bOFhorf39/QRJffPF5GBhWXGNP6XJNidTIkSPBXFJ+fndXdxSWdUUIyMMyr8LcwFQIx5vZNMTBpOM4mXq+Boj/fai/hRde8Bla5bkRERHC60ajri45ORlDhw7Fs88+e9u51SFSyknlSZEkUlUOhTxAIiARkAg8UAjUGSIVHR0DM1Mz4TEyLec1Cg+LEASGKQK0o3CF+QX4fPIqlBy+gIfbaWDUowfyDAzh5+8rys3s3LUbe/bsQbu2bTH8qeGwE2kHam77/tgvdFbm5mbw8PTEom+/xfr1G0Q6AWNjI1iYGcPA0Agvj34FCbFXcXb/BrgYpcLG0gwaM3sEtOoJS69WIl/WmdNnhMCdQvNp0z4WaR7oZeMuvU6dO8HDgzoxI1hZWkJjwHxRt1tNiRSF5pMmTRKE727ZufTLWHXt19uaLywughmMUaipuNZiVX0aFzgK1oaWlR42Z84c7N69WxzDhKbnz58XOK5bt65KIvXxxx+LY7ir8/r166IdZtVXbN68eTex0yZSJFmck7qsLu2QrApf+blEQCIgEZAI3DkCdYZIRUZG4dKlUCG6trX9ews8vVTHjh4X+h4bW+vb7nTP9uM4vv0yXnmvDwwtLIT+ycrKEgYGBiKEtm3rNrGg9u3bR+SbuhNLSkxGdHS00EBRDH4j4QZefnm0qPvXuXMnPPnkEyLtQWREBC6dOgBfm1z0bhcA/+BAqIzUSL+WAsugkTA0sUJmViby8vKFp4weqV27dsHCwgKvv/46WrYMxo3EGyCpDAoKgqurfooWM0T10UcfCcJ2Nyw+Lwlfhi3X3XQJsDfiD/T164lcddnux5rawHrd0M4+qNLTqFGjkcBwUwJTadAmT558WyLS8h6pTZs23dJ2bm4uZs2ahSNHjtxsk+1wHpUnUjKEV9PRlMdLBCQCEoF/FwJ1hkgR1tjYOLF7r2kz5S1fhX1/7BOkwtjESCxk2kbh94UzZ7Bz9c8Y/FxfOHk2homF9c1SLCUlpTh8+AhWr1qNMa+MRoC/vwidcaeejY0tbGysRYLLiqwsx+etYnQSu/y8AkyYMBHTpk2FsYnJzXDh+XMXMPuT99HQqRT9ujRGYMdgqM2NkXLmLIpc+sLRL/jmpdhO/PUEcBEnSWROLebN8vTyxPW467Cytrq5A7B8/2rqkRoxYgQ+/fRTuLu735XZuz1+v0hpoMsMS9XYEb4H3lae8Hb2uaPr93Xtik4OrSo8d//+/fjiiy/E5yQ21Dd9+OGH4t/BwcFg0WZtq4pI8diLFy9i/PjxN09j2JA1ECWRuqMhlCdJBCQCEoF/LQJ1ikiR+Gz+bYsgUkwrYGNtjcthYSKfUoug5rekAaDX4NCuXxEfsg3Nfa1hZ2OGIgNrWDUYAGv3sm3+h/48jCVLlgr9EXdiUWPVoEF9IUJnmgJ/fz+RAqEiu349HpkZmTC3MBf9oQcq5GyIWGTt7Owx4tlnbgk10qM2deJ4OBiko3trPwQ19YWFuTGir8YAbg/DvX4rWFjbICU1HSdPnRakkQLzhx9+qCxjeTV3D9aUSFGEPWPGjAp3ov3T2b0gfAVicxN0NmMCQ2wLK/MO9fHviTxVzb1STIPAdAgVGfVfDOXRPv/8czRs2BBMQsqs9jSmz+DuSMWqQ6R47AsvvCC0VrTBgwfj+eefv41I6QrtybDeP51R8nyJgERAInD/IFCniBQTXy5c8DVIkpycndCsWVPhrWEyzvoNGsDQUHOzZMqpY0fx++ov0dbfHO3bN4apmyPyExIQFpkNiyaPIzEpGatXr0V0TKzI8cRQWlZWJvr06QM3dzfk5uaIHV1KCRZdQ8b8TtevJ6C4uAgZ6ZnYs2e3IGHUGjEcN3ToEFHOpSx3A0StvFkzZ+Lgzl8RHOCABp72MDcxgJF1PQS0HYCCwhLk5OVj994DiIiKFt4SLvBdunSCs4sLsjIzYWtnWyWhqimRYp29uXPnipDX3bBpF+ZXuCNPAzV2he0pI1L1eyKvtOZE6mmvR9HIyl9n1+Pj48FdiTQvLy98+eWX4veffvoJK1euFL/TIzds2LAaE6m3334bly9fFucx1QV1ZlWJzeWOvbsxw2SbEgGJgESg7iJQp4jUgf0HMXfuPLRr106Ir0+ePAlfXx/hUWrVujUCA+uL2nsMi21YtwYHf1uK/h380PmhljDydEF+TAyWLt0OE59uqOfljwMHD4ndddytRiLVsGEgnn7mKUGCqmPcZcfUCfQUsa7eh1OmCs9Uhw4dRF08Lq7NWzSHrY0NDI0Mxa686GvR+HrBV4i5eBhZ+cVo3aolhj49EgGNmiEvL0/oqKZ9NA1QaURCz/T0dNEV6rqoYerRs0eVKRpqSqQef/xxzJ8/X+wyvBu2OHINorKjK2z6enIsQlPC0SOgG4pQc9H5iz7D4GehW9+lTZiYuZ2lcGgU9L/66qvidxJmpkJQrLoeKerWrl27Jk7r2bMn/vOf/0gidTcmkGxTIiARkAjcxwjUISKlEikOVv24Cp07dxZb2BlCY6JKZxd6Uv4WijMEuG7tGmxaMR/dgt3RKcgf9erZISs9HSGh0Wj1+FTYOtVDakoqJkyYhKNHj6JZs2Z4662xaNzkzrJ7kwQtmL9QZCzv3bs3uJPr+eefQ3JyivCceXkrC70KIcf2wczUBPZuAULrpO31otdt/Ph3cezoMUGc+DN69ChBGA8dPix28WmL7XXNrZoSKaYB+PbbbwU5vRt2KvUC1sVUnGxTUwQUFOZDY1qWtb0m1symAZ7wGFDhKSRO9BzSygu/maPr1KlT4rMJEyaI+o206hIpevKYeZ7GnY+DBg2Sob2aDJ48ViIgEZAIPAAI1CqRIqngD9MKFBcV4fjxE5gxY6bwAtHzw7Itn3zyiSBRxsZMMWAgEmumJcXj4unD+H75cqgLM9DczxGOduYoKCiCsVMDDHl5IlR/1crjzr0N6zcgLCxcEBZ7B7sqQ2cVjTtrAVJzVc/VFQ89/JBIyEmdE0vPUEdFY36rPZtX46G+w2BQThyvtJuUlIS5c+YhPiEBo0a9jJbBwX+J3svq9FVlNSVS1PdQJ0TP3t2ypVHrEJ51VWfzrqZOiMq4ChPDypOhctytNGZILkyHiWFZWZw3678AR2PdBJAey/JC8oruj17Ed999t9pE6vfffxdePMUUIibF5ndrBsl2JQISAYnA/YlArRKp63HxguBQsMsyK4VFRUhKTMTRo8dEEs3k5CQ4OjqJYsFubm7wcHNBWtJ1aFQlsHeqh5BLEdi88WdkJcfCwkSDhk2aY8iIV+DmWZYviaG27dt3YMf2nSIcGBwchEcffQSWVpZgzbyS0hJoNLpzNfF8krbc3DxB9OhVYtqDRYu+E3mKHu72EKytrW4ZdXqr4q/HIvLSWXTs1rfSGXHixCkkJMSjX79+1SJP2o3VlEgx5PXDDz/AyurW/up7yh5JPoNNcWXCcsUaWwdgkFtPqKHGV+HfI7Ug47bLakpUiE+/jvNJoTc/szKyRCOnBpjZZlKF3Zw9e7bIE0arSOCtnYV88eLFcHJyqtIjdezYMfBY5pSiMdT8/vvvi98lkdL3rJHtSQQkAhKB+xuBWiVS9EatW7sO3bv3gIGhRmhZNBo1CguLUFpSglmzZuPUqdPo2rWrSJboYGeFTp06wNnVDSamZsJzFRd3HSnJybgSGQZzMzM81KO3yC5O4467N998S9SyYwgtKioK3bp3E0kvmRyzUcOyIsMVJb6ksDw8PAIpKSnCO3b61GmcPHlK7P5jiZdBjz0KS8syvRVTIjCVwZUrUWgQ4I9HBj12S4b2goICkbVdSbewb99+4Xzq0rXLXSdSAwcOxOrVqystxqyvaZxXnA+WhMktzkc9UyeYaP4O56UVZuD7K+uRkJd083LZBdm4FHcJmYVZt3RhQEBvZCEPFdXbo7D/mWeeuXkO8z4xQ3x5o66JOb5oTz31FBiuKx/aU0KC1KudO3fupi6K53DuaJeTkURKXzNFtiMRkAhIBP4dCNQqkSKEkRGRCAk5Bx9fX0FOmH2cRCgrKxvvvD1OeIWomeIix7xPTw5/EoY6yqhcungJPyxbAjtHF5A4+Pr5inY/+/Qz0QY9T/RqsTYeyVPTZs2Eh4m1+Ly8PGFodHtpFpIteszMTE1FWZcFCxaKnXYUicfGxqBRo0Yi2aOJqQlWrFgpkn9SgE7vVY8e3dGsedO/SFY+Nm/eKrxhao0KWZnZWLZsGfz8/dGnd69Kc1npmmY19UhRRzR9+nShO6ttyyrKQUjaJZxND8W1nDjEJscgLCVCdMvBxA6tXIMAYw1IyBQb7Tccnmb1buk6y/9Q90Wjroz3p8tWrFiBNWvWiI9YiPibb76pVq09Hj9gwICbOwKVtiWRqu0ZJK8vEZAISATqFgK1TqQYfiPhWbpkmdBBUcfDUikMq/z262/i/yRA/Ixi3169egjiwbp3BfkFwuuTk52DH35Ygbi4WLRo0QLUMjFvlIenB3JzcjBv3pdipx7TILCtAwcOICDAXwjHSbhat24FZ2enSkcm8UYiXn31dZExnXmKmEGdAnG2S8/Yli1bxf+7dOkijmHpmBdffEG0yXQOkydPEXXfSOTmzJkrdvD5+voiKDhIZEfXRQ4r6lBNiRRx+/777+96aK+mUzu9MAvzLi5FaWmJGNPcClIjdHVsg14unW9pfty4caLgM+2NN95A9+7ddV6eGemZ+kFJY8CcU1euXNFZtJg7O6l7o/eS5X84X8qbJFI1HWV5vERAIiAR+HcjUOtEqqioGIsXLcbp02fQqVMnEUZjnbNnnx0hcjSt/2W9SIro4uqKIUMGiwSWtCtXriIhPkEQktTUNJEziJm7uQBy8WQ4sGPHDigoyMfateuwZs1aEfphCgB+PmnSRLi4OCMjM1MI2xlSrMwYmvt53S/YunUrjI1N0LZtGxEqUhJ6Llu6TAjR2QczMzNRToa7xPh7aGgo1q37WYjdL168hB07dghdGHU9bLdbt4fhWs9VeM6oDasqL2dNidTd3rV3p1+R5IJUzApdUuXpPuYeGOn7eJXHyQMkAhIBiYBEQCJwrxGoA0SqCF99OR+HDh0WKQq43ZwE57XXXxOlV6iXYkbx2NhY2NvZCcJBy8/PR05OrgjT5ebkYt68r8BSIUw6SVH1iBHPiPxRaWlpQmg+c+ZMXL4cJjxeL7zwPAYMHHCztEt1QWcJm8iIKNjZ28Lb2+sWzVFmZiZ++H6F8Hz07ddPeLyYBX3z5i1ilyA9HdSA0WvFHWHU3jDU5OPjLbxYObm5cHZygrePd5XeqZoSqbudkLO6+JU/LjIrGt9FlYXdKjNJpKpCSH4uEZAISAQkArWFQK0TKRbw3fzbZqxc+aPwRrGe3ufTP0NQUItbMElKSgbTBvj5+YqknOUtJTkVmzdvFmLh1157DWHh4TDQaNCmTWuhYcrOzkFyUjI2/fqr8AxxJ2BNTOzIi48XAnHhFWOmAi0jWTt44E9RKJk7+kgCQ0MvY9LEyYLYsU4bCSFDgSyefP7ceaGx6vpQFxGGpDD+6LGj6NSpo/BiVWY1JVIUZbN0CsOadc0+ubAA2cW5lXarrV0LPOKmO3RX1+5H9kciIBGQCEgEHiwEao1IUWNUUlwqdlQx4SYLEEfHxIjdetRF9e3X5xbCxPAds4a7ubnDzt5GZy4opipY89MaPPf8cygqKhRtGhlrFzpWCd0VdVRu7vVqlE+KHqdrV6OFpsrUtCzHkbbRc0axOfMVUTDPPFbUan36yWe4cOGC0N1Q7N2jZ3eRGPNcyHnhtWJmdDMzJb/S3ckjxRpxLOLLEip1zbZd34f9Sccq7Ja5xhRj/J+CndHdy4FV1zCR/ZEISAQkAhKB+weBWiFS9N6EhJyHkaER3D3cbqYQIGz0HP158E+0btNa5GlSCvlSS3TxwkXY2trB08tDJ8LMDbV48RK8NPKFCmroqbBjx054enjC28dLCMKrawkJN8CixC1bBotwYnljtnWSwrJEovZC50QhPXNibdywUewa5G4/pl9gtm1nJxeUogTu7m46PWyV9aumHqmRI0eCImuGOuuirb72G0LS/84hpfTRysACg9x7ooGlb13stuyTREAiIBGQCEgEUCtEirizrEdhQaEQkTMMphjJB/M3sfYcd1HVzFRY8t0SDBk65LZkmUo7bDs/L09orSpLxln+utQ2paeli2SeukKLFfUzLvY66M3i9ZhzisTw7JkQISr3D/CrkVdMuUZNidSYMWMwduxYUQC6rlpoZiTOpF3C5cwoeJi5wtvMHQ0sfeBienfqA9ZVHGS/JAISAYmAROD+QqDWiJS+YaKGifXrVq1aLTxC3bt3Q9t2bSrwTOn76rrbIym8djUGFpYWsLe3vXkQSRm9Zyx5cydWUyLF4ruvvPKKyMguTSIgEZAISAQkAhIB/SHwryFS165FY87suSLfFBM0Utjdp29vkatJqV+nhAn1B1/lLTE9Q3z8DTRsFFhjcXtlLdeUSNEbRZ0UU0NIkwhIBCQCEgGJgERAfwj8a4gUw2VMvEkhN3fDMV0CPTANAhnOKoWfr5/IXn4vyVRsTCwiI6MQ3DJY1OvTl90JkWLhYmaIlyYRkAhIBCQCEgGJgP4QuK+JVH5ePvLyClBUXCgSdP687mch5HZwcEBgYAP07dsXZubmOH3qlCjdQoE5s47fK+Ouwbz8fOElqyrhZ036VFMiRaE5Cxez+K40iYBEQCIgEZAISAT0h8B9TaQuXmCJEBWsbaxgY22DrOws7NmzF/v37cekyRPh6OggPFCsbacxUAvx+r30SOlvmG5tqaZEauLEiejdu7fIHC9NIiARkAhIBCQCEgH9IXBfEylmNz9z+iyaNG38VxJLFXbt2g1HB0fUrx8AE1Nj/SFVh1qqKZFiDimWzNFVO64O3Va1urJ3795bjmNJHpb+qUvGMkJHjx5Fnz590LZt20q7NmHCBPH5tGnT7uotsHDz2bNn7+p12D6v89Zbb4kQ+z+x8uPMtpgHjclr6eHVNl3HVvfa98N3gt9f2uTJk6t7W3XiuDvpN8fyjz/+uCf3ymtRS8vi5NIkAv8EgXtIpEr+ST+rfS7r8sXFxqFho4b3NIxX7Q7q4UCVSKteLrV6Je1+/PHHYkHv0aOHHq5eu03w4ccs8coCyH9TCzds2LB78vCt6u65eEyZMkX059VXX62SvD7++ONwcnLCV199VVXT/+hzEpz//Oc/SEhI+EftVHYyiRQ3NPA7qA8ipT3OvC5rcDJtyNdff31LkWoep8s4Rzg/KiNa3Flb3jiGdYm0KDjou09r164VyYL13a6C5530W/l+6xoXfU9c9o/Xq+paPGbBggXiJUGaREAXAveMSEn4aw8BlofhAkcPyf1u5R+0V65cwfLlywV52b59O3r27FmrtxgUFIT3339fEKnqmCRSulGqaEFViOqePXtuklSFSPFvlRnPZbtVHcfwf1WLa3XGVl/H3Akhqc61R48eLTx8DyqRIom8ceNGlS87n376qSCcP/zwQ3Vglcc8gAhIIvUADDoLNjMZ57/Bha1rgeVDjl6p2bNn480330Rubi5++eUXhIeHix2cCqnhGzhNm+SwPXqEeBxN8V4oIcPTp0/jzz//FJ9RY8bC2jSlLXo9+Lujo6P44aKna6HWDiEp1+DfKiNSPI7H8P4YKnzkkUeEp4f92bFjB9q3b49evXrdMoPXr18vPDe8p0GDBoki3TRdHikWz6YXif1+4oknhLdHMf6d10xNTRXY9uvX7xZ8tD2C/ID/1uWRUvrDot3Dhw+/2b5ybxWFcirzTLAd1r1UcNYXkWLZKmLdpk2bW8aQ91bRnCr/+NAeW+Uz7b9p/855c+3aNUH+lXmlnLNs2TLh2eOGGdYOZR8UwsNC7Bs2bBBJjXke9Y/K3OXfOL+1vU0MdWWAMQAAFPBJREFUX/3888/g/XHTDe+PxdXffvtttGzZUoT9lTFkBQmey+8Oj+P1tb8X7MeRI0ewb9++W66t3W+lX5999tkt/S6PFV98QkNDRWJkfv8UDyLHk0SWWJ04ceI2fCobC2VesY/EVvmuc65HREQIzzzvufw98d+c65yvNL548jjlRS0vL+8mzko/lf8zFKmNofZ96poP5XGQ/77/EbjnRIpfkPCwMBw+dLhscercCT4i19OtxjIyNLVafddQLiwsxLGjR5Geno4ePXrCsIaFjNkxJtc8eoQLTgq6de9+B9nY79rt3Wx47ty5Ql/ChfV+t4oWWHoRvv/+e/Ew5sOThIMPTXqq+DcSiZMnT4p8WqzlqJirq6vw1C1dulT8iS58Fr/mj3aYjosRtU/8nMlN+VlkZKQoks2i1NphJIVkcOHjQ7a8F4R9VTwqlREpLigDBw7EoUOHRMFuLiBc2A4cOAASPS62Cnlk31mcOiQkRCw8XDhp8+fPFySoPJFi/xlO5PXZHkkQF0+WEdqyZQtGjBghShqRAJFccAH+4osvxGYNbW+QtpenPJEiASDp445RHjdq1Ch88803ol9sZ+HChRg3bpzI+0bSVn4BUhbU8nP24MGDgtSybZJJfREpjtOkSZOwf//+m14KjiExKT+nnn76aaxYseK2r5Ou+amNET/nv0k2iC+xJ77nz5cVMadxTEhmOHcPHz4MLuIKkeLYEFdvb2+hDVy8eLH4XpMAsO0XX3xRhD1JdFiBgWNMfLjhhPN15cqVYi5wHmsb23/uuefwwgsviDJX/P7Q08vx4rgp98Vaok2aNBFEjH9bt24dhgwZclu/SWQ4X7UJoPb1lO8Wv48Kgf3oo49ga2sr+ktvGefIpUuXxHWOHz8uiA1xI8mpX7++OI448f9ffvnlzXlF3EiAeB7b37VrF/g9p/dJuy3tceEYcEyJJQnYkiVLxL2vWrVK9EPbQ8n5z7998skn+Pbbb8VY8CWHfeA4Ki8kM2bMEN9PpuKR9u9G4J4TKZZnWbhgAfbuKRMNt23XFuPfe+8WwsRFiwTH0sISLVu3ums77U4cP44FX80Xb34vvvQSHhn0aKWjzS88v2RWlpZwc3cXx546eQrz5sxBRkYGnnr6aQwZNrTOzRgups7Ozhg6tO71raZglV+o+MDetm0b5syZIxb47777TrxZai9ybm5u+OCDD4RmiQ9gHsOcWlzE+KAjAaAXh8aHMhcykiUuGNraKx7La/Htlg9hPmT58Nf2cFVGNJR7rQmR0l6IfHx8RJ9+/fVX0RQXPS4YvG8++BmCUO6Dn3O8uSiSJGoTKaYIIREhWVRIH++ZnicSB7ZLU8il9hjVhEgp3gGezwWcRI+eJM5FtkPcuBApXrPqEimWXCJ5nTVrlih9VJFGqrxnsDqhPV1EiNqy8nOKITFuECBxqarf5YkUKw1wPBTixILmL730ksD+nXfewY8//njL4qsd2tMec16XJJteSWrfSEZ5LIkE2yI54P2QbOjykuoKGWqP2X//+1/hESJxVXAhsVM2UDCdCj0xlA5wHHmf2qShspAk5zG/j/zRhV/56/D7SiJPAkh8+N1VjPOH98gXCM6r1atXCw9rXFwc+N1X8ODx/A6RXBEf7XFhuzXBidd58sknxTOARi8hSSDDf5znNJJ8RgH47JH270bgnhMpPkjHv/0OcnJyUFRcDFNTE0z/YgbcPcqICe1yaCimTf0IwS1b4r9vvnHXvFJhl8Ow6NtvxFvO6DFj0K59+0pH+8TxE1g4fz46duqEF14qe4BGhIfj6wULBRnj3zp36VLnZgwfclx4+MW/3015oCv3QW8BH7JclOl5YQiTCx8XK8X4tsg3Ur5hMpxBL+f06dMxfvx48ZZLYvXuu+8KksKQGMky5yc9JXwI83i+3fOHiycX1YoW5btJpMovTNp94Bs8ybzyYOe98x55bwyfaBMpki4+8EmiGFZR7o2eGHo2iCGx0rWjrSZESsE/JSVFEDwuvIo3q3w75edlZaG96OhokHyQUHKhUohU+f6W1/7cKZGqak7VlEiV97Rpjyt/J/ndtGnTzWa1P1eIgPY1OUfpbaVnvXzbiueHhI/EWgnV8fzKiA4JEcdMO8ymq23F28r5R09vRf3W7i89Y/ze6tKhVeXRI5GkB6g85vR6Mqxffl6Vv0ftf2vPB74c0TNdXZx0zV967riW8Du0c+dOQez0sfHifn9mPwj9v+dEasP69Vi2ZClaBLXA1avXkJGejuFPP4Whf4lzuYjt3LEDv27chPoN6qN7j55wcnJEi6AgMR4McYRdvixCavxC1XNzEwsdv5QXL1wQbyE8lu7wq1euiC8sCyNz8Qu9dEl80Zo1by7cr5zku3fuEm8Tffr1FWEMhhTDw8IRdz1OkA96MCwsLBAZEYEtmzdj185daNqsKbp0KdMVsB8kh0VFRejdt48IudB4/Qvnz4vttVzE/QMC7ppnraqJyoXTyMjo5ptSVcfX5c8rW2DZb44ZQ17M5K4Y36zpueFDnufzgcfQBD0C9M4w/MHFnm+vylspQ2TUn/CBSN2IEmpmm/37969zRIpkkd+HefPm3bxv6sT49k2CpU2k+PbNcC/vm/embbw3Ykis/imRUhZxFxcX4TVh6FUfRIp948LJ7zq/W/oK7REHXfOrqjmlbyJVPhymvfiT6Fe2e0xXOJQhaf7Qw0gipZyvi0gpYUV+N0gEOE8UvVJlRIrzj89aem0Vq4io0cvFUPGdECnFc6pokrSxJ253SqTYDr3b9JxWByddRIreQYY++exgFID3xx2m0v79CNxzIjVq5MtISkzECy++iJiYGPy+bRuaNG2Kd99/TxCWCe+9L+LMypeMEza4VSu89/572LRhI1atXInCoiIxMiRQPXr2xOhXxojfv5w3TxAjXz9fxETHiEXCzMwMb771FhbM/wppqWniPLpgP5/xBVJTUjBn9hxcj4vD/955By1btcTiRYuwd/eem9dnGGLilMmYO2u2eEPT7pcyPfg3vtW/PW6cCFWGnA3B9M8+A0MQSny9eYsWGP/eu3/lu7q3E4seGhK7RYsW3dsL34WrVUWk6J1q0aLFTc0Eu8CHNlM/UPxK45hs3LhRhAAYJmBob+TIkYJs8o2UP3y7Z8iAmhTtt3jllmrikeK16DFQ7E5De5V5pOhRI+mjlkQxjjvF8vQ0aRMphvTonbh48eJtb/c8l2/mb7zxhs77Zt/5xq3o7SrSSFGXMmbMGHFtJYSlfd//xCPFsCSF0Azt0e42karOnFIwV3RiUVFRN7EtH9qryiNVGZGiB44aKV1zsqrvBvvIlwWSBV6j/Hxi/i9qkjjny5PKqjxFnH+c4xSQV0WklDCYLm9NVdeZOnWqeAZXtNPwnxAp7cdVZTgpzxBtraByLp811DWSSHFDiKxvehcWgTrY5D0lUvyiTZ08RWgkXvvPf1CKUkyeMFGUdHnt9dcR1DIY58+dw7q163Dq5Ek0CAwUC6C9gz0yMzLx3eLFghC0bd8OJsYmIn6fkpyMwUOG4OkRz2D+V18JImViaoo2bVojOTlFeKHoTfD08hSCa/aBbQ185BEhdNcmUiwf8/XChcjKzMSQYcOQnZUlPEojR70s2mG/Ll28KDxaXbqWhfBI2HZs3y5IG4mUi6sLvvh8OmKioxHYMBANGgQiOvoaDA0MMfbt/9WKGJ1eFrqcy+sR6uB8rLJLVS0WJEf/+9//xA8XBl3b5alhoIeKC722noG6DGpN+NZPY+iPRIQPbz5YqcOix5SkpLpEitjTK/TTTz+Jt1W+4VMIzIWgql17lYUl2D/tPjB8R4LB++F9k8jwc445dTflxeb0EJEoUjCr7NRim+wXtSgUgfMctsk+04PLzxTdGL16V69eFTiTgHJR0Rab8/r0Tig7HpU2a+qR0tb2KAk/uZAST8X7q08ixfAU9U/sN0kB71nXnKI3jzodhv3Km7KY8lx6BfkCw+cW70XX/NUeZwqW6UEl9lyEOX70eivkin3hrkV+znA25ySJekVtcw5o71zVJhr8jC+tHEPOa3pUFCLF8ClDhvRmV8cjpdyXMmcoJyDhfuyxx3SSHnqWqOGioJ1GnRXvR9n5qu2t0kVE2Te+KPC7xPlJLxI9sndKpLRxOnbs2M2dm8S9PE7sZ0UvArxv6vZat25daf6yKh908oD7CoF7RqRIZmZ+MQMHDxwQD4ix//sfTM1M8dqYV0TYjSLtYY8/LpJoMvS3ccMGPPTww0Ijxd0fSxZ/h107d4qQ4MTJk8WXe/myZdjy22ZBxD757DOsXLlCEClvHx/MnD1LCMG/mjdPkCF6rR7u1g1Tp0zB2TNnERQchCeHD7+FSJWUFOPbr78Bd/M9+/xzaNiokVhAWVqGmpnF3y7C7l270H/AALw8epQY6LNnzmDOrNnC+0QilZh4Ayu+/0G0MWvuHEHeeC77a25uXiuTgx4Ieh+oD7rfTdn1VFkuIO5k4oLEhZeCT5IC7R2LXCApzObONiVxZEXEiGSKXit6HDmWfGgz5FfR8VwUFZKkYE0iwwWJD2WKihl6VJJ1VrVrT9s7UZlHSvEgUNjK+2Zf6WWjboTGBY67iJTdcdTAcMGmkJjfn4CAADBxq+I9Uu5bCW8rnxE77mzjQksyxRALsVCIFK9JQT5xVcJEvD41VxwX6rYUb0h5nLTnpjLO2n+jLsrX1/e2hVmfRIrXo96HCyLDhxw77q4rP6dIQHWFPnl+ZRjpmr/lx5XY83p8TnLTAz1EJAmKF4afkUBxFxo3CNB7yPmtq22OO8eLRJvY8RnANmm//fabIEsM/XLcuFOT907tGfWBfGYoHnVdbZf/DvDf7BtflHkPJEoKOS//3FHmH72owcHBwotM4l2d6zD1A+cRiR/HQNFH8Rrlv3/V1Uhp48R5xvqkfNHShROfJ7q+58o9EjNFv3e/P29l/6uHwD0jUnzj+ejDD5GUmCQeCq3btIZKrcbB/QdEiK9xkyZ4Y+yb4o2kPJGiK5hhu1MnTmLI0KEY8dyz4u42//Ybvl+2XLwtvz9xArZt3SqIlF9AAGbOmili1bNnzkJmRgbeevtttO/QHh9/NE3sCGzatCmeeXbELUTKz88XCxcsxLmQEFGGgn1p1bo1nhj+pPBqVYdIhYWGigWa5//40+q7JpSv3vCWHcVFjiEWPlClSQQkAhIBicDdQYBkkC9pJLnSHhwE7hmR2rRxI1b+sAKsj0fGrm301tATNenDKYLglCdSfGNaOH8Bjhw+jH4D+mPU6NHi9PU//4JVP/4oPD1Tpn4oXNz/hEh17tJZeL8O7D8gtFsR3BKvUuGDiRPQqHHjahEpaiPW/vSTuMeVq1fdVhesNqYWRZR0sysaodrog7ymREAiIBH4tyPADUv09NKTKe3BQeCeEalPP/5EECG6fak/UqgU4//cDUePVZ++fUUIjqGxn9etE7vvRjw7AnZ29kKHtOann2BpZYX3PngfapUKK35YgTOnTwtv1qQpk4W+6Z8QqeYtmgvdh52tHQoK8kU4kQkX3x73jkjFwH+zH+06tBdhQWppmFxUO7TH+2KeLHrR6DmjKJZtZmRmCr0XQ0T32uiZo05De0fXve6DvJ5EQCIgEfg3I8CwJK2ikO+/+d4f9Hu7Z0Rq9MiXhZD3yaeGCxKiGIkUSdOqlT+K3XTz5n8lhOZMlEkRLMN2/QcORIeOHYRH6/ixY2J3HwWu1FZRRP7y6NFo2LDhzV17dxLaY+hPrVZh0beLYG1lBXMLcyFIpqB13Lvvir5t3bJFkDymOqB2ZNgTj8PNzR1zZ/+tkWrStInwkm3bslXk6KFWhFvruU17ykdTdSYfvNuTkKE9EilqfaRJBCQCEgGJgERAIqA/BO4ZkZozezaMDA3xxPDhsLe3v+UOoq9dw9YtW5GVlYnHhgwR2iSK0pkvytTUDG3athEpEhLiExBy9gzCwyOEZsnD0wNNmzUT2WoZHtz+++/Cg8S8NU8/84wQxG7dvBm5uXkiJEhB7Yb1GxAREQ5PD0+xa4/5VUjI+vcfAEdHB5w5c1Zclx6pevXcxE5CarqYXoHpEhj2i4qKhKWVNdq1bwdzM3NBsLgrZ8DAAfDz9xdb5ylCv3D+giBdzILO3FMUe5YPa+pvKCtuifl26GrmtmdpEgGJgERAIiARkAjoD4F7RqQo+Ka4nHqm8mSCXikSkZLiYhibmIjwV1FhIfILCgSB4a45peYeiQnLzJQCwivFY5WdJWyD56k1GnEdHsu/kWSxDR6bm5OLoqJCaAwMhH6JmqjSkhKRMkFcl+3n54u/GRoZiWso/WU79JLxh94mtklCp1zD1MQEBn+F7pR74jna/dTf0FW/JYYZmRFYKchZ/TPlkRIBiYBEQCIgEZAIVIbAPSNSchhqDwGmZmDuE25LlyYRkAhIBCQCEgGJgP4QkERKf1jW6ZZefvllkXumtnJZ1WlwZOckAhIBiYBEQCJwhwhIInWHwN1vpzHRHhP6MWuzNImAREAiIBGQCEgE9IOAJFL6wVG2IhGQCEgEJAISAYnAA4iAJFIP4KDLW5YISAQkAhIBiYBEQD8ISCKlHxxlKxIBiYBEQCIgEZAIPIAISCL1AA66vGWJgERAIiARkAhIBPSDgCRS+sFRtiIRkAhIBCQCEgGJwAOIgCRSD+Cgy1uWCEgEJAISAYmAREA/CEgipR8cZSsSAYmAREAiIBGQCDyACEgi9QAOurxliYBEQCIgEZAISAT0g4AkUvrBUbYiEZAISAQkAhIBicADiIAkUg/goMtblghIBCQCEgGJgERAPwhIIqUfHGUrEgGJgERAIiARkAg8gAhIIvUADrq8ZYmAREAiIBGQCEgE9IOAJFL6wVG2IhGQCEgEJAISAYnAA4iAJFIP4KDLW5YISAQkAhIBiYBEQD8ISCKlHxxlKxIBiYBEQCIgEZAIPIAISCL1AA66vGWJgERAIiARkAhIBPSDgCRS+sFRtiIRkAhIBCQCEgGJwAOIgCRSD+Cgy1uWCEgEJAISAYmAREA/CEgipR8cZSsSAYmAREAiIBGQCDyACEgi9QAOurxliYBEQCIgEZAISAT0g4AkUvrBUbYiEZAISAQkAhIBicADiIAkUg/goMtblghIBCQCEgGJgERAPwj8HwGedUasEsk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8676" name="AutoShape 4" descr="data:image/png;base64,iVBORw0KGgoAAAANSUhEUgAAAlIAAAJSCAYAAAAI3ytzAAAAAXNSR0IArs4c6QAAIABJREFUeF7snQd4FNXXxn8hpPdk0xMChEAgdKRIb4p0ECnSQbCAgiBFRURApCpVpUjvYAGl+BcRRXoRCJ2QhED6pvcG+Z5zlw0hgmIB8XMOzz5kZ+/cufedmZ13zzn3PSaFhYWFaKYhoCGgIaAhoCGgIaAhoCHwhxEw0YjUH8ZM20FDQENAQ0BDQENAQ0BDQCGgESntQtAQ0BDQENAQ0BDQENAQ+JMIaETqTwKn7aYhoCGgIaAhoCGgIaAhoBEp7RrQENAQ0BDQENAQ0BDQEPiTCGhE6k8Cp+2mIaAhoCGgIaAhoCGgIaARKe0a0BDQENAQ0BDQENAQ0BD4kwhoROpPAqftpiGgIaAhoCGgIaAhoCGgESntGtAQ0BDQENAQ0BDQENAQ+JMIaETqTwKn7aYhoCGgIaAhoCGgIaAhoBEp7RrQENAQ0BDQENAQ0BDQEPiTCGhE6k8Cp+2mIaAhoCGgIaAhoCGgIaARKe0a0BDQENAQ0BDQENAQ0BD4kwhoROpPAqftpiGgIaAhoCGgIaAhoCGgESntGtAQ0BDQENAQ0BDQENAQ+JMIaETqTwKn7fbfRCA3N5c6XesUTf7DkR/Spk2bRwbG2LVj2b1jNwU5BeR65eJq4kpGXAZLXl9CkyZNfnMceXl5HDt2TLWxsrKiTp0783hkE/iLBzp8+DBz987l7ImzJBYkUrZMWUwtTXmn1Ts4ODhQunRpGjRo8BePou2uIaAhoCHw4AhoROrBsdJa/scQuHnzJlu3bqVUqVKEh4ej0+mws7PjjUVvEPlVJM4LnFkUuIicnBwuX75MhQoV6NWrF6mpqWzevJmYmBg8PT3p06cPN27cQEiAvb09ZcuWpWHDhhw4cIDo6GgKCwtVu1atWhUhvH37ds6dO4eNjY1q6+TkpEjQ3B1zOTngJOSC5QhLcjrn4BjsyIhmI6hcuTKhoaH4+/urfqpXr87+/fspKChQ26S/eWHzsPCywO+sH/u27FPtDh48SHBwMCYmJtSuXZugoCD27NnDxYsX1Vjr169P+fLlWbduHebm5qo/wSQzM5OKFSty/vx5NT85XtOmTfnpp5/U51evXlX7y98dO3ZUczlx4gRHjx5VOPr5+dGoUSN+/vlnoqKiuHXrFj4+PrRs2ZJ9+/YpbGSbl5eXwkb+bjiqIUdfPgozoPTp0hQ0K8DhKwcs21hiXd4ar2NeHNh24D92pWrT1RDQEPgnEdCI1D+JvnbsxxqBxMREGg5oyJUhV2A/UAU8Qz3J2ZtD8rFknCc4UyOyBld8rxBVNgqvi140ohE5Jjkcdz5OrGMsHskeVA+pTpZXFgeqHgBLKH+1PC2jWxJsFkxYkzAKbhbg9rMbn7T/RBGGN+e9yZqwNSRVScLB1oFyB8phZ27HqaqnSExKhC5AFFi/aE3Ws1nY/WBHev10aAk2w23InJUJRyEwN5BLlS+BOzglOMEOSF6eDFbgNcmLLwZ+oYjX5BOTiawbiY2FDU4/OOFj5sM+3T7wBvTQJLUJKwatoOnQpsSMjMFnug+RVSOhBvh/6U9WnSxiqsZAJLS60YqzuWeJ7xqP3TA70iekQyys9F9JzZo1GfnFSPYH7QcLKH+lPC1jDTiENgpFiKvbATcGug5kW/I2w7ZbN3Hb78anHT9FPGov7X+J69Ouo+umIyUihYKWBZjtMyN/Yz7Yg/dUbzb02KAInWYaAhoCGgKPAgGNSD0KlLVj/CsRECLVfnJ7ji44it97fkS0igATsB1hS8YvGdh2tcW8ojlJ7ybBG8AccBrkRGHFQlJeTIHZwELQ9dCR/2w+qZ6peK71JOadGDxGexA7IRYuA6lAU+jxeQ8m95pMn1V9+GXGLzACQ78LwbvAm6h5UYb34riyAtc5ruh36vEZ5UNk5UgYCK61XNHv08NS8Cz0JObVGKq/Vp3gT4Ox7mRN1mtZUBsqjazE4lGLmbNjDjvf3wkzgaeAYHA+4kzSqiRqDarFqWGn8PvGj5UtVjJj9wy+G/4d1d6uxtnqZyEfykSW4fri69QfUZ+jbx6FaeDu5k7cpDjca7gTtyUOrsK6lHVYWFgw3HQ48Q7xeG70JGZ8DB5jPIidFAtnUF426oPPFB8i34mEc0Am0MSAzYB6Axi3ZhznN53He6Q3KWYpZM7JxLqZNVnDs6ARVBpWiaVvLNWI1L/yjtMGrSHw70RAI1L/zvOmjfoRIFCcSDm3dSbpuSSoCTZDbMg8lYn109bKG8P7wFdAVzDta4plgiWlM0pTYF5A5o+ZuPdzJ79aPkkdkrDqZ4XFLQvyy+UrEqDIQzLKu9N0UlOWvbSM+q/Up1TpUmSHZJN9KBt2ge6CjoQ5CYosMB24+TtEahF4mHgQ+1YsVl2tMIs2w6aUDTFTYqAaPL/4edZ9sI7KnSqTYpVC2rE0cjblKOKi26gjYXkC5sPNMf/JHHtHew6sPcDSb5cyo/IMqm+oTrB3MMSBDh0JnySgq6wjYW8CTAEXVxcSpyb+ikhJaG5s4ljiWsVh2d8S+VdQroCMuRmQdps0BYL9C/akzU6D7Nsksyo0ndyUvTP3UmdQHYLXBuP7hi+37G4R9V4UAW0DCBkaokhYj496sPnDzY/g6tAOoSGgIaAhYEBAI1LalaAhcB8EihMplw4uJPZKhMp3iJRdXzvSW6dDN9D115EQkQDR4FzDmaSaSdDa4OXxfMET66vWhHqGwnxw2uVE6Z2l0S/Rw06wet+KbKdsvEt5c2DjAbq+15XTvqcNobU+KG+RQ4YDqfNSH5xI7YXqq6oT5hxGxgsZypNWYXYFrg6/qohUn6V9WD11Nd1Gd2OP6R6yXLIMHrAfoNzscmR7ZRPbLhYCIHBLIJtf2KzymHrH9cb+lD3Xba5jW2CLg86BqHFRd4jUKvDIN3iZSnqk6tatS/+3+nPU7Kjysjltd6L0rtLol+thO1hNM+BgbmdO3pY8FYpU2xyz8TH1IfzncJ4Y/ARn1pzBd4wvt2xvE6l2AYQMMRCpnvN6smn2Ju2a1hDQENAQeGQIaETqkUGtHejfhkBxIuXQ0IHU9qlQCaynWJMVnIVtD1vyn8gnd0guznWdSZqahPkqc/Ja50E7YAhwBNx6uRFfEA8pUMWhChe+uIBTdyeSZyXDXLA7Ykf6nHTqLavH+knrab6wOVHzo6Ax8KFkg4PzFWeSFicpEsS7iCuoKLTn1tuNeN94td2ruRfRG6JhNThedCTlVgrEAD+BUxMnktsnw3PQcUFHtn26jSbjm3Bo9iFD3pWEDGuB4wRHUjxT4ATwHVh9bsWHdh/SokULOm/sTFRBFJlmmTgHO2NZy5LoidG4VXMjflu8Gq/OVEfCwgS86noRPTtaebkktJeVlcWL/3tReeCqulTl3JZzOHVzInluskoetzthR/rMdOzn25M2N031ZXfMjvTZ6dT7rB4HVx68J5FSx3kmGvpDjSE18Kvipy61YV2GPdIVlf+261sbr4aAhsDfg4BGpP4eHLVe/h8iUJxIVV5dmYsVL6rEabvJdqSfTsdxuCM2TjZEvRtFwLIAQnqH4PeSHwnNE8h8NhO+lKc5uD7nyk3fmyS9nKQIjTzwy71YjvBu4eAEQdFBnHc9z4jTI+hWtxuDNw8m9ONQWIaB4HwFfsf8iPgsAlYCLVB5R+7L3InbHIfHIA8KfQuJmxhn+PxZ4CMory9P2PQwkEjXS+DzjA+RbSLhBXAf6c6cNnP4cNuHnP78NKwwhBclX8tvoR8RmyNguSFc6TbPjSnlpvDMM8/w7PvP8suyX9TZLtezHIXlCrk24xoVl1XkSq8reI7zpJSuFFFTo6i0rBKXW12GiwYilZyczLSoacT2jwVZWNcHyr1UjvAe4WANVfRVuOB8gVpf1eJU21PgAFViqnBBd4GRwSOZM2LOPYlU2RZlufbUNRgO9u3sSeufhvMNZzY02aARqf+H96U2JQ2Bxw0BjUg94BkpzEgh78w+Cm/mY9m0xwPu9fCb3UrVk3v0m6IDWbXqB6Zm3EqJJ/fI15i6l8W8lsSYNPujCBQnUubjzHG76YZbmhs3gm9gXsNcddfApQHH8o9hamPKzaybtLVoy55DeyioXUDWpSxsa9qSejiVppWbct35Ohlk4JTsRG//3myN2kqcW5zqxzPRkwU9F6il/i9NeomwcmHEn4sv6te/tD9J5ZNIj01X29J/SSfPP4/MxZmUmVQGXZqOZOdkMk5lYBlgSU5YDk2smxDpG0lsQSwepTxoVLoRe/L2kOWcRdqRNFa9sErJHnxu+Tnx1+PJi8vDzMkMn2s+mASYkOSchE2BDbVK1WLu6LksX76cj258ROSHkRAG7Ve2p5t/N2ZenEmuXS63Mm7Rx6sP4RnhHMk/QtaFLCzKWJAXk8eMp2bQoUMHxi0cx6lbp8golYFzojO9A3qzJXILcR5xUAgeCR6MrjeaDw9/WLTNM8GATbVq1ajVrxYZgRkkf5dMoXkhzs2dMT1oikuQC4neicRvisesohmWlpas6LlCI1J/9KLX2msIaAj8YQQeKpFKndad/IuHf3NQZpWfxGHC1j888Ee9Q/G5WNTvgN1rix/1EO55PCFSScNrFX2mWx1OYV4OqZM7UxB5RW23fna0emn2xxAQItXitRYkuyeTHZbNsoHL8Pb2VqvPipssy09JSSnSfBIdqUuXLik9KdFKEqtUqRI7d+5UGkyBgYHqvYS6RMNJNKLKlSuHi4tLUbe//PILsbGxRZpQrq6uREREqJfoRYnO0oRvJuBVx4uunl0Z128cISEhREZGKm0n4zF//PFHNQ7Rr5LQXEZGBleuXMHW1rao3alTp5QmlBzDaKIXdeHCBaUB1bZtW7V57ty5TD8wHRtfG7xKezG3x1wk7+nkyZNq/tbW1krzSnS1RINKdKREW0pMcBByI/bNN98oTSgjDjIm0ZaSMYrelbOzsxrPoUOHcHR0LNom+4pe171MCOi1a9eU3pcRc2lXo4a42TTTENAQ0BB4eAhoRKoYtnlnfyL760VqS0lylzzqSW7qb6jPHifydy8idTM2nOTxLYtmVpJIpS98mVtpiYpcyVw0uz8CcXEGj5GYu7v7YwWVXq9XYp5ubm6PZFxCLIUACWkS0vO44fFIQNAOoiGgIaAhUAKBR0ak5IF9v4f24+ItSf94OLmHtyuIdOsi74Iq68uPkJeYeKPEK/U42L2IlIT2jOMt7VNRjdfU2+ClkPBk2ux+RWRRI1KPw1nUxqAhoCGgIaAh8G9F4JESqcc9hJcy4RkKIkQF8NdE6nE9wfcjUjLegojzmLr6YmJtXzT8zE3TyN7xqUakHuCEXr9+nYmfTcTWybao9Y3LNzC3NcfK0oonnn6CkU1HPkBPD9Zkxq4ZXDxyUTV+d8C7RWG9B9v7Tqv4+Hh2/bCLXcd2EVg3kCnPT0G2iYmEwbyv5mFuZY5nWU/12cOyM1fOMGfNHBUerNa4GmOeHnPXoQaPH1z03t/dnwmjJzyUoRjnLp3P2jaL7Ixs0pPTmf7ydBWqfVBbcmIJh74+pJrXbFGTUS1G3bXru5veJTosmrzsPCa+PJEA74Ai3I0Npcbh+KXjMSllQkZyBlOHTKVMmTJ39ZOenv67bR50zPdrVxyTB/Vo/pl9/uo4tf01BP4NCDwWREq8J8ZcKvGQGD1Uss3oBRIwjURM8pXELBp0wsTBleztCygID6aUgytmgfXvmb+U89MmCi4eJv+yoWirWaV6lK7aFMvG3cjaPJ2bCZHknfyOwjxRATSE7+5nJUNiN6OukPPTZgouH6MgJhTzKg0xLVMFq7ZDMbGyK+rmN8ddqS62Az/AxF5X1P6m/jq5P39OwdWT5IecxMTKHrOA2nfN735Eyngs6cyIZ+7BL7kZd+0urO81R4u67bB8elDRR/lXT5G1+YOi9487If67brwffviBVj+0gs7FenzHsJINW6j7bV3mvjJX5eFIzpHU5ZO8p4CAAJUrZDTJdZL8HQnDSc26hIQE8vPzkfwlqTnXtWtXlVM1bPYwzvQ7A9dgjesalVx95swZlXv13HPPcfr0adWl1MGT2nx9+/ZV76Wmn9Swk/6lxMy8FfN4J+8dSAf/g/6sfm81Hd/riE2QDWbnzQhvFK70qOosqMP8N+erB7mvry/fffed6ksK/0p9QDF5qEsZGcntkv8l/+nJJ59EQp5Sm69x48Zq7JK0LiRBCjhLfpWMZ/G2xSzXLQdfaLa5GfPennfXqRk8aTCnRp1Swp7vR73Ps22fVfUEpfhwly6yXBF2796tjunh4aGKEcsxxSQXTPLFJNQoOWPy3mgSepTcKilJIyaq65F5keRcy8E8w5zYj2LRrdHxZrk3VQ7XU089pfqSeoFC+qRmopFcFMd884HNnPQ5qcrbNAprxKThk1Q+l+wj4+o2sRtho8Lge3hd9zqda3dm1U+r2H1pt0qkb1e5HQtGL6By68pEPRuFy88ufDH2i6JQqeTJSW1Cwbx4mwW9F1ClShU1Pgmv1qtXT50nOaYc32iCk6mpqcpbkzqF8kPAeM0JCZISPMZrbtHBRSTYJ5ARnMGXE2V5Ker8yvUptRUl3854/qUPuSZeXfkq8dbxZJ7JZMuELQo3zTQENAQesiBn8QTt38orKh42K57PI0SqOCEwhtsS+vr85rmzbNYL26Fzitqkf/IquYe23XMfy+bP30UuHuSiECJhJFoy9uzdSynMzvjVrhJWs+4zCfNqzdRnv5d8X7p8DRyn7FRtM1e+Rc7+LRTmi/T1r82IxW8RKSM5LUlAS/YmczGv04bMde+pj8yqNMTh7S1FzYqfH5se47Hq9NqDwPSvbyNEqvus7ni94sW5zucI+iqI8InhZC3MUiVayqwtQ0aFDFoktsC1lCs/3PqBSJNIKuZUZID3AF5//XUkaXzimomc8ThDpm0mQTeCKB1VmjDPMEytTYnPiMf9ujsptVKwibAh8tVIRaQGfDGAUy6nCLYJJjA/kCYmTfj8xOc4tXbiZtpNbqbf5Kt+X6kH3sKTCzlndw4baxsqna/EuaxzJK5MVLpS/mf9qVy+MhcrXCR0TChOTzuR3CdZiYVWWlSJZJtk6iXXo7JpZb4v/T2nCk8RWBhIF88uTB85ncWLFzPlxBTMdGbk3silVPlSuB1z43qD65SPKU9j68YcKTzCBYcLWJlZ0Ti3MWXsy/B1wdekhKaQ1M6gfeX4kiPObZxJ+DpBrTp0aOSAfoeezM2ZSq+q09ZORPhGcNXuKp4Fnjxl+xQWJhZsTd1KlHUUFTMrMrTmUMY8P0YVRR7/xXgivSLJts+m8rXKmISbcD3gOvnx+eTZ5mHvZM9Ar4F0qtuJNjPbEL8oHk6DxSQLcn/OxXqFNZwF31xf+vn046fYn7jgc0GVvQmKD2JKnymKYFYdVBXHlo4UpBSg368nOz0bTKFsUFkKahRQmFuo6hHKuUw9k0rqulSlveVy0AVnE2eyLmcR9X4UFIBupo6db+2kw8AO6MvosbxgSVDTIGKqx5BWOo0qiVWY9fQstQigRqsaqo35GXMs61riXMuZzLOZ6AP0VP6lMlFNo/DT+2Fy2YTU+qnk6/PJc8rD1sKWZwqeISI1gmCvYLLsshQ+pSNLE+4bjqmVKTEhMZTKKUX2l9kErgzk1se3sG5hzRXzK+jydQRlBHHw0kF0z+hI3pNMdr1s/IL9iLeMJ3lTMlU2V8Fkm4nSAdNMQ0BD4BETqXsBLg/5v0KkhKxYdXyNm3Hhd3uv3tyIWdUmiBcm/VORbEZ5rKw7j8DE2ZOc/y1XnhmHSduhIK+I6BjHWNLrUtxrZiRSBVeOkTJFRHsMJrIIZkGNyd69jIJrZ9U2U9/KOE76ChNL27uI1O+NWxLbJcFdzOgBKz4GizptsBu1nD9CpKSvkvMwjl08dAmDA4qwcHz3K0pXrGvAZVJH8kNPqb+dF/1CKcdHk9z8ONygu3btYuj2oUQvicZzqCc9bXsyr9M8KAOVvq3E5eGXcensQim/Uujf1hOwNYCQ10KoP64+619az7bvtjHGeozyygRGBHKp1iW8pnkRPTUaAoFVYHvalox5GQR8EkBI/xBVJ6/CxQpcXXaVgIUBhHQIwWO2BzdL30S/QK9g8f/Inw2NNzB/93w2PLeBwKOBXPK7BIfBJtiGzI8zIQSC5gVR1r4sIU+GcOWFK7h2d0XfQQ/i1P0MGAwOQxxwc3Qj5JMQpTgu27ze9WJr961qhd8gr0HgBZUOV+Ly0MtUXlWZi34XlSep4qaKXJl/xYBF9cuquLPfFT8ilkcQtCWI81XPQ2lwfs2ZpJ1JeI/wJso1Sqmo27W3I319utLb8j3ny43VNwzHF0fHPPAz9SNiZgR8DLwOvu/6sv+V/Uz5agor/VYqz5Aqr+MFAYsCCJkXoshRpWjDOBuNb8SszrPotqSb8kKJMKnFywYiFbg6kEsul6AilJ9UnrARYUqbS/SshPQMiR3ClJ5TqD+nPjc+NCwycRzqSMqgFEOdw1Gu6H/UU3ntbX0xT3B5zYXEVYlKHV7VCGwJdv3sSF+SrvbXvanjx6k/MmDBAE4uOYlbHzcKahaQ1DYJ/gc8D82WNOObMd/QYkwL1UZIfPQT0SCKK6sBcUJ+L19mBt0vz1c8iVkbo4pUV4ypqM6xX0c/Ip6PAE8IjArkUpVLeM3yIvqDaDVfFoPNERsyV2Wqay72h1jSP09XmEv/DnMdMM8yRz9XD58YRFr5FuzC7EhflU6NvTXIW5zHhS8vPA63qDYGDYF/HIFHFtq710yNXqq/QqSKe4eSxzbjZkyoOpTt4JlYtuxD6tRni8J5toOmYyk6S/ew+3m/jE2Le5OMx8z4bAw5PxrKUUiI0Pbl+UU9J7/RiJtxEeq9/chlmNdtexeRKj5uSf6WJPDi4/69MZZycsd54ckHJlJGD9q95mE8VvH8KQlL2vSZhIT1Ut/rqJpYNH4Ou5fvDs/841fwQx6AhDtarWpFxNQIyrxdhmEOw3iz3puQAZ7veRJzMgb7RvakdUlTD7vmy5vz45QfCXgngCWtlrBs+zI29tkIG8AlxIXEHYm4dXAjfk48uIHry65k+WaR+WEmblVvq4NL21gXEj9JpMV7LdjXcx8W31pgHWJN8ifJyrPiNtuN7a9tZ8y6MRxcdBCX9i4kVkxUD2OfcT5Ebo1U5WfWm69XYbEhh4YQ/k44fk39iHghAp7B8NqFEuh0LO9IyvwUVe9v/9j9WKywYLnbchWCVEQqFTxnGObr2MSRlIYp4A+6r3Uk7EjAsbkjKa1TFMF02epC4jeJ6LrqSGibAM1/h0itBYcYB1KXpMLk2yKk34BLoguJ0xNxbOPIrdxbWHhbcHLeSXrO7Mnh1w8bag5Kjb7PwK2HG/HL4mESOIQ4kHoglQajGvDdlO9o8UYLTk4/qebqu9GXGztvKO9YkmcSvAkuE11IXJIIcisLOXsaGrzfgC8nf3mHSJ0G64nWZL2VBZbg8o4LibsS0XXRkVAtAYYWI1LDwSXdhcSNiYosxU+MV+Rs8PeDmTdyXhFJch/gTkbzDDIDMrF+yRpzZ3MqVK3AD7N++DWRagN0QpXSEeFRIadSFNt5iDNJm5JgPDjHOJO0I0lpayV9nKREVl3CXUjclohrJ1cDMXIBnw98SD+eTur+VLxf8yYzKpMUrxR1vSgSuPP2tTo/EeS3lET57cFhqQOp+1IpP6c8cyvPpVMnGZBmGgIaAo+MSN0v5+iveqSKE5LiJMEYIkx6rQ63kg1L2J3m7MfUo/zfRqRS3mxZpNVk0/c9rJ6RmiAGS5s3hLwT3xrI0YCpWD416L5E6n5EUvYVYU3J/7qVnkRheiKZG6cVHUPCew/qkXoQInUrOZak155Q/Zu6eOM48weydy0p8vQ5vPOFykH7L9l9iZQVBu/KsSiDl2egHiQtSvKp88D2vC27F+zm428+ZtOrm9RD2uO8B7GrYnFq5UTyx8lwGfp+3pcDNQ5wbcy1O2VWvgPXa67oZ+phCbAXVcPPoaoDqYtTKfNWGVY9vYqmTZtSe2BtVcTXY6AHsUGxytPkO8SXGxtvqBDTDscdSqag1/5ehI4OpfxT5QnrG2bI+2qC8iAxB7ydvIl6PQokuhsOXIcNwzaQm5trIFLW4DPGh8gjkeg66UjolgDlwHWeK/ov9QbS1ClB1SLUzdCRsC0B126u6J/RQ7PfIVI7wTHUQOSU10Ue6EngWdqTmBYx0BRs9tnQPKE5qyespv3k9hyddNTgQRGP1GxwaudE8upk2AruZ9yJWxNHzUE1ObL4CM3GNjO0/w78NvgR8XUEni95EuMbAy+C4wBHUr5MUSKjUnRZ6hJ6X/Pm+LbjRUTKb4IftfJrsa3LNuWRcplgIFLufd2JqxOn6i0WeaQEzzRvoj6MQtdNR8KkBEWkXjv2GtMGTSsiSb7jfbGNseVi1YvKU+R92Jvujt2Z8uqUXxMpOV+iaCLnS8imGTAOnLvfJlJLwfOGJzGfxuDQwoHUjamwFjyueBD7WSxOTzmR/GkynIfxR8ezPWw7l7ZcovzM8tjvsyfMLIy0J9IUEeUNsM+2J+2TNEWChWyKAr/Le4YfAgFLAlhRfYXKj9NMQ0BD4BGH9u6XpPx3eaTuRaQSB/kX5Rm5fBqMid2d5MziF8Cf8UglvliFwiz5SQz2Y1ZjXlOKlRksc+P7ZO80iHZa93wL647D/zCRElxy9q0vIoIlL9i/m0hJ/xIGlXComPSfMrGdInIS+nO4nZT6X7pxHoRIqYdU22RVzsW2sS0ZwzJw2u/EN5O+YcFXC9jSe4siQ0YipWurI2FugnoovnL6FfZU3MPV16/iGuSKfqtelYRxiXYh8eNEdFV0JNRNgGywd7YnbXEa3iO92Tl4p0qybvF2Cw7NOXSHSDUA3/d8ubHpDpESr9LI4yO5Pu36vYnUeHCzdyN+Rjz25exJey4NomBd53WLXbllAAAgAElEQVR3PFLFiJRLJxcSuyWCO7ivdiduY9wdImUDuvU6ErYnGLw1TyWoUJ3rBFf06/Q4dXAi2SFZEcSi0N4GcIgykMTqNaoTXDVYzdci3QIzvRkZ1hnKm1Tt02p80uQTxm8bz6FhhwzlcIRITcVAZlfo70mkmrzRhOMjj6u6h35bfk2kXIa7kLg0UZEo+yP2pLVNw2+fH4c3Hi4iUoJ5Y/vGbG67WZEYtzluxG+Op8zEMlz3vq5qK96LSDk940TyiGTlCRp2Yhgzhsy4Q5KGe5FxKYOCmAKymmQpTFqMbMHS15bSa3avu0N7v0ekPgL3aHfiVsTh/LQzSfOSYPdtIrU0Fl0HHQkLEpTHaVrSNLZFb+P4ouOUGV+GwoxCbiy6YagPORc4BC5nXEgUj1QxIuU+x5249XFU+LQCS6svVQKvmmkIaAj8B4hU8rjm3IyW5AewfWEWli163/O8/xkilT5vCLm3vU7W3cdj3flOEnbazD6IwKeY3SsLsWjU9Q8RKUn8zv5WkljAvPZTmAU2wNSnEmmzDCu1jETn7/RISZ8FYWdIebe94bjVm5EXbJjDb2H3//lGehAi5dbTjbwn8kh5LoUG8xtwZOYRKk6pyJpOa1j18yoW11qsiEHFGxW50vEKHiM8iP0gFiLgvSPvsdZ2LaFvhPLk6Cc5POawwXt1zYPYBbE0frsxBzodwGmfE6bRpqoYsO8YX46MPqI8TS3fa8n+N/cTsCKAkLIhKhE64NMAQlaEFHmkZNXfgG8HcH3Gdfyf9ie0T+jdHqkZ4JPvQ+T0SOqPrc/RN4/ivNaZtdXWquX7JT1SRUTKFzxWeRC7Jhb/Of6E1gpVniyffT5EronEf6Y/odVDVQjQfbI7caviDB4PD0OdveI5Un5n/YhYE2EoyPw0WO+3xjnUmch5kfCqoXhz7WW1Wfr0Uubvmc/almtVUr6EWCWHx3+yP6ELQu9JpLqM78K3476FG2A1zorsH7Pv8kj5DfUjYkqE8tZUTK3IlVpXePnIy7zb690iIlXmzTK0cmjFymYrVQ1ArxFeRNePViEv8eBIwrzTB04kr0k2ePhue6TcmrsR/168KnZd9a2qLBuxTK1+k/wnCe3JdZPcNFmFfpkJLYa1YP3E9WqV5V05Ur9HpA5AxeiKXBl+BZ9nfYgcFanCsWpbmyt4vOFB7IxYCIUVsStY/Mtiji08ht9EP+JOxZHzdQ6MNeSiseceRMoB3OcaSHPVXVWx/t6ao/OP/n++9bW5aQg8MAKPNLR3P49U7oEvSF9s0OMp7VcVx2mGkFju0R2ICndx4iB/F1+193uhvbSPBpP3y3cGYlCzJXbDFildpcKsdLK/XXaX1MK9Vggaj32v3KLinjSRDLAbubRorFK2RUiOmMNbm1QS+v3yk0p65CyadC9KNC/lXhbnD6XCq8GKz/1heKTkGCVXF5Zy8cZ53mEwkQzX/5YJkWowtgEJ3RPQbdYxrMYwptyaAubg8JkDqTNScdngQq1ytfje+XuV+Owa68orbq8w+eXJqizMhCMTOBN4RuXfVA2piu1JW448eQQS4CO3j9iWvE0tq88MyVShMSny+1zec/zs9jNxujjldXkm8hmOhh8luW8yLutdCF4arOryrVmzhikxUwj1D1VyB40vNVZ1+M48d0YlXu9ou0PJFXSc0ZFDHofgICo3C4ngipTDVOAk9LToyY+6H4lzjVNhxB6lezB/6Hy2bdvGKxGvqLE7rnIkZXoKtrNsyWiQofKh6u2vR2LLREK9QtV8Gsc0xirPilNlTpEgGyQElQsVTlfgam3DDxrZjB9Yf2JNwQsFalOz4GacKXuGeLd4FdZrnNQYN9w4ZnIMvacenV5Hs8JmLHt7Gd9++y3TLk7jl8q/wC2oeqUqFocsONnmpEq6dohwIHVYKn6L/bj83WWWbF7CtGvTiLeNx+wzM/LfycdxuSMpLikqXFZ1fVXsnrHjcKXDSqYg6HIQHzf5WK2eqzakGol9E9Ft1NG6ams2WWxSoVubDTZk1s3EPsKetIlpisA6TnckpX8K7ADnHGeS+iTh/qE7Lh1duOB1Abcf3dg+aju9J/QmfEg4rp+7Us6lHJEBkUSbR1MxriJ9fPowqt8oanSpodo4rXAiuXwy1MEQdpXz9cXtHKkOYL/CnrTtaXDGEPZzdXelYXBDIrwjOB14WuFf9XJVbE7YcLTxUbVA4LOKnxGaFcryzOXE34jH8oAlZqPMSD8pehmG6882wpaMARkGYtsNsIHq56sTWy2W+IJ4yu4vS/heiQFrpiGgIfBYEKmCa+dIndK1SMNJ8pgkmbpknb57yR/8HpEq6WmitDmWjZ9Vyd2SO2XV7iVsek/kVmI0SSPrFV0RklNUmJ2O5AWZWNrclwQVDx2K+KVZtabk/LD+Tj/FQmIPSqREvsE4FhM7F2wHToOCfHK+W0FBbDiFmSmq/79KpKQPmadFw653eeqEeAoBNZpVx+HY9HzrP3u3SG04o0leyIEDBmIrWj1CZsRE2+fnn39W20QLSMIeohElJlpEoo8kWlOiUSQeorAwSchBtRN9IFkdJxpBUndPNHsk/0m0mEQfSfR/RLPHqGkk+3XsaFgAIHb48GGlgyQaVqIBJP1Ifb3i7URTSPY3bhedJTmmsS6faDQdOXJE1aoTjapmzZopLSXRNBLtITHRw5LE9ezsbKUZJSaaWaKLJXOQfCohbTIHwUhqEIrOk+AgJWWkL2kjpW1ECFPGLeFJMQk/io6S4CdtRA9L+pF6e2fPnlV1CKXmn4xNTOr7nTt3DjMzM1W3ULSORFtJTP426k0ZcTp+/DjyEv2rJ54w5AEaTY4j85HaglIPUOZk1KAqfu5lPzkncj62HtnK/jL7ic+Kx8XGhZrRNXnK+Sl1fkuaaDNJjUCp0di+fXtVa9BoQUFB6r30KX+3bt1aaUEVb2NsK7ULS/b/7qJ3SW+ZTsa5DIZXHK70pp5++mlV51DGKteazEfmJVpmYoKtaF/JeZVxyXkW7S85v1JvUbCQcyfb5NzqdAZtOxmf/LAQnGQcMhfNNAQ0BB6T0J6ciOJeGeOJEYmAW5mpRTlCf4ZISV85e9eqnKXCHFmTfMeE+Fh3fR2Lpj3VxuLJ48ZWVm1fxKbPu/clUjdjw8hYPv6exZll1aCsHjTagxIpSZTPWDYGEREtboKHaZkgcg99pTb/GSJ1T5z9gnCcJuuv71jS6EbcijesOnSctY/SXgHa/aIhoCFQDIH169croiskpWXLlkpA9VGbEFYhjmJNmsjqAc00BDQEHjUCD9UjVVyVXCb2ezX1pH3BjYuYmFliXqMl5jVaUBBzlfyzslTlzv7F+y1ew++3jldw/YLyQhWEnKSUs6dKnpbcIxMLEY65Y0pnKfQ0pazsMPXyL1Inv98xjXtKjT5RTb+VFE3pstUoXaE25tUlU/Puvo3vHmTc4tnKP/8zUjvPiIfoORXc1nQSPCV8mLPrTkjRusc41f63xish0/xTe9RKQMm7Ev0rYy0+GV9xDSuLhl1UOFQzDQENAQ0BDQENAQ2BXyPwUImUBvi/E4GMpaOVqrpYydWI/84ZPbpRS1hNQmRiElKRUJqE0MQk9CbeCynrISGq2rVr3zWwU6dOqdCWmIRnJGz1WyZtZR+xqlWr4ufn94cnKqGbo0cNScMSZpMw1KMyyR8zmjFMdK9tD3s8xmNKKOuPlj35vfH+3ucPe25a/xoCGgIPHwGNSD18jP9VRyjujfqvSh6UPGGSR5KZmalySXx8fBQhMlpSUpL6U7YLsZm1chbzM+er1Vzd9d0Z22ssnVd3JqliElZLrEhpk6KSvVueack3yw25MpLbI+Sq79i+7ArapVbzra69WtXXE5M6d5KDJLlGxgK3cqxxC8ex3my9Snzvl9tPFToWsUpTM1NMzU35esLXakxCECRHyVig9/vvv+fVBa9i6WSJfbo9P1f5WYlMto5vzeo3VxflfUkujISNhPz5+0sWssGk8LG1tbXK+RETPOS95IhJrlOHDh1UHo3UfrsXZlILT+bcZnIbEnsm4rHWg+9mf6dyc1oPbk1E/wjc9rjxzRvfqLwyyR+SYxnzuWQloeTwCObF7eJFQ8FnGYuQypLnSfKCJKdNyOeADwdgaW9Jdko252zPKeHJ2ttr883Sb4rmL/li0ofgL/UUjXOV/yWklpaWxpgFY4rG+/Xor1XuUWBgoMpzkvJAzy1+jri2cXh/5s3RdUcVnj3n9SQ/K5/8nHw2jN1QlCf2r/qi0AarIaAhUISARqS0i+EuBMQbJWRKzLL1ACzqd/hPIyT19mZ+M5MwwrBKs6KWfS2ORx3Hyt6K1OupEASeZp40dGzIt3nfknoylYi+EVAFhuwYwoutX1REKmZRDDZ+NmRmZSrSYlfTjvLO5VUf9tXtsbCywDbOln0T9+H+hTtWu62w0dmoem23/G4RcysGl2wX+tfoT8atDFbHrObmyZuEDAtRxGzY/mEEWQYx+eBk4j+Ox+0lNxq6NSTDPIPLpS7jaeLJwJoDeaX3K9QaVIvTDU9D49uK4FKHrjQETA/ArKoZPcr1wM7CjtUXVpORk0GAeQBj245VScpCKgfOHEh2tWxMz5uqayMyMRKnW06KHEQejeSZ3s+QaZXJlVJXcMtwo6ZtTfZf3Y+dqx2Z8Zlkls1U9fQirSOJmRPDEy8/QaxVLLVu1uLgnoMkFSSp4sKDuwzmvOV5rpleo2JBRV5p8gpfXPqCc+nnlGimv60/C/ovUAWX9+3bxwfffKDm6lHag852ndl4ZiMW9hYK45xKOZS1Lsui5xexaOcidt/YTfSMaHza+hA5NBLaQ+2RtbnpcZPmbs3xt/NndcRq4k3iKXurLKObjFaFlD/77DNmfj6T0halSUtOIyE6gTyTPDXewBqBRNtEU86zHHnpeegv6pXMRPTYaLyHemPiaEKZmDLEZsUSti4Mr7e8aOPZhhXvrvhP32Pa5DUE/u0IPJZESn79y69ZMVmto5mGwD+BgKxy6vVRL44OP6p0oKT4rqhR5xTkoJ+nB1m8J8vSF4LPeR8iV0dC8G15Af2viZRzbWeSZiWpJeYuI1xIXJ9oEJQUywG/cX5EzI2gwkcViLWPxbyyOS4/uBAyPARsZXUBeEz2wDrTmrAVYYYl76LJdMNApPwK/BjvOR6kCtIMsL9gT9pHaepzfKDmZzX5steXdHqrE+eWnlNeM+e2ziS9mQSNAIlAVkGpcVu4WRD1QZRh35tQf1V9dr+3m7Hvj2X54OVKjBNxzElJmHYuJE5NNGCxG1yXuaKfr4dYlKfHf4g/Wd5ZxEyOAVkAKLXbPgLnJGeSFiYZ5lHFgKPXT15Eb4/GZ5SPKqx7/YPrBsVxG/Ad4cuNjjcMdedkUeJxGJc7jlHtRtH5g84cG3esSFrBaboTVqWtDPXl5JgiyL8M5ljM4UToCTY13KQEVKXmHzUN9QVFiFLU6UXny0ZvQ+gnoco7KHUSA6YFsK7XOi5dusQAtwGG8joxYD3Imqxvs/B60QtzL3OuvXNNSTDQwCBX4GXpRfSEaCUxoeY9QJZ4AiI5tx3a72zPjqU7/onLWzumhoCGwN+EwEMnUmPHjmXTpk3K5d+wYUM++OAD5fr+LRMiJS59WTJet66hcO6fNVni27z53Unff6QvWZ4u+0+aJEqC/06TMIuEQ/4KDg9j5pLXI8u1t2wx5GM9bnb+/Hk6LOjAtY7XDKKLUix2HThFOZG8KNmg+izRtzywPm9N1vIs7Orbkd4nHVo8IJF6ReoAoQrzuvZ1Rb9IT7PVzfjJ9yfKHirLTZub3Fh4A6T60FADebA/a0/akjRDHbRhBoInRGpgk4F0XdOVqIVRqpZcTpMcskZlqRIrom3k9I0TG/02qqXxr3q+qshFUPcgzk8/D3rw/ciXG4duKGXszGczyW2TS6u3W7F3414C3whk66CtvLvkXb4a9JWhlMt5AyZFREpSvkaCTZwNmW0zDbXwjoDrVFdMrEyInxaPd31voqZEKdJiH29P2qe3y5A8L3WJwOlLJ5J3JeMxwIPkoGRy++UqLFkPDu8a9KEUQRMF7gbwvO553uz9Jn0+78O5KefwesKL6EXRSi/LNc4V/Sw9fo39iBgWocQ7e13tRZ+mfRh+cDjXp1/Ht7EvNwbfMNSxk9X8nxtKorjp3IifF09QryDOf3oeh3UOrPZbrXLeiojUBrBcbknO3hxce7iir68H0fsVhXDRsZ19h0j5POljEBf9H7j/7E7cnjhVYuiT1p9oNesetxtfG4+GwB9E4KESqR49eqgvnrfeMmgQ/fTTTypnY8kSKSB2f/u7iJTkYUhOhHF58B/ERjX//0CkRo8ejYODw2NHBuX6EG2ax5WkSiJ2295tiUiKQF9ZD2sMdekcrzmS8nHKnfIZJmC7xZaM5Rm4dHAh8flEqP6AREoEFoVITQXnTs4kLU2C2/neVfpXIdU9lajZUQYSd9kgnimeluyl2ar0iipg62MgUqM6jaL1mtZKpdv1WVf0bfQGD4gQHPGe7YRdul0q36t7qe6KSD0x6AlOTDgBpW4XOz4cie5ZHQkvJhi8LgsMBMdllwvb397Owm0L2fz6ZkUouYQq01JEpOLhqXVPEX45nFRS0dfWw1Io/WZpHE0cSZiegGcdT2I+i4Fz4HLchcQFiQaiJDUKbcH1I1f02/V4Dr1dZ68NeLTxoE7NOkSERxBfNZ74CfHwKfgd82N8h/FKw6vn3p6EjgvFo6YHsRtjFZFxDXVFP1uPIjGzIxXOoy6Mol/9fnT/vjuhY0Op8EwFrva4aiDE4pWT2uGLwMvKi+jx0QbCKOrpR2HNU2vUd4kiUu7QdmFbwnLDuLz+8l3jVcT1OIpIGj1S7tXdidsap7xv5b8oT9jmMMpNLcfO5wylfjTTENAQ+Pci8FCJlIjiSe7CH/WE/F1ESkT7RETvv06kevXqpb6sH1fC8rjePkLE289vz6kZpwyhHymhcRRcfrlNAIx1yP5uIiW/O5qCd4Q3eRl56D/RY9/AnjSTNEUGrGtak7Uk6zeJlGNLR1LqphgK3BqJ1HyYbTdbCYb+FpFS+3ZNUUTKtoktGc0ysA2xZesHW1m1dxWbB21WBEm8WOIpKiJSJ6H98fbEesZycsJJeMkQYpTiue6p7sS9H/fAREoR0pqJMApcGrng2seViF8isLxhSVZClirYm9s+l6cWPsXLDV/m9YOvc+PDG3eI1ApwzHckZV7KHydS74KrqSv6BXocyzuSUiUFEmHN8GJEqhR029WNa1nXOLn0pKHWYM0EVQRZhVZFfXzO7xOpRXUWqUR+ScoXYVDNNAQ0BP59CDx0IrVy5UoGDhx4T2QkcXPhwoUEB0tiCSrE0717d/WLuWRob/z48XzxxRfKoyWrmaQ0htGK9yPKvB9++KFSjpbQzNatW4uInJA6MWNfotIrHhHpV9SRxaSvefPmKaE98UbJCqP7hfZk9dKIESM4ePCgUkwWwrJo0SKV1yUhxbffflupN1evXp3XXnuNIUMkPgOTJ09WKsOSJCvzl6Xf69atU0Rn1apVajXStGnTisYt43jvvffUsWQlkYTDVqxYof6X40h/xrkZ+5ftsm348OFqBZXRjHMpPj5Ro54wYcJ9lYqLt5XwrIxTlucbPXYytjfeeEOpTXft2pXZs2cXrfLasWMHU6ZMUUnKokwt6tWCu5zr4t4+mYPRpD9RTpY+X375Tokg43kTZexnnnmGzZs3F+3z4osvsmzZMvW+d+/eCitR+f4rJkrPTx9/mrMdz0L32yVVTt2DSGWBw7cOpC5NNXgmnohRuTYlk83vmSN1L4+UhK3soXTl0njt9+L60ut4veBFdMNolVPlEupC4qeJBnLXEgg0eKRGdhjJ06ueJuKDCJzbOZNTLYesiVkwyOBZ8l3qy4yAGWoVX/dMg0eq6gtVOffBubs8UqqWXvNEReaCZgZxfvV5ykwpw7ae25i3bR5rXNdAM0N+lNSd83jOg9i3YlXO1OD9gzlR9wTBjYIN3jCZy6Y7REqFygafV/lYLlfu75Fy6+VGQWABSUOTcBtjqFenQnu9Uw15aJIjNRFavtuSyd0n03dPXyImRxhCcaPOq2PqTHUkzEn4FZHqW68vz+1+jvAJ4ZRvU56wnmF3e6TmgVuOG/Gz4gnqfbu//bCl7Bal6q48UmWh77q+XIy/qIiUnHdZLRk5JlKRLhV27Qcu5VxInJJIkUfqFPhv8yd0UyhlJ5Ql9UAqlgGWTGkwpej74a9cs9q+GgIaAo8egYdKpOSBtnHjRvVAk4eoPOyMJR4kb0oejHPmzFHkSQiPfC4Pf9HfKU6kpJ3kS8kDXIiAPHSFJMnDWB7yRqIhnwtpkL5khU1ycrL6zEgyZF/pS3R9Ro4cWdSXkXSU7Ourr75S7fv06XNPb46EpuR4q1evpk6dOmpc8vAXgiUlPiQ/bMyYMXz00UeK3MlLyJa0k2O98sorSB8ybtGbkXIW8rd8LoRKSmBIiQfx7AmxEIIn2kMydjnG//73P1UGQuZY3Otm7F/mbSRaMncp+yEm50BKnQhhkeMLMRFVZCE9QqqKmxAgaSvETs6P9NetW7eitjI2Wc0luW/yq3rYsGGKIEr41oin6CqJR+zLL79k8eLFzJgxQ2FfkkgJBnItvPDCC3z99dcMGjRIzU+wletElpwLIZXjyRyljIZ8Ln+LFtKuXbuKiOrf4X2Ta+ylj17i4CsHDSEfgWYPOFxyIHVsqoHISN6SFbj94Eb8C/EqARmpEnINuh+/I38Q0z0GpxFOJL+UrEJxtjNsyZieAVKXWoSpXwbb12zJeC9DFRtWSc7DwX2hOxYdLbhe87pKeA/cHoh5njnBzweDlK4LMiSJ97vSj0VjF9FpTid+qvGTykFyvu5MUpckRbSkTcNfGrLh1Q1qSX/3zd053+w8TAEkP8kEdB/qSFiXgOtsV7xdvDnd+jSUA90pHZ2iO/HxmI9p/mxzLmVcIjUhlWqdq3F2+llc27ui76VXCfNdz3Yl+WYyPw79EYTnSu6RECk7d+KmxuG4x5EU9xSclzsrwpE0KgleuJ3sbQUOax1InZuK5xJPXEu5Etw6WNXlEy9g7WO1iSoXxYUnL6hwo/NZZ/pb9mda32m0m9GOnyr8BFVRhZNrfFWDaNNo9MP0uPRxIXFcovLmvZz6MpP7T1aexhNPnjCMsZzUTQGkHvhKQ95XS31LglsEk1ApAaKg/t76bBy9EZGOeDHnRfCEjns6EhIfwqUJl3Ce5ExOdA55pnkUWBao68R1qKvKcRMyaP+sPWlz09R5rXWmFqdanVJ172y+tiFzRCars1fTv3//R/8E0I6oIaAh8JcReKhESka3e/du9uzZo8iMeHfEQyUPUfFsiBdI3htNHqxDhw6lc+fORURKwhDygC4eIpT6W+KVEu/Um2++qfRn7vXgND7IjSRDCIP09fHHH6sHvtGEDEitsk8++UR9UcrDufiY7uWREpIm2j/Sp7EWlXEfGZNoyHz3naFYspgQAKl1Jlo7xYmOfCYEQLxSxnEac7uMyfYlQ6TizRLPjpEg/haRkv5L5nlJzpRo6RT3Yj377LPKm9Svn8Ql7tjvtS05NiGA48aNU8ntcgzpTwihmIxbSJGIVpYcV0lM5HMh1KNGjVLnSsicEPOS5028W2vXrlWkSsib9P932unLp1m5YyWxUbFY2VmRnpzOTZObePt5c/3ydaxsrLC0scTL34uC5AJi9bFKS0iISe1WtWlk04iPt36shpSckIyZk5nSOYo0jcTf3J+kWIMOlc5Lx5WCK/jm+pKelK50oNx93dXxWlVoxcm4k5jlmtG+UXtFrrcc3EJsQqyqyyfXTf229RnecLjKQ9x8YjPRodGUq1pO1bqLvx6PRzkPnq/zvMonEhPSuid8D6FnQzG3NsfczJzsjGy8K3irY7YLake4Ppzzseep71efp5s9re7X8YvGM+vGLEMhWxMIOBJArcxaWGQaNKWadG1CTfOarPt2HfpreqzcrdBH6jmad5T4vvF4vO1Bxy4dKW9VnnP6czi4OBB5JRILawtKm5cmqjCKqu5V1Ri61OrCwbMHic2J5ckKT9LkiSaEhISw7/Q+TGxNCHIL4pkWz6h7Qa61dUfXkRSXhL2LPY3dG/NN8DfYOdmp/uXcmVua0+TZJgytNVTd51+e+ZJrF66RaJFIdZ/qJMYk4uTmRH5ePs83fJ4rEVc4H3ceP2c/WtRpob6zRKtq+gbJoofAuoFEXo3EBBNCg0O5Zn2Ny70vK8+cY7wjfnv9KO9YHk9fT6LDorF1tFU/ino36s2eiD2cOXCGU+Gn8Gztybou64rq+/2d16/Wl4aAhsDDR+ChEynjFIREiUdDPCkSCpMvFFmRl5GRoYqZGv8XD1a7du2KiJSE+SQ8JWRJ2hR/iVBep06d1MPzQYiUECsZgwgbljyueB+EAAlxW7BAMmwNdr9k89/Kv5IxSd7D3LkS1zCYeGMkxCkifiVJQ0nCJ+2LE5R75ZoZtxnHeD+P1L3mIHMSQUMj7kZMe/bseRexNe77W21Ljq34XMTzIQ9u8byJQKJgJg9CCWOWHNe9iFRx7I1eORFmLP6S8y7kWM6dkCnx6sk8xIuo2d+PgISw9x3bx96je7GysKJ++foKcxH8vJ/JvS9kVwik3LNCruXv/28mP5SWbFlCXqk8avjWoF6Nekgx6PuZLMSZsHYC7cq3U995mmkIaAj8OxF4ZERK4JGHrHg9xJsjS98lZ+j111//FXLFc6Tc3d3VQ1hyje71pfTSSy+plXkPQqSuX7/+u30J0REyZ7T7ESnJwRKydK9EdhmT5FgVLw8hRGHDhg0qV+ivEikjWZH5iEfmj3qkxKsj56D4PO93+f5e298iUtKnca4SMhQCVPw8lQztGUOs98JerhfJP/uthQuyrPLk3W4AACAASURBVF/ypGbNmqWUwEsqX/87b1Ft1BoCGgIaAhoCjzMCD41ISYhHwmWSJyS/PoUciQyCPOAk90hCNhLmKh5GM2o+lUw2l5V34nUqLptgbCvhOHkZw0dGwiYP3Ht5euThLaUm7teXeJHEayIm+U+SQyR5O/ciavJwF6JhDDcZx7R06VKmT5+uiJQkhIsXTuYrq3LkuH+GSBkT8WVckswt4UAJzYmHwMPDQ4URpU6YkAlJtJak2OKhv+LhSRmfkD1j/lFxzEperL/X9veIlHwuoVTBQTyBxUNvf4RIyXjFM1Y8FHw/jTA5puBQvKzJP3UTGq8l4/El9088gBLmFO+nkEsp+1KyneSxSQhU5iwmHh/5UXEvO3v27F2bq1Wr9k9N91fzkPDsX7HiuPxWXw/aTsZibCvfTxKWl8UgEo4teQ7kfpUfHPcyKQ0koX353BguLd63/H2/8cq1Kfen0aScjNwfmmkIaAj8OxF4aERK8ntk1ZrkM0myuSQDS5KwkB5JRhaTRG5JmJZaXhJmkvCdPPzlS63kqj3JiZIvL/EASYhI6nmJh0dylAYPHqwImnwhyZdUmzZtikQehYSJ50bayRel1O2SJGtZkSUPNEk8l/wkY19CnKQPWdkkK/rkgXY/j5cQIkmelkKv4qY3JsAL8ZKVasbkePGmCYk0krE/Q6Qkd0zGKl/+khcj4UdJ4BcTkiHeJUlEFxyEvMqKNiORkjwnIYhCpp5//nkV3hRiJkndgo+RSBUna8Uv5/Xr1ytiKCsiS7b9PSIlc927d696cIgoq5BkSUwXjP4IkZLj9u3bV5FwWRUpeBvPm/T1+eefq9w68QQKYSue//VP3ZoS2qw7tC5ZFQy1+dJOpNG8cnMOJx2mtEtpXCxcsMm1oZldMz49+CkODRxUu+zQbCY3mczByIN8H/s9hQWFdArsxJLx99Zfe2v6W6wLNYRLA28GsmflHvW3hNHkWvkzJveZnFsxuaYmLp+ocnxKmZZi9ouzi+rsFe9b7qf6L9YnK8Aw3/ST6YwYPoKwoyJNbsgZG9FEpMQfzIRsPjH8CeyesCP9RDrHFx1X+VBGm7FzBpeOi5gVnLh6gnTfdLKvZLN84HIVbhSTHDGVs1bMavSrQVr5NApSC7DPt8fHyofx7cYzYuUIMstnGs7VsTQGVB7AxqSNql21/GqE+IeQejiVUg6lsK9pj721PfKvQmEFZr4yUxHfpqOa4tDQAYtLFpxadUp9p5U0+X5pOaklhVaFSjX+f2P/pxGpB7sktFYaAo8lAg+NSBlnKyRGvojl17exaGpxJET0ULxJ8utOfhmKycNWkrWFYBVXNpdwmvQnv/RK9iXb5fOSn4k3yPhLs3hY6H7t5fhGuQD5lfh7quDysJQEVCGCJcNOQt6EXJUck3hSxIztS76Xz4pvM5IVSfYVoiDjkoTj4ibtZZvxs+LeGslRkYeSkA/jyj3ZV35NC2b3GnvJq1XaCo4y3+Lz/K25TJ06VXnjhGwareSKQiMOv4eBcX+Zh7xKYiqeOZHREAJcfI5/9a6T879wz0LOR5zHx9yHjjU6KjIqJmR2xd4VVK9RXSWIZ6ZmMvXVqUWyCzLO9kvac2G6QX5Ct1xH48uN2dZlm5JHUEv4HaDCmApkW2YT9X4UiHPpECxmMcGZwXzS9BMIhVabWmFVw4o+dfuQn5TPpnOb1HnrENSByJhIFj6xECpC82nNad+kPTvO78DG2oZ+tfpxKP6QSnZOiErAxscGK1srnvJ5isNXD5PqlkrupVyVoF14q5CyXmU5EX8Ci0ILnqvxHIN7D2bcynGs2rUK/Vg9ZceVZXS30ZyOPs3FvIsEeQbRv35/tepTrqWOn3Xkwge357tYh/93/hxtc1SJbTbY2IAOT3bg5+ifKbQrpEHZBuRa53LmxzMU3izkpvVNTPJN8NR5qtqGbnlu7PxqJ7keuVjGWtK3f1/CM8OVzEBlx8rs37OfUyNOQQhYfWZFtk22Wgk3vPNwSnmU4mTqSSqUrkCvpr2KfnTIeajepzpn151VivSkAaehz64+nDQ9yaU5BmLmusaVnsd7sui5RWAH9cbX49iCY3gv9Ma0nCnXx143yBxI6Z7PYK77XFoHtqbT150Ifzsct9ZuBNYPpHXF1rSv1p75P87navRVKphVoJ5PPWYemsmN9TfwGeTD6OqjOR57XCXaV3StSENdQzb+sBEbexvSktIoLFPIs/WfJe9aHp/u+ZQGdRqQlZ6lrrl2ddqxN34vGYUZBHoE8mrrV9UPQM3+GQSEuMuPdeOr5Pf0PzMq7agPG4GHTqQe9gT+C/3/WWHTfxob8YSJZ1JW8UkCvni1xEspHsG/Q57gUcyv2zvd+LLylwbxy1iou7kuM1vPVN6ed356h2MTjqkyKFKPjR/gc5fPlTyEmHhhex3qxTXHa/ANqsxL011N2d97vyJQInnAz2A/3h7rUtbETo/Fracb1UpVY874OSz7YZkiUlWqV+HClQvgBP7j/SnlW4qQF0LAGty+dMP9O3fODj6riFS50eXI7ZJLdOdoyDUs5/c75UfErAjIx/CKg2qLqnF2ylnwAlIMhMC9izsmfU2I7RGr2nmu8mRN4zUs/275ndp070K50HKEjwo3yAYcgC5HurBg2AJFmnsf6U24bbiquUd/cF/gTtzeOIWH01NOSqX8Yv+LBgLzPVT6vhKXX7msJA6EEKl6dJFAZXCY6kCpa6VIHpmMw0QHTOubkvRaEojTaCPYh9mTtkI6AvMnzMmbladkB6rHVie4ezCIs/U8PLnjSaXGbvSEFxGpkbelJ6ZAnVfrkFAjgQjvCCXXILXwuq3vxheDv1ClaMo/WZ6wpWF4ryhGpIQMj0OpnA/6fhCju44uIlKEi84IOH3qhH+wPyc6nYAmINtrLalFdGq0Ujp36+iGd1lvTr10ShWfFumLKl9X4ULrCwZl+YMGCQnPfp7YB9hz+f3LcAzwNtQr9Mr0IvrtaKU7Jmruz118jq0Ttz6KW+NffQzxjssPkZILbuRHvPxYNL7Eky4vqf0qr9zc3KKXhN3lJX3J94H8LyaREeNLJGU0+/+PgEak/gXnWEJgxjDhv2C4dw1RdLS+/fZb5ZmT0Jvkiv2dHqOHiYfIa7Se2ZqL8y8axCWlLl40vHbmNSp7VGZ62HRuTL9B+XblCfs0THk2PucOkZJVhAPSBpCckqwIE+Oh+oLqBA8NVqSIXhgK9o4BXSkdCbMSqLymMrFrY9k8bjPbzm4zeKSEqIkT83Ow72pP2rA0RaKUuvhq0LXQkTAyQREpVQx5dyLuQ9yJc4pTY3Ye40zShiSYZpAsUMfroSNhQYKhD+E5G8GxgSMpm1N4fsnzbAzbqIoQv2rxKmYWZmw+vZnoxdF41fMis3smqT1SDfX/doL/Qn9W1F2h5E0GZgwkOTEZDhsKApedWJZrE68p4ug12IvoJdGwFVyvu6LfqFfkTRTPxQun+5+OhC8SKNeyHOHzwlV9QOcYQ2Fj2/a2ZAzMUPpRDT9syKGOh9Bt0ZGwLUHh7vipIylbU+ATcE905//Yuw7oqKquu6el995DAgm99yIgWAAB+VGxodhQ7KhgxYKKvffCZ5dPRUHkE1SKIALSCRA6IY303iaZ+q99xxeGkMkkEEIg96z1Fpp5775793tv3p5z9jkn9+VcxF5sI5BBi4LwXrf3RDbnCR6p98jAbE2LB70yCAcmHkCxsdhGAp8BLnjyAqx7YJ0oPuox3gNVU6oQ+Y8dkWJC3qs2r9aUP6fgyZuerCVSCRMScOi+Q6ISfujhUOR+kYsLr74Qf879E8G/BMP4txElv5TAb7AftLdpUdC+AB1e7oDDyw8j5NoQ5F2ZJ/CPnx6PlGUpCBgfgKIeRbbq+qx3xfpXjwC6EB2MNxuRMCUBhx44hG7LumHLZ1uEN7+tGT3uDK9SAsKNXnRl42e8P/kvE4pIgCgBUDZKSeg9UjbqerkxNMuNeHKzzxim95ubTqcTG8PodcPIbe0atNX1SiLVVq+8XLdTBJhhefEnF4vWI+wNJ0jIImBMyhg8cesTuGXXLTh0xyEEdw9G/sp8QR7sidSn//kUt8fcbmsXwga/PwDt7m+H1JmpJxKpF4Cw8jDhkeKLlwTij+F/HCdS6WCsT3grvK70QsW9FbbK4ix35g543e6FitkVgkj5POyDsp/LEH5XOLJjsoH/A/xm+aHkh3/bxXDVzwJ+Y/4lHiwGz/E/hugTyPGXDVyGIU8MQVxxHN54+g3Rp3HK6ik4MusIogZFIXNKpu1lzjnsBuLfiMcHPT9AWkYa7mh3h1in6MP3HRD3UByO3nlUEKm4R+Jw9KmjNnKxLRS53+QicGwgCl8ttJGmvwJQtKwIYb3DkPNajiheGZgUiMK3CxFwTQCKYoqwYtYKTJ45GcEpwfCP8Me2t7YJIhX3dRyOfn4UeB0Is4Yh55kcxPaJhUuEC8zVZnz0yEciGeMEIsXQXLmNSPZ6shd2PrhTNBUWHp9fgC5XdcHeZ/aiW1E37LHsEbWzIu+qh0j52arY3z/h/loiJZonf5olxgrcH4jCNwtrrxfJntdRL1Qsq4BvP1+U3lEqqsyH3xSO7O3ZCL4yGPnX5gMDgOCxwchPykfEfRHIGpQFUPrFnoC8T54HAksC8ew7z+LBex5EyMEQjO8yXoScT1Ub5/ShOEs7UH9HXStD+KxRp2yUhlBCwX9JeKifpExE2Zgw4OfnJzbex8p2PpbfOEuXRp6Wrwbr6TSikxBKBM5jBKiPuvTTS5H5Zib8L/FH8UFbBtekcZMwod8EzD06F+lPpyNiUASyFtheml/ja+F5E3zlvWfx2rjXANbcZKXym4CgCUEoeKwA8Pu3mje9TU8DITUhyHspD6FTQzEidARef+B1vPjDizaPlD2RmuyFinsqAC3gfY03ysPKoSvWwfimURAp75neKF9WfpxIjQf8n/BH8XfFtr57CpG6xA8ln5eIxrpC6/MzEDA2AN4l3ij0KETFcxXiZf2U5SlcPuryWiIVMzwG6TekA1ziv0Qq+pFozO02F8nZyXh9/Ou2HnwZttCe6EH3UIGNSD0ah6PzjooQlEKkQi4PQd68PBHCCv4jGPk/5SO8XziyP84W3jqFSIXdGAbXg64oN5ej6PEigV/MazFI/zD9RCL1HCNkIch7OQ8JfROga6+DvlCPjx/9GBdddJEQ0NeG9ujdYUPij4CoMVHInJdpCxsegWirEzMkBukvpiP+w3ikDE4B7q9DpHrZvEJsFzPt92mYdeWsk4nUxn9b4bxViJhhMUjPSRcV4H16+6BsaZnwSJXMLBGhTIVIBU0MQsG0ghOIVMiNIcjrmSfuITDHhPkE/wHiv4tHtWu1LZQ7Dej/en98cfMX56R4nYSIGlCGiOkN5sbixCRQ1Bwxa1XZWDuOG7MumQTDf+kdkiYROBsISCJ1NlCX5zwnEGCW5LVfXovt87YjYEwAii4pEllWvj/6wtXkiupe1SibXyZ0QsJLMAPwT/IXGafP3fgclu5cip8e/smmfcmx6Vr8rvZDyf0lNpHykwAWA15zvOBl9RIeqejZ0dg4c6NIprj7jbttRIrjs0j+MsBngg/KppeJebR7qx1S16YifEI4sm/NBuIB3yd8UbqkFCFXhSAvMA+4Bwh8IhCFCwpPIFJBVwSh4LkCmzaJZCIWNu/Ik6XCqyN6Cw4Gpn4/FZOHTcbMTTOR/lI64i6KQ8nVJSi+tNjWWmYN0G5eO3ww8APM/30+Fj22CGByJ1vlRAK+Y3xRekMpEAbEvBKD9JfTRRNj0WdvaSFC/8/WOsYZkfK7wA8lY0tsni4TgK+AoIuDUPBigfAWhv8cjuzvskVPwXap7ZD6SSq6juqK5MeS4fOBD1yyXNCudzuseGkFht893CY2fwi2EOnzQNAlQSj4T4FNM/bvtQodG4rcR3MRuTQSgTWB2PXurhM9UpTCcQwtMHPVTNw64dZaItVudDukzk4VIV3/an8Uv16MdqPaIfWmVEGsA9YEoOjnIvgP9UfxA8UCs5g5MUhfl47gq/5tuVPHI2V0NyJ/Xr7NY0Z91jRA66GFKdFkC/VtAtrPao8fpv4gMnhbo5EQMfOYGxN+lGQkEih6iVj7jfc+M6W5MWuaGz1J0iQCrRUBSaRa65WR82oVCFwx9wos6rfI1oRWBwQ/EAyjixElF5TA93VflKIU4dpwZC/PFsTIPcgdxlAjPvX+FB8s+wBbPt4CfAOE/BiCvKV50M2waVoYyhFhJTMQ9WoULO4WZM3JQuSTkdj08CbxMpn+wnTMHzofYFkovtxjgMRrE1HarRS5s3NF7z2+PDt+1hEHbjsgPFIh80KQNznPJo6nTOY1IGbTv56bl/4VV88Bgm4JgiHdgLLqMvS5uQ+2P7YdsZfEwjDBAPYFpMcn9MNQPOP3DHp06oHrV1yP1HtShcA5qDgIBc8W2AhNJjDsx2H4esbXuGr2Vdg6f6vQbYUuDkXukly43+UOfR+90IP5POiDsqFlwO2wZcwtsfUO3P/QfrGOgJUBKPq2CKHDQpH7Xq4gSAG7AlD0ShGCbgyCpqMGuY/k2s67Buj6e1ckX5As1qqdqoVpgUmEFXtt6oWdc3YCQTbc2s1uh9SHUjFs9TD8cP8PuPj+i5H8KWOtEO1cRAPlJwNR+FOh8MxFfxGNjOUZcJvqhuoZ1fBM9kS7le2QvDAZ4Q+FQxOjQeb9mbbrR4y/ARZ1WISE2ASMXzgeaQ+lAQcgNE68R8IPhWP/lP2266gFIh6PgCHfgILPChAyNUTsl/dgnrgX6IXr9E4n7L9iv/h74KRAFP5TiJgvYlD5eSUKzYU2YfkfQPATwdCWaJH9fLZN65ULDP5qMD6//fPaJuxn8yGiR4mZnNzYbF3JuGUGN4sss34aNyYBkEDJDLezebXkuU8HAUmkTgc9eex5jwB7uM3/dT6SS5LhqfZED/ceWLJpCfQlepT1LEPRnUU27VQgEPJQCNyz3cUv6zsvuxPfHv4W5hozyrPL4eLlAldvV6RkpcDb4I3gdsHib1E+Uejh3QM/7voRWlctVBoVFj++WBCpOd/MwaLFi0TfvR7xPVBQU4C7LrhLCGmXHFyCouoiJIYnwpxpxqaDFM0AgT6B6DOwD/Zk7YEaakzpNAXf5X+H4iPFyN+bL0JbwV2CkVWchZxBObZMMtbMXAVct+M6BHsHY2f2TlEvqm9UX8y6YZYIp3yy4BP8tu837NuzD3EJcfBw80B2dTbiPeNx07CbRMr9pHmTYDaeuN6ig0UYPmg4MtQZyNqXhWGdhiG9Jh016hoMjBiIUlUp1q1fh8r8SlHWwD/eH6UZpdC56QTGmmCN0LdYTBZM6ToFa46tQYWhAvEh8RjTfgy25G0RpRi25W1DrDkWNUU1uHfMvViTswbZNdmI8IhAxeYK/IbfcNmAy/C/uf/DyKdHojLXVi9KZ9EhOiwauzJ3wcvFC2VZZeI6ccv4JwOuIa5w1boiMSYRGeUZqCquglVrFfosrjUoIAiju4zG7ZNs7a+mvjIVGjeNuJZcT5eILqIFDPv6ZVRmwE/rhxEhIzD/D3arttmU0VOQVJIkrmesXyz6+vTFBys+gJufG/RFevhE+4hrh+FA+rXpNsLlAgz8YSBuCLoBK4+tRJ4pD5EekZjaZ6rIkG1pI1FieRRurJPFjgvULLEoLuvssf4XN5IoKchu6asjz3emEZBE6kwjLMc/LxBglg9TnO1FqjMen4HUmlSUq8oR4RmBSYmTzliPP56bpoiIlYrnjnQhSmo2w4z1GbMo31/3PnZs3SHqSg2MG4gZk2YITwHDLzwfM5QcmVInR0nzbspFZmo513EqmhZmXfEF7exYpqqTNHJ+7HP56fJP8c7D76Bz585Nmepp7UsMSRoU4sBrwjpD9WXUcV9+5mhdxPu22bch05IpSGikbyQmd5ksCtsq98KpXItTWSDrAjIRgxvD39yoV2Jttw4dOoh/SaBIgKVJBNoCApJItYWrLNd4xhDgy4/5GnxZKpXAz9jJmnngc3nuzQzFOTNcS18zkl4mXXBj4eH9+/cLItipUycRPuTGllsyLHfO3EJyomcAAUmkzgCockiJgERAInAuIsDMOfZuZLcJei0ZsmO3BG705nFjhpw0iYBE4DgCkkjJu0Ei0AACbDytGHv7NWQPffQQflnyi9hlwuUT8MaMN07YfdSzo5C7Oxf6Yj0+mPUBxoxh6eqTjRoThk1obIir9Dg8Exdq+qvT8ddff8HVx1Xohtjixld3PEPK2ZrrzmnkUyNRcKAAlXmVeOfBd2p73nE/htvYd5HGAp8b/toAtVaNcWPH4a173mqW5Y2YMwKFhwpRU1qDj2Z/JPRks9+bLXRmPdv1FNoxeg7nPzJftLU5E8ZWRQx/0dhOqTV7a1iXKSkpSbRX4sZK32x6zYbs1L3JdjNn4g6RY55vCEgidb5dUbmeZkOAupW44XHIvDsTwT8G4/XJrwvd0KqdqxAfHY+xQ8fW9ofkScdPH49fM38FrECPyh64d9q94le9d6I3POCBhbsWilIK3p9445rCa4Ro+7pLr8POnTuxPXs7tAYtukZ1xRd/fIGlsUtFTaNe63vh9im3i/YTDKmwECG1MNQJsehgpaYSa3euRe+g3pg8ebKosPz7xt/x5/Y/xd/YKJyNw6nt4ouSwvKBkQNx/eTrbS/6u0Zi7fNrbQVC1wJXLLgC68rWIe+yPER9EIUl7y/B8uXLkeuSi95RvTGgxwBBhngeiqvTStIwpOsQ5Khy4O/qj5ffeRk5nXJEHakXLnsBenc9yi3l6BvdFwd3H8Rz+udEiYGg74NQ4FcgKpWP9huN2TfOxh87/4CP2QcXDrsQw4cPF/Njz02e/0DxAXQL6SZ65rEhNc/PLDBVrAoTe00UJO23o7/hj1//QNL8JFE4dWXcSlGs8Vq3a4H2wNCHh2L9M+uRuC0RcwPmihT8HQU70MO/hzgfz0WcqPkxxZkwrN0wDOk9RDTKXnNkDYZ0GYKxw8aKUJa9/ffH/yI5PxkuVS7o26kv3v7v21jRewWQBzzr9axoDM6mysw27N+5v0MC3Ww3bgMDsbo3Eyh4z3FjoUv2OO3Zs6f4l8JwaRIBiUDTEJBEqml4yb3bEALLli3DZdsvA+bYeuLFPBUD4wAjskdmi1YxXQ92xXc3fCd+vdP+757/w8+anwWR8ljngao3qmwVqNmHLxeI3BSJYx8dw4iSEVj751pBIgb+MRAViRVIHmFLx++wqAOMR41IW5gmzqGeoYZlhgVxT8Th6KyjCPotSGiyCscXIvbrWKSNSgP6AAFJARicNxheWi987/u96FkXsCcA3ZK7Yb9mP/Km5ok6VLgUCFsdhkUTF6F3794YMGMAdr+yWxQFxQNAxIwIUYZBFNt8FOiV2gtHxxxFaVApAtIDMHDHQCyPXC6KRYr+gVOBPpo+2J6/XaT8+3zrg7KryoBtQKeATtg/Yr+okRSQEgDzD2aULi0FXAGPyzxQ1blKZJ9129QNxqFGHLjgANwsbui1phdev+p1hIWFYeYHM7Gu8zqU+JUgYF8A2m9tjy19tth68i2GqDbOMggaHw12jdqFsJIw5AzLEXNb2W6lqHh9jds1ol9dpyGdsP+Z/eiwtwNC94Rib8JeFCcUIzAvEB1WdEBGdAayxmeJsgyYDISvC8fwguH4K+AvZA/KBg4Dg9MG47v7vhNp+7TPvvkMTxx5AjlDcwA10Ov7XkirTEPxfFvx1ojhEfC80BOHLj4ksjsHLxuMly5/qZYotsTjRILIbdu2bYI8ssZUr169xEZxuDSJgETg9BCQROr08JNHn8cIkEg98uUj2PP9HkTcGYGqiiqUfF0iilziIgAFwAs1L+Cxux8TKNz1+l34cOSHgkgFzglE4W+FiH40GhndMwQxCbonCAWfF9ia4rIG0T2A/zX+KH6+GPgLAN+9YwDv2d4of7tcVBx3ed4FhmUGUaX70KpD8H/KH7pIHfL88hCZFIljnx2ztWt5CwicFSiaH2d8lgHcAFFYM2RuCMzeZhS+VIie03oi6fEkUTfpm7JvRGhr7HtjsXfGXlulcva7Gx8Ez1GeSJuThpCeITBfbkbhlYXo+35fbJu/zda+5Mp8YDTQ86GeSPpPEiLvj8SxuGPAZUDQI0Eo+G+B6Ovn5u2G6tuq0X16d+x+bzc8pnqg6oEqoAfgN8MPJc+WiHpS0a9HI2NJBqIfjhZkhoTjmapn0DGmIx4ufxgZHTNsmH0ABF8djPyr80Udri4zu2DvD3sRemMoyvuVi154JH8sysm+hCcQqcuB8KvDkT00G9Gp0bAEWnDsmmO2oqifAcF3BUPXWYes+7LQ9aauSH4vGXgBSDQk4uC7B9Hn1j7Yfu920Yfvs7DPcPPNN4trPmH2BPzvvv+JWlKiplR7wOdNH5R9UiaIpddrXqhYWGGbk7ft88f2PYYX5rxwxp4cVgLfsmWL2LZu3Sq8TH379hUEip4naRIBiUDzIiCJVPPiKUc7jxBgaK/fLf2Q9FUSIu+LhEllQu7buTZvDb1UWcC1e6/FgpcXOCRSooJ4QgFwLxBwVwCKviiyNbplNfHXAM8rPFH5ZqWtQCXJVVcIYpD7dC5QCkS+FYljnx5DbL9YpB1Mg+ftnlD7q1FhrUCgKRAF7xag99+9saP/DuBqwDfUF6Uflx7/2/2An7cfSl4tgej/9kaWONf8tPnipTplzRQc7XLUtp7tQIfLO8B6sRVH7jxi6yF4Tb6oYB56ZShyk3IReHkgCq8tFB6hyBsiceyvY/C71A8lkSWCeATcHYCi74uAlwA/gx9KniuB6xWuCMoJgpvVDUeePSLaoXSc0xEH7jsAWIDgN4ORvzAf/a7vh5TCFLhGuGJS1CRcPvRyXPfadTDkGaCJ16B0celxIhUPBF0ThIK9BYi4ppsn5AAAIABJREFUKwJZF2TZWqdQ9rTF1oT5BCLFAqXv2jxN0Z9Go3h9MdQmNfQqPYzrjfB8xFPUhsqckYmQQSHI+yXPRk6NgSh8vxChPUKR+1Ou8ILNM83D448/Lq75oJmDsOmpTba2MiyK6QcE3x2M/Dfzxd/af90eRz44Av+5/rBsscCrhxdGu47Gl2982axPCsXhmzZtEhu9cP379xcbw4qyDEGzQi0HkwichIAkUvKmkAg4QMCeSMU+GYua6hrkvJpznEhVAzMOzMCHsz50SKTCbgpDTpcc4TUKuPNkIuUx2QNVX1QBCwHXea6o8a6Bl78XKj6sEESqy8ddsPf2vRj06iBs990Oc74Z6j5qeGo94enliWOPHkPHSR1xYM8B0Xok8N5AFM4tRMf/64gDuw8AJYD/Lf4ofqXYRqTYSLcImJ86X7TeuKHgBhSNLBIeJHp8IqZHwKWHC1LvTUXMyBikP5wOdDpOpEKuCUHepDxgEBAyMQR52/MQdnsYchJyBOGqJVJLgT6f9EG6XzoKpheIatwdXuiAw3cfPpFIaYHAZwJR+L9CTL19KnYm74R3gDcGXTYIF8VchLu/uhupXVKBfgDGAQHjAlB0W5H4f9HQd0++jUgNa5hIdf21K5KjkoGngKiZUXBJdUHKqBQg1EauWG09rFMYch7IQXCfYOSvyBetbML0Ych5Ouc4kdoIzDfOx6233iqued/b+mL7O9sFSXN5xwUGTwO8ArxQ8XWFIFKxH8Ui7bs00Si6y59dEBQRhE4DOuHjRz4+7eeO2reNGzfin3/+EWRp4MCBYqNYXJpEQCLQcghIItVyWMsznWMIUMA8+qnR2PDKBoTdEgattxaZb2faXuoPQgi0nzj0BJ6/7/mmEak7YGvv8j3gN80PJS+UAG8Cfvv8UPJpCYJvD0b+nfminUjXz7oi+eFk4WnxneSL0v6lwBNA+IxwqCPUOPbUMYR0C0He3DzRNiQkyNYEWPztqTxgIxDsHoz8F/JPIlIUrd8cfrPQTaEMguzortPBP8gfeW/kIX5MPFJuSAG6AWG3hiFnZw5CpvzbgsYZkZoH+B3xQ4lHCcKSwpDzTw68hnih4vIKYBIQ90wcjj58VFTpDn02FLm/56LzpZ2xL2IfMBKYvms6BnQegOmq6aIpsPCYcS1KaM+OSIVcG4K8vnm2cCYTIdeeHNrrsKcD9If0OPbFMUTeHQmLrwXZ92cDE2z6N2IaFRGFzHsyjxOpz4GQqhDkPZ+H0J6hyP0iV4T2em/ojeioaLxw7wt44KsHsOLRFcCdQEBxAIpeKkLIwyHIeyRPeCyjvoxC5qJMWzi4xDa/wK8CEagNRDnKhVfMw8tDlBR4Z/Y7woPkyFh4c/369WIjiWItp8GDB4uNLVakSQQkAmcHAUmkzg7u8qznAAI1NTUYNWcUNry6Ab3X9MbhVw6j/Mdy24u3ExD8SzC+SviqNgurPo1UvR6pNIiMPI7R8d6OODDhANAT6JXdCzuNO9H1q65InpgMXAL4jPeB6gEVSq8qRdDwIBT0KADeAxLvSoQmUIN9c/eh2y/dsGf0HgS8GiBCUYfmHUL3pd2xe+Ru+D/vL9LvM5/JPIlIZRZm4pmLnxEhqdg7YpG2OE2EHYMMQSh4s8CmPepSjqrbq9D9n+7YfeFuxN4Si7RJac49Us8DHXI64PCbh9FlZRfsnbwXsWNikXZBGjAT8JzmicpHKsW5O8zrgMMPHkY/t37YGrIVUV9E4aX4l0R19Ve9XkXywGRb4+Zr6idSFMibAk3Ie/pfQf14W1Nj+9BeYEUgAuYH4NCfh4TezS/GD3vv2gv8DuBKAA/XQ6R+AWKSYpD+QTqER2toMnwe8UFZXBnCDobh26nfYsmOJXgn8R3RlFm0bskAui7uiuRpyaJXntt1bqh+oNrWHNoAhHwXgpr0GpTGlELnroN1pxWm600IXxWOX2795SQixWxNlqf4+++/xUaiNXToULH5+zPVUppEQCJwthGQROpsXwF5/laNwOe/fo7P1n2GVH0qVCYVot2jke+ZD3+LP0b5j8Jz9z1X27bllmdvwa8HfoUKKphKTHDv6I6S1SUio8yjk4doVOsa7gqL3oLo2GgYa4yYHj0dG3I3YJd6F8xWMxJMCZicOBkLjyzEQctB5KzOgcpdBe8e3lDvVIt2NJ49PRFQGoCHRjyED7d/iAKfAviZ/HBb7G3w9fXF2xvfFn/zNftirGas2IdzMa4ywtrdCmu1FU+OeBJb07ZiRdkKmMvNCMwMRHFiMUylJrTXtkd5XDnykvPQKayTaMKcgxyEV4ZjuG445u+ZL9Zh3WaFdoQWJX+VQO2hhmcnT7FGtxg3VKdU4/Kwy7E7ZDdyTDmisfOlukuRrEoW6zq05hDcQ9zh6umKxMpEGGOMyHPJg5fKC5cEX4IX7ntBlGt4btdz2Lp9K0wHTdB10aH071JoQjRwj3CHZbMFutE6lP1Thv49++Og20H4F/ijMKAQVfuqsPCRhWCdpPu+vw8qtQrR1dHIDsuGfr8evt6+UHVWofxQOdzbu6NsYxmsnlb49vKFaY0J6kFqGLIMmNxzMvZU7kGBVwF8Lb6IOxSHhZaFaB/XHguuWgAfHx88+s2jOOxyWNSn6mDqgCsSrsA3B7/BUctR5K7JRUKfBJS5l8HV3RU9i3tidepqGHIMqPGqgapUBV2gTpRdWPTEoloitW7dOqxdu1aQKJKnYcOGieQAb28q1qVJBCQCrQkBSaRa09WQc2mVCLBeUmVlpXhpskccU8hZT0ope6BMmtlSirHeE/uP2Zv937Kzs8XLky02aJs3bxaeI/YpY781hnFYJ4nndGQsD8BxMjMzRY0pRRvDebAgJOfI2kDKvOzPz/0ZuqxvvvSCcJ0szsiGxRyL3jmGj/j/9Y1X3zicH7PGeCzXxnR7tjhhnSauzx4f1oViGxLOmUVIFSsuLhbnIyYcg6UflFY89uuhRojz5LxZY4vG89OrRfE1jetV+twxlMYGu6yrxGa6jq4Tx+B1KCwsFNeLdammvTQNs26fhbsn3V17GGsycX7sMcd2QfbXj3NjgVXOTbmeWVlZJ5wzIiJC1BwjBmvWrBG1qljbasSIEYIcS5MISARaLwKSSLXeayNnJhGQCLRCBEgwm8szRFLOAqerV68WROzCCy8U1dBJ4KRJBCQC5wYCkkidG9dJzlIiIBE4TxCgt2rlypViS09PF9XnR40aVeudPE+WKZchEWgzCEgi1WYutVyoREAicDYRYK2nP/74Q2wsU3DRRRedsX5/Z3Od8twSgbaGgCRSbe2Ky/VKBCQCLYaA6AH422/4/fffodfrcckll4iNGi1pEgGJwPmBgCRS58d1lKuQCEgEWhECFNSzxRBJFEsVXHrppSeI6FvRVOVUJAISgdNEQBKp0wTwbB/OLCZqLpj1xGyh5jSzyQiDyQJ3N9fmHFaOJRE4bxGgaPzXX38Fs/LGjh0rtuDg4PN2vXJhEgGJACCJ1Dl+F5BImc1msEq1khbeXEuyWMwwW6zQabXNNaQcRyJw3iFQVlaGpUuXCgLFMgbjxo0T4nFpEgGJQNtAQBKptnGd5SolAhKBZkbgyJEjgkBxo+dp/Pjxom2LNImARKBtIdBiRMq+kF59ENdU61FaWoYagwlenu6wqlRQq1SoqqpCcEiI9Iq0rftSrlYi0GoRYJHRJUuWiOKZEydOxIQJExAQENBq5ysnJhGQCJxZBFqMSDlbRnFhAXbvTsK23YcQGewLLx8/UUU4KjwEngFhGNSvl7Mh5OcSAYmAROCMIUD9088//yx+3F1++eWCQEmTCEgEJAKthkjxUqxY/iviO/fEmtUrERMVhq079uDBu2/Dt4uWY9r1U8DWFex63r9/f6EJqs+ceb54jKIpcnT5OQaF2/y3PmObC+qRGtIkOZsHW1dQIO7oHMrfHZ2DfycezsZwNkeuxRGWPJafN4QFseTnzs7T0DqIRXNVipaPtESguRFg6G7x4sWiVcukSZNE2xZpEgGJgERAQaDFiJQzYgFYMX/+Z7jllpvx4btvwScwDPk5WXBz1aLfsIswoHc3QToef/xxPPXUU7U9s+peSmcvdo7B3l9Kz636bgVnRIsEhuTBEQHhmCQH7K3lyOz7fjkihAqhczQG69IofcVOZR1Kxh/7mzkyhaw5+lzJGGyISDnDky03GuopJx9XiUBLI8Bn46effhJbfHw8Jk+ejL59+7b0NOT5JAISgXMAgVZEpI6TD3pB+PIlEampMcDNLv3+4YcfxrPPPntaRIokpiEC4ow88HMSh4aI0ukSKWLAL/OGyBpDDGyk6siczYHn4FpOh0iRlDorveBsHqWlpbIx6znwZdEWpsh79ccff8TChQvRs2dPXHHFFejatWtbWLpco0RAInCKCLQYkTrF+Z10mCRSxyGRRKq57io5TltHgATqhx9+EASK0oErr7wSiYmJbR0WuX6JgESgEQhIIlUPSNIjdRwUZ1hIj1QjnjK5S6tG4Pvvvwe3fv36YcqUKejQoUOrnq+cnERAItC6EJBEqp7r4SwU1ZZCe86waAyRcqaRYkFDqZFqXV8MbWE2ixYtwnfffYfu3bvj6quvlh6otnDR5RolAmcAgXOSSDkTmzekKyKGfPk3pAty9uInuaDYvKGWLM7GaIzYnHNtSMTtbAxnc6AGi6TQxcXF4a3lbAweT63YSfO0WqAqL4Fq7c+w9hgCa6zjQoWVlZVSI3UGHm45ZP0ILF++HP/9738RGxuLa6+9Fl26dJFQSQQkAhKBU0bgnCRSZ1ps7swL01o8Us6y9pytozFZe87GqNcjZTICB7YDSX8DoTEwXzARGhfHmYHSI3XKz688sAkIrFu3DgsWLICnp6cgUDILrwngyV0lAhIBhwhIIlUPNM50Qa2FSLVKsXmNHlj+NWA0AH1HAu06w2SxNpjhKLP25DfUmURg9+7d+Oabb1BSUoLrr78ew4cPP5Onk2NLBCQCbQwBSaQkkWq+8gdZKcCnc4FRVwB9LwTcvRibdFpTSxKpNvat00LLzcrKwtdff41t27bhhhtukJXIWwh3eRqJQFtDoNUQKYaQ8nJz4e7pBbOhBmYroNNqUFJWhsjISLj+q+OR5Q+O36KtwSOVU2ZARrERsUfWIWjHcqivnQlExJ3wHDkLD0oi1da+ds7seqnr+/LLL4UX6sYbbxQkyplu8szOSI4uEZAInM8ItBoitWfnNmzavgtqjQ768mIEhYTiyOEUDOzXA3q4Y9zFI0W7kkcffRTPPPPMaRXkdFbZ3NmLvyUqmzemIOfpaqQaU5DTGRav/XIYNdvWINJajAumTkH7xNiTnhdngnVWNvfz8zufnzO5thZCYNmyZYJEUf80bdo0hIaGttCZ5WkkAhKBtopAqyFSf61egRqLGlv+2YDg8Ci0iw7H5q1JuPeOafj593WYes0Vgkg99thjePrppxskUs5+fTrLdnNGHhpDpJyRB2dzoBC8JVrEOMvac4iFoQaqzSvw+6pkLPXuiyO+MXjyAl8MTjz5xeUMi4qKCkmk2uo3UDOte9euXfjiiy/EM3PTTTeJquStxQzphag5mg9Daj6g00AX7ANtgBc0/h5wjQ9pLdOU85AISAROEYFWQ6SKC/Px17q/Aa0bPHWAWaWDVm1Fdk4OLhx9KSLDbV8450toz5k3qTEeqbMW2qsoAX75D+DhjezOF+Gr/XoE6qoxaVB7BAWc7FlyRkxlaO8Un155GJjx+dlnn+Hvv//GzTffjMsuu6zVoKLfk4mKfw7DeKzY4Zw8esfCa2gitIFerWbeciISAYlA0xBoNUSqsdM+X4iUM49UqyRSFjNQkA18+SIw4GJg2HjUmMyy115jb165X7MisGTJEvznP//BmDFjcMsttzTYiLxZT9yIwYp/2gISqcaY2sMVAVf2h0tccGN2l/tIBCQCrQwBSaTquSCy/MFxUGxYaIHifGDXBmDnX8DltwHtbEUMG1PZXHqkWtlTf45PZ9++ffj0009FQdxbb70VnTt3blUrKl2xB5UbDjVpTho/DwTdOAwaf88mHSd3lghIBM4+Ai1KpFjHRREVMyzF6uLO9Ex1IZIeqeOItERoT5CgtH3A1tVAQKjwQomyBv+aJFJn/yFuKzOg/okE6n//+x9uu+02TJw4sdUtXb87A8WLtp7SvFwTQhF43ZBTOlYeJBGQCJw9BFqUSL311luYOXOmWC07rQ8ePBjR0dFNWj2J1Ny5cx3WPmJIrKHWLTyZs7CaMw8KvTQkgA2dx9kYzubQGsTmKgDWFd9DdWQ3cMk1sMZ0BLS6E66XwWCoDe0ZLYDJAnjoVCIxQDFnYnNm7fn6+jbpPpA7ty0EqIH65JNP0K1bN9x+++1nPTnBkFmE6v1ZQv+kCfSCLtQXmhAvlC/bDWNe2SlfnIDrh8Ctg8w0PGUA5YESgbOAQIsRKRKon376CSEhNtG4t7e30De0b9++ScsmkWL5A0e98py9tHmyhnrtsWecQoJIZuozfs79GvKmOZuHUoLB0TmcESmeXxGsOxrD2Ry4tvrDmFbRJw+fPw8VvVDXz4JVrREZUXVNIVJ5VSrM3WzE1nwLbo2uwO2DAmr77zU0D65DEqkmPQJtamfeGx999BFYnfyOO+7A0KFDz/r6S5cnoXJzyknzsKhNgMEKdZ0fG02ZsOeAePiObTjjcMeOHThy5AiOHj0qnrEOHToIgsl/7Y3fDxs2bEBKSgpSU1PFPu3atRM/YOsz9h/My8sDPd09evQQ43Xs2FHsys8UGzZsmMMfwPb78XxsCK0YvzfXrl1bOx+OzX6HgwYNarAosHK8/dj8m06ng7+/P4KCgurN0ly/fj3279+PY8eOISYmRjSl5nz47pEmEWhOBFqMSHHS7LSekJAA5cXKZqHu7u5NWo8M7R2H64yE9ow1wN4twNZVQJ+RMPcY1iBhVEJ7u/KteGqTAUcrrOhgzsYXE4NqvUzOvHMya69Jj0Cb2XnlypX48MMPcdFFF2HGjBkNNvBuKVBKftmOqh1p9Z7OrDGj4mAafLslAHrzKU1JE+CJ0HsvcXgsyURdQqHsPHnyZFH6gUYd2fvvv4/09PSTxiJBmj17NsLDw2s/cxQmveSSS3DPPffgiSeeEGSWxsxIktq6dvjwYTz44IO1f543b14tkSJBe+211wSxqWthYWGiPmB8fHyDmDW09gEDBoh7hKSKxmr2jFzUNRIqZnfKPoundHvKgxwg0KJE6o033hA915SQ2NVXX43g4KZlqkgidQaJVEEW8OdPgEYH9B8NRHWA0WQSv/wcmUKkiqqs+GRzMf7JKMVAjwLMmtir9lemJFLy+6cpCFBL+cEHHwgvyp133onevXs35fAztm/NkVwUfrPB4fhmjQkFq7bBb1h3uGo9TmkeKq0G4U/Ur/1ihXb+6KARE3Z8oHeFnhcSJjZi5vbrr7/i448/FvvRc9+vXz/hkeE+3Fex77//XvyQVQiKm5ub6EMYGBiIPXv2COL0yiuvoFOnTicQKR5DmYY9EeOYJG6///47+vTpg+3bt0MhUvQI8To2dj6OgLMnUlwnvem5ublgM2oaPVuPP/64kG7cf//9yM7OFn+LiIgQOPD4iy++GPfee+8pXRt5kETAEQItSqSYYfPmm2/WNrDlg+tMz1R34pJInQEiRaK0ez2wfhkw6FKgYx/A00ecyFkGo0KkGGIoKq9BcWUN/F2tCLSrJyWJlPwCaiwC9ELxhTxu3DhMnz69sYe1yH7la/ejfM0+h+cyqQ0oXL0DLhGB8E88MczW2Amqvd0Q9uDYk3ZneJNV22kKYVJ2IrkiSWLYiiE/fkfyuaV3Zs6cOSd4etasWQP+oKWxbMRdd92FZ599Flu3bhXHk/woRiKlhObsPVL8nD+C2QBaMZ7viiuuEP9Ljxe9UwqR4nzoiaIOkl4ie89TffNpDJGy93bxvzdt2gRPT09Blg4dOoSHHnpIDGO/X2OvgdxPItBUBFqUSFEkSl0R49o0uoz5a4F25OA+/LFqDUIiY+Fq0cOkcoG7ToU9ew9g6k23IDTIdowkUscvcUOhvRWpZryVVIM4dzMe7atGVODJadWiRYxeD9d1i4HDu4AbHoHFJxBppRa4a60I8VTD3EiP1OkI72Vor6mP7fm3f2VlJd577z3xErz77rtbjRfKHmlnRIqhvYJVW6HxckdQvx6ndJEoWg+eMeqkYx944AFBkmgkmo6SdKiJeumll8R+DL/VV6D0nXfeAQkr7dtvv8WCBQuEF4vGtjoMpdZN/lCIVEBAAIqKikQk4e2334aXly2DV/FGMZty/vz5tSSGWdq8njSSY4bf6pr9fEgYlXdC3f3sPVL2BOnll18WnjYSNHrKCgoKRF0xGkN4DHnaa7VO6cLIgyQCDSDQokSKvxpYiVgRatPlrAj/dm7djNRjOfD08kJaahraxURi09admHnXLfhx6SrceP2U2l57/FVDb1Z9Rv0VX+o8R31GwTRdvw1ps5x5UBrTIsbZGM6y9hpTkNNRdXSLFZizwYBlGRa4WA2YHFaJCzuHItbTgjBvrQ0WswnIOgrLmsVQ0/s09gbA3RMr08yYtcEIX5UBr/Q3ok+MT6NCe6dDpKTYvG1/RzEj791338XIkSNrQ0CtEZHKLSkoXZbkcGoqNZCzehM82kfAu4nZyMqgLrFBCLrpgpPOoYT1qCdi9qIjo9eKZITG8F7d8Bv/zvAbiQ+NJCY/Px/PPfdc7ZAkR2yxQ1G5Iu5XiBS9YYpGy74EhaKxeuSRR0BiQyPZ4fe98v8kgxdeeOFJU7efz6xZs0R4sT6rS6S4Dz1fn3/+udh9/PjxIqOT9vzzz2Pz5s21wzA8SXE7oyLSJALNjUCLEqmkpCSwJxZvaBIZxu2VXz4ZaUeRmZWDpUuXisyS4OAgHElJxbCBfVFYacKYi0aKbDo+0M567TkjUqfbtLgxWXunS6ScZe3xRmiozczPe6vxyZ5qlMINaqsZNWoXjHDPxsvjoqCuKodq+59QHUuBpetAqHoMBfPxSD6XHTLiqW0WoKYcc7uW4JKesbWh2PpuPmbt2eve6tvHWfYgvRGyaXFzP9rnxnj0Qm3cuFHoVqhnac1myi9H3gc2T44jKz2SAo+4cOjUTUuiUcbzn9wf7t2jThr+yiuvBJ81hs2U0Fx9c/jxxx/x1VdfiY8UDVTd/bZs2VJLnBQN1J9//im+e0lM7I3EiGTKnkjRM0aSoniAfvvtN6FpI2Fi30yFlJFIMbNQ8VDxe7s+kbf9fOhJcnFxqfWQKXMh8WtIbD5q1Kja0jo8hjo7ettI0uyNa+GapEkEmhOBFiVSfBjp3mU6Lr8UePPHxcWJ9ZSXl6EgvwAmixU6jQpqjQ4Ws0nsFxYRBR9vW2hKhvaOX/66ob28SiuWpZrQ3suCzv7AJztrsCRTDV+NFdlmHeLyt2Dx1e2g+WMBEBoDa/9RMHj6nZB6XFxpwsIt2dBXFmFy3yiEBZ55jxR/tfr42DRZ0toGAhQz0xtCYnDfffe1qvYuDV0BR6UPlGNMKgM0Rg0oGm+quXWOQMCUgfUeRi1TZmamCKUxFOfI7DVHJDb1VX1nGZovv/xSDEGSo5Sk4f9Ty8TyCorXiT92SXbtiRQ9VUq4jqFDJSz4yy+/iB/K1GXRSKT4I0shLsyW+7//+7+Tpm4/Hx6TkZFR61XjzvSq0btmT6SUUB11XMSEzezrC98VFhYK0Tw9dUrGIIXoo0ePburlkftLBBwi0KJEiuJRxu/5y4c3ON3BLIfQFJNEyjGRmrW2Gn9mW+CjAbRqYJB3OZKqPDBUW4T07CxcXLEBk3I3ANMeAxJ7w6JSCVFq3ZpcZrMFVlihUauFF7AxWXunE9qTGqmmPAHn/r4sg8IXOV9oFDyfa1ayZDuqdp5cAkHj4w7f8b1QvTer3s/t12l1ASrSs6Dz9YSLjzdQaUH47MvAVjH1mX2oSvES1bcfvf5PPvmk+OiCCy4QZQ7sjT9aeDwz6RgmpCeJZKeuMdS6YsUKUBP1xRdfnECklPAeiQ0z/Phdzu/2CRMmnESkSJSZsUddVV0xO89Zdz7UXdGbVNdIpuqG9kjyuL6cnBxR94oYOTKSKZJBGkngpZdeeq7ddnK+rRiBFiVSzAzhQ85QDuPZfMCaWhxNEinHROqZtVX4JcOmEauBCp6VeRgfUI7AmiJE7vsTFwdWwf22JwAvWxVxITb/l0iZLcBXe41YfcyMIQFGXNfFBb6ero3O2pNEqhU/5a1kanzhUgxMfSAL9DJ9/1w1EqnqAzkwpObDNT4ELtEBoukwxeI0R8J0qytQfjAN+qM5tUtXu2gROLofAsf3h3uX+jE5cOBALSkieaEWiDomhtno3SPJUETo9qSLHiN6X0ho6JH5+uuva+tB0YvD4pw8jnWnWDOK5Ku4uBgvvPCCKM7JH7vUQtl7pEik6A3nd7FSp+qzzz4TWYL2hEURhNsToMbMx9E9UZ/Y3F4TxhpaFJZznZwbox8MJbIQJ8XoinasrhfuXL0H5bxbDwItRqSo+WFVW34hKEJrpssqBdQaC0lLECln+iaSD+qJ6vslp6zD2RinIjZnYfFjFVaoYEGopxqGaj08PDzAkN7eYgsKCspxKK8SBUYdduYbEFqyDy92KEBQXgrc47tAzT55dlWX7YlUSbUV0/6oRkqFFRHqCjzbx4yBieG1Vd4dXZ/m6LUnQ3uNvfvP3f0oKGfpE3otlKKR5+5qGjdzkqmqbakwl+vFAVa1CiV79sOQd9zj4hoRAN8eHaGqtrVU8r9qgEMy1ZBGiMcqRIL/zYzo+opxKjMnwaBmiQRDEYPXtyoKuUnc6hIp7stjSWQozyDZotUN7SnhNhKzf/75xyFwvXr1EmUYGjJHWXvK3Ki3pT6L2jD7eln2Y0qNVOPuXblX0xBoUSJFEkTypBAQVjYHIsNNAAAgAElEQVQnEWiKcYzTFZtTd+WoxQzn4kwc3RJic6VXHT09eVVAZoUFBoMFH+yzQgsL7kioQY9QHVzcPPDtfjO+OmiCDlY8EJuD9kG++POfZHT48wMMHdYPLoPHwBqdAGhOdOGT3JIUUtxpNFvxycZSLD5Uhg6aQsy+MAzto50TKaVFjKMsycbgSYGq7LXXlKfg3NqXHgCm2zNra+DA+jVA59aKmjZbtpOpWH8QlTnZKN18QBzsO6gzXAP9oTYAVuPxKuiuccEIvHGYwxPQ28JQGzPtuJHkcKOnp25G3PLly7Fq1SoReuNGLRTLFjA70j60RbE3Rdn0bNHTxB+3lFzQ68WxafURqfomWZ9HStmPc+GclPkoc2eSAcX0zswRkWI2OJtZ04PGtbG6OvdVCpXyu57eT3qo6HWTJhFobgRalEgxHk+9jfLS5E2t1JRq7MKUpsWOyheQ5LBW1Zkuf3C6HqmGMu6IhUKkCqpVeHGLAetzzXC3WFFkUYE+qelBRzF1cDx+StHg7ywTkoqtMKs0uMNzN4ZHeKLi67fwV+wY+A4djfZBLhgRrYWby8lEyj6DscZoQVF5Jdx0Gvh4uEGjsWmkGvK8SY9UY+/ctrcftSuvv/66+LHEl1tbJsuWqhrkvGorqOnMwh4aC7VX/eVdnB0rP5cISARaHoEWI1JcGlOcmTKreKFaa2jPWTXvlgjtHSyy4I90I9xgwd9ZZuwrU6O9hwmVZdWoKMvHzB5mHHVpj/8cUaGfRzX0ZaUwZx/AVboj8Ms4gA/b34ycwI4oswB+lgrMG6TDBe39TiCY9qE9R7eeMyyag0hJsXnLP/hn+oxs20ESddVVV51QAftMn7e1jt+Y0gnK3AOnDYNru6a1zmqt65bzkgi0BQRalEgxW4Tpr/QY0bp27XpKoT3G0s9kQU5n5KG5idTRUgsOl1oR6mpG1yCt8ATdvaoG63LNCEQVOrobsbPGBxqVFYORgi4uBbhidH8sP2LFW8lW+Lmp0bl4L3qnr4J/dSEKh12H72oSUWhUw11rga8+G7P6e2B4l0hJpNrCU32W18jQE7UzLK7IZrLSAHNJFXLfPrGmkSNcJJGSd4xE4NxCoEWJFLUS1NQoRKquR8pqtaBKXwOtWgWT2QxXFxeUlpUjMDCgFtWWEJu3JJGqMlrx6jYjVmaYEO1mwmM9LbC6++C1zdXYVwZorEYM8NEjSe8Jk1mFTtoi9Am2YNqAcOirDfhzfynKtvwNTXYajqm0GDh2JLp37Yhnt6qwvkCFQHUN+qrTcUGnCIzpEggX1kX416RH6tx6WFv7bKl1Y4FHPj9MS2fqvLTjCBT/uBn65GMNQqLx90TwbSOg9nCV0EkEJALnCAItRqQYvmGmGjU3ilH8aF+j6M/fliI5sxju5kr4BYchKyMDocH+iEnsiUH/9q4634hURY0Vc9bXYFu+FRVmKyLdzDCpNCioBoxWgLk8HU0ZCPVxxUFjKPQWExJdKvHoIHfE+mqgWfg+iqut2BAxBG6+7hg1uBeg1mLOX9VYlm2Fh1mPSFM2cjzjMSchH+N6x0oidY48nOfSNCkyJolie4/W1my4teBoOJqPgq/+bnA6vuN6wrN/fGuZspyHREAi0AgEWoxIsW0BC7wx1V0xpkMrncCzM9OwZVsSjqSlw8/bB5HhQdi+ax8euGc6vl24FNOmXiN+6TJ7hLWoGgrtKR4vR+unrqehrD1nAuvGZO0pmX9GiwrVFhU0ogkLsPaYCr+kWdDLS49be7hAq9Vg6+FyzE12RY5ZKzRRWljhpbMi0GzE0Wor4k3p8FFXY6dHb1RZrOhmzsSj4WnouvYz7OsxGT+ET0ScpxFXJaig+7ei8pFjFfhiSza0VQVI9emIZL0n7g08iBtH9wCz9Wj2WXuOsHKGRXO0iGGmkPReNOJpbaW7sLI1n2WG7i+++OJWOsvWMS2WRKjYeAjWmuM/KJWZeY/sDO8RnVrHROUsJAISgUYj0GJEijNitVxWla2veOP+vclIT0vFP9t3IyE+VqTppqamoXf3zqg0azF8iE1rcS55pFRqLZanmvDDIRO8VSYEe2iwOsuKYhOgMhrxSd9CRMS0Q4CrFV9tqcCSVD0CUI4QVw1KLWr08KhAcUkFig1GWLwCkYZI6CtKcUnW77hMm4bwyVOxoDIeH+8zQWc24KsBBQiLaQ8XtRW+ripRxqG8xopvtxYhrzAPU3v5IjE+RnqkGv14yB2dIfDhhx+C6fOPPvqoKHwozTkCFJ5Xbk1B9eFcaDxdoYsMEAU9HRXjdD6i3EMiIBE4mwi0GJGi94MNKVmNl02Jaax7ckJKtNWC3LwCWC0mmCyAq06D/IIiJCQm1npaziUiZYIG7+4w4pcUE1hvz0dtRoJrNQ6VmqErOoI+naKQqQnFAJ9KJHiq8fHOCpjUgIubJ7xdgGMGHWJRggB1FTabIzCuPAmhe1ehLKw9drUfDX9vD3T1MmD+fhVQmonbentjgzEKgRojbuqsRlwAPV5aoUujHopeOPuyEFIjdTYfvXP73NRDvfjii+L+IolyVI7k3F5l65p93TpRyuxYV49e9ssvv1zIJ5wZ+/FxLNakYgP5uqZ8rniunY03d+5c8Bg2Pj5XjN+DnC/rTrUGY59CFi1lhXjWV2wuW7RoEdiSie9ZrvX6669vrqHlOHYItBiR4jnZnJI9l5SwHIvINTWkcy4RKY1Gi3WHK/FakhVpBjV0VhMGIBW93fLRvkMCHk8OQAXUiK7JxNMXRuLXAzVYXugGUZ7PCphUQIC5FN3NGYhJ2YZxhj34ocut2OrWDhkmN6itFryRmAE/f39orUYsygnETxmA1lSDOV3KMLFHuCi26cgkkZLfBaeCwMGDB8WXPqtESz3UqSB4aseQ/NT34h8xYsQpEamjR4/W/qi1n5EzIsU2MqwgrsxFEqlTu572RzHTlTiS3CmOhtMd9ZNPPsEdd9wBkjS2YuP9wzA8C5NKa14EWoxI8ddNamoqeHEvuugiUTGXrQWaWqTvXCFS5dUmrD0G+OnM2JRSjW+zNIBRj+vDS3HPiGgYjWa8vb4KS7OBTpVJ8GnXDUdqPOGpMqPUokIn6LG5QoeE/C24MWUBDgf1xYKet6OLrhjeNXps0PvB9dhO9O8UgXHdwjEiwRd/HyjH41sBdVkm5gzQYkSPdg02HJZEqnkfprYwGts8kUTdd999opq2tJZDQCFS9EDVNVYmb6xHytmMnREpfm+zdYwkUs6QPLufT5kyBT4+PmC2PG3hwoWiuj2Jt7TmRaBFiRQLcrLtAPsxMTRAYWr79u2btCKlsvmp1pHiyZz1uXMmsKbonTovR6J2uo3f3VKFDw8CXtYaPNaxHIUVKpRVluDiDu6IjI3HX5kGlFUasOdwJkq13thX7Y9iixohqECiORtDAkzwObgZ4RmbkNXxIrzlOwGFFh3iNeXop8mE2lCJfdpoHK7xwvS4Stw0OFrguD8lB0ZTNRJjI+DionM4R+5LcuusXY4zLJpDbM4EhKYS6ibdNHLnZkHghx9+EH3MmPDRp0+fZhlTDtJ4BJpCpLgvCVd9ZIdESfF+KGfn//NHLjtN8Di+hOsL7dHDQe/J448/Lg7lS5nkmmPefPPNohVQRkaGOK894eN3Pr+7N27cKH5Iv/POO6JtizIXhod5X9FzQq8M5//GG2+I1i/l5eWilx8bNLPpMo16vI8//rgWvK1bt4oWROzpyHeM/Wfc6dtvvxUJEWwjQ4mJsn4SQs5tx44dJ1wIfofv3bsXvOcV41xpd911lyg0S+M+7NjB/Zg4xWbc11xzjfhMuQb0Ah0+fBjsJ8iSP8SOa+JaX3vtNbGW+q4J8SP54fuG2CqYsz4bn0Ma6zISy/qMJUiIy7kUcm3809C69mwxIsVlP/TQQ6LHE3sj0Rty4403Cq9UU4wP4zPPPOMw647j1idmtz+Hs6w9irSp/XCkESC54DkcnYcP4Q9JFXhtN6DWF+Lp3kZc2iceRdVAUQ2wPdeMN3aZobaYEK8phZ+5BAZdMHZUeyKgOgvjsQ99CpKxs9Ib+e16oWNiDJbm+uJAjRZxhgxcEVmJ9rEx+HqvAeqaUlzf3RMDOx8XkStrddYzkOvjWuxLUNjjxHUoRMoRFqfba4/n4JeKJFJNeQpafl8miuzbtw9z5sxBREREy09AnlG8mOsSFAWWuh6puhog+/BbXY8TyRHDtXxxR0VFiRc2X+D1PfPKsfYvZ4VI8ftwxowZqKysFKTmt99+E70VlWOWLl0qyAQJEsNNJBfKZyzOTCKlzIPzJ5m77rrrRKP7BQsWCCLFMXbu3ClCi//73/8wePDgWhLH+bNxM9fKd4QyfxJE6vn4+cSJEwXxUIiUl5cX+vfvL4gU50Z76623BPlYsmSJ2C85OVkUjyZpTEpKEmPzc+7P68E5UmvG/eitzczMrCVSBQUFuPXWW8UPWh5HxwHHTEtLE/0NiQ9JZN1rwmvNhKt58+bh2LFjwqvE5tL8l/0KqaUiKST29XkolfuC71di0tA+8tE6fQRalEjxQfj555+Rm5srvFGMtTvyLDlaWmM8Us7KHzTGI0Vy4Yg8OPNIma0qfJNUiR1Hc1FVWYYb+wQjITYcL281YG+JFWEqI3ZVaqEy1yBcfwydgt0wqZM/vtmah065mzAk6y/8GDERa0KGQ6Wy4J4OVYjSmbF4yxGoPP2Q6ZuISFcL7ulUA39fD/h5ukGnO7GPHvFrDJFSmhbXhze/zJTipA0RKZLOhshrQ/PgOWSLmNN/kM/UCLz+zz//vEhSIIlqqO/imZqDHNeGAF+uildEwYQvcr7UT5VIFRcXC50qicq1114rhnUW2muIpCnz6t27t9DP0XtDLR37qtq/zCntICHiO4Hr2rx5syA0ivEcnAfJS0lJifCUUThNDwyNjY6vvvpqQdj4HiGpIdlXrF+/fsLz9dJLL9X7uf0aOLfw8HB8+eWX4nCSSRKWMWPGCNJjL6Rno2iGx+oTqiufkWz16NFDrIsE7L333qudM+dNokZjuRAK/knY7DFX/pvErK7wnPMhmaTHrW/fvg4fDXrK6Kjo3LkzvvnmG0HiFPy59sYmEshnr3EItCiRYr0g/orgLxY+IGTLjpoLN0SkWnOLGLMFeO4fA346akJnjxp09DRiXbEH8k1qdHfXoxIqeGi0SKzJRG5RHuAfit1oBze1GQ8e/Qah6euxrMvV0IR3xOLKCHjo8xCqrUJYcAg0Vj12lvugGC6wWix4p8MRjBrU0+GVdhaWkxqpxj0kbXUv/uDhs8Yv43vuuaetwtBq1n0mPFLbtm0DSUdhYWFt4k9zECn7uVKnQ0JA77X9xhChQhDrvtjtiRT3qUve6o7PsSZPnlx7rajhoyaXni+ev+7n9uORmNBTRVJJgkTSQTJEq09IX3cuH330EVavXi32pydPIVl1iVTd6+fIS9gQ/iRI9GBxzhMmTBD/PWTIkJPu0alTp4q/kURxTvTucV1875J81g1ltpqb/BydSIsSKca5u3fvLmLDjEvzgsbGHq+03RgMW7vYXG+04u5V1dhSBHjCgCBUwMXNA8UmFaqr9OjuWgx/NzesrwyBj7sKvtAjuPgoOh1YARcPLyzqeD0K4YL/C8xHgqoQ+6o9sLY6HLl6oI8qDQa3SNRADXVlHp4dokPnjgmSSDXmxpH7NAkBhvFIoviCUTwVTRpA7tzsCJwJInXo0CGh0bEPbTU3kWLY68477xT6obrm6FxNIVIcn+EzvhsU431LLxM9N3XF8fURM45B/RI1XhyL4c7GECmSUL7PqP/18PDA2LFjTyBSLPejeKAaS6RIADnnhrxGDItS98WwJZ9VkkV7o9eMui1FI2dPpjhP6qekNR8CLUqkKJJ76qmnRM0Z/kLgjUWBHsNC+qoKHDhwCB7eftDCBJOVdaS0yM7JQ89eveHuZkvjb+1EikXD/7OpFH+lFiHD5IN8tTtcrGYMtyaj3KCGxc0LqdZgFKk8EGIux6TMpYguPojdwT2wOupy6KFBuVWNLiXb8O5VnbGz0BXf7iqGmz4Pcd4WhHi7Y1D7QOhUZkSGBjTY9Fl6pJrvQWlLI1EQzF/LfPExvCGtdSDQVCLFUJfiSXTk/aBelN/B9GyQDNCoYaKe1dGLvDGhPfu5ctw9e/acIHrmi52C7eYgUhw/OzsbP/74Y+2Foo6PIWkKy0mqqE2i2JzG/Xhu+/AcC8syDMl3EyMnijXkkeI+XKc9TgxBLl68WBAYfsZwJVsnKfvaa9wa0q1169ZNNP2mvonGFkx0QtQ1Xov6QoAMp3IMe9E9Mec5uXapmWreZ7pFiRQ9UrxJqbNgPJksmi5Iuijzc3OQX1CIpb8uQ1REGEJDQrH3wCFccuFQpGQVY9wlF7YYkXJGQKgb4Q3sSC/y9/4SfLqlCCoPHxyu1MBSkonLIqqQUqlFnLoEhzUdkFGtxvSdr6NK54qKLoNRFtwRZepgGAzVKC44hvHxKlwxqh+MJgsKyqqhthrE+dxdtPDy9BBYEEv+unBkztbRWkJ7zNqr+4uqeW9zOVpjEaDWhr+g+UVLPYe01oNAU4gUO0gwm4zfuXy+BgwYIGQVJA91yYsiziZxZp0/6psYLXBEpDgm9U0kYHwpM9xUtyCn/VyZxcf9qMWiuJovdL78c3JyhDelLhkh4nXJWkOhPWV8jvXggw+KEBYLTzKsReO6+Y4hKaEml997q1atEjoo+7pcJFEMCVLU3RQixfNxPdu3b0d0dHRttiTXRUJDQtdUIqVcE2Yg0kP1xx9/4NVXXxVasvT0dHE9SR4pZq8vK4/t2KZNmyaIXKdOnYRgn9+xJMwM80ky1bzPdYsSKd4EdIXSGINmWI8MXhG/bdu8AUt/W4V27eKFt2X7rv146N7p+Or7Jbjx+qtFfJ199ujVctQrj8Jmergcaa+aI+Xfea89FQqLi/HcFlfAWITwihSs8xqEMS6pMHiGYFjWRoT99h7WD5iC7fHjYK0oxG5LFIb761GVn4XuoRqMH5gIs1oLb50KalX9F92ZaL4xYvOGsvZ4VmdkrDHlD5yNodfrm1yYtXkfAzkaEeALjr/W+WKgLkpa60JAEZrXV5STBJjZr1deeWXtpP/73/+KDDIKn5ktzeN5bH3j8NqTEPEFSz2Tsm99CDCsxMyxoKAgEfatb7y6f+MzTrE4j6VOh+JwPz+/eo/lOese7+z/7cfn/JXyBMr8iQ/lJCQWjjAgyWKok2RIMWdr43o4NkNpioeNx9Z3jobWUN957OfM8RXhuXKtiCFrhzmyrKwsQSKZfMXsRuV4Xmdm/CnzbF13+bk5mxYlUvyFxF8hYWFh4gEn++d/0w7uS8bBI6lITUtHSKAvPH38UVyYL8J7nXsNQLdOHcR+rTW0Z7ECh4ot2F1gRrSHGb1C1Jj/Twk2HsxCpGsFUt3jEZi5A1GFGfDXF+LrHncgXFsNi8UEf0M+Qt2A1dbOKIcWHQ0p0HtFosSsQ4ArEOpmxuweFnSJ9D3hLjtfPFIya+/sf3kw1M4aPCRRzFqSJhFoSwgwDEoyw+4b0iQCTUWg5YiU1YqdSUlgLJpZe8ywYKl6+/IHJAbC02S1wmyxiFBWdXUNPDzca9fVGokUSdSvR0xYmmJAQYUReqMZ07tpsewosK1cB8/iVEzJXYrgslwkhQ7DhsgLEO6tQVXmQYT5uiNLr8YF3nlIceuOvPJS9PYow2pjPEwqF5RZAKvFitlR6Zg28kQvgSRSTb3d5f71IfD++++L+j0MJ9BLIE0i0NYQoJ6IGiqW5ZEmEWgqAi1GpBhSo/CN8Xd+WfPXL1tMKB6pxk68NRKp5AIL7lhdA4PZjM6uFUgxuMOq1qCvKgduFfnovOkbVPtHYWXMBKT6toMBavQ0pWBiDLAu1x2lBRmICXHHOksndFXn4P5+Xtie74LUglIkl7igsCAbj17gj+G9E6VHqrE3ityvUQiwsjJT35mh56gwa6MGkjtJBCQCEoE2ikCLESlmbTDFVPmyptiPWQiM/TbFWgORqquRWpVqwr3rDdAAiDBmoUTrhyq1O4bn/IUrU5diccSlOBA7Eu09gL3VWvi4WuCfvhEf3T4SOw5koqKsGOsLArEyy4BJQTm4Z2J/uLi4wmK1osZoEoU1vdzdoNGoJZFqys0i920QAYpgeW/JDB55o0gEJAISgVNHoMWIFAuIDR8+HI899pjIJmFmEEN7rGHSFGtMZXNnYnOm/DZUUd2RONpgBn5LNWNjjgnDAg24NMEDOq0Wu7Nq8OKfJciqLEM/l2IYra7QpiVjZPqvODTweuzQRePCUCs+Ke+ACgvQS5WNq8JLMHRAb/i4ADqNSnRvV7LXGN5kZgmtoYrhFFgy08SRORN5NyZrz9kYp9sihnOnSFZm7TXlKTj9fZm0wfYYrK4sTSIgEZAISAROHYEWI1JsPsmUTfY8Yj8iNotk6QN6qZpiJFL8Be2ICJ3JXnvHKqx48h8TthVaEGCuwBM9auATGIav9pvhaSxFXpkeURU5GHBsLcqKS7A5fhTyQrojx+iGzqbDyPFIRFo10L5yLzT+kQgOCsD4KBNGxbmdVEqBoVBuDfXzU4iUozTlxmTtOWsR46zXHo+nlq2hCvXOWsTIXntNeQJOb19eC/Y0oyeYqeLSJAISAYmAROD0EGgxIsViZ/Q6sCYGi6OxBgZ7d7EWSVOsJUJ7jrww5dUWvLOxFMuz1DCazYh1N6LaxRs5eqADinBBzt9oV3gIhwK7YJ1LO8S6luKA3wCUGQA9rBjgWQUvfTY0KhV+M7eHwQKM8S/BnGG+8PXxPgEGEkISpIb6Bp6u2LwxpSCUXnuOrhE9aQzXNuQ5c+bVknWkmvIEnPq+9B6yIS3LjijFF099NHmkREAiIBGQCBCBFiNSfFnWNYYWGnoB13eJWoJI2ZMHZuRllFmgghVR3mpU6A14cXMNVuZq4UINk1UFq8WI+zfNg8ZVi9UJExAcHIR11cHQqIBYdzNSDK4oM6nhY9UjzJiLwaEaJBV540hZFa4KLcSd43qe5GFrCSLVmNBeSxApWf7gzH8Z0XtJEpWQkCAqOEs79xCwb1jMkD6vJYtctnbjvPkDWqnS3Rzzrdu82X7M+upsNXTOhupzNcdc7cdoyXM199zleI4RaDEi1ZiLwJe2RqMFcDysZTSZ4KLT1R7e0kRq8SET5m0zQGUxY2aiHlN6BWHeP0b8lmFGgKYaw4r3oPuOBVgbNwbmTn1QVFWDXIsXrC5e0KqM8Kwphk7jgYNmdwToc+GpNmJcezeM6RwAlVEvitrVV1xUEqnG3DFyn8YgQM8lSRSLbCo9xBpznNyndSHAStmKsZr3kSNHRF09+0rcrWHGLKNhn8DAeZNANNQ7rqnzVsase5x925f6xuQ8qNFlHzrFKEsg+aqvQnhT51WXNLXUuU5nnvLY00eg1RCpkuJCpBxNRUVVNTxctNC4uMFQrYfFYkZMfAIiw2zZfS1NpL7dU4O3d5thMBlwVUAOpg6Ox21rzYjU5yH+4CrE6rOwOP4KHPGORYSlGEE6E/aYg2GGCiNNydBr3KDzCkB2cQXCTblI9eyIBG8LugdpMCxKh/9n7zrAo6q27pr03kMSAkkoCYEk9CaEIip2BVRQ7PXZ9dnr/1T0WR421OezoYJdFBsgiBSV3ksoqUB672UmM5n/WwdvuAwzmSFMhkly9vflSzJz7zn7rHvuvevsvc/eg3qZz9sjidSpT27ZAkBLFMtCJCUlgeUmpHReBExLxDDz9ZVXXilyH6mJwekc4eHDhxEXF3ccaVIyaZ+spaitcbRVLqet8xijS30WLlzYehjJlTpzuL3wc2Rf9tJZttM+BJyGSNVUVYI34U/LViA8JBiREeHYuy8ds2ZciC17MnHF9ItEuRKurNsKNrcWYE2YGNdjqcQMv2cbDKDmCqqgSofvdpahqKoa4YE+iOrZG/s3bMWog7+gyCcceYlnodAjCoeraxHZUo6AoAik6YJQ31CPaV5pCI+KxXeV0ShpakFy/S7sDx4BvcGIkcZMxAe54aFzE8yu1Jwh2JxYKCVkLK0mbSkRYy3YvK6uTpQKkmJfBFhCiCSKpSEkibIvtqejNXPkYfr06aL+Wn5+fmtZFX9/f1HkloSG5IX181jSxcPD44TSKUopmE2bNuHXX38VG4LOP//844ZnWhJG+VJdcoauO+YFZM056mnOuqMmUkqb1NXU5aeUQDFX6kXp2xYi9f7774vnF9th39Tx008/Be8LlswxFaWsC12mdJ3+9NNPAg+ez5jepUuXClcqMVeLgp1aX1v6UtpQzmeBcNYiVOOrEDxWHuCzdvbs2WK3rRTnQsBpiFRFWTFWrv4L50w9G998+SX69e2D9Zu24fYbr8TvG3bjyssvFYSDLwaajtuqtddWgDbhb6tGHc28SlzQUTID6Jr12FOqxyN/aXFRxiKMrNiMZfHTURMcA2//SBQ2alBdW4ExTVsR3iMCeYYeyG82IkSjxR3jIlBYBxQWl8A3uAdeTfNHY8UhTPCvQGJwC26ecVa7iZQSbN6Ru/bUWJibuvYgUjL9gf0fCrwuvFeYXuT222+3fweyRYcjYI48XHLJJYI05eTkCALDRSYL9HJxwoUpd0ez7A8/433GYvHqgrV83nHjwapVq0QdOr6webzimmPh32uvvVYQ8W3btoHERyFJPHfx4sWtxILnkVxZqtOnnPfqq6/ioYceEm2SoBQXF4NkgqK4L0lqWK7lsssuM5vnzBqRUtx14eHhwgI1Z84czJs3r7WuqzkSxTHz3cLnKskpiSjxoN4sAHzTTTcJbKg3k0szqfRLL70kcOE9xu8Yf8hKAdRPqSFrqS8SXJJILjRJ2JTrxD5J2KgLhYSQx7Fd3s/UTYpzIeA0RConMx3btu+ExsMbfXtHoFFnRLC/N3btPYBLpk2Dj5eHQM7RrqTq8okAACAASURBVD3RqdGIrMwCrHh/Aao8/JAfk4yDgaPg66bHJaENKCw4jMqSI4gYMgY5FVpc1c8TWcUVGNLTG0OSB7QG1HN1dCSvCPpmrbCKJQ6It5hNWrr2nOtG6UzacO4wP1SfPn1kYHlnunBWdFWTB76EV65ciX/+85+YOXOmKG/C78vKygSxovAFzyLx69evF0VrKSQxLGa8detW8T9f9mrixHY++ugjMIEyX+CMqVMv1Din+DndiTyXSZVZDFgRkijqoT6HhICfk5BQpwkTJmDdunWiygXloosuEiSOBI8uaOo2YsSINtFQx4spB5J8kQxRfxJAc1YxcwRM/ZlaV7ZLbPgZLW20OLEIMEkpCwJHRUUdRxrffvttQUqVsVvri9gSB2KtSHR0tMCDRE3RhWSYpG7nzp0CM2txYF1oyneaoTiMSHFytZVryFbEHE6kGuuA3euh37sZ670GYoVXIs6K1iM8LBKV9fXIbPTF/MPe0BqAVK8STOihxXkj+sHDw73N1AVtWcWIhSRSts4IeZwpAkx6y4c8i4JL6ToIqAOs6d4ZPHgwpk2bhocfflgM0vTFzTggEi2SK0Vo+Rk7dqwIVGfqGT6T1S9mhQjxe77ISZx4DEMdmOaEFiSmz7j//vtPOJd9WCNS8+fPx/fffy+Ik1pIEuh2GzdunNjBTAvQ5ZdfLuaxOVHGOmnSpOO+Jpli7BjdZLQgsQ21q9IauTElUubGY4oZFaArjz9qEmmtL+ZQpKtOHZhPCyMth7wmprooxFcSKee7px1GpOw1dIcSqaLDwF+/AJ5ewKiz0RzaU/ip+VCh+5C/v96nw+t79GjQG3GB1yE8c2E/8SCwljtJEqljM0KmP7DX3QH83//9HwIDA/Hggw/ar1HZklMgYM2dZfo9rU8LFizArl27WvWnJSs0NLTV6mNKCkhy6E6jVYgvcrrGZs2aJcId1MJ4KHOEwhqRok606pgrS0QSRKK2aNEiEdO1f/9+vPXWW8JCYyrWsCBh/Pzzz4V7cPz48a3B+NbIzckSKbooOSbGeJJgkhDaapFiXkW67OhyVISLH1oUJZFyilvOZiUcRqQ6k0VKBEdn7ET6t1/hq8iL4D8gCf8YFQAf76PuRT5UlFVaUaUWH/6Zi6yiUlyT4o0pY4eI7ySROjYHrWEhiZTN92ubB77wwgvCjUyLlJSuh4A18mD6veKGysvLA11GFLr1aAUhoeLL35QM0TVFFxW/Z1oFuuJ+++03s2C2h0gxoJ3t2pJqgKSGVh66tk6WSCnH79ixA6mpqViyZIkIOLcnkWK8GcfyxRdfiNglUxJprS+6OLmrVnGzUme6YpU4NGmR6jz3cKckUvRbWyoRQxLU7lp7dD/qtGha8Q0KNm7AoslP4/PyEBjggmdjD+GycQPEaoNEin20FdRubfegNYuUtV17nGKnWmtPGQt381gSayTIHpnNZYmYU39gcFVMHHlvSOmaCJwskSIKU6dOFRUlaKHkvapYmZR0CSRDjE1i7dMVK1aI7++66y4RDH7w4EFBQtjvm2++ifT0dBHwzBqptKSYI1IM7GacE58tStC5mhDU19cjOTlZuPZYKoyLKM5d6kk3HP9WrFWMIerZs2ebweamrj2Oee3atSKeiePasmWLCORW3GFKvNMrr7wivuMxbcVIteXaYy4vuioVUkgX69y5c1stUtb6+uqrr3DVVVe1xqjxeN6/JLtMayGJVOe5jx1GpOwFCV171ohUu3bt6ZuhydmH+nUr8PqRMPyUMBN9PRpQo21BVaMOTydW4bxxKa0WKXsQKW6xtbTjzh5EyhqZsweRslfRYrqjpLQPASb9O3LkiNhBJKXrItAeIsW0CHQXMaiZMU4kKyQqQUFH89eRDJFUsf4iF2a33HLLccSFRILfMaCc5GfIkCEisJ2i7BJUpzXgApHB7wxwJ+F67rnnROyTEmzO8+j+IkngTsHhw4dj6NChos2qqirxOUkdY7MYJ2XOBaj0be5K8/iSkhLh4iYRjImJERZaZecqrXR8f7DSBsfK94k1IkWd1BY0ZdyMUWO7TNdAYUwaA92VY631xXM+/PBD4b4kvmyPFkHqRTFHpMxh3nVnfOcZWackUrw5T8UixZudJKZVmnXAqkVAVSmK4ydg1sEElBtdkIIinBeth79bC6YkR4nYE4ratWfpUluz5FizSMlg885zE51OTblVevv27WIl3JZl8XTqKPt2XgTMWZWcV1upmUTAORFwGJFy2hgpBpR//AIwZiow4kwY/IKxeFspVh/IQ2q0Cy4dlwhvL6/jdhxKInVsMtvDtSdjpNr3cOBKmDEndIcoFob2tSTP6q4ISCLVXa+8HLc9EXAYkbJFacUV1WIwwPi32ZmWGdbf02iOtmC3XXse7sCOtcCvnwG3PAtExrSqaM2aJImUJFK2zOeOPIYEikG4JFG9evXqyK5k210YAVlEtwtfXDk0hyHgNESqqbEeX37xJWZefT1WLvsR7l5+0DY2QN+sQ8qIMUjs38duREqbmwWvPX8BNRXAudcAIUfr+CkiidQxLJTM5pZmpD0sUoxXYECsFNsQYPzJ888/j9deew2JiYm2nSSPkghIBCQCEoEOQcBpiJROq8XXXyzEJTOvxbdffo64mJ7YtG0P/nnnTfjm599w3eyZIkkly160t9aehgHlO9agJWMXNLGJMI6YAnj5nACstSBtEi2axNsKardGxqzFSHWnYHPu5JGuKdvub2ZYZpJFEinuRpIiEZAISAQkAqcXAachUrXVVXj3nbcwbNxZyNi9BcHhEcg9cgR946IRGt0Pk8ePETvcWPqCuxlOOti8plK48TQenmgeeRbcovtyy4pZ9K1ZYaRr7xhs9rJISSJl/UHAHVgkUbfeeqso0eFI4Y4uplcg6eUigIHtvr6+IucNf0uRCEgEJALdFQGnIVLNzTrU1NSipcWIoMBA6A168bCuratHUOAxt0+7YqSqyoD3nwZGnQPjhIvR1Kw/fteeydWXROoYINawsAeRksHm1h8/LKRKEnX22WeL3DeOEhInJh5kEVxLwh2wYWFhrbtaHaWb7EciIBGQCDgDAk5DpGwF46SIFGOg0jYBf/4MzLgD6J8irFonpD+QRMoi/JJI2TozO/Y4urSZW4dJCh0lLNdRXl5+QneWcocxPQgD3+1RU9NRY5T9SAQkAhKBU0WgaxIpjQaawweAbasBTx/grMsBH3+BlSRSx6YMY85IlDw9PSWROtU7qQPPZ44oXidHln6hFaq4uLh1VLSI0bXHH0V8fHyEa48/irDsiFKOxBIkzNysFmZ3tkUsncfaZHv37rW5TdN2lBOpN4kgf7d1T9iiqzxGIiAR6D4IdEki5frnT0D2XuCM84D+QwD3YyVQbCFS1gLFu1OMlDUs7OHak7v2LD9wmHCTRIFpDhwltDixHIgiJFRqAmWqB117kZGRrZsv4uLi4OfnZ1FdVrhXy9NPPy2yZrclJD9qApSSkgLWFqQQH2bfVoTErC1yxmN5jiUJCQnBueeei/POO0/UozsVYa04BTvqLEUiIBHoegh0SiLF9P+mK0a6E1wa66D54F9ASCRarrgbRg8vkY/KVPiiaCsLNHftubm5WSzfwu9Ffy4uFmeEtZ1/JCAMmG+rRAwbt+Qm4edKrT1LbVjTgeeRKLF0hDlRF1+21AdJJbFqy53Tlh48j/E3Mtj8xCvAQqtff/21qHN2qi90c9eXLm6SWM4j3g+0LJEAqV16ZWVlonQHRQk459zl8TxWCTTn3yRTFLYTGxtrM5Hi7sOnnnrK4vEsoPvAAw+IQrqKdCSRUvpgIVpaA9srJKDcGECxRu7a24c8TyIgETj9CHRKInVCiRiWeMnYCaxZjJbR58Bl5BSLyHYli5Q9ihaTVLblxpAWqdNzk7IiPMnFvHnzRGV5ewqJbVFRESorK0WzaqJLcs85Qbcvrz0tKhRuCGANM1MhwWOgOYUuMaX0Unx8vMV5ZWqR4rltWaVMrVE83l5Eiu2wQCzl8OHDov5bZmZm6zCnT5+OG2+8sV3wswjw22+/LYlUu9CTJ0kEOg8CnZ9IVZYA65YAjXXA6KkwRPeFi8iEbj61gS1EylqAdXdy7VnDwh6uPblr7/gHRl5eniheSivMhAkT7P40IWGgu4mWJmLPa0zrKpOiKqSInfJ7WqRItLKzs4UeJFck8CRciiWzd+/e4n9aoiIiIsRxUVFRCA0NNau7OSJlySplzhplbyKluAgVZYm7QqZY9FYhQyd7Id555x0sX75cEqmTBU4eLxHoZAh0XiLl6QHs3QisXwakjANSxgL+weKhz5eCJFJHX3p0u1kSGWzufHcr5y9JFKu8d0SaA7pRaWWiNYo78kiESZjoolNcdSRBFBI6uv9IumjBom4kXoqQeHF+MaaIpIkJarmzkMLvSELMiZpI8ZgjR46Iw5gfbtiwYcedorZGEZPVq1eL7+1pkTIlUuoYKrowFy1a1KrThx9+CCZFJcEkoezRowd69uyJ22+/vZWEUueDBw/iwIEDYJC+qbA/GS/lfPee1Egi0F4EnJpIGY0tqKysRkjIsYBPkf7g6afgte4ngDvzLrsTCI0ENEfjlSSROjYVJJFq721x+s5jxnKSkHvvvbdDlGBST1p5cnJyxEs+NzdXkCkSBpICxqopLjoSHLr5SLpIHHgc80opQjcef5j2gOdS+vfvL35zR1/fvn2tEinmxnr99dfFcaZWKVNrFOOMlIDzjiRS7EcZpxInRdJJAqR2+5kOjm5YBtqbc0Wqj5VEqkOmtmxUInDaEHAYkaJL7WTzy3z52UJ4e3sBngG49MKpIjD78UcfwV0RGnjx84tuBLyP3x1E8sCVcXewSJ1qjJQ9LFJ80RLvUymXwxc03UPdXViEmFaMl19+ucOgyMjIEAHmJFAFBQXCKkVCRTcdCVG/fv2EZYWEStmtx+9JwCi0TikbDOjK430WHh4ujmcbSpA5LVSKZct0MGqLFEnF559/jn379onD1CRDTUhSU1PFHOloIvXHH38cF2A+bdo03HTTTfjoo4/w448/tg5F2RVIsrlu3TrxOTF47733BLk0JVPqXYTJycnSItVhM1w2LBFwPAIOI1InPzQjPv30M8y+aiY++nghbr3lRuGq+v7zhTDkZsClf0qrFUrdti2EzdquPWtt2FJrz1obJA+nmqvGWhvWdLC2a4+4WmvDll171trgi3vq1KknP0W60Bm//fYbPv30UxGP05E7GLOysgSRYpwUSRQDyOnuY4wTXXS0RtG6RKsYrTLcwUehm4/EnaKOm6Nrj1YYEiqSJ2V3IV12lgpRmxIpug/nzJkj2h47diyeeOIJYTVT79R79913QZLTEURKmUYcKy1vamGcEwnjdddd1/rxDTfcgBkzZrT+f+2117a6PBXixS/V45S79rrQzSqHIhEwQcCJiRTw59o1qK2rQ3hkb4waMUSoXldXC2/vEwsN23pl+VLnC4Guh/YKCQzjsCylDbClXa7s1YkMbTnH9JhTzb9EixSxOJVaabRWkBC2ZZGyNjZi0ZHkwVr/p/t7WqHuuusukeaA1oqOFCXRphL/RPJAIsVrSAsS5zSJkRJbRxcg3eVcPNBCpY75IfmiNUqpe0lXHu8LzoXExESLVmFTIkU3HV2amzdvFkN/5ZVXsGPHjlbSNGnSJDz44IPHWXns5dqzhLWSS4oEiLqwULoizzzzDIYPH976vzqmSq2XJFIdOZNl2xIB50HAqYkU6+81NjbB19cPrq5HY6D48m8rf5Mt0J5qGzyfK/CTdVWqdTtVHdiWtTxRjsLiVK+HPcZhy1id8RgS2TvvvFMEll9wwQUdriIJEYkbrUAkUcRebdkkMaKLTxESJ7oAFeGxihVSXThcfR7/VnbvmRuQOSKlTqpJEsYAeAa4UxhDRZej2l3WEUSKebBIIhkwr07GuXjxYtDtqshXX3113EJM7fajW4+5vyiSSHX4dJYdSAScAgGnJlKmCNGadDQw1hMuLubTG1hClcRFJJU0GtFsMMDD3b11V5tNRIDnNTdD4+oKY4sBRmjg5uoCvd4gVvG2kColJonHK/XKGFDPttzb2F1nOia+/Cg6Hcu7eIhxuLq6tZLNtmYWMdDptNBoXASGBoMR7u5urYk5bRkH2yAWtDwY9Hq4MCaNJNfItswn9zTViedTbwY582/+VhKdtrXT0CnuGjsqQesGX+Dc9eUooUtPIVG0BiopLLhrj9eB1kF+prjy+JuuNuV/Uz2pv5LJnPNn4MCBbS52zBEphTApu/KUPs466yzcd9994t+OIFJqQmYJ/w0bNuDFF19s/fp///uf2KmnCImeojetcm+88YYkUo6azLIfiYATINCpiFRWRjryC4vgHxCMYUNtL7dAsrI/LQ0t0KCutka4MnpERCE/Pw8Dk1IQG9NLEIG2pKmpEZs3bYSbhxfq67hzyShiSYqKSzBq1GiEBB9bxVtqp7S4CNt27EJwUAAamnSCfPl4uaNJ14KxY0a1mW1dabO2phq796YBBj30LUZ4efuiqb4GQaERGJwyyCqhq6+rw9o1q9A7ri/KS48mWAwICkZJcRGSUoahd/TR7NRtSXVVJbZt247IqEjk5xcKQhUU6I/yyhqkpo6Ht5fl2n1sl9fjcE4Otu/chfCwcLQYW+Dq6g5XTQuMLu4YOWKYTVhY09PZv2dM1P79+/HSSy85XFXeAyRUpqVfGCPFOCdaopTcUYpyJFL8XNnlR+uLqVvYllp7logULWXclauW//znPxgwYMBpJVIknepi0Q899BAmTpzYqiZ3WCqJS2nJooWRIi1SDp/WskOJwGlBoFMRqS+/+ByTz5yCb75dhPvuvcdmwPji3rB+PcqKC1GnNWJoYiy+/nE5RgwbCi//IJw9eYJVCxetOBvXr8PevXsQ1ise7k1lyCmuQd+YXugzYBCGDLKefZpE6uclS8CA35v/cRe+WTgffRMSoW3SYtqll8I/4FjxV3ODo0Vrz67t2Lx9Dwrz83DXnXfgjTfnITV1HIpLK3DN7Cutuj2rqiqx+Ltv4e8fgMKyakwanYIffl2LEUOSoPEKwAXnTLaK677d27H4p2Xw9nTD0HFnIWvXerj5hcDH3QXjp0xFr4ijma7bJGOV5Vi/YTP27N6NG26+Gf97522MGjMWR3JzcdWVVyLAChbW2nf27xk4zUDm//73vxYTVzpiDEqCTcZImZZNInGie02d8oA6cQGgWIcVi5ZSYobuPlq0WPzXklgiUjyewfbMCE5hvTvGjiliq0XKUo4mZjDnd5ZimtrCmzspld15TNNw2WWXCavUxo0bxXVURB0/pU6jwL+V+DeZQ8oRM1v2IRFwHAKdikh98+UXGDFqDH5eugz333u3zSjxob9j+zbkHspBaVU9BvQOw9b9hxDk74M+CYMwafwYq5ac6uoqLPn5F/SN642DuaVoqSmCwd0fLhojxk+YhAH9jyYibEv2792Fnbv3Yu+ePZh+1fVY8t1XSEpORnVtPa64/DKr5IEusMWLvkbagSzU1dbi3vvuxsefLsTgQQPQ2KzBVbMus0qkGKxPQpiVnYPSihpMGp2MrXtzEBLog5j4JJyZOsbaMJB5cD9+W7kSVZWV6JcyBoWZuxAeHYe66ipMv3wmwkODrLaRk5UprIuHMtNxxsQpWPDJfIwaORK5BcW4+uorEeDfNqm02oETH8BUAnfccQdYM3LkyJFOrOlR1bipgbmk1NYr/s3gcwqJlmKZUmKl2ipc3BaRYmwULXWU66+//rhNCLYSKUuAKqkV2kOkzFnLTPuhviRYiqgD6JXPGMTOQtRSJAISga6DQKciUk0NdVj7x18YMy4VQQGWq8ubXh7G3qz/cy2a4Yao8GAUlVVjxLDBOHjwABIGJCIwIMDqFa2rqcaaNWsR0bMXXKEH3H3QOyoch3PzkZycBC/Ptt1Z4oVUXYWdO3dh4MBB2LN7JxIGpaCxrgoGowsS4vtbJUFHlTSirKwcLYZmbNm2A+POGI+c7Az07B2LyB7hVseh1zcjbc8eePoGwENjQH5JJZIHxiMjM1usmH18vK22oW1qxN69exEdE4dDGQcQ1KMnfDxcUFldj+SkgTbt4KutqYFWp0Ogvx9WrlqF4SNHo7ggDwFBYYjp3dNGLKyq6pQHMAklt/nPmjXLKfWzpBTvI+afUrKj08XHQHS6++jmY6wULVskUSQMlnKDtUWk2gLkdBIp6kX3HYPOuYtPLbRM0XJmztJ09913t2Zu5znq3YCd6uJLZSUCEgGLCHQqIiWvo0SgsyNAVx6tO7SKdEZh6RNao5g+gW4/xlmRWJFIMR8YSQXTKDD4PCkpyewQuUNPLba6uiydZ/p5W7iyr/b2r7RLQsW0ECyXw92EzOauFGs21/fvv/8urjljKtm/kmurM15/qbNEQCJwIgKSSMlZIRFwEAJMusks3tz1pU4d4KDu7dINg+NJpGiJonWKBEEpYsy0CbRGMfUBc6R1dE4suwxINiIRkAhIBE4RAYcRKWvZrU9xHPJ0iYBTI8BSItz5xaDlwYMHO7WubSnHcTCOiTv6lNIxSqUAWqMYK8UyMQw4VwoYd9rBSsUlAhIBiYANCDiQSDGJ5dGkmlK6HwIih9ffO75MR98dEnIyLmrcuHEi8WZnFgaek0wxrxR/SKL4GS1QjI8igaKLT0mj0JnHKnWXCEgEJAK2IOBAInXyRYtNB8D6YNzxJPIW/b3iNd2ybW7Qu3fvFoGvjOfgqtm0PAzrjSnV6y2BlpaWJuIhFJcMV+Xp6eniRcL2Bg0aJNpnrAQDSm0VukVYUZ4vI2abZlvsx5o+5trn9myWruD2dGLE5JgcO9uztQzM9u3bhaVBSZbJmmltbWW3dZy8dowpYTwJsRw1apRwEfGlTOvGGWecIV7AXVFYyJZz7Omnn+4Sw+O15LXjnFXmLUkUyRTvS85hJqaUIhGQCEgEugMCDiNS9gBz3rx5YucMg1gZn8ECoUOHDrXa9NVXXy0S/TGx3ogRI0R9MLWwSOq///3vNtu59dZbxXZ1EjISnueee068+BlUS+LBPDHLli0DiceUKVOs6qQcQHLBnEIM4uWuJO7+mTBhAuLj421uQzmQbiO6j0hUqBsTGX722WciH4/pmC01/u2334rzud07NTVV/NiCcVvK0uK0fPlyQfAYbMsir7/88gu+//57QURJ9EhKb7vttpMes7Of8Oeff4IFd99///3W7N/OrrM1/Whd5L1Ei5SpkEhx915b2enXrFkjTps8ue2cZbYeZ0lfnr927drj6uSpj923bx8439V19KyN3ZbvuTiYO3cu7r//focTSo6H47L3mGwZ9+k+xtax857kscxIfyo1Qk/3eGX/zoNApyNStI5ceuml4sVE69KWLVtEIkGuhmmBYRAsrR0kIyQRfNhz1wwT/TFQlgVQuaJmPSxaR0gwHn/8cVFxnucsWbJEnDN+/Hhh3WHOFxInJt774IMPBJFaunSpIE0kLlx9c9cSXxyswUUiRXLEshKhoaHClfPTTz+JNs855xxhmaDVh30xC7Ii1InuH+7q4vF//fUXbrrpJmzbtk2QxtmzZ4vYGu72olWMZW2effZZUY6CVgF+zwzZfIAqpJCBvySec+bMAV8qbItYsRzJqlWrxHe0rNEadPnll7fqwu3dLHnB/kmqfvzxR+GqYUJDtkWSx5xWxJttsG9im5GRIfAnGVQXdSXRJN7sJyAgADNnzhRj5a4vkirqRJJK/W0q1+M890+bmtBCSQL+2GOPgUkcu5qQBNMypQSbK+49a+PkXDzzzDPx6KOPWszqTsx4f3EeWiNcbREp9qO4lU2P4/3DBJqn0oe5vkmkGCfGxLuOtsxxvMTX0pitXZuO+p5JVllmx7QEUHv74zP5/PPPP649W8dOIsXM9EdLa7m2VwV5nkSgFYFOR6RIGkiAVq5cCeZoYVV4PhBZ1Z55bZibhy9n5qohoSEZ4Ge0SK1fvx4XX3yxKA5LMkMSRELAF/zWrVtFjhgShqlTp4oyD8OGDRNblZlk78YbbxQV6kmkuNqkxeeGG27Apk2bBNHgOSQVJFLMEUQX36JFiwR54Xbwe+65R5AMWp1Irkhy1KIQqddeew2vvPKKeMmwLT4wuNV84cKFYgxc5ZI8PfXUU7jlllvEy4ZFU0lGaD2ipYerrYSEBEEamfhx+vTpYrzEi4SHx9BKRIseA4JfffVV0TatCRSFSDHB4Nlnny1I5HfffSfGzjb4ICKppDuTLwziQSshH07Ej30SE0V4HRYsWCCIGPGmhYtkl9eO1jt+xmSJLL2h1GzrCvcoXXm0tnGeSDmGgEKkuPjgPcm5oBYujhhPxhfdqZAcpZ+2SAWPaS9Rs3RNTyeRojWKizV7j+lU5y8XpEy0ai8ixecYn9Hq9mwduyRSp3o15fmmCHQ6IsVVHokKV/h8SbGoqUIe+FDmS5qrDJIkupJoLSGR4kub33PVQlLEhzWtHwqRIiFiqQcSGrrEaPWhJYWEhysfEjISNpKJX3/9VVilSGL4kCZJ4Oqc1haSJrZBKxUfqGPGjBHf0cJEcsdYpR9++EGQNOqhiJpIkYDxO7bN+BrqyNgwmqIffvhhvPXWW8K1yPboEqNrkPo98MADZokUyRCzULNNkrIPP/xQWJP4gqfVjC5Tkh8lLkshUiR8JGMkOBSSHmJJ7PhQJKGldYrYkkQpLkmSVbryKLwWJL+0DpLQcUx0tb755puC8FEHEkaOh1bBtvLxdKbblxY44kSSKeV4BBSCw3uA84dYqYVzjNZNZR4qpGDx4sXic85TU3LKWMDNmzeLdAwsmnzRRRcJy4xikWLaCcYi8rnB+5li6jpUSBVf+rwf1ccq+nFesy9asmnFNUf8zRGpnTt3iucPhQse9c5NWmvo2ue9wrFygULh/UHhZ/xb+ZzPJD6bneqCZwAAIABJREFU+BmfN3zGKXqox6T+m88uHkOruLpvLu74/KQQF0tJVNmW8nzg3yTBXLCq71flGtD6zuvK+53CBSYXkByn4nJUrqmlsSv98dnJRZl6nFw001LOMZlzYSptM18Yn+ucExwzQxwo5ogU9eOzUZk78p6VCJwMAp2OSNG1N2PGjNYxkkiR1OzatUvEQ/ClTBcDLUnM20MXE/P20HXEBxnJBy0+fEjSNcjVMC0zfInzJc+VDtvg+bTa8GHOm5BkiQVUlRgpmqmZL4eEjTc1SQQfIAw0p7WMDxE+WEjI2B5vUpbSoD4MrmZCPz4I2iJSdA1Rdz54ufJin2oixQcfY1X4ECZhowWEWNA1yFUpiRNdgXQv0b3J2BXqyHETL2tEiueT4HD8JIkcIx/E5ogUCSwfqsSQJI3Eig974syHIS1afEhRBxIpYkRCSksgXY20stElSfLb2YUrY7ouSVgtvZg6+xhPRX+F4PAlSksuiRTdvZRvvvlGkHXlO8UiRXfxF198IeYsFyJ8OSuWJs53zlW+KHlPkmCQXNDyTCLFhRdj8+gi55zjQoVWZlOLFeceX8y8n3jfklBxIaPE7rEPuv65wCCpoFuQxI4LCrWYEinFhcjzaLllzBzvS1qpGXLA3xwXx0SdlDHzPC4c+Uzic0aJveT3dMlzgcT7iosh3kcUnqO0wd+893n/0oLORRc/47GMFSVO9913n3i+UMrKygSmJCKmBEV5VpGE8DnA+Ebe7yS3JDnqa8CNB8SO9zkXULzGfBbwuaAIx8BnC7FgiAPJodrNqvTH5wTHycUeF84ky/yO51t6VvA7zp9rrrlGXHviQ33YPselJlK81px7fEbTOk/SxndFV4zXPJV7Vp7bNgKdikjxAcWblA9LRfhQIDmh1YYEha4w3uB8gSkV2eny403Ihw8fgMoWbhIu3sB88fHBSZLGhy1f/Fy98aVPwsPVF90MdJcpu/bYBle4PJbfJyYmClci9eMDiatLPpT4m/3zOBIYnkdrFf9W78xjnAlvalrDaD2ii4xFivkZx8Pz2Qf/JyHhA5YPCGJCy5oyDj4g2T/b4KqQGDBOg/FIJFE8luPgSpQ68OHGNoiXsgOScS8kcdSBmLENjovtkBzy4cTz+XDnD92GdP/Rzcd2uHImaaTOyo4/EjmOmw9VZdceceFLgteQ15SWrK4gJIYk7HyRSzkRATWBoSWV5YYUaw1dekzkOX/+fPGiVEgFz+Hc5j1L6w6tWcp3JAIkXyQkalH64dzkQoPCTSF8adKabI5I8cVPAkC59957hWueu2G5eOCiQO1qpGudBIWxfW0RKY6HJEohJ0pSVr7Q+ezh84P3JIW63XzzzeJYEgaSR5IVxRqlECUSKC7aeG+SAJDYcPFmSqRIJEk+FPcp710SIS4KSSBoIWdIA4Wki5ZvLsZMRd2u8h2fLyQr1JXXgH3Qak5hjCivJcMOFGu+QvCU80kqac3m9xQupjgu4mLan+k1N6eP6Wdqty2vO5+BvH5qIsW/24qjk/evRMAWBDoVkbJlQPIYxyNA8koLF4kUyac5IYEkWaRLxDSgnA9Jrpq7QqA5V9gk1AyWlmIeATWBIWEn2aa1gMLftN5ykaAmUkpLfBmSPDCukS9FEg8ukmg5Nt1dai5GyhzRUOc4UxMl9fkkdoxTNI09ItGiNcYSkeK9QcLA+cAFCn/4GS1v6tgtZcFCS6ZiEbKFLLBfEgFz51gbPy3zvCcVgsf+uNghybKFSJGccGFJImbuWpFk0vJHq57pWLggJKGjpVEtjNfks8Lc2NV92IoNseZ8odVTIXLmiBQt7YwJpZX/ZNLXyHtcIkAEJJGS80AiYCcEaFWhC4KrcFvzdtmp607VjOkLnu4tJR6IlhtuaBAPJ5VFiq51vujoYr7wwgtFzA1JDy1UI0eOFK5s0xQf1oiEOYuUJSLF3bSWUiWYkiu1a4+WWZI+ki2SFFphFeFYuQChZYhuN77MaVl3FJFSSJgSS0WrEgkeXXW2ECm6OkkAaTHjteK56oSztMTRis2xmxIfxi9x8URXqSJsg8SMxNAeRIpW4Z9//llYL7nT2xyRoseAZFhJx0JrPi1jnT1xbqd6IHQBZSWR6gIXUQ7h9CPAlT1dMlxhM3WGFMsImCM4CmZ0o6lfrCQ2jEGiy5gvRQaRq0nWkCFDhAVBHcuknG9PIsUXPgkeXf3WRE2kaFnjbljF9WZ6Lt1ftNrQxaUQG0cRKboYGcdny046U2KjWAXpxqZFiySIu+i4YYdClyUtcUqKC9PzabUlLnTzK25LNTanSqS48YYklvOCom6vrV17zMPHkIfumIfL2ryW31tGQBIpOTskAnZAgO4QxouZuirs0HSXa8IcwVGSe6rdKopFirE4dP8pL11uwKBFii9Hkg7GMjEvGq2BtPjQMsLdpowbNI1/aa9rTyE5dCXSusGYQQatsx/THYTmgs1JVqgnLSB0ZXMs1JP6c87QAsLNMcyPR0uOEiNlGldkjmC017XHXHiM41MsarTocWxKjJgpsaFutNYwrpJB4LTAcjcy5z314mYfWoGIO78nqVLcl7T4MAaSOChJUkla6OIjLnTr0zpHgkZXoTUiZa499TncPMRrRBwZT8oNSpxbpjFSnDf8oVWQ5I5kWR3P1uVuPjmgDkFAEqkOgVU22p0QYCA9g4Lp0pNiHQGSA2XnVVtHkyDwRcgXvbJjjlvf+ZLkZge6+hQSwJc8LQ2Mr6KFgy9xc/2YEim1Hur+qJe58xlgzp2y3IVmbncbzyORYgA1dVIScpL88YVN/RlYTvJE1xb7V6oJMHCb8V7K7kFb44DaIlKmOKvbZH/cEUeSSsLDlA/MlcdFgalrSzmPYyYu3PjC4H61NYnjoNWQ7jFao9SxVsSM141EiUSReetoZeQxDOQnLgzmp1WX+FgijMp8ULdH1y7bUZ9DdyOJNXVlgD0TCTNXnUKkeCxTWXDMjF9jkD0325BIMlefFInAySAgidTJoCWPlQiYIMAYEb40mSBVnc1dAiURcHYESNjUOxoVqxtddJaIlC1uQGcft9RPImBvBCSRsjeisr1uhQBzX9Elwq3jUiQCnQkBpoCgJYfpVBjkzuSVJFB0OZqKOQtRZxqr1FUi0JEISCLVkejKtrs0Akz6x7w3SkBrlx6sHFyXRIC7BRkYzjxudDVa2m2q7OxzttIzXfKiyEF1OgQkkep0l0wq7AwI0KXHuB3mPeLOMSkSAYmAREAi0D0RcCiRYqZu7ozITM8QWcGZLbx3TAySkpPEVlh1CQF7Xw6We9m3Nw3pGek4c8oUmXTN3gB3s/ZYrocJB6VLr5tdeDlciYBEQCJggoDDiBTLhWzetAnfL/pOlHJRC83Ks6++GuMnpIpyCacqJGgH9h+Ai4sG8fEJcPdwF7t83npzHvbv24czxo3Do4/LzNOninN3PZ+7r7hLjzl4pEgEJAISAYlA90bAYUSK+Ubmf/ghKisqRebc4SOGw9PLCzlZ2cjMyhK1sqaed65drFIsMfD4o48iOroX7rz7LmHtYgXwzxYsxPZt23Dp9GmY9ndl8u59+eXoTxYBbntn3iBu3+a2aykSAYmAREAi0L0RcBiRev7Z50QqfpZ4ePLppxATGyuSsDEjNN193PnE4rwU/r8vLU1kpmWOk4QBA1rrsGVmZCArMwvxCQnQuGiQfvCgCJAcMnSoKBfBfCDr/1qHLz7/HL1698KkyZPh4+0j8qTU1tWisb4B4yakihwmu3ftgk7XjNQJqaKwZ011Nfr1738094vRiKysbNF+QGAAUidMEMn+du/ajdKSEsTExog2mESurrYOo8eOEa4e5pA5sH8/DHoDJk85Ew319aLQr4eHJ4YNH4Y9u/eIPDEkktQpIz0dhQWFiImLFUWGpTg3AizKShe0UsbEubWV2kkEJAISAYlARyPgMCJ12823iHpYl06bhhtvPlrt21QYQ0US9L933xUJ70g4GNtEknTHnXcgMioK33z9Db747DMEBgaK02vr6tBiMIgkb3fdcw++W/Qt1qxeI+KvSNToKmQ7JC38jH3cfOutGD16FOa98abIMEwCk5WdDWNLCzQuLmDG3bPOORuLv/8eny/8DH379cVrb7wh6krRPbht61ace955OHvqOZj3+hvIzc3Fs3OeE3quWL4Cn8yfLwqTvvfhB4IkvT1vnhh73379cCgnR+hw9jnnwNBiwB9r1or/qd/lV1yB2ddc3SWK93b0xD0d7TPnzltvvYVPPvnELpbT0zEG2adEQCIgEZAI2BcBhxGpK2fOQlNjIx594nFRxNOc0Lrz3L+eERlmR4wciYjICGxYtx6s+M4A8RtvuglLly4VRIpWqGEjhiMkOBgrf1sJxmDd+o/b0D8+Hj8u/gF/rF2LPn36CMLj4+uL6uoqrPh1uSA9pkQqOjpa9Mcst3v37BGFM999/z0s//VXuxKpQUlJQqdNGzeCVe+9fbwxfnwqiouLsXfvXgQFBuKZOc+JivZSnA8BJt5kNm2WBZEiEZAISAQkAhIBIuA4InXFTGGleeyJxzHWApF68403sPr3VaJMwhNPPwUW/KTF5rVXX0V0r17454MPYPu27YJIJQ4ciHvuuxckQU8+/gTS9u7F5TOvwMxZs7DklyX49OOPMXzECHFMcHAwiouK8Pa8t8Cq46ZE6vobb8T0GdNF7aj3/vuucC3Off017Ni+3a5E6pHHHsOYsWPwyksvCzJFUvXSf17Brp078fprr8PN1RX3PfBPGXvjhPcmy7+Q8LLMhRSJgERAIiARkAgoCDiMSN18w43CCjNtxgzccOMNZq/Ak489LlxtzMtDywxdcqypdMdt/xDxT4889ij27z8giFTK4MG4+557hNXq38+/IHYETp8xA1fOvgpLlyw9KSJ15913Y+q5U4XL7r9vvyP0fOmVlwXpsqdr76n/+z+MHDUSc1/5D9b99RfiE+Lxyty5Is7qlRdfEuO95777BNmS4jwIMGkh628tWLBAxMFJkQhIBCQCEgGJgMOJ1NNPPCmICWOb5rzwPHr17t0aA1VTXQMfXx/MfeUVbN2yFQMHDcSzc+YIFx+rgz/60MMIDQvFQw8/jD179p5ApF58/gVR3sAuROqdd1BedpRI0c332cLPhOXo9XlvnhAjdc7Uc0ArWu6RXDzz3LMYOmwYVixfjk/mf2w2RqqVSP3nP1j3J4lUAl6Z+x9JpJz8fnz44Ycxfvx4TJs2zck1lepJBCQCEgGJgKMRcJhFatmSpfjss8/ELja64yZMnIjAoCARfL1+3Tqcf8EFIpaJLjm64q686iqxk+2HxYuxcf0G4aa7/c47sHrVaqtEijFTH7z3Hvr17ycCuLnrT9/cbNG1d5xF6m8i9cqrc5GVmYmPPvhA7LhjbFd1VRUWffOt2JnH2KuLL7kYb82bh4MHDuKCiy5EamqqqPC+dvUaESRvGmwuiZSjp/ep9/fTTz+JCvKvvfbaqTcmW5AISAQkAhKBLoeAw4gUd+ExeJtuN6YPUEtoWBimT5+OsePOwNdffok/1v4hdtsx6JtuNqYZuPb66zBy1Cgs+naRVSJ15PBhPPfMsyJ9gqenJ84YdwaumDkL/337bbMxUuaI1NzXXhUq0tXHBKJ+fn5CH8Z5sd2p556LG266Ed9+/TV++fkX6A0GESxO91xtba3YISiJVOe+Xxgrd+211+Kll17CoEGDOvdgpPYSAYmAREAi0CEIOIxIUXvurMvLzcW+ffuRn5cHo7EFkZGRSEpOFq4+5pGqq6vD/n37sX//PjQ2NCAyMgpDhw0VweYkV1s2b8bGDRtFfqmzzj4LAYGBgsjkZGeL3Exjxo4VQDHeiTmbeM6QYUPRt08frPr9d+Tl5WPCpIni/99++w0F+QWYctYUocOhnENYvWqV0GHWlbMQEhqKrKwsERiubdIKl6MoNZOWJoLduZOQiT43b9yE7OwsREREol98f+zeuUsErF9/4w3CivX7ypWoqakVFqy4Pn3w67JlyEjPEGO/YtZMsZNw2S9LAI1GpEVgugUppx8BWqE4J++4447Tr4zUQCIgEZAISAScEgGHEimnREAqJREwg8D27dvx8ssvC3d0R9aAlOBLBCQCEgGJQOdGQBKpzn39pPYdhAAzl19yySWYOnVqB/Ugm5UISAQkAhKBroCAJFJd4SrKMdgVge+//16UDGJslBSJgERAIiARkAi0hYAkUnJ+SARUCDC27eqrrxa79BISEiQ2EgGJgERAIiARaBMBSaTkBJEIqBB44403xE5PGWAup4VEQCIgEZAI2IKAJFK2oCSP6RYIsN7hv/71L3z++eci1YUUiYBEQCIgEZAIWENAEilrCMnvuw0CzGA+ceJEXHzxxQ4fc0veARgytqB5+zK0HN4Ll/BYuCaMhkvvJLglT4QmQJamcfhFkR1KBCQCEgEbEJBEygaQ5CFdHwHmFGMW87feesuhgyV50v3+CfTbf7XYr0toL7hPuQ7uU66HxtXNofrJziQCEgGJgESgbQQkkZIzRCIA4JprrhGFiUeOHOkwPHQ/z4P25zdt7s8lJgk+D38JjaevzefIAyUCEgGJgESgYxGQRKpj8ZWtdwIEFi5cKOonPvnkkw7T9mRJlKKY+4RZ8Lr23xb1ZGFwxnqZCrPo9+zZU/z4+/s7bJzt7ejLL7+0+dSrrroKJ3u8zY3LAyUCEgGJgBUEJJGSU6RbI1BWVobZs2fjo48+EjUdHSH6fX+i8Y0b2t2V19Vz4D5pttnzSaSsEcJzzz0X/Onfv3+7dejoE0mMbCFHJFEKkTqZ4ztaf9m+REAi0H0QkESq+1xrOVIzCLz++uvw9fXFbbfdZnd8DDk7od++HIZDu8A4J/54XHwvmuY/hOaNi9vdnyasN/z+vabdREo50ZmLMUsi1e7pIU+UCEgEHIyAJFIOBlx25zwIHDx4EI8++qiwfLA4sT1F+80L0K2cf0KTmh4J0GenwdXP/ZS6877nI7ilTD6hDVOL1AsvvCCOKS4uRmZmJlatWoWmpibx2aBBg5w2e7spkVLGYQ60lJQUcQ3VFilrx58S+PJkiYBEQCKgQkASKTkdui0CTz/9NIYOHYrLLrvMrhg0fnAv9FuWmG3TGJCAxnU74HfhaLQcSWt3v+4Tr4LXNc/bRKRINBR55JFHcODAAfFvSEgIPvnkk3broD6xrq4OOTk5UPd1Kg2bI0ZttW16PHdgSpEISAQkAo5AQBIpR6As+3A6BDZu3Ij33nsPH3/8sV11a974A5rmP2i5zdCRqPthMXwuvgwuVZvb3bdr0kT43Hei7uYsUmoCYo1wFBYWCkxyc3NRWloKPz8/MFB92rRpGDt27HH6NjQ04JdffsFff/2FQ4cOie94/JQpU0TcEl2mlCVLlgisFXnqqacwevTo1v8Z00W9Kf/4xz9w4YUXmrUwSSLV7ukiT5QISAQ6EAFJpDoQXNm08yJwzz33CHJw1lln2VXJhldnw3Bwk8U2W3yT0fDrMmi8feE3qS+M9VXt6t9t9MXwvuWNE849FSK1adMmvPnmm6B1yZxce+21uOKKK8RXJKIkZbRCWRK1VYi1C9esORrXNWTIEMyZM0f8vXLlSsybN0/8PWHCBDApKkVapNo1LeRJEgGJwGlAQBKp0wC67PL0IrBixQosXboUrKtnb7FGpIyBQ1H/y8+iW79LJwMVWe1SwWPyNfCc/azNRCo7OxskSuo4ohkzZuCGG47tHlRbhi644ALh9uSuRlqdCgoKRF8PPPAAJk8+Gpv14IMPIiMjQ1iX+vXrh9raWhw+fLjVuqTsqOOxFRUVon5hY2OjOJdENjU1FSRnOp0OLi4ueP/999GjRw+zRMqcNSo5OVlYvswRL2vHtwt0eZJEQCIgETCDgCRSclp0OwSuv/563H333Rg1apTdx26VSOk9UL/hKHnyv3AEjDUl7dLB47zb4TnjqPVGLbakP+Dx48ePF4H2imzYsAEvvvii+Dc0NFSQzMDAQPH/li1bWi1IF1100XE7HEnQ+vbt29rO/Pnz8cMPP4j/ae277777zPbBD9X5n0jKJk2a1HqsLbv21ETtZI9vF+jyJImAREAiIImUnAPdHYHvvvsOO3fubCUG9sZDt+xdaBfPbbPZ+o1FcEtIgmdIebu797l3PlyTjxEPpSFbiBRTPZAQqUVNRMxZc5QYJsZJPfHEE8edq9frhTWqpqZG/Ch5rNiO6e65uXPn4o8//jju/GHDhuHZZ4+3rp0sMTrZ49sNvDxRIiARkAiYICAtUnJKdBsE+MK/8sorBYkaOHBgh4zblmSb+sYAuASFwkVrOb6oLeXcR18MLzPxUTzHlEgprq+ff/75uNgnxiXFxcW1dqN267XVt5ocVVZW4tdff8Xy5cuF685UzBEpHnPJJZccdyitg1OnTrVI7PgFCZkMNu+QKSsblQhIBE4RAUmkThFAeXrnQYClYPLz8/HYY491qNK63z6C9lvLZVzcx10BY3Ux9GnHW2bMKuUdjhZjGFxQCjSViUN8X1gNl/AYs4dbCjb/9ttvwfErQjca3WmKLFiwAIsWLRL/0iU3ceJEEbvk6el5Qj+MneKuvpdfflmU1lFEITqK9cockSKBY4C5WhgfZZrLSwabd+gUlY1LBCQCdkRAEik7gimbcl4E6HqaNWsW3n33XcTGxna4ovptS0VCTkPWjta+XCL6wH30JSK7OaVpweNo/usbs7oYA/rCUKOBdvtWGOuP7qLzSBoGF08tgj/faVH/tnbtMcCbweCKPP744zjjjDPEv2vXrsWrr77a+t2HH37YGvhtrjOmM2BaA4o6VkndvymR2rFjB/71r3+JcxijxUD1kpKjMWJMecDUB4pIItXhU1R2IBGQCNgJAUmk7ASkbMa5Efjggw/AvEfq4GdHaGysLEJLRSGMei3cBhyfh0mQqQ//iebNxyePNPonon7pb8epp/HwhPc5k+FSsw/u4y+H1/Uvm1W/LSKlDhrnycxs/txzz8HDwwNarVbspCsqKhLtcice6/ElJiZi27ZtrdYqxjIxGF3tCrz99tvBXX4U7rzjLj+KmkjRusX2maeK/TFWiu7AZ555pnUc/Hv48OHif0mkHDE7ZR8SAYmAPRCQRMoeKMo2nBoBbuGnNeqLL75ARESE0+na/MdXaP7zSxgO74XGKwz1G7PRUlst9HQJDoNHUjJc/ZqhqT/mRvO68l9wn3LdCWOxlkfq+eefx+bNxxKBMv0B0yBQuAPv/vvvbxMfZbefuh3u7ouJiRFuvurqo3qbEikm+Vy8+Gh9QXXaBeat+v3338XnJHaMhXJ1dZVEyulmqVRIIiARsISAJFJybnR5BN555x2Rp4h5jJxZWoqzUfPEddD4Bgk1NT5GaCqOlnMxFbfkSfC+98RaftaIFNt56KGHkJ6eLpqkdYnuNiXwnAHkxEtNtngciRJJlBK8zs8YJK6OkWIGdOaFWr9+PdatW9dqkWJbJF6KkFSxXwpde7fcckvrd9wMMHv2bEmknHmiSt0kAhKB4xCQREpOiC6NAF1J1113Hb755hsEBwc7/Vit5aFSD8D//ROTeSqB3urj2kpnoBxnegwJVXl5uUigGRQUhN69e5vFTt1f//79W4s/K58zUWdW1jE9e/bs2UqilAbZV15entVr09auPdNx26vmn1Wl5AESAYlAt0dAEqluPwW6NgB0HbHmm9rq4cwjPlUi5cxjk7pJBCQCEoGuiIAkUl3xqsoxCQSY6uDmm28W1qiAgIBOgYr2u5ehW/6+Tbqas0jZdKI8SCIgEZAISATshoAkUnaDUjbkbAi8/vrroszJTTfd5GyqWdRHv/1XNP7vLqv6up99E7xmPmn1OHmAREAiIBGQCHQsApJIdSy+svXThABjbm699VYwEaWfn99p0qJ93TYtfBLNf35l8WSXXonwuecjaIIj29eBPEsiIBGQCEgE7IaAJFJ2g1I25EwIdEZrlBo/7ff/EQk9odcdB6tbypnwuv4laALCnAluqYtEQCIgEei2CEgi1W0vfdcdeEFBgXDn0Rrl7+/faQdqOJIGw67foU/fCPchZ8OlzzC49hvWaccjFZcISAQkAl0RAUmkuuJV7eZj6mw79br55ZLDlwhIBCQCnRoBSaQ69eWTypsiUFxcjKuvvlqUNGH+IykSAYmAREAiIBHoSAQkkepIdGXbDkfgv//9r8hizvpvUiQCnQEBJj6lKNneO4POUkeJgETgGAKSSMnZ0GUQYIbsyy+/HF999RXCw8O7zLisDWTNmjVgMWFFmIV87NixuOKKKzocB/Y9efLk1r6Tk5NFzTzm7rKXmI5P3e7q1avt1c1Jt3PmmWeaPYd4TJo0CfyehZhZgqctWblyJc4//3w0NzebPYzXlhiczrGeNDjyBIlAN0JAEikLF9toNKK2tlbUAmNiR09PT/Tt21esGllUVYrzIfDRRx+hvr4e9957r/Mp14Ea8SXLl7byot25cydWrFgh6uCR0JDYdIQsWLAAv/zyy3GkaebMmUhKSrJKHk5GH9Pxqc9Vk7iTadMexypEyhxR6tGjB+666y7ceeedgtBKImUPxGUbEgHnREASKdV1qS4uRuOPPyIvKQmHCgtRUVEBvV6PpqYmeBiNCNdq4ZmQgLE9eiB87Fi4eng451XthlqxJtxll12G999/H7169epWCKiJhkIs9u3bJwgNyVVHkQ0WLWbG+H//+98dire58XVohzY2rhCpU7UUSYuUjYDLwyQCTopAlyRS+rIyuIWEAC4uFmE3GAzClK7VanH48GFRNDX3yBEU7c6Eb1ws3DwMrefy2JbGJjQeyIJfUjxaVq5B8PRL0D8lGQkJCSKomRYrxuZIOT0IfP755+IaPvroo6dHgdPYqyWiodFoWokUrVR0Ea1atUoUICYJUuLI/vzzTzz22GPYvXs3YmNjhTWJ6LdiAAAgAElEQVRJbUUhpt99950oPjxt2jTx/WeffYZt27aZHTWJ28UXX4wRI0aAll21kHzMmjVL9P3hhx/irbfeEv1SaD0zZ72xRqQ4NurE4+jSJaF++eWXRZv8jGPjGF544QWRDoPER903z3n11Vdx7bXXCuszLZrr1q2Dm5ubSOpqyTVnjUjxe56rEFkFx9LSUpx33nn4+uuvhY6mRErRgZ8PHDhQuP2ka+803mCya4mAFQS6HJFqbm7B9qeewainH4GLKqN1S0uLqGRPd11VVZWobM8dXsJ1l54OrYsLQsPDUZDvAu/6IESl1EN5BZBIaZuMOJKjg7d/NSqKvNA3sTcCA+vEwzYyMhJxcXGIiIhASEgIfHx8wJeYFMchwNioF198EfHx8Y7r1El6Mkc0SJp++OEHQRrc3d3B2KUbbrgBt912m1g8kMice+65+Oc//wm64/iyJ4lZsmQJbrzxxlYCxpc/icpzzz2HMWPG4JNPPkF0dLRok30o8UAKFMpnJBBq0sTv9+/fL8gV770ff/xRkJu5c+eKfpnzi7pR36FDhx6HbFuuvVGjRrWO7Z577sFPP/0k9OKYSKZ4Lsep0+laXZ9FRUW46qqrWokbrXfsnzqT5NGFP3v2bKSkpGD69Omgm+6999474Wpbcu0pxElNZDnW9PR03HfffQIz6vjzzz9j69atJxCpqVOnikUe9SHxe/LJJ8U1O1XLl5NMV6mGRKDLIdBliJSuvh7Vq1Zjd3Mwfl/fjBdemQRDi0GQJoUw8W8SqerqapAcUUiw8tevh1+ffqhr0aOwoBSJOaXwuXQiXL28BCHSNzejZcceFIT2QVFpNqoz6zFyWArCkkOOW3HzoRcWFtZKrPi3jKfq+HuGhGHHjh3HBVx3fK/O04NCNNQa8WX9zjvviPgokotLL730uLnKFzkTl5oSBN4jwcHB4qU9ZMgQsTBYunSpsIqYCokE+1FbbNSfcQcl46g2btwoTiVpo6ucVqhx48ZhwIAB+Pjjj1ub5bm0AJHEqMXc+Pg9dayrqxPWJDXJ4NgY5E3X/K5duwShy8nJEYsdijm9+XlZWZmwaG3evBkkaBT2/Y9//AMHDx40O35+b4q7oouaSPFvXg/GTCnCz2gNJ8FSgs0Zc0Zr3hdffCHIHkUGmzvPvSY1kQiYQ6DLECmDXo+qQ4fR7OmLnWmFqKo6DK22utV9xwe4qZtBAaRFq8XOnUbU68rQ1z0P8b16YU9jIzSursLVwfNq0tMRPHCgaC9rwwZEubsDgwaZzVVEKxVX7AxMp2m+X79+8PLykjOwgxCgpeX+++8/wZLRQd05XbNqiw3JwpVXXimsPA8++OBxL2JTxUkalN11jC377bffhOWGxItkgAuDkSNHgrshzeXkskak2B/nPV1Uqamp6NOnj+iPJIUkgr9JhLi4UX5/+eWXJ7j32nLtkUSRfKiJFF1jjJOjtYdtU0/1vW+JSLEfWqCIC131/KH+vJfNWYOsufZMidQZZ5yBmpoasZDjb/6kpaUJQqsQKY7noYceElY7klhJpJzudpMKSQROQKDzEam/Yy7odqNViT8NDQ0itoExHIyTaWxoQGZWlohZio2Ohqevr+VLbzSiLjsHjTv2wzh+PHSZB2CsKkdTYoJ40CUnD4ZG4wLXlma4enpC4+IiVtj8zsPDA6NHj4G3txdAvTQaaIxGGFVuPT7Avb29kRAfj+SkJASFhAh3oIynss/d+Pvvvwt31GuvvWafBjthK6ZEY9OmTSL9AbGZMmWKsG588MEHFl1DJAR0HT3yyCMiBkohADExMWIRwHghWpBMxRYiRZIbGBiI8ePHixglWogodDXecsstggBbk7aI1MKFCwVhpIteEbof6Z7k84A7F02JFC1MPXv2PCH2iccqCydrOvH7kyFSHO/bb79tNvBfHSPF8Vx33XUnWA9ljJQtV0QeIxE4PQh0KiJFq1JJWhrc6+pQGhwsHp6FhYXCJM/v+AIwNDWhR1ER8ry8sP/AAXjU1WHA1KlwJ3nR6WD08IBRFRRef6QQ+wt8MEC7C6H9+mNTcR/4BxbB318HjcYVtbWeaNZ5IrpyK4IGD4bBzw+MsWBfdTW1CPcIhHtQIDxKj8AtMhJeVVXQhoejxdMTLTodUF0N16AgNDU2ohfJ15gxiI2MRBLJ3YABMp7qFOc9A4MZHzVx4sRTbKnznm4pRorZ3f/44w9kZ2cLy5LaZXXo0CExYP42JRp0B9ItR7cdz2Nck+ICZDwRYwBp+bKFSDGQnMcxvmrGjBmCPFHo5mOQO61GipjmpFJ/rqR3MN2ByIB36qjsTmQgN4kV9WTbCjZqixTHxp+9e/ee0DfbYp1GtQvOkl4nQ6RI3mjtU7sylXbVRGrLli0YPXo01q9fD1qwKIz34rhkjFTnvUel5l0bAacnUlwpM9aBlia6GA5v2QIcLkZTSnwreVJfIn1jI7x37UFLZA80N+uxKicHPSKjEBPVG+4lBfDvG4cWb+/WU8rSDyGjrDdG9S+Ha3kljnj2Q2CIO6qrj8Df3xfaonK4lzfDb3gsfA0G+FZUoC46Gi3u7miub0DlzgxooqLgX18Mzz59YSgoQ6kbEBgZDlejEfrCYvj0jEJTsw4+xWXQJMajobwcMUfy4Tf9EhGgzl1U/C3jqU7uZuOL8n//+5/YgdWdxZLFhlYpBt/TyqFYqehu5g9dadzpqLjv6ArkC50LBFpPlKDxZcuW4f/+7/+E9ZX3HwPGGSR90UUXiVQTJAgMDuccpkvQHLliGgYSG1qP1ZZYBmAvX75cuM/ogqPlVnEpqq+ntV178+bNw0svvSSCwhlzdM4557S6LM0RKZISWsqIAce0Z88eUVaIOxE5No6JVm661hhbxYB4xU2q1utkiBTjoNguySzxp3vvwgsvFNZC0117PI669O/fX+xopDuUxE8Sqe58l8uxOzMCDiVSxQsXIjQhAW5jxrSJCR9wdNXxoUirE/9nHAGJBt0Eu7ZEIjZeh6CgihPa0ekMWP2bNwbFFyA0JAQ6t1psXLkaOs0IjB4ZjsjeHselRdD+tQ768J7wjY9FdWYm4pk/anwqVv71pwga19XVIRDuiOgXA7fMLDQGBcEvOAiasDDUVVQjc+1uuET7oV9SAnx9fbF3jzeysgowekyTCDzPOOiCoCAPePtUYvu2UAweWgJXVyPyDkYhZawe7u4aEYvBhzZfenSlsB0p1hHgC55xNgzO7c6iDnhWW2xIGBiDQ+HnTFZKQsPf6uNolaIlhEJCpbSnPubAgQPCEkvSpMRLcRdsRkaGWOjQakVSZu5cc58p14vWZFqGOP8HDx5s9jJaGp/6YGVsDJQnAVFbs5TxmzZOVx6tdbSuKYHoyjHEic8eWtJI8MxJW+Pi8ea+J9b84b3O3Y8UWuYoEyZMaO2GWBMbElQ+8yxZxbrzvJdjlwg4CwIOI1J0c/24cClGjh6I3ikDxPhpbueuOa5UuUJjTENmZqYItOTnSgqBZq0WJRs2wKNHD2gDAlCyuxzxPUPhkxJ1nBXH2NKCutIKbNlThaKCKoSGT8CkM3XIW/EDvMJi0HNUClzcj+Z60tY3oK5SgwMZaQiP9IWP0YgqQwhaKmoRMzgCu/fsRFxMjIilWPHbb4jo0Rt5mcHwCGxErEce4saNhbZRD9ddaajPTkfEpPFIa2pEY20TJpZWouGcVOhc3JCfXwPP2lp4bfwdlWecifzKAhgMOuSnj8bM6wPg5XMszw7xIKnii4AvFRIxruBlPNWJtwvnCmN6mN9IikRAIiARkAhIBE4XAg4jUunvf4z39iRg8tRYjB3rBa22SaQmoKWJ1icGb6vJkxoQxj81lJahvsEXR8ry4Ja3DynR0SiLiYGfn5/IrkxpLC+H78GDaIyJQ/2mzShpaUHQ2FGIiIpCy649cB+U2OrWq845hD3rK9H3zCHwN+Qjass2/B40FuVVQYjp74OkFANyDx1G7oFCNNbmI3JAIgqPlCDM3xd1xkjoWvIxalQKNDo99v6Vj0hdHTKCdAgJ8UFAaSmKvbwQHtUT/fr1RW1ODvwbG+E2eLBYvTMdg9e2nYhPPQO6mBiLLj26+0iqSOa4KqWlSuanOjoz3njjDbFN//rrrz9d947sVyIgEZAISAQkAtxkZpJ6uINAycvOxr6MbBQWVaKk5AgMhmYRG0FiYE0FBom7VlejeE8ddIHeqPCuEC9RBpozgJNuBW5RbioshLahEVszDRjc2xON1flIr65G34QERDFRpqsrNB4eIhCcMRkHD2QgNCwEXkWFaGrSQ+8XBmNFBcq9AxEXHwp//0Ds3lmFsLBGeGTswyFDC3ow90t1IEISQjFy1EDQCpb5/TaUu3nAM1SPJjcdBrm7Q1tWhpJevZGUNEjoph4jA0k1DQ3QNTYiYeRI4UK0RJB4HoN7uSWbLiy21d2F1ktuU2cwtbJFvLtjIscvEZAISAQkAqcHAYcRKVqdmO+FL0HGCNCd1ysqCl4HD8Kdye/aKK+ir6pCdXo6PMoqERISjIYRw0SQKGNASIji4gbA0zMU+vSd6OHWjLzIePj6ekCvr0Nubq7oc/To8dAUHoFR14K60P6oqzuC8vJS1NfXIaCxES3lvshEInr1qIKrXznKystEwsDAFjdEohmHmxpxpLoa/WJjkb5zJyoBjB8+HF7ufihdsRTeUT0QkJSMoqZG1GZmIzokCAUe3vDxSYS7mwGh+1YiNDUVusBAEThP61JRUTH8/YMQFRUBNxfApbkZhr/r9ykuT8W1RwLFbNRMndDdhYG4tOqZCwDu7tjI8UsEJAISAYmAYxFwGJFi3BPjWbgbhiSIwZwuGg08iyoxfPoFRy1TZsbeYjDgz8/SEZs6DCWFBsT2akbE0QTFwspDoqHV6rF+XTX8XRuQGKOHb1ycICu0WJGshfr6ITfPHQX5rjiz8lesrtEiJDVZuM0Yk5V3KADnNuyDdlwy+mcfwrpD2SiMjxeWIKNWB+TlIenMyWg2GrE3K0u0y8DaiuxD0NaNwvhpyYiNBao5rv1ZyMu9CFPOLkVoqAF7d+fC3c0HUZEa+AUGijGyeAzzUVFyshvQsCMfbv5FGIRGNJ99ttiNqMRFkTjpioqQWleHcW+/7djZ4aS9sYzHnDlzRJ1DKRIBiYBEQCIgETidCDiMSJFAffXVV62xUBw0tx3X1xsR4RWOeJcyaAYkwKDeIWM0QsMSLpvSEGkAtrgOhLefJ+LimAzTTQRmk4A1l5XBfdt2+ERFQjdokMgl1eziggPZ2SjKzkaKoQU+nv6oMLpjTEs91if0h5efL3TNOuRmZONIUV+M8D2ImBHJKNuZiYDkfvD2MKJqzTqkhfaA1hCBhLpsxEQFoT4uCV5hXvDw8UJVeTWKcrSIjvVBWEU+GkvLoA8IxfayYAwYEAAdKqE7eABhPXvCIyQEnqGhIm2CoaoKYXo9KoKDUZWRiYaMHPQYPwZ6by/h7iRB5I4dYsZdO7qmJvhXaXDHS0/A1fV0TpfT3/eKFStEokmlKO3p10hqIBGQCEgEJALdGQGHESm68lj+gQRBEeaI2rFjL8pLemBEkgciYkOhUbmudKWl8M7MRJabB/oEBaAuKgo5h46gtKAQvkH+IsicgdhuegNqDuQjqr4KHmMGozQ9A+4+3vANCsKWvHyRmbxPfQMCSgpRFDkRR9w9ERpaKgK/g/2DoDWEwK2mEUbXYKTn6DFwWBgiAgtQu2M/iotzUeuTjOA+iegXXIrqnCJEj06ES3AgygoLkb1iE0LjIhDeMwxFOh1qahqAUh2GpkRjzf79iAkORQ184U6r1uQRcAkNQdaf6zDKywNlw4ejJjcPuUeCkBDZDL++QcK1R7cecWIAPstqMIpt+2YvPHD/VUhJMMLT3w/w9OyW85ZFX5mAU71VvFsCIQctEZAISAQkAk6BgMOIFEf7/fffi5INatE26bBz/SEMHB4NX38v4dKi60vbYEB+xiGgMg+BLhpEt7QgLToaQaGhKCsuRmFxMRIGDIC7Xo/yhiYU5IYgyMMTySPdkZGejdIjOejXKwr+YWGoX7sWac3hiHHVIc+tP1xDR2Do2AIRZxNRXg6tfxCK9QForqhD6f4cRA0fiLyKwzA2piLK+wB8fI3oERON6u2r4ebmgj79+yG3xYiSujDkHiqDi2cO+qckIqZ3LAr3FKGuphCxw+Kxact2xPn3QkF5LTKKmjF8hDegCUVOhgajRmvg5ukKH58A5OToEJh7AIN6+0A/dAhaXF3FbkYG0jPIvLlZg4CAWFwx7UJk/7wAIyZNhN/QoU4xgRypBC2YTI746aefOrJb2ZdEQCIgEZAISAQsIuBQIkW3zP5vv4W/wYCav5PvGXU6eK75A4bUcTD4+Ij4oJbqauz89QjQ6IfR5/liT0U/lGRtgYsxHSkTJqCxyQfbt7ujV3Q2AgzV2Judg/DGMBzS9ET8IC32peng4+uG4OAqQaYMO/ZC6x+G7IpS6Fxd8L5Ri+eCApCvdYWbSwuionugsboafUqK4V9dA1x2OZat/B2uuiCMHJEAw9Z16JeYjK3NUSiv2YfY6GA0H0xHQU0EQoOioS//AwHjRyIoNBz79nggPKgWQ8bEorK0AjvWbYBfgDcy9mSi5+B41NdrUXikL8ZNGouiom9Fwr/AwCCw6PK2BT+h79kzEBilE4kOlbI3TIPALMgs/NrMHYyurnDphj4+Zq/u27evKJkhRSIgEZAISAQkAs6AgMOIVHNVFTYuX4HPlm2Gv5cbeiVGivEzmLwhJwd+sbHCEsXde3qjEXlHSuC3bzdCgwOxSjsQTVXVSPRMR++BiVifkY4ejTp4x8di/S43+PnWIiUpGFEadxTs2IywocNRvmUHNhl9MWJkAvrG9MayXxrg65cLV7da+NYCtYEN0DZ7IYY5pwr2wyMvD4YBk3AgXYfY4EiMSjXA/Y8/kG8wIK+5GcbQSBzObIFfT2/U18TAzWc7+sREw09vRGl5JYJjeyFz9wEkNdUiokcw1nt6iOzFWq0H8rfVof8wI0ob6kTurNCiKvTv3QeVfcJFlXol9cGWJevg3qMXDC7lGDgwUQS70/1I4nTppZeKrNLdVYgDCdQPP/wgcodJkQhIBCQCEgGJgDMg4DAiVZGWhm2Lvscn6fWihl1cnAc8PT1aSYQoOJyeDhcPH5R4BSIr+yBadHUY5+2N0uhoFJdVwaWpEUG1LSjz90RwfTlcY2KwZU8xRvWPRXj/UNT++SfyXVzREtIXNZUN8PSrg76+Hmd6eOCAxh9h4QGo2bcbrj3Csb2yEk1NTfDzC0SPwABocgpR69kLTdW1iHEvQcjkcTh86BBy84sQEBaMEK0OviWVKA5MRklZLYzBpQgK8kOLrhnuDZ7wqMlFk3tPGD38MCAlGGlHDoE1xkJDw1CbkY/IuHDsOnxYBJC7FhYivKoKGb16icKkSkmYhs2b4Z2UhLyKCpFbisIyOfybO9W68y41pjxgyY4HHnjAGe4bqYNEQCIgEZAISAQEAg4jUnRd5WRn44effkZ9fQOKi4ug0UBYbdDcDLi7g/miKsoqkFftDlc3D3h7VMB/xw7UpqQgRqNBUXk5dFHRaKmsQFR5GQoiI3G4pATDyirhOnok9D7e8Kyrx/a8Evj4BiEMDSgo0MKrNgdhMb0RFxyMqNxcLAsdjCMlOwWR0+tboK3zh7F+IPoZ/kREfB/sqs2Dp683IpnnqlEHj6oK5PlEIO9gKSLYh64EdT19RTLI2rIyJJRXoaJHb/iGhCIzLRsjgo3YqtehX8oI+PmGI3fDSgyPDEXNwIGi/A1jswL9/VFYfLSWl6+vjyCUtM7VNzSABU4ZK8b6X0x/wJ18JFIxMTHddtrOnj1bFM9NTEzsthjIgUsEJAISAYmA8yHgMCLFoTMx5vz580XsD4ug0s0V36cPWjZtRuSFF8DFy0sQjUNZh8VuuvK6OuRmjcbEkUWoyyuGd5wvcjavRx00iBs0EuG9ouDt44Kmmhps2lYOF2MoxlSsRsGwUQgJ98Oe9dtw4NB4nD+sAF79e+FwlgG9jXkwuGuRVlUsrEUkc56aQFT9tQtjzxqI+rp6eGobsbHFAFdXd/i5haC5OBORWhdsqB+EnsbtGBTQgobRo5G/eSs0nl7QBAVje9oZmHVGPoI3LsEuoxGDb74JtU0t2LSxHkEBVRjgUY2gkSPR3KxHfb0B/v5uIv/V7l2Al0cjEg8sgc+0aaj/u7YedzSWlzcjLi4EXi0tuGz2bIT/baVyvmnUsRqtXbtWuPRef/31ju1Iti4RkAhIBCQCEoGTRMChRIq70N577z2R1ZxkitnODx06jGDfnoiP7w0/12Zkl5cD+fnwra9HdVxfHEz3wIBodxSUuiNpaAAKC3Vo0R5AaU0TEgYkIsjdgMg9u1Ea1x9oNsAltjf+n72rAK/yut/vdU1u3B0JEtxpaalA3als9dW9k/67rusqW23r6l3dbbWtLpQKLVBaHAIJkJAQd72u/+c97KaXcJPcUAghOb/nyRPId74j73fud9770+0/dWLSbBMabDYsW7YF42OAMVoTPqweD4/NgoL8ZfC5fDAmpqPZ3oDO5UU4OdaPziOPQMmatYifMg0+ixlrVq+HQR+NUfEWWJd9g/TRY1Fm96PV14mMyRNRX1WLbVubMSLNgBi/AjFRUWiuaEND9FQcutAMZ0UFFIWFMBWMh5KO9MnJqK52wbqtHmNnJMCtCKD5q+8Qm5oC78gcGGNiQGZHbDZs2InUzijkTVTDtL0Ep9z+F0QPU23MLbfcgiOOOAILFy7s5/aWzSUCEgGJgERAIrB/ERhQIsWlPPvss7DZbLvsigoFykpKoN5SBpsuGelqF7bHakQdPkaqpaeni/QG7V98g4DJCFdqJpYVJ2DcmDY0lBWizZWAaHMSZiW1QuF0QW8ywWaywLZ8NeLGZAJxsdjW2glnTQVyKuqwwxIPnS4RzgQ93H4rzC1tyJozA40VlVCUdcCclgw07EBW1hjUZMagYdV61HrdSLIG0N7qhFofDb3OCNMoHYwjc1CypQiK+gYkFoxH3uhRKHvvU1S4psAT6MCEIxJgba6Dp74JiRkZsDQ3Q3/4XLQWl0BRuBmph8+FlcRrYykMGdmITYuCX6MWOaTaWlux+csVyMrMwpiCHNTYY3D2+ediXEHC/t0Ng7B3+oj99re/FakzpEgEJAISAYmARGCwITDgRIpJOekjFBSfx4PqlZuxdJMCSVkjcdSxerS2tois5SzD0vjVV3A2NMCVng5zVhbs/gA8Tg/qy0tRUxuAMS4XJ506Bk31LlQXWzG+5UfUjspBu82KmMZGaEaPQlVHBzqrO2BqskGpToV+UhRqa3fArNXBgwBG6vRYVZYObUANk2c9JkRrsSFagaS2dnjNBpR0RKOl2gSLyo8C01bkHDkbLUYDqsrr4S2tQMy4TCRnZ6Ohug0la7VITerAXGUVNgeMKGxRQhetg94wEVOnWrFz5Q9IaG5B5qmnwGuOwo5SK1qLmzAtywHNlAJRQsba0QED0y+ccjI8fgVKSz1YeMQpmJTYgLyMFCiGUWkUajBJuC+//PLB9tmR85EISAQkAhIBicDAOZsHsf7ss89QsnYtWOvEp9eLPzs6HWhvsUOp0CMuTYdVq1ZhbE4Omur12LlzA+YcNgm6igoU0lSWlYXMrCxs2rQZRqsTI6OjUeexQaWNQtk2PzInmJFVXYWP2ychLqYSU2dmomz5MmgychBX34xtzSpU4EzEx74Kk7MTIw0mlBt00EYlob42AGubGR5nM5Smcug1mcjL1MCzrRye6HTUNihxtL8UG5MnIte+EasVydDAC63JhqScHCQk5GH1SgfS0tuh3rEKsUkp0LV1Ch+uTeZYpOamo6xUB7N+DGKT1iA9IwVpaZlQBZSoeP8d5I+fBf/kPDQ3NaGksBAJGRkwR0Vj7NjxOP64E1C0Yiny4+OReMghw2brnn766cI3KpvFDKVIBCQCEgGJgERgkCEwoBopv8uFH77+Bl88/wpiUpOgHPG/6sN1dVDt2AFtpw3+SRNQ5vPB4HZj+Y8KZOfoMXaCBXXrtkGh9sIUn4RGtxuVRaXIaq5HXLQaP0WnwOf1oL1jOszmLYir34od+knQKNuQlKpCugrQKS1o37kddfFxiClvQ/Jh+SirroHSEI2GhnZoFHaobFFosuVhqrkEO6M8aGnQIjpWhURHNaZa4rHUlwVLWynKbdOh1GxAVLoZI3KyYW+pQVlTE6J1CqQ0NCF35gwUWjtFhFnRllKYXF7UOFug1mjR2WaEo0mLo07KgMvnEpF5lLItxdhabELWGBvMZqOosUeHcxZ4ZjmUo446CobQOoSDbCPtj+ksWbIE/GEiTikSAYmAREAiIBEYjAgMKJFqKSzEqhdfxfOVSqSlRSEra1dJGKZGCHi9cLW2wtTUBEVmNuw6HcrLa5C0ZS0cqSOxrikbmVluxLbVwdahhVtbjjiTCVs6rGiqSsdh2XXQpOTAXrsT1fSXSs+FRelHu6sTzcxW7h+NxJpm6HI6YNhZhaaUeHTq9ait1SDalI8UcyGaWzVI9LkxJtqFxrw8VG3cBK8pH0m5OkR7nYiqaYQ9NhPewpVYG2OGzmREUlI6bM1tiEqMhrXKifiOZiA3Fp0qFfLz89HUoEC0yYA2azmaW5qh9wYwsboGG+OikTl1KpKSkoTpqnH1aqQmJWGnSiUScNJHrLGxUeyZ+fPn4/DDD4dWqx2Me2i/zemmm27C8ccfLxzNpUgEJAISAYmARGAwIjCgRMrR0YHtGzbgvSXfweFwwOu1C9KQnpwM+HxQ6PVwFxfDoYvH2jIH1JoG+JurMFmlRn1OPkwuNxpcCsSp1IgblyKK+lbX1MC1sxmzTUps0Y5CU6UfzdpViEtOgsLjRnJbG7zt7XCYUtFqTUH+4Wnwuu3YXm/cwO8AACAASURBVFUKhSIAhUKHtDYHJsRrscnuhLa9DXkxMdicmoLGykp41EbEJcZgnFKBFqcXla1JiDY3od7bDrfHB7UvgByHFTaTCV7LCNis7UjOMMLmdCI9fSxa6u0Y01IM/5gRqHQ60d7QgBEeDzZ6vUjPGYns7Czo1Ar4/H4RsVdTWyvSRDBnFKP3SDRJJObOnStySg0XKS8vxx/+8Ae8++67w2XJcp0SAYmAREAicBAiMKBEivjQVPXqq6+is7NT5JJiKoRRcXFQOZyILhgPfyCA7dtK4XQqkJISA1tHCyxVVVDEZsLmcmJbZz1Sk5KR5vciJjERLhYlrqlB59Zt2BKIR0y0EYaaLbBnZCBWq0Hs6o0o0yiRPWMWynfGYWyqA6mBJnxeXgZFQgKgVCF5cxGiM1IRcHmgMehQZ7ejIzUV8XFx0GmjoXLZ4POb4dGkQNG4FbamUhjH52PDhk1IT01HHJ3S/YnImp4K2/ffI9ugh/3449FZ34mi9ZVItDgxavI4BEwmtLS0i9xVNN+1tvqxaWMAo9SbMDonEfasLJFbi5F7NTUNmDBhrCCazH4+Y8YMQaqGizzzzDNiqdLJfLg8cblOiYBEQCJwcCIw4ESKmqiXXnpJ+P8UFhaKBJx+vwopyfkYOSIeWnUAdQ0NUK5fj3a9Hg3aONith8JsrkWUxQyDsRzbtpYg1qDHqPyxiEuNF8j7XC7s+HYpvB0dyD3+VBRvLoZWGUDh6jw49Q04vKATrTVWjK8sgn3BPDQ3NkGZnA2nxw671QaUl2HirOnY1hBAdGICnJ5mlJXtQErAjxmJMahOysUnH7UhzrUOI9P9SFu4AE0VVSgq3AFLxkjU1kzBmcfWo2htBaIMSqRNz0ft4sWwuD0wjsiDITMLzugo1NYAUXo/ohPUsG0qBGrrED11MjxxcV07iGSzpTEBY3OdUG3fjpOOPQ5pp5/WVU7n4Nxq/Zv1okWL8MADD3T5kPXvbtlaIiARkAhIBCQCA4PAgBMp1rd76623hGYqEKBpTYGSoq1ob3QgL0aPFJMGK9s7oHQ5ERMfD0tSMmpLvMiIccJoUKNTb8CyZXZoVRsRnzISkyblQNHWDG1NDXbU10Pn8aDSVAB33Q4YU6NQVj0GU6d1wPPpu/AELGjLmYVpR6ahaMdOeEtrYU4xQ93WhrHV1aiKS4HD50WJcwJmzTKhxt+CpqpqJBrikFe5FVa1AQ1KFTrTE2CKj0dTfTtQE8DsWVmod7qRvXEVytoTYR8xBikzjLC2++DeXgW1QY243HRootXY8m0hcuBE3HGHCtOhr9mGuNRkaFLiEFAoBMHcsHYDWsoScNVEOzZnjMbM6fNxxHEzGeg4LOTbb7/Fxx9/LIiUFImAREAiIBGQCAxmBAacSDG7+QcffCCymgfFzgznS4tQixHIyDJCk+aAx+NCWlqaqDPnW7Uatspq+GItqLLEoNNugcJbC01rA+ZkjkSpy4sUoxorm9WI99WjVQ3o/Bbkml1oDmgw3udCW9F2/KROR4sqDwvm6hEwK2DdVAi3xYIsvRbl5S40KHKQnNSKiuKdmG6wwqdXocrlQkW7CmOiYtCpNkOlM8A0LgoBRQBlW8tg2lGHMaNT4MwfB+2WMuy0xyBlahK2lG6C2ZwCt0sNpz0VmdkWRCmLoPhxJUbk58M7ezbs7gDWr+pAtrseGfNHIaDRCLMeVq+BLSYW5tRk1HXqkZI4A8cfEodR0UooCwoG837aJ3O79dZbcdhhh+GYY47ZJ/39kk78DTsRsLVBYYiCMiWXaWR/SXfyXomAREAiIBEYYggMOJHyeDz48ssvRS6pgF6PAB2ovV40VTZjUyk1VLGYc+guX6rEqCiUljXCXV2K0ZPGo6SuDg1lOzFi6hTUNTSiuWgLtO3J8Fky4FXnwuxchWRfGaw5GShvtWO6pwNOvR62xhYYE5IAvxI+swVubTqsykrAbkN0ehqSU1Ox6ocALLG5iG/7EKd4OvBqVBQS/ABio1FZWoOdtqMR7evEIVnl0E0fiVXffYfx0TGIam3DapMBre5opKakoqYqG1MmWVG54n3Ep6cjlnOOzYI7JRl+bwday+xIi8+CO64NI0flw+/TwFFagtE2K2xHzIPbbcW2H3+CIS4WOksM0tNzcOQRRyPQ3ojElkZknnHGENuCuy+nrq4Ol156KT788MMD5hPmXfs5PD/8F94tywCP8+cJKlVQjz0E6lknQzP7tCH9HOTiJAISAYmARCAyBAacSHndbnz/1df48YknoZ9YACQlipkqt26DVqWCIikV5R0tqGlsREZbO94vPBwLT/YhO9kLFyP0omJQU6NHdf06mJ3NsNarkR0P/NhsRG5mMlwqB2IsXth2tsJpMEFr9MLR2Q5zfAIyNVqRCqG0dQJ8gVWItahgaW6Cz2JBTnM7dsAAb8CFI4xqPNPhgNmUi/gEA4w11YiyRKPNqcI4vxOtYw9F9fbP4dFYEGfyo9OpRGKsDqX1HZjoaoMvMQm/bqjDO9Ono7q+EdBq0NBQD4MhCxUlCZg81g1NrBUTJk4QzuSMZvzpw7VIm5UPq7VOpE1gzqitW7cKJ/Njjz1WlMsZDvLaa6+hqakJN95444Avl9on15t3wLv5uz7HVo2YCt2v7oAqa3yfbWUDiYBEQCIgERi6CAw4kWrZuhVLH3wCL1QZMXFyLGJjVSKs39ncDBVzSn33HaIyMuEYMx6uQAArfyzC7Owo2Dw6uDYVwzh3Iuq/qYR2TAzMzSWIqqnHalMyVB4FskZlo7ihEZaoAFS2DOhjouFq+QmNGiUsUXlQBmLhsm2AY3sFkpJjsFMZQK5GgwqPFlFxerhtWjQ2JOPo4+PgdNpQtLocWrUVs6YXoKOuDuqiEtS0K1GhnAVLQT0sFh0Cbjc8bW0wpWXAtb0FsYo2lOhUMJpMyModjdLtVsRGe1BVvwNpaelwllQjXu1He1oSJk+dBrVaBXtbG4zbt8MzeTKqqqpEMk5GM7LO3OzZs0UupQRGGA4Dueiii8D8UePHDyxB8ZVtgOOxSxCwtkaOslIF4/XPQzVuXuT3yJYSAYmAREAiMKQQGHAi5XG5sGbFCixZvgo2mxXt7U2IiYlBglIJhcEAl1IJ9c4K1ATSUVLTAK+3FONamrHdOBKeTh3Gp9hQXWvEtONyEIgxomrDBjR0AuairUgelQWP1Y7WKC2q/SroNErERulR39YGhdcEVZ0Ho+JsCCRYUFVVgxazUaRZ8LgmICa2GEnJGagvAizxdUjNSYNn6za0ej1ITElGUkEBrLUt2FbciixvNTwTRqO6sAh6sxl5yQlQZeZg84Y2qJVNsCQaER8fj44OIzpKq1FgaEBVeirsDgcU20uQlZ6O5sQE2B1RSI2PQYK7Dv7UFDh9Pmzfvl0k46QjPs2gEydOxMknnwyLxTKkNl64xaxbtw5PPvkkgqkPBmrBgc5m2G4/pn8kKjg5pQqm2z+FMnVkv6a7Y8cOVFZWora2Fvx3dHS0+ElJScGhhx4Ko9HY1R8jXZcuXdpnQlb617FGJTPhMxqWpZZIyGfOnInExF2a33DC8bdt2yYuxcXFifaRSKTzol8kNaoTJkwQa+VYfSWX5T1MQjvcsvlHgrtsIxGQCAwuBAacSHH5fJl++umnsNvt+Omnn2A0GJCi1iI+Ix26eGqDnNi2tRIGnQFmiwr2lSsR59ViOyZAHV8LpTke45L1iDZo0WE2g+bC+iVfocZjQm3rHMQlboXd0CiKHlss0UhyOKCva8QPbdlIzYzFeNs6rPD74TIYoNEY4GmKg1+fjry0cpi2liAnOxVrzWY00yFeq4XGYMDMmbPhsPtQ98NqNHpbMWLaVFQW7oAhPg1+ZSdMZiMyTFFwr1yFuOmT4c3KRO3qInia2pAyJhXanByx3pbaeqSmJkNlMGD7j6UwpKQj0V8HfU42HG63SFRaV1ePtLRUxNARPi0Nx5x4Ikwm0+DaOfthNv/4xz9EItKzzz57P/Tec5fOF/4Az8r/7vWY6nHzYLjxpYju37x5M9577z2hbeSztlqtu91HzWNsbKwgU6edtssPiwlar776apF7rS8hCX/22WdF1GOQkI4bNw7XXnstMjIywt7+97//HcuWLRPXGODx1FNP9TWMuM41/OUvfxH+jH3J5MmTcddddyF0rN7u4RcRJmQdaM1kX+uQ1yUCEgGJQHcEDgiRqqiowOeffy4OkqKiIuET43KZkZkxBqPz9UITs2PjJoyqqkTZ2LHwuACTzoImWwwslnqUbN2MZLUaORoDLHNmAjot4PfDW1ODFd9tRtTYDFgs8ejsrEfcli2ITxoJb4oJxqoaBNKzgdHZWLZ8BQA9Ro3KQdSm9Yi1WVFmMkHtckFns6Fy3Dg01Ddi1KjRyM7JxNbiDvy4PICZtveQMiYDnWPHYuPGjSLPUXV1NJISC5CfX4vCb5djnFGH6KOOgL2yEqqKChimTYNfr4fLBbQ0qxET44bL0Qr7u+8iZ+pUuKdPF1nNqVFgtvaaGg+yM6NhUngwvaUFc++5B8r/FXgeqluYz/ykk07C66+/LrR5+1w8LrhXvAffpm8QcNmgHjUD6mknAAEfbHed2DUcfZ5U+XPg/vK5fk3BcN1zUE/ovZQN9/xHH30kNFG9CbWRJM7MaH/FFVcIIkWfMWqZ+hKSpX/9618ioOOxxx7rak5fOxKTcBqexx9/HIsXLxZtR44ciQcffLCvYbqI1N133w0GCPQlHP+2225D6Fi93UPN3A033CCJVF/AyusSAYnAAUfggBApvni/+OILtLS0iMgs5k4qLd4GFfTIUfugMupQzsLFajXqm5vR3p4CrToR4/LaYDLrsHjZRkRFaaFRxqFg4ghERSvg7eyEY/0mbHQ4EW+Kh7vNAvNIDzyVTXA2mJGa3gm/0w5jRTmiJ0yFtWAsSlcUI6B1ITk3Fa7lK5E2ugCBjAT4HB7U+gGj0ovS0nLk54+FdvNGWFvdcGTGwaZTQ2s2w261wuMGYuJT4K3xItVXjs3t+cidmYLEJDeY9ql5RxMs6ckwWDRorW5G5fdFmDArB8hOg63DAVtlC5Jz4wCTUZCphro6bFhpx/mmBtQeOQtGTRrOvuB0xMRoDvhm2Z8TIMlYvnw5/vrXv+7zYdxL34Dr9dvC9qs56mJ4vnqx65r2hGugjEkBHc/7Q6bUs0+D4Tc9571auXKlSETLtB/MnUZhnUWatfnbZrOJ2orMbE8tFU17JJbnnnvuHkSKGqaeTHUkYFdeeeUeRIra2aOPPhoXX3zxHjjsKyJFEhYuKIKfbxK8Cy64YDcixTVkZ2eH1bYSg/POOw8jRozY5/tBdigRkAhIBPYlAgeESJFA8RswCRW/fVNaN23CjvWdcOhSMHaKGc2BNnG4jB07Ftbaeqg2bYEv4IEyIwubbdHQ6jxoa2tBbm4mMpPMiLFaUe7QoLa5FRkNJehobUFdViZaOkYjNSUFaSkuaDUBVH21HlOTAOeMcWj8dimQlYG4kSPhXLkFO+MmI8Vow44KN0an6xEfY4VVpUJ5aS2yqkphy50Ld2oagCpUlO2AUR+PQKMO6aN1UDs6kFxWBvfEGWg2m1FRUYy8nByUl3uQk5sJc5QdjevWIbq5BdGTJ8GXkoraWifq1rdicp4TqlF5UOlUQFMTHBWV0GZkwGG0wGHLxslHzcAEcyNMc2bvy2c/qPr6v//7Pxx33HH7vEAxUxk4nrqmx7XqTv0dfOUb4V2/BMqkHGgXXCI0Vv7WBij8Hri/eTUinBQJmTDf823Yttzv999/v9C+BoX+QjRh0gcuKNTQrl69WmitqJUjIaJvXHeN1CGHHIKbb76513l110ixMUkOyQnvD5V9RaQWLlwoTIi9SehYNENSS0VzrhSJgERAInCwInBAiBR9Pfiip4kvKAGbDbWbOrC2VofcUbHIyrYK01+i040fihuRr+uEMT0N21paMKqgAB6PF6tXrYK5qhnK+KnI15WhAhq08st+WyPis7OhtlhQWVQLbSAGeWhBu9uPVU1ZyPJ2YNJJ2ajc9AM8SYmIS0xE6w4XorMKRFHhyg3bcYyhAurxOdDPmon2TVvR6TIBGiBKBahTjShb+j06Uqcjo3onYlKV0E6fgpZKwKdLgSFqJ1av+hGjWbomOhaK5GS0tDQihf4vzS2oc9ihTM9AUlIaXHY/1Bt+Qm3sTMRlWeHpaIfW50O9y4WcvJGYMmUGJo4eBd+Wjcg++aSDdZ/1Om86XNOExdxR+1o6rxwN+H1hu9WedJ3IYaZMGQHXe/dBlTEWqoLDRP1Ff8UWKHRGuL95JeIpmZ8uCVvG55tvvhHZ/GtqakRfs2bNEkSopyLUNO9Ss8TUGJRfSqToZ0TfLEpeXp4gaGPGjOlalyRSET9i2VAiIBGQCOyBwAEhUnQmF0k5S3Y/eLRffQt/ThacUUlo8LSjk6azdTuwWbEIp5/WCbVGIaKcguYD+poYF3+J4s4C2OIUMOYlIS7agsamdbDExcJdX49DKipQqNVjlNuJ4uxs+AIK/LRzPNKzGpCZqRFRTnR+D5SrYVKkIjdqC0Za2/B2fALGjZmO7FGZqFvxHT7fPAlzxloxwrYRmD0Dy1atwoRWB1JS47AhJhpjxo3Hlp9a4HUkYnpaBSxJJmy02VBfX4+m5mbExibA7cqEJToPI0c1QqFUCPMN/aLavliM6MlT8e3mjUJDwcgpauu4Tmb4njZtGgJ+PxRDtGjxG2+8gYaGhn2eO8q3Yx3s9y0K+7FXZU+A5tAzRcJNf3sT/HU7oIxJAhKzoVCpEajbAV9rDXwbv4nstaFQIurp7WHb0on++++/F9doxrvkkktEIepI5ZcSKe4jfuaCPlbU8jLFRDClhiRSkT4J2U4iIBGQCOyJwAEhUl6vF6yntmnTJjEjhmhT3C0t0EVFQf3JJ3Akp6A1dxwMZi02F27D2NEZQE09NPX1cGSPQorXhUDBaLjtdhQtWYcNralITFSisTkVk8aVIqbdjm1WHdKzlUhIiMHWdaXQJU2F01UEt80roumMWSZoXC6YY2ORwtp/eSNRuW4dLjca8FrOaGzc0I7cPD3GjM1DfUkpLHXNaKtsQXHUEYjN2AStzQUEXPBER2NE3ihUr6jGnHkZsDXUIys6Guu1FlTtbIda24FOWxsS49Kh8+nh0bQjKTVV+MdQnDYbdAYD2trbBbHjD9MgFBQUYMGCBSJB51CWyy67TJiEJk2atE+X6V78LFzv3tdjn9rjrxHaJ7hsCHhcgkAp0kdD4XbCV7EZClMM3F8+33W/evrx8DdWItBQjoBj9wg6ZVI2TH/7eo+xGKl5xx13oLi4WFzrT1RcsLPuRIpEiEWduwu1WPSfooSa9uhnlJubiyVLlohrTD1Agn799deL/+8rIjVlyhSceOLPjvvB+XHNwS8/oWPRfHnmmWeG9feic7oUiYBEQCJwMCBwQIgU/aLoC7JixQqQVNHhPOiAK4hFZycCThfWFbvhDVTB5O5EiteLNY1JmDouA1Y1wGQAmRMTYK2qgmX7DmwzpyNOYUON3QavywqnIwqtmlxkZluRm5uGTWu3INYdBY2uEwGzBoHCzdgWY4HJZoMhOQtWPx1iR2BnqQqHTtNDHWVExXcrUO+0I2/WdJHbyWO1ouiL76D2J6A5xQ0gIHxZLKwHaHPC4UtG/gg9ELUrVYHdaoN9cxGM6ano1KhRV1aO0R4v3OmpUCYmivQMQSEmPGxZW5Dh74xamj59uiBT/NtQFfoN3XvvvXjllchNaJFi4Vn6Opyv/6XH5rpTfoeAzwO47Ai47PD89BF0J14Hf902KOIyELC1Qxkdj4C9E9AbAYcVUGngt7YK7SD9rwKdLaJ/zYJLoT/zlj3GYkQqUwQw0SqFhOaRRx7ZrR3JFr9YdM+tRNPf/PnzI47ao98Vo+i6EymOefvtt+/mp8X9fPrppwu/tHBEShTP3rChR+yYa4rpDyKJ2gv16Yokao9+YexX+k5FutNlO4mAROBAInBAiBQXzKgcaqSYNFAU6u0m9BPZsb0CyQEPHMoAUsrK0Zw1C6r0NLgc1YhuaUFSShy88XHweTxoqa2De1sJ2rRpsLcrEcjxCc2OwaBGlMEAx6pVUGosSIMfquOOQGVJCUqra9DS0gG/dza0+kKkJMaivjYOC09Ih1YN1G7YgEabDV6jETNmzITf50PFt9/C7vMiccoUEYHFA8nV2YnMxES4nE6ovF4YsrPFakgSPQ0NMMTGAgaDiPJTdVhhSkqAlzUGQ4RtiYPZbBaRTNQYhBKtA7lJ9ufYTMBJohgumuyXjuuvLRGJNnsS3Wk3QREVC39DBfwVhaK2HrVUCj4btRYIBODvaELAaYNCo4UiKkH8FtoolRrujx/v6tp48ztg2ZjuQnMaiVQw5QG1Qw899NBuzZig8p577hFRrKESzAkVafoD+l6x4HM4IsWUBuXl5SK1QXAu9Jei8zkjCrunPyCRuuqqq4SfYnfhOEzHECmROvLII7vMtpEQKZo/iZkkUr/0EyDvlwhIBAYCgQNGpLg4EgeSESbn7P7CZsRe1Y4dSPJ6UalUQ2kDcsfkwhBjwo4dpXC0tyOjuRkpmVlwjR0jSAtzSW3fbkNFhRnm6FUiIlCvVCDZr4M64ESbZTRam7Q45KgYYU60Wn2gP2/LjkZsKG5GtKYeeqsV6blJCGRnoaO9XaQkGD16tOi3tjYes3yL4dRr0JqaKvyfuIaqqihMKEjFlCnp8LjdQA++TFVVdnS0AOMKDIByVwg8hfNMTU0VSRjb29VoqrZj7uHZ0DCKb4jLWWedJZI0Mh/X/hD7Y5fAtyl8NB3H0y68FMqkXDjfugsiYRkA3Zm3QGGIBuztu6JKFUrA74VCrQPMMYC1Dc63/9Y1XXX+bBh+/3rY6ZOQkBQEI/aYBuCJJ57YTQNbWFgI+lEFiVRQO0tCzVxQ3YkUsQo6ogcH5X6myY/kpycixXuYAJcJN6kpo9BsTMLOLzQcN5hHKkikgu1CFxckRt2JFM133bWnzFBOzWqQKIcSKWpdNRrNHpo4roU5rySR2h+fCNmnREAisK8ROKBEKrgYEhI649bs3Am/QoGAQiFICl/CNHdUVDSioT4HM2fGISnZI5JW8vCJscQg2jIaGRk/a3f44q/aUYW2be2ISTPAaFGh6odkjD09A2npCrSs2IiceB1aRozEjpU7kBhnRMDbjMTSUrTOnw9NSQmyqqrwzah8jB2bvyvPVUcHrOs2oTM2B0qdA+2d7bB5PVRYICUlFW6XGSlReiTGq+DR6cT8uwsJV9myH2GwOZA5Zyp8MTFibcylQ98gHmC868dvVqP46Wdxxi3XIGrK5H39vAdVfzy8X375ZWFa2l/CGnr2e0/vtXv1vF/B+/2bu7VRT1kI9cgZgFaHgMsBhd6MgNcF3/ZV8K75bLe2hhtehHr8YT2OQVPeV199Ja6HczYncWBeNX6pKC0txZYtW0TbnohUf9Mf0LRHTVSQfNGM+sEHH4jEtxRqyTguJZRIkcyEE7YPp5GS6Q/21y6W/UoEJAKDGYFBQaQIEMtMfPbYY6hxeVHnMsDhaEF7e63wF+KL29naCVNrC/y5WXB7vSJ1AtMotLamYN68BGhIXhQKVNfVoaGyEsmtrfBlZiKg1iJh1VZoFx0NtcGA2hUrMKa1Fc3z56N5zVrEZ2YgwKimb76F+bDD4FEq0NkWgBdqJCerhUaibutWaJd8hdYpx0KbmYbYWB+am5vgdEJkK8/PT4Vt1WpkqxRwT5kCVxifJpLC9o0bETtxIvRGo9BAjRo1SvwEs027bTZULFmCxNH5iBo9Csr/hb8P5g30S+ZGLQy1K3Q43p/iK10L1wcPwVfMbPa7i+7Xd0I7/zy4P3wYro9/zgQebKXKnQxFVBz8zVVQWpKhzBoPRXQ8IwTgq94KuJ1gVvPe5IcffhDJOBlxSqGmhXmlwpX9YVZyJifdn0SKxI2mRBJZCqNEg9qwX5LZXBKp/bmLZd8SAYnAYEVg0BApAlRXXIzqplY8+sxipKXroFR2ihQBPHC8djvUzAo9YoTQWtEMwSzQa9euR05GHrI8dhhMepSr1SJVgD4QQHVbG1pbgLrKyThlkVOY8ZZ/XYW8eAsyJprham6GISkJAaUSjq07gdRsmOPU+ObLSkwzKGCZmybG4sHTsWojPAYLjEYDokalYlNhIRTuKCTWWJEyPw9Whw3oDECXmgCVYU+NFNfHOdO0QxMMf7NIbahQa0WTpcFkglKrHax7Zp/NixFeL7zwgtDSDIT4yjfBt/UH4USuGjEF6klH7zasZ/GzcIaJ8lMYLdAedZEg6qBzulqHgN8HBQJwffQo1AWHw3D9Cz0ugWayBx54AD/++GNXG5q7zjnnHGE2DhUSLGZ4359Ein1T48vad93L1UgiNRA7UY4hEZAIDCUEBhWRIrDUAJVsLcUXH32ENYXrkZ2buytNQCAgroXmUgpqi6K/L0HZxIUYNymA5avWQK/X7PKP0umQVF6J5qSpMLUUIk2lwlJfDqLj8zBmrBN6vVL4dLBt4ZJtaFKPx8yx9XB/8SU6tErEHbsA5phd/lSffqzF5NRtMNYVIX7hAmyv2Al1px0J9Y2IOXwuPAYTli8zISUpEaPyyyHsdP8T9s9v/XPnzkVmZqZwgg+NUhxKGyrStSxdulQU1qVWajCJv6kS7sXPw7v8bZESgaJbdAsCjg7hS+Vv3AllfIYw87nevkfkoaIYrnse6gnze1wKIzJffPHF3bKbk0AyuIDmXZrZ6CdITSv9A/c3kWL/TNJJkx9L0wRFEqnBtBvlXCQCEoGDAYFBR6TEt+X161Hz/ffYbDKhpqlpD2fUUGCdVital65EhWYCfKYMTJ/BnFROrP6e1ewNyG5rQOq8ubB/9gVU8+bC+L/aXRs2FMLncwtSk5mRAf9Pq4Cx0JW1vAAAIABJREFUBSirqsDomirUTZwoSJtarYXJFIOiLVaMTlKipbIN3rjxGJXfBvX338NjMqEuMxPx8UmwWv1QudyYvWUVao44DG6TSZgmWfme+X3obyVlFwKsqddT3qFBgZHHBc+GJfCufB/K3IlQj54N37YfEXBahTmPxN797WtdU6WGy3jzu71OnVGq77//vtAG7ZbVn18QuvnVMfUBnbFp6vulCTm7+0iFTpJk9tVXX+0K9pBEalDsPjkJiYBE4CBCYFASqSB+NInQHMLwcKZLCCc8gNpX/gSfKQntHiNyJyahpa0JtT9tQm1rDmackAuT0Y2da9bs8j2yRAtTHk0adEy3Wa1IiIlBXHKyMLUVr92Ic6xt2L5gARpaWoTvCH20eLC5amvR+O1PcCaOR2e8FbGWaJFgsbyiQvi9kJSJKK+2NqSOGYO8ESOEGW84pDHoz56nv9gJJ5yA9957bw/zZn/6GYi29n/+GoHWeigTmdIiAO/m73oc1vzoRij0u3KI9STcc/SZovM5I035f+aRopBoU/vKfXjssceKHFI0bZNIMRov+Blg9vu//e3nqMFwY5EgPfPMM+ISNV9PP/30HpF+wfsYNUmNGefSn4ShjNpjrTya2CmMOmXNxN6EYy1bxi85EHUEZb6ogdjFcgyJgERgfyIwqIkUF06/IUYU0TGWZUS6C4mUs6ICGoMByg2F0Iwdh8Vbm6FStMNsTkVyqgFRUXqUl+9EdFQccirLoJo6GW6DASRqZWVlqKlWwu6oQm5uDip3ZmDuVDdi0y3CmZ0mF2qVghoD+lXpVCpUdnYKsyATclLDwMOKodz8zTpmJFah9+3Ph3iw9c0M26w/F0weOZjn33n5iIinxxQITIUQiXBvUSslokz/l6yTe4xaOpIZkoxQYQLboNBnkAS9N6F5MLRIMn2yehJ+DliuiaZF7uH+ZJgPnRfnzZ/ehPUGgzUH2a63eUWCo2wjEZAISAQONAKDnkgRIGp5qBliigQmFQwnbONvboZfZ8C7H5fj0ENj4XTa0dbWKvyT+IJvavJg2worjl6UjMD/IuJ4eGxeW49OVwW0Og1qK3SYND0OSUmxIhydhxsdgkPz9vBvNNPQ9MKIOxI9tjn++ONFUVhqEaQZr+etzbxKDOE/5piek2Ue6A9GcHzbLYeLiL1IxPTXJVAm50bSVLaRCEgEJAISgSGCwEFBpIJY0yREJ2WaIYL1+cI9h7qyanTYO1DTWC++2ReMGQOVRiMSZdpbrYiuq4J//K6aZBRnYxP0y5ajbf5haN5YDENjLZrzR4mcOsz1RK0Yv6kHhWOz0DElNjYOJ510IqZOnSrIU/dEiUNkn+yzZdCMRbPeJ598IgjnYBf7P84RuaMikUhMe5H0I9tIBCQCEgGJwMGDwEFFpAiriLArLMTatWuFb4bwSQoRkpx169YhKz0dpuho1NXVIaOhQTiZexIS4LJa4f/xR5iOPnpXODuLJTsc8NfUwDBiBOxlZcipacCKlGyMGJES9kmS0FHDpddHIzk5BbNnT9mNaB08j3/gZ8pSJNQs0tn8YBDvqo/hePaGPqeqP+9uaA47p892soFEQCIgEZAIDC0EDjoiRfiDpWXoN0Wn8VAyxX/TOZ0mNprmWlvbgQoNxs3KhDrRKDRGIo1Ctygp9kmNEn+vXduAeGiQNz0eoTSN99AnimY8+kBVVwCOBgfmLMyEisX5pPSJAJ2T582bByZvPFjE/dGjcH20e6Hh0Ln3lUfqYFmnnKdEQCIgEZAI9B+Bg5JIcZkkQ4xiYu2wjT/+uIsYGQxoaGhERcVOYdIjaTKZzPj2Gw3mHx6PhCRPn6Y3d2cnVr33GSZr1TAtOhHQasVYdPClIzDNfYyqoi7rh/e/RMdnS7DgbzdBnZLcf/SH2R30R6Mf2cFi1gt9PP7GCrjevRfewqVdNflYpFgz5wypiRpm+1guVyIgEZAIhCJw0BKp0EW8cOVVqGlqR2vmJLg8jNbzC5MetUZ0NA/4A7DvqIUhLQbKPvxyOpqb4dq4EdFz54qoPPpGMdx8xowZIr1BUJytrdjwl9sx8bJLoZ8wYdgn2IzkY/Xll18KH7e+Qvcj6euAtfG64S1dC1XOBCh0vac6OGBzlANLBCQCEgGJwIAhMCSIFDUdW4u249FHv0Fmtg+MHGdhY2qRhJM4S68sXw5zbi58GRl9gksTH3M/sYwLSRRTGnQ3BVJL5bLboTMYdsu23mfnw7jBHXfcgdmzZ4scSVIkAhIBicBgQaC5uVlMha4bUiQC/UVgSBApLpq+TZu/W4HtK3/AFq9L5OhhRueugsBOp/CBUvdRw44JEelfxR+mN2AiTim/HAHm46JZ7z//+c+wSVC6ZcsWXHrppSIBJwn55ZdfjmuuuaZPML/99lscccQRItcWk3L2JMF23QMu+hyglwYzZ87E66+/LoppHwjhF5a+1n3nnXeCa+fPnDlzRBoNEvSe0mkEcSKRv/322w/EssSYxPass87CH/7wh37PgWvmPuIP303cF/QzPO6440RfQUy6d8x2XDP3U/Df3dv0di3Ylm3CSU999nuBe3EDnyvXHU64h4g1yx/x333J+PHjxWfz6quvDts0kn3Z1xjy+tBFYMgQKT6i+q1bYV+zBg0jRuDDDz8UCTGDRIhEiwdOuPQE/DsJV0FBgXAkpzlQEqh9u+n50vv8889x33337duOB2lvzMjPw52H9+GHHy5mycOIBYlZc7E3IQHjS50H4EATKR4YDNYYjESKwSVHHXWUKLd00UUXicS3FJbReeedd/aI4A1iHMSTh+SZZ555wHbMxRdfDB7Y/SFSTNZ69tlni3QvoWv+9NNPRZ1K1kskHkEiFY4ocg9x7/EzyKzyzOEWKpESKfYT3Muh9/e2R/cn2KFfOMIRSGJCfN5+++0+pyGJVJ8QyQa9IDCkiFRwnaLwcUmJ8McJltXoiUjx4MjPzxflLVhAVsr+QeCee+4RRPXkk0/ePwMMsl6Dh3sk34b3dur7QyPFzwOT3mZnsyTOwEtv3/z5OWUOMhZa7i4kUgeSJEWC1JVXXimI1HXXXRdJc9Hmd7/7nQioCZbVCb0xdM1BItXTfiNZYg439sUKESyUHZT+EKkDqdHrDlqkmttIwJZEKhKUZJueEBiSRCq42NraWqxYsUKU4OA3ulCNFElTamqqMLlkZmbKHbKfETjxxBPx0ksvISEhYT+PNDi6//e//40rrrhCmGKoMeguPLxIti655BLRhiaq5557rqstr4dqpG6++WZRm5BZ9E899VRxjXnU2O7ZZ5/F448/jg0bNuC0004TmgrWh6TwsPnTn/7UNcatt94qyAiF91Jj9s9//hMfffSR+HwsWLAADAoIHuIPPfSQ+DefH+fALxzd5ZZbbhEaodbWVlx//fVd5rNQswvHYcTr73//e5BQBIV9vvHGG0IjTI0L5xfOtEcNzBlnnCFM9qEkINzhynFvvPFGkauMvo7sLxTPIHEgsWDtPxIbaouefPJJgSXNZRwviB/7Y1/nn38+cnJyxPr4JY3khu8YErhQghF8VjQr0R/wrbfeEn098MAD4vnSxE28aHqikCASwwsvvHC35bBv5qv74IMP+vwCEgmRouaIJJTvO+biC8q+IFKhaz7yyCMFHizWHtxn/P/LL78s3gHMAUi/U+4VamhZYovPlvUg6aPEz8Fjjz2GjRs3ivupUQpHkvsiUt0xYXvuL/bLL9ihpt7uRCq4L0nsObeHH364T5Pz4HjzyFkcCASGNJEioHQ6X79+vXhx8MVJHyh+2+ZLPT09XWQul7J/EaCZi4flI4/0nItp/87gwPTOlzDNxDRHkfz8+te/7poIr5G08AVNE/QNN9wAp9MpTNKUUM0MX+rcw3fddRdmzZolDiPuXQZS8BC87LLLRLFgFjfmgUyt37XXXoutW7cK4sMDI+gvwhxeLGhM4hYsf3TTTTeJz0OoiYYH/f33349gLT0eSuG0Efw7xyFBYv1AHjpBMsVrTHXBQ5CEkWsjYWGf06ZNE4SPZJL9cs4vvPACOJdwRIoEh0SEY/UmwcOVBIS+XhSuKxRPYkZCc+655wqiQt81JokloSTJ4fwZscsDPNgfyxoRU66HhIAHMX9Tw8M10WxNHy3OkQSL5IzPnRiQpIbWJAw+3yBBePPNN0V9w+6Em8/ppJNOEvVASeB6k55Me8FnGiRL9K+64IILxH7j3gsSnb58nYL3dzft8T7uT+Ly/PPPIzk5ucvMyHcuA354L8nvokWLBIGirxg/D3wXU1PNvcf5cw9xzeyPOHLfcB/y+XBPBIlZEIdITHtsw3t7+izwmZPAhxIp7stHH31UaAN/+9vfin1Bc2xfvnsH5i0jRx0MCAx5IkWQ6ehMUx8jM+iAzg+1JFADt/34wqbj/jnnDL/M3/xmzUM6aIYJ+mt0N2F99tln4hAPFsAOXucBSzJGDUnQsbj7QRLqbM4XP7U21F7xIGCW/1Bzz+mnny60VtSucAySsu6aEPb/6quvCq0OyQK1UZEKSUVQaxNOS0LfK86R/kokdTwciVFQejLtUXP07rvvCuISKqFar1BftO6HXnciFUocSELpfxXEic+KQQIkpt3Np/xixhx1of3TZE0MSQJJXEmYQ52WOTY1iSQxoeukBoYkoSchLiR1JG0kJEHpvmauhX8jYQ4V/j24plCtE7UyJDBPPPGEmGfotaeeekq8J4NCwkXtfdDHqnv/DB7h/vzvf/8ryBGFiZAZ8UwCyb3De4lR8DmTLNHvi/5L3Qki/QepoXvxxRe7hgp+WQj9IsKLwWfTHb/gswndf+E+C+edd57wBSSRDyVS/dmXkX4uZLuhjcCwIFLBRxguo/nQfryDY3V8afIgPFB+N4MBhaAphwcPiUx3wkAzHTVTJArMWRa8TtPU9OnThdmM3+BDJZyPVOjhwQOI5YyoKeJhHPzh8+BB1VckEk2TJC/UgvGQ7OnQ/+KLLwRRZGFxpiKhkz0Pp3BEKvTQZmJbEjmSu76IFM1jPNSZHy4ckSKJCCUN3SMZeyNS4UxAnCf7CIdxd9xC18Rr1LAw51zoT/fAAY752muviaXwQKd2jPeFypo1a8SzJ8nj7+5EKrjmIJEKal/C7ffu5jtqDrkXaTak+TZILEmkWMs0KMz5FiRS4bRWwTl235/8AkDNF7VM3cemhofaQpr4ugvx4/7nXg3uW/6m1q67ea8/pj3OgX6yDDbiGMEfEt/uRKo/+3IwvFvkHA48AsOKSB14uIffDPitk34ZVPsPd+HL/JRTThGanu6HcfBQoDaJPizB60wqS3+ncNF+fREpaht4wPEQCid9ESneQz8dahRJhMP5qpAQkAxRc0LtA024lEiIFDUP1MqEmhR7mhNNYzxgezKvBO/j2EESFLrmgSJS1LzQXy3SSDaaO4ktzV3hnOipoSHxprYrHOkIp32JhEixDefK/cFI5UhNe93Nuyzezv1JYk4TWVBowiNhouazO5GitpPr6U6Kg3OiNpCfkb6kP0Sqr89CqEaK+5KmWZpygxLJZ6Wv+crrQxcBSaSG7rMdFCsjgeI3QfrxDCeh+YrfyoOHC7UKPCxZtJm+UXwxhxIT+mXQfBfUqoS+uKmNoE8RSQeF4fxGo1FE13UnDaHalWeeeUY4vAd9kngvD5/gId+fw4Hj/OY3vxEHY08EhX8Pmp0iIVI0A1LLFnRo52+aYHoiS2xP0kb/ldDIN+LBg3AwaKSIN7WAoaapUMyD2HHOQZ8oYkZSQWf37hLUZHK9XHfo/cE1741Giv1wntxHNGXtLZFiP9yfXAuJE90mggQnuO+6E6mgFivUtBnEiJ8bmsJDfcrC4Rfcy+y7p/0SyWeBpkX+hBIp7jO6gwQ1hsFnIH2khtMbvH9rlUSqf3jJ1v1EgOYgHgITJkzo550Hd3P6jPBbN31F+K0/GN1FvxQKSQwdrOlzQ0LEvGU8KIN+UKEkh/5TdHamXx/7KioqEv4nQZNLqBmru5mK2qi77767K9KNh1KQwPVGpOi0Tm0JNQs0Lwaj+ro/FfoGsR19ndg3Awo4x0iIFIkj82Vx7QzJp3M2cevtwKKJj1GIDBzhAUgNHoX7jD90Kj6QGinOhaY6roMRaPSzYpRkUFPH67xGcyZNeazfyYM6kjXT/EufHhZqr6mpEb5mJJ7cY5FG7XXXKHEvkQT1lay0r8g+BjPwSwJ9UOnn98c//lFoKSnh7uV8SfSDn4/t27eLKFT6n9HZnOZiOvzTrMeITuLDfRgq/dFI8T7uewY9UBPHzx3JbBD3UCIV3Jder1fsM34Z4nz6o2k8uN9ecvb9RUASqf4iJttHjACdTunXQj+b4SiMwiNJ4mHAwyrUYThIYkgGGCbf/ToPCUqoiYi+K9RckLRQkxOuTbi/kdjQ2Zl+J6H9hWsb+px42DA1A3/3lKOJBDGY44h9M7ScvlJsH8n8iA01FCQIjETsa06cHzUpJBIcm35lxJCHLqWn+0P/3r1Nb/+PZA3h2vC58ye4rnD7n9gyNQsP8XApMkLvCV0zyQYJCH15gtIXbr1d7+ve3nANnSMDerjXItnLvI8khXua+6u7KbSpqUlEWtORnSlqwklw3t0/J71hwvnRHMl9FzomtWAUaucoNptNEC1q2Li/IsFoOL7j5Jp3ISCJlNwJ+w0BOrPyAA/n37HfBj1IOu6PWe0gWZKcpkRAIiARGJYISCI1LB/7wCya6n2aqsKVlRiYGQzeUUITRA7eWcqZSQQkAhIBiUBfCEgi1RdC8vpeIUCzFkkU/XuCZpe96kjeJBGQCEgEJAISgUGMgCRSg/jhHMxT++6770S2Y2bHliIRkAhIBCQCEoGhisCAESlG5bDeHbUTdBANJ4zaYEI/lVIpojd0/3MgHQjwGflEZ1yOT0fevjKfcy1ck1KpFNE5jDyS8jMCDIWmkyYT/0mRCEgEJAISAYnAUEVgwIjUZZdcgsaGRowdNxa33nabCN0OFUZuPPLgQyKCJzYuDlddfTVmzprZJ+6M3Gmob0B2TvYemZ/7vDmkAUncC889j7Vr1uBX556LE07cVdi1J2Gk1WW/uQTmqCjce/99svBxN6CYPZu5kZhQUopEQCIgEZAISASGKgIDTqRYNuGyKy7H0QsW7Ibpd0uX4rlnnhWhsP0hUo8/9hiKNm/BJZddiqnTpu31cyIZe/CBf6K4uAjHHnccrrz6Kkmk9hJN5vK59957RfJEKRIBiYBEQCIgERjKCAw4kSKYU6ZOxfU33tBl4mtva8ezzzyD5cuWifpWkRIp5iG54drrhDnuuuuvx6w5s/f6WdFURwJQXlaGOXPn9mh+DA4gNVI9Q82MwExEyGSLUiQCEgGJgERAIjCUERhwImUwGqBWqXH5lVfg0HnzRIbn9evW45//+IdIy89oryCRmjxlMn5YsQKff/YZysvKhd/S4fPn45xf/0okVXvmqadQWVEpyBfFaDLhwYcfEtmYi4uK8N6774kK41qNBocdfjhOPvUUkWDttVdexQfvv49jjzsWdpsddIw+9fTTxBirV63CueefjzMWnSGyJn/68cdYtWo1bFarqEn1q3N/jbHjxokK6aGmPSYT/HHlj3j3nXdQWVEhfLwWHnssjj/+OJi6mTGH8obi2lgni5XaWRJFikRAIiARkAhIBIYyAgNOpBaddSb+8+57mHvIXFx+5ZUi/f/jjz4m6isdffRRWPzF4i4ipdVqhLmNGaEtMTGor6sTmXNpejt6wdGCtKxetVo8n5GjRiEtLQ0XXHQhaqqrxX1uj0cU1PT5vCguKsbsuXNwyaWX4sP3P8B7774LrU4n7lWrVDj7nHOwadOmLiJ13PHH4eUXXxI1n0i+qLHaWV4uMgr/6bY/CwIYSqRYT+5Pf7xFOMrn5eXB4/UIwnj+RRfuUdV9KG8oZgxetGiRSHtAR3wpEgGJgERAIiARGMoIDDiReujRR/Dow4+goaEeN/3f/8FgMOKO2/+C5ORk/Prc83DP3/7WRaQmTpqItavXCBIVnxCPLxcvxgf/fV9onP56z92ivMLf77sfCgDXXn8dZs2eLQjOnX+5HevXr8dh8w/HyaecAo/bjX89/oQoXXH7XXdi5YofBJFiiYWFxx4jHKJJwv795r9300hRs0QTHq9ZbTY8+cQTQmv1pz//GTm5ObsRqdKSUjz84IOir4t+czEys7KEFou/VSrVUN5Du62NtauWLFki6rtJkQhIBCQCEgGJwFBHYMCJ1Asvv4QVy5bjheefx6zZs4Q5b926dTjzrLMwd+4huP7aa3fzkWKBzq+/+gqlJSWorakFazBRQ/Tn2/+CttY23H/ffYJIBX2kaOY764xFol8SJWqzAgiItjQb3n7nHSjcVCiI1OQpU3DNtdciMSkRrS2teOLxx7uI1JlnnSnSIaxcuRJrVq1CXX0D6mpqhD8WSdukyZN3I1IIAH/43e+E5orpHbJzcnDKaacOu2K9jNRjMdbTTjttqH925PokAhIBiYBEQCIwcLX2gukPXnr1FXS0d+CxRx4RddhoEqPW5oYbbxC+RFddfsX/iNRVcDpdePThh4WWKTklRZjNSKziExJw219uQ1tb+x5Eis/0zNPPgM/vFz46LBoKBakWRK6neYfNwycffSyI1MxZs0R0HgtjdidSCxcuwBOPPyGIFedFk15tTY2oUH7NddcKEhZq2uP1NatX443X30B1VRVcLpfQnJF0TZw0adhstXPOOQd///vfZdqDYfPE5UIlAhIBicDwRmDANVIkUswh9c7bb+O/7/0HXq8XJ5x4ojCHMcFlkEhd/JvfCFPepo0bcdTRR+GyK67A4i++wKsvv4KY2FhBpNrbO3D/vfcKMnbhxRfhkEMPFRqov955J9auWSv8qBaddRZMRqMw0ZGQkbS9+fobfRIp5ru67dY/IzU1BXfcdZfQej304IPYsnlLWCJF8x81ZuYoM0q2b8d999wrnOMvvuQ3WLBw4bDYZaz+ftddd+GVV14ZFuuVi5QISAQkAhIBicABIVLMHE7/pnfeegsOhxMXXHgBMjIzweSaQSL1m0suwbfffI01q9dg5KiRGDN2LLYUbkZZWRkSEhMFkVKp1Lj1lltAB2feP2nSJJx1ztnYUVqKhx96GA67HWPGjIHJbMLO8p3C1Hf9jTcKQtaXRqpgQgFu//NtMBqNIrqQ+a2ocbLZbGGJFEnUu2+/jbSMdBj0eny5+EskJCTguhuux/iCgmGx095++23xDG+44YZhsV65SImAREAiIBGQCBwwIkVfJuYaCvj9QsNEbVEokbrq6qtEiRhmG2cUXmpqKo457lhhlvN4vYJIpWdk4PNPPxPRe/RdmjBxIq665mqReoAaqU8++gjFxcUiPQKj9xYsXIA5hxyCd956u08ixai9t996C18v+UpovKbPmCFMdR99+CEuvfyyPUx7bPPGq69hy5YtwqyXnZ0tUirQvKjRaofFTrv55ptx4oknYt68ecNivXKREgGJgERAIiARGDAiJaEe2gjQyf7YY4/FBx98ILR4UiQCEgGJgERAIjAcEJBEajg85QFY46pVq8CM5o888sgAjCaHkAhIBCQCEgGJwOBAQBKpwfEcDvpZPP3009Dr9bjwwgsP+rXIBUgEJAISAYmARCBSBCSRihQp2a5XBK688kpRW2/ChAkSKYmAREAiIBGQCAwbBCSRGjaPev8tlGV7zjvvPHzyySf7bxDZs0RAIiARkAhIBAYhApJIDcKHcrBN6euvvwZ//va3vx1sU5fzlQhIBCQCEgGJwC9CQBKpXwSfvJkIPPjggyLdwxlnnCEBkQhIBCQCEgGJwLBCQBKpYfW4989iL7jgAtx+++0iV5cUiYBEQCIgEZAIDCcEJJEaTk97P6yVSVSvu+46vPvuu/uhd9mlREAiIBGQCEgEBjcCkkgN7ucz6Gf32WefYc2aNfjzn/88aOYa6GyBd82nCLgdUBiioTBZ4DDFIip/1qCZo5yIREAiIBGQCAwNBCSRGhrP8YCt4r777kNBQYEoDXOgxbPiP/Cu+wLeDUvCTqVu3q/RdtxVmJGQdqCnKseXCEgEJAISgSGCgCRSQ+RBHqhlnHPOOfjHP/6BzMzMAzUFMa7r3fvgXvxsn3PYPP8iPHfM9Xgu3tJnW9lAIiARkAhIBCQCfSEgiVRfCMnrPSJQWVmJm266Cf/+978PKErOl2+GZ3nkPlrP3/QBNsZn4YW46AM6bzm4REAiIBGQCBz8CEgidfA/wwO2go8//hibNm3CLbfccsDm4P7oUbg+6l99v7Un/h5/n/NrXGk24CSDrse5c22FhYVd12nCDJe5/c0339ytj1/96lf9xoNj3XrrrV333X333b84S/wLL7yAFStWYMyYMZgzZw4OOeSQXufF8TkPCtfJOUiRCEgEJAISgd4RkERK7pC9RuCee+7BpEmTcMIJJ+x1H/25scTrg1oB5KhU4rZAewPsd58Kf1t9f7pB8WHn445jbhT3PB0bhQz1rv66S6TkhkQqlEx9+OGH/ZoPG0c6VqQdNzQ04NJLL+1qftRRR+GGG26QRCpSAGU7iYBEQCIQIQKSSEUIlGy2JwID4R/V6Q/gbYcL/7E7d5vAuUY9zvjqGbg/7p82ip2EEqlLTAacbgyvlYqU3AxGItXc3IyLL764C7NTTjkFl1xyiSRS8oMsEZAISAT2MQKSSO1jQIdLd9XV1fjd736Ht956a78tudzrw63tNrT5/XuMofJ78eQ/TkJ0R0O/x3/ktiX4QR8r7stWq/Cv2KiwfRzMRIoLYmqKZcuWwWQyCVKVmpoqiVS/d4u8QSIgEZAI9I6AJFJyh+wVAgORP+qOdhtWuT1h5xdla8Wz9xzd77l/9pvH8fKIObvdd6/FjIla9R59HWgiRd+mxsZG+Hy+iKMiq6qqoNVqkZSUFBE2DBjQaDRISUkRPlqA4tjaAAAgAElEQVTSRyoi2GQjiYBEQCLQhYAkUnIz7BUCf//735Gfnw+ajPaHbPd4cWObtceuU5or8PCDp4W97ohLw86Co8Q1c3s9krb9hKL55+OrGafhJ92eaQ8ej4tC7v/8rkI7/CVE6tVXX8U777zT1R3/b7H8PHaoOXDcuHE499xz93A2f+yxx1BXVyf6yMrKEr5oxx13XFefJ598cte1m2++GY8++ii2bt0q/kY/rVBiRAf4UCf49957D9988w0qKipEe9ZKjI6OlkRqf2xm2adEQCIwpBGQRGpIP979tzjW17vjjjuQl5e3XwZ5y+7EK7bd/aJCBxpRWYi7n7pwt7GtBgte+N07WGGM79ecXoyLRpJKucc9v4RItbW1gRgF5fLLL98taSkdv8vKysTl3/72t0hISNiNSPW0gOuvvx5HH71LExckUkGiFSRFJF2PP/54j0TqiSeewBdffNErRjJqr19bSDaWCEgEhjECkkgN44e/t0unuYnE4L///e/edtHnfY9ZHfjc4eqxndnejufuPrLrers5Dvf//n3s0Jr67Lt7g7cTLDApFH0SqUg7DkbtUaP05ZdfituovWPiUsratWsFCaXEx8fjxRdf3CNqj2Ro0aJFcLlceP3110FiRpk8eTLuuuuuPYhUcG4kQNQsUUMVTiNVUlIifNuCcuqpp+LMM88UaR44j6AGTBKpSJ+2bCcRkAgMdwQkkRruO2Av1k+T0Ndff42//vWve3F3ZLcsdrrxSKe918a/feP/MGvzV6LNZxc/ipdH9p4nKVxno9UqPBShs3lkM99lVqOUl5eDGqSgkDxNnToVTz75pHAEp9Ckd/bZZ/ea/uCrr77CI4/8HJ1IYhUVFbWbRooEi5qt2NhdTvSUcETqlVde6SowHRcXh4ceeqjrHukjFekTlu0kAhIBicDPCEgiJXdDvxGgpoXOzCQA+0usgQDObmrvtftD13+Ga9/ZVSz5b3d8j0KNsd/T+X2UEUfqtWHvC2faC9eQ2pye8khRe7R69Wpx22GHHYarr75a/LS0tEClUgktUExMTK9EqntOKPpC5eTk7EakwiXwDEek/vnPf2Lp0qViPkzQSc1VOOIlNVL93kryBomARGCYIiCJ1DB98L9k2VdeeSWuvfZaUax4f8orNgfesvdu3nv0mYtgbKzYKyI1VavBXy09mwJ/iY9UEJd169bh9ttv74KJSTKfe+458X/6OgU1Vr2N5XA4diOtNBHSVBjqIxUpkerNAV1qpPbnbpZ9SwQkAkMVAUmkhuqT3U/r4qHOA3zx4sVQhPEr2tfDPmF14NMefKXONOpx3pYlcDx7A9684U18kDQ64uFVCOBWixmztJoe79kXRIqdhzqWT58+vUtD9cADD2D06F1z7m2soqKi3TRHzz//PBITE/eKSNFESFOh1EhFvFVkQ4mAREAi0CsCkkjJDdIvBGimeu211/Dwww/3675f0ni714dvnG5scHugUigwTavBUXoNMv6XsoD19lY7HLj7iCsiGiausxFXvfMXTMufAd2pPzted795XxEp+pMF8dLr9XA6ncJXKuhw3heReumll/Cf//xHTI9+TdRoqdXqvSJSoT5SNM8GtWPsW2qkIto+spFEQCIgEdgNAUmk5IboFwI8iBlJdtlll/Xrvv3d2LP0DbyvteClPhzO86o249IP70VedZGYku7MP0G7IHzplH1FpDjOeeedh46Oji4YbrrpJsybN6/r/93Hoo/SkUceKe6hH1VQQvNB7Y1pb8uWLfjjH//Y1R8JHc2E9PMKJuPkRekjtb93rOxfIiARGCoISCI1VJ7kAK2Dh/BJJ50kHJUHo6zcuRWLYzPQ6POjo6kKzC2l9bgwu/BLzCpcgvFla/aYdtTTJUAE6Q/C+SGxs0hq7TE5J5NyUnJzc3eLwuPfuhOpcNgy0/ktt9zSFWW3N0SK/d5///1Yvnz5HkOQpAWd5iWRGoy7W85JIiARGIwISCI1GJ/KIJ4TD++XX355tzD7wThd7/olcPwrMlOf/orHoZn2c8bw4HpIbv797393LY9FmkkwugvJBzU6QSHh6i40h7799tvizywe3D0jfOhYNN+deOKJuPfee0V0H/2opk2btltmcvZDU1xQws0t9DoDA0Izm5NMMQt6U1MTJk2ahPPPP1+kVKD2y2aziW7DrWMwPms5J4mAREAicCARkETqQKJ/kI3NTNyMQKN5b7CL6z//gPvzpyKapmbBpdCfeUtEbfemEU2hTHpJYZ4nZhY3m81705W8RyIgEZAISAQGGQKSSO2DB+L3+0UvSqUSXq8XgUBAOAOz2CyvMV8QI9x4jW34f7bh3wYi8m0fLFF08cknn2Djxo3CvDTYxf3Vy3C9tSsDeF+iW3QLtAsv7avZXl9/+umnBXaU0047DRdffPFe9yVvlAhIBCQCEoHBhYAkUhE+j/b2dkF6jEYjmpubBRGiKaSzs1M4X9Mc43a70draKv5tMBhQU1MDk8kkEi7SaZj3sHAtyRRJlk6nE/8+WITJHEeMGAGWFRns4q8rhe0vCyOapun2T6FMz4+obX8bcT9ceOHPNQGDyTT7249sLxGQCEgEJAKDEwFJpCJ4LmvWrEFlZaXwU6mvrxfFZpkPiFonXmNdtIyMDPF3hrYz6zRJUlVVlSBRNOdQM0WNFMPfScZIoEjM2MfBIkwmyWgzRnkdDOJ46hp4137e61TVk4+G4eqn92hz55139nhfaILNvnCg7xNLwjBtBPM/hfOx6quP7tc5t2+//RYs1RNOjjjiCMyfP1+YYdl28+bNXf5Z/R2rv+3fe+89/PTTT2BNP85j7ty5ItVDqASx7Q3H3trwmtVqFbULg+2YoZ2frXDSva+9uae/OOyP9nxf8Jnz2XYX7geui2bjcePG7Y/h90mfJ5xwgkjkSx+9cMKo0muuuUbs3XDr7H5PWlqa+Hx19zncJ5Pdi04OluewF0uTt/SCgCRSfWwPkp+rrroKM2bMwMSJEwWhqq2tRWZmpiBP1FSRXI0fPx7p6ekoLi4WJIr/J6nauXOnIFrURNGxl2a9oFaK5Or/2TsP6KqKr4ufJCSE0IuE3gTpVRBQkaZYQAV7Qf/YuyKoiFgBsXfAjqB+KopUaYJYaFIUUDqCCEon9Jb6rd/gxMvlvpJH8vJCzqyVleS9e+fO7Jk7s2efM2fi4uLyhHnv4MGDxiw1derUPPNCpW9ZJwdfukYy9u30LHNU4RKS8PAXEl2hlieRYlD0GsyzQqTIOBDxySqggfJzEyl2DDqd4bP6vGCvZ3HBRMjRQcSoWrNmjUyaNMmcAYjjvE2UD2wnTJhgnOrd6ZtvvjE7Q8HeiyxCRjlvkPcRLDjyhme/+OKLx+XFu1muXDnzOYqwbY+s3hMsBjl5XSAiBa6+iFZOlisrebuJFCFAOLPTvmf0C+pBwN/zzjsvYNYsVNn8EklEKi+0Q0Bg9YIsIaBEKgBcmOuYGDDVXXbZZWaFPW3aNKMucXYaZAnVoUaNGpKYmCjbt283n5UpU8YQJnZAcS3mvmLFigmEhAGRv63vVF7wk/r111/NgOU8PDdLPS2XLs7YlyTJk4ZI8nfDjylBbPsbpWDneySqWBnPkgUiK1mpTnbmFQwxcxKprJTzRK696qqrjAILCaKv2zRv3jxp1aqVDBo0KNO3jvKlpKQYs/iSJUuOeyy7CDGbx8bGHkekxo4dK/ic2UOfLZGCQLAL0UaKt5lylBE7L6053kmk/N2DysFCx5KvE8Emu+71R6Sy6xk5nY+bSNWsWdMEhQ1GffIqW6QRqZzGT/OPTASUSPlpFwgQg/NPP/0kI0eOlE6dOhkiBQligihdurQ0bdrUqFIQDSaM8uXLG2KFbxQmPgZj/GQgVdyHbxQ/EDPUKEumIrN7/Feqzz77zNQTdS6vprQ1C9AlJKZWCxGJ8luNQOQHMvD4448bIjBz5kxp0qSJUVceeughc3wLK+377rvPPMPmxWHFqDC7d+824QbsTj6uQcl59dVXjdp5xhlnHHM+HyEQBg4cKJzb51y5W7WGvvj+++9n3muVNGvas2ZAp9mB0AiUw5oALRioV0OHDjX/YiJiQcARNTZ0gxdoONJTd0yIXmYlIrPjYI+fIATJEj0iu7/zzjtyxx3/hamAJHGWI995mS8JbHrBBReYAKdOUoQCzKJl2LBhmUVcsGCBwfL55583QUjdipS/ezi+h7YMlkjRxqjRvNsssCBwJOoA+aOfQBDxL7Rt6DQfcx1lZSMH5aVNUdkwX9pkidT48eNNX2Dsoc/Y55Cf7RNgjEIHSVm9erUxKeOf50xcz+YRxiHM9h07dvR8J8iL/gchReHDjMrzUQW9+jqZOFVb7remOkukLrzwQrMwGzVqlMHZndq2bWtwsveyeF28eLEZVyG5jL0kN5GiTKjmEGf3e+R+Bn3dvo/0W3C3WPIO8L6CEX3W/b5SZtw6SJSTvk9/otyhtAPmcOYOnkMeJNqNhStjAzij7LZu3drvuKVf5g4CSqT84L5u3TrhZatbt66MGzfOOJMzYRAYke+YiFCieAE2bNhgnM7xH8K0h78U5AkTIIPrP//8I9jzefHx72BQ5AXNKz5SDIS84ETbzg/Jkh+3Gc9OgrQfgy9kacuWLcbnAyUSHxVUSYgA5AOyZPPCFIxyw6Tw1ltvmQEfcm7NGdwDxpB2yJk1xzEhkCdlgZwzSTOwMmkyyDKAW0LEdT179pTbb78900fKSaSYmCD85EGfZHJlYqQemFPOP/98M7ngx4Ipl4kfs/ZFF13ks9nfe+89E3MKM7ZXsmW0ipElUpR1zJgxZjJnYmTyw1x3+eWXm//dRAqSib8Vv22y2BKnCxM6mHIYNInYWkxwYM0znUSKvH3dg38XRMp5j78+T1wwJj1IEH2A59EPSLSNbVdbVks4+Z8FGISIduV/Jm/qgbptiZYlR/Q5CBHthaKHKof/JWTU9iFbR8rOZhfaGYWQMoEv5lYS3+OrSRszTvEsyn/99dcfV1WeS9/FBIdJFAJB/6CP8b+7r7uJlFNJcypS06dPN+Y7t/nWaRrjb8ZXCAQbXfDBg5Tic+gmUvRDYroR6w5MIUO0B8TTnWxbYBJkXIbs8xz8GO2CA1cN3lfKCX68K7wn3DtnzhyjsqKqUkYw4F3ftm3bMf0mK+1A/cjftgP3MsbwTkJgac+suhXkh7E6EuqoRMpPK7BK4AViVd6yZUuz2mUg5+Wi0zPhEA8IlQq1BuWKSY9JgMEY0wS+IgxYrJZRn7ieVRVKFSSK1WBe2LmHefO1114zg05+SAyWzrPw7MrTOalNmTLFDHIkJhYGUjvQ0UdIkCkvdQu1ASJNfkSJp9+Ar00QcPofky6TDWTDOqo78+Nv1EJIik1uHyk3kXKqLJAA+iKBON1O2XZC8eXU7iYz/q5zTqa2fGxcoJ4oUBAxVDIUKfwQUVPcRAp1BjJglQOe78SC+yEmEAyUDtoDUso76EWkKK/XPUycvKvBEClIMWR41qxZx0X7p10xNTqP+KGfWBLs7hc4WWMatYSURRz9yLaX27RnlT4US8iFs7xu8669lrwgrzfffLPpeyipJPoez/U6Q9P5XMy3tBmEgzzcfd/dh/jeF5Fyf2f7k1dfse8V5B9SZ/3rnIoUeEOerRJs84d4Wz855zMsMXJ+BmGB+LvbnsUzAW0phxtbZ529CK1T9c1KO3ACAn0nVLNnfhinI6WOuUKknANDpADhLgcqEqs3pHNWf7w8TGoMWpAqbPu88GvXrjVEixUQgzxKFYMlgw2rVMyDXAuZ4n8GdVaI3Au5Qr2CcEWynxTKAeYXe3BupLZZdpYrkGmP9nISKa/B1RIBr7zuv/9+YwJmMsPki5KJUkmfsL9RTDAL46iNwulFXK677jpDxLk2FCLlLJtVpOzgbRWpQKtgArQ+9thjxkfKK0ECMWtZR2gnVixOIFIoG6hxECnMgF6YoaShOqBaeWHBO8u7CAmjDixaqJN7cnPm7b4HBQBzmPseX30L4sGzvHy9IMqYgJz4QZaYqMHCXUf3/+4yuIkU7yXjCeqMVUacipRzAnfmBT4o7O7+xv9epkz3c93/u4k7WDnrnJ1EirzpSzfeeKP07t37GNMe7xE7q93JawcgZbJnXdp4fvyGpB86dOg4IuWuI0SOvsoGIsphF1GBiFRW2sEu5lAJMYV6qYXZOeZpXqEjEDYixarXkgfIBeQBEhGppi1WZ8jITFL4gDB4syphtQoxomMjv7MCpg6oBdTREitWQBAw/EJQoBjg+Z6Bm/+5h+/xlQKLSE6stsHAufMqksubHWXLaSKF+YHJjwkVEoXvGSY5d7LmCqfa4yxbdhIpnm3zhgSghDlX975w/e6774w5zb3Ct9dzwDXvjSWDbtLJcxgTeCdQeJzlsPXGlIK5zU3m3e0EsUFdwdSOoodZ0h+R4lmU2/ZxFA9UjmCJFCSKiZrnuROKAs93+pehMEGAsoNIWUd+xhye70+RctaHMx9RAzFJB5MiiUixkEXxh7zjT+RUpHiPIDfBKDiM5SyEMKm6k1fbu/vsI488YsyIjOVWqSKfrBCpYNoBMyoqpTUd+vNVDKYt9ZqcQSBsRIrVDqQEOy+DNDFfIBIQjEhMvBDY2HEcRTlg5XH22WebQRDTAwMk/7MKYtWLrxRmPwZiSBi+EdSNAY5JolatWualQ2GATKFQsfqDTEZ6CARUA9quR48ekdhUOVKmnCZS+F+wCxTTMWQFfygnWcKswyrX+pE4lYLsNO0586LPUyZW5fi/eE0wviYpHGEhMe7t99Y8hYMwyhPJPSnhRIyiy2/UBi8ihZKDgoDpxpl8KVdMqjgze01uvu4hcKrdTOGeEHnv+XE701sSCaGy7weKE9dBlnHKZrywCaWauuK3c6KKFAFyeS59JysTOGVi7GJx5GxP6ofZ0Z2ySqQwrf78888mG+sfZ/uFe9ee105Ef6Y93hc2DkB8wdFJpFAyIUZONcy+R+46+bs2EJGi3agj46K7P4TSDvjTBRpbgzWz58hgqJkGRCBsRMr6CGGDxinbRvtG3YnEBHnihcWcgJ8DDp3Y4CFEOLRCnPif1RErbdQmVChUKvylWDnhRwWZgjyhOkEgqTvkifozOeLAHum793BuxSkTX7D8kuwk51VfJgUGe2esm2BMe6iPmIVZXfKbQZ6JlYkW0oTJl89ZbKBEWWd1VAwmpCuuuMI8E3KPGkE58P9A0aE/ssq2JibaymvXntv3wzmZkxfPZXK2fjqYSlj9WydaJ2FwYwMhHDx4sKkTJifM3PR96uvexeXeLejOy00yWJhgWg90nVd7BVKkgrmH9mayc/o72fusCQbyybvNZG+JA2Z+yg0G/FAPu4kgFCIFtphcIXA2X7DNygRuiSrloU6QD0xV1mfvRIiULQftyyYdCA/jI/nzmZtIsVsQAk3/xURG/3cTKcZKFqwsSsnf2Z+cRIqYZRBunks+4MM75mWutNdiSaCN8Gm11wYiUuvXr5cnnnjCzAOQTxJtgg8f73KwyqCzHeg7+J+CE1gw5uJHiQ8jai+7JplvUNw0RR4CYSNSKDqoUOx0Q5Fh0oBc8QMZ4UWJFKdrXkBeEsrMoMdEhf8TqywcSyFNmBp4WQkcWLVqVeNXwQvMxAORYqLjb+R96oi/FZMLicHW+kmhykGkItXEaQcJttdHqnqYE6+VdSD1ytsSFAgNg6YdEPltCYPTAdX+bXfs0ddtbDKbP34ZmK0Y0OkbmI6diwwIDiQcsgQpx6fIPguSxeBPslux+cyW05aLa5z3ucuNqsTEZPNlwkChYTHBZ/ilYEok/ICvhBmCCY8+z/vAAoRFBWYQ3hMvrLzycuKHMz3vj5evlpdzszs/d71DuQezNoseX/5ijBf4ghEnjjACKD42sSWfdqU9nX4u7nK4//cqN8/HYZkJHHcDu9khUB292h5SziYF2ofNDvQ5X21hwxHY9nP/7+z79D0UG8Z1iBr1stejTJKs8gcuXMvYwliKX5vzertAYTELSWEhC2mxifwgIDYgJ/ML4SZYCFgXDGdcM2f9fF0b6D2B4ECWbSgCzG+U0+4OdL5jgdqU8vhqh7lz5xpixWIEAuoVvDYnxj7NM+sIhI1I0RkgEAxGrLjp3BAnJhA+h2QxiEdCYmXE6gyZG58NzA2sEljFsCLEhAepYkJjlcALC9FicGNAgDwx6eEfBXmCeOEPw+fUk4HL7thj9YVSEalEirZigmX3k6aTGwEmA0iT9YUjDhMTFIsETNFMCoF28LkR4r1n8YFSi6nNxv/Ja0gSkgFc3AE/81o98lp53UpvJJQftRfly5JiiCDhQSI9qnwkYHeyliFsRAqiAWGAVODkCHlicMZkwOCKMkNMFD7L7YR0jB8BqwAUKaRpVgPUYfbs2ealwYzHNmLs9ChWlJ3viMnCZIQ/FOZByCKkjJUqkwl/o1hZU5+VnfmfLdeRllhd4adDDBlNJzcC9pwzq26xkLDnnp1IzZ0BPYmRgwKrSREIBoFIJFKorsSNw2xJQnnF+TyQn1Mw9dVr8iYCYSVSQITygskMwgT5gJwQNI3EZyg2fJ5bCaWJXTD4hWA7x8+JiL6oUChKfG+32VJ2tnzzHWY+yBNmDeRpCBWEEdkZx2Kc7XFE516cz/keVc7pJxWJqhQmPUgvZh1NioAioAgoAoqAInAsAmElUvZYFExbmMEgFShUdvs/vlN8h+0/N+IqYcbCmQ9THmENWEmzkwc7NQSJFQerdvyj2D2E2Y4QCahS7NDBBwT/Kq6FPKE8YerDmROTJsSK6LmsyPnOhkGgScAmEhUpVlrs5EJl06QIKAKKgCKgCCgCuUSkIA52xxpmLpxRIRkQJkgVv1GjUG7wlUKxQQkJJ6GCABFhGXMc4Q2IMwJZwseD2DRsqcaJFIUKQoQKhWkS8sfWbPyo2JUIUUKlghgShNPGy+J/jn+AQFFnnoMKRx3tNeGsbzAvA46d+MjkVd+WYOqo1ygCioAioAgoAqEiEDZFCoKEYznKC4QKIoG/EKQCkoUag4kPQgHRwjzG5A25CkfC3Maho5j08Ili9xMmPsyQ2OkhRChU7JKBOM2YMcNsWYcYQbgoJ4oUvl78ZhcMShu7R1De8I9ilwgKHHWjjtQf0shn3EfdI0mVQkEjArcGgQtHD9RnKAKKgCKgCORFBMJGpFCgIEyQCqcKBXmAQEEgIFj4RzGBQy44Uylc/lL4L7FNGVWJQHdsbcWJEMdCfKOI5YHZD0JEPB/iyVA2riNeDrt52BbLFmiULf6HXEHQULIgV+zio27OOqG8gQdqFddHEpHi4Fx2pHA4pyZFQBFQBBQBRUAROB6BsBEpFBeIlHWoxgQGgYAsQbIgUShWmLu4FjXKRkFH9clpR2x25/Xv39/4Z0HsiK+CXxDqFOoRgdtQoiBN7OCDGBGUDUUNh3J28qFicS2mP5Q3zH8oWoRHoA6QKn74m+/5DgKFKRD1KtLCINjgg0QB1qQIKAKKgCKgCCgCuUyk2OUGIbLmPMx91uHc7tyzQTlRbyBa+FHxN4HYcjIREZrDPCFF+DtxWDFECsKEaYtT0lGcUKgoP+QIUx0EiyjDlA+ncxQlCCPXol7hmI4fFfmisuEThcKFWY/YUlxvMWAHH6QqUgKT9uvXzwRftId75iT+mrcioAgoAoqAIpAXEQibIoXyAnGCMKG88NuGB4BcQZb4jQoF6UDZsT5V/Ea5gnDkhOmLCM4E28RvC2WKIJs8k0NPUZmIqIu5juCERFjGlwo/J9QlIlSjWhG8EDWLOlBXnNXZrcexG9QNUx8791C0MO1RF3vyPH5SkEYwiSTzHnXDyZ720KQIKAKKgCKgCCgCuahIocZgGoNMQCRQX4jBZCN7Q5ww56FakSAZEC4+t0Er+Z5ddNmt2LArDd8mVCYCUBL+ALMcUc1RnHA2R51BYUIx4rwsjn8hKBtO5ZAfPicwJz5PhESwpj3qAREhT0gWRAwySP74ZXE9ePCZxSInyGJWOz9qG7Gj7LEHWb1fr1cEFAFFQBFQBPIDAmFTpPCDQvHBFwhCBDki5hLRkyEamMM4TgKiZdUau7sPB3C+RyWC2Ni4U9nVQJjmnnzySXOOGIoU5z9x7hNqEkoU/k+oZ+zA439Mc/hJUX527+HThYpFJHTKipKF8gR5gixSbhQpu2ORGFOQMupLftTXRnrHbEj9cjsMAudHffrpp0aR0qQIKAKKgCKgCCgC3giEjUhhtoJQoDih3kA+MONx1ArqDOYvTGX4DuGIDtGCVPA5ig9EzJrC8Jvis+xQpghrAPFBiYLQQHhwFocoQXg4bBXFCFLF2UoQKogXEc8heh06dDA+UBAP1ClMkNbBnP9R4TiDyYY64B78riCPYAAuEEtUKOpqo7vntiqFXxj1uvfee/XdUQQUAUVAEVAEFAEfCISNSGHaI2HOIqHOQJhQqSAPmPAgLvgLQbBQbHDGJkE2IF/kwfWQGHvEzIm0LETm+eefN8+EqOHnRBRviBVKEeoXShi+T6NHjzYkyzqXc3gxvlI4lROkE/UGckSoA8x3+EdZcx4kDKUK0ojiha8YShxEEBz4HGIIBhCoSPCT4oBWHOx9nQh/IrjrvYqAIqAIKAKKwMmCQNiIFKQFRQlSgV8QPxAHjmJBiUINQoWCuEAu8FfiWsxoOHNzDUoU39ugluyUOxETGHn27t3bmNiIUr5w4UJDeCAQxJSC6PDD8S8oSZ988okhOhAfCBfHxaBkEW8KsscON04G57BifIsgfJAi6gOpQq1C5UF54m8wgRhSL3tYMypcuCO6e3Xm2267TR566CFDDDUpAoqAIqAIKAKKgDcCYSNSKD4QB4gEO94gDJATVCmUKExf7J4jejgkC2dnCAYHBxPTCeKBmgX5QvmBBEGiICvB+ExxvTsWFf5LnKOH2sQ5eihhU6dONeICf5gAACAASURBVGoYZYAUjR071qhH9uBhyjR9+nSzmw+T5KJFiwwJXLx4sYl0zj08a+7cuWbnHkoapj3yIF++QwFD3YKkUWcIJgcYgwff2XhSJ0IST6TDQ1QJQPrtt9/mePyuEymn3qsIKAKKgCKgCOQ2AmEjUjiRo+ZAhFCa7LEomO8wk0GkIDYoUJAtdtGh0th4UpAS7kOpgmyh2kA6ICFeqgnPQ72CyJAv5M0e4QLxwo9p5MiRRl0iYjmqEmoUxAYVCRMcxIhn/vDDDyYfyBRRzYcNG2aUJJ4PmcJ3Cqds/sf0R5moa8eOHU3dZs+ebUyF9vBi8uJvGwaC+/ihrpQbksk1OR2E1Ffn42icgQMHmujtmhQBRUARUAQUAUXANwJhI1KoUZALFBmIEr8hLKhA9qw9FBlMYKhRfAfZmjdvniEZ9mw+/JXYVQfxwZEbB/Y6deoYokT+u5Yvl+JxcRJ16qmGAPEcyBDRxKtUqS0rVkRL586Jxlz45ptvSr169YyyhfIEgYEYQZYgV5AaVCP8oCBhEAueTzkhORAhCBd+RPyPbxVBPMmPzyF/kC9IG2EbbHR0TH8oXihZ5MUzbUgITISUg/xyy+GcsA8///yzidyuSRFQBBQBRUARUAQigEhBePCBgpzwNyTCHpOC6Q5FCvLErjiIFMqT3cWH+gQxgaDglwTpaNasmTEVQlAgKpj7+HzTokWyZdluKXT66bJ27Uxp1qypMZtxsHBCQmnZsaOSXHttNVOOoUOHGh8tzHUQMa7DTwp/KUgaz4O0YZJjd96sWbOMakR5iRlFGUaNGmU+g3BBorp27WrMeMOHDzdO5ahckECUNsgf5AhiR548j2CfEEbIIt+BCVhYNSo3zHvvvfeeUQO7d++u744ioAgoAoqAIqAI+EEgbIoUJj3rJ4UKA2HAxIZpj/8xgUEkMOnxHeY4SEbbtm0N8YJYQDBQcyAXECCIDKY58oZ4kR+EZNj7P0lGdKKULLlCqlWrYkgMCkvbtu0kNjZORNINaYMAcTBvr169zHOIHUVoA0IiQNJQpjCxffjhh0aRgiwR3RxShqqGUoWjOkoT4Q/4vlOnTkb9IsYU5I5jYygrP5SDekBSUNEgUxA28oDMYRKEPKJWQR7BIztCPGT1Dejbt6/BAn8vTYqAIqAIKAKKgCIQAYoUxIRkzG+7dhmVBiUG1QayYI8hwZeIXXOQGYgFZArFyZ61h9oDEUGhgkChDqEgQYwgY4nlysnGAc/JqX0fll2HD8vHH39sHNYhLJjgUMKcCeJy1VVXmWCbECLKQgwpHMQhfsSCggRRPs7ja926tXnegAEDMs17BOzk3kGDBplyUg7qgYoF2eIZBO6E7GG2w6xIPfihjtSH/CGINmgpn0EMg3Gkz+4Ofs011xifL0yOmhQBRUARUAQUAUUgAogUpjSIAkQFAmT9oCAKkCFLqPgfUoFShbIDoYKIcD3kBB8lFCqCWEJC8CmyvlLsNCteooT8OXu2nNq6taRmZJj7MP/Z8AsQLnfCuXrIkCHy008/GULWrVs382yCcUL8UIcId4DKBKmCAFEmnkf4A/KGYGEGZBchUc453BilDeXJJggYZSEP6oeaxr08E9LCc8CJ/yFS1mk9nOY9ygWRmjhxor43ioAioAgoAoqAIhAAgbCZ9iAVkAZUKMgP/lL4NEESUINwOMdnCPKAHxTmPUxfKFIEvETF4R521fE36g75cA6e3ZXHZ07SYYOABmMeIwzD448/nqkcWVMhatZnn31mzFz4UVEeVC3IEEoWqhUEzMaI4pgZyosTPaEVIFLUCRKImc+a88iLZ2Be5DuIE6ZLyg8uNq4UZQ8nkcJ0+s477xhiqUkRUAQUAUVAEVAE/CMQNiIFmYA0OMmUVYcw9UFOUGhQpogXhTKFXxM+RThso0LhrI1CBWlhhxxkhTACfIc5zm22y0rjQ7qI/cRBxJgNUYdQv66++mpD3saMGWN8l9jlh2ID6eIaCB/+U5j3uBdTHgcaU0/qi3kP/ydMjJQTtQ1CiL8U6hUkCUUN3y6IFL5X+GVBtKg7fwdDBLNSV3/XQv6I2P7www9nV5aajyKgCCgCioAicNIiEFYiZYNiQiTs7jwIFgQDQoIihWkJAsHfEBHICkEy+QyixY43HKEhUfgbEbYAPybMadmReD478igfxAZiBLlDZaLcOKejglFuCAckkOswB6JWTZo0yRA+roXYEbiTEAgQQP6HiBG8E8IEIYQwUjdMiRA1no/KZYlUuP2k3nrrLYMzMbQ0KQKKgCKgCCgCikCEKFIoNM7o4vaoF8gDf0NKICckTFuY7SBTqDnr1q0zf6MY2fhKKDmQEhzR27Rpk63tTLyoESNGGGLEcyBz7NbDNIfvE2VApeIzCA9qFUoTChuE6PLLLzdKEqQEXy4+Iy/iStWvX9/UjXP9IFIQSBvF3caS4l4+h4xZopWtFfSTGcfCYLKEnGpSBBQBRUARUAQUgQghUlZ5slv8IRMQD1QanM8hGpAHyAQ+T5j3UHrwrYLIQEYgHBATAm3aGFQE8MSJOzsThA/l6cUXXzQED0LD81GaSPhL4ReFOZC/uRZncfysIEeoU/zPzj/Mcuzo4xoIGH5R5AdBg1RRf4giTuaQRfsdBJP8qWc4z95DicI/Cqf4SErpycskI3mJpKfw+xfJSN0o0QVbS1TBZhId20Ci48+JpOJqWRQBRUARUATyCQJhM+1BECBPkCYIBeY8/kdx4W8Ikz1zDxIFASEUADvqIFSY0PCVQqGCaEFsUIVQeTDxZXeiPO+//7688cYbmXGsIDT4Q7GDjzAHhAhAaUOV4jP+5tw+yoRTOeXHJMj/mPJQs/DpgkzaHX0QQ0x5ECbysbv4wIXrIJvsHAyHwzmmVJzlKWckpdR9H0ja3tckI32vz2LFJFwsMUVukuiCLSKp6FoWRUARUAQUgZMcgbARKdQVGwIB0xWEgd16kClIgiUTkBV8kiBKmO2sWYzQA1wHIYFQod6g5qDw5JQzNuUlvAHmLsoEsYHgEOeK5+LPhAmMMAkEB0V5IjI69eOcPfy3ULH4HJWL64l+DmEiIjoE0IZxQIHic3CiXjYgp40nFY7jYnCyf/vttyNqx17Kzrsk7WDwxC62xOMSU/SOk/y11eopAoqAIqAIRAoCYSNSVoWh4ihSlligNkE8CAGAwsR3kBVIEyoUag6ECkLBb8xnkDDUnvPPP9+Y0nIy8azevXvL5MmTM0kfZYQEQZJQcNhBCIHCT4qyc4gxShQmSM6tO+2004yqRT1tLClMmZAliBQ+YtyHWRNViLryHaSKv7kvHKoUjvKEP+jTp09OQhp03lklUTbjuDLDJLrQeT6fA/H1SpBZ2hBne368EvhAOHMqXXvttYaYeyV7uDULCRRPTYqAIqAIKAK5j0DYiBSkAPKEaY+/ISgoPqgvkAhCAKD6YN7jOoJb8huSweeY0vCRQvmBcHEvylA4lBp2Co4bN04++OADQ+asAsbECzGC6GC6xOzHIcvs1CNAJ+oZu/8gVdTxq6++MmEOIH8QQfyoIGTgAaGydeEa8iNfTHs8z5LLnOwyxI+iTkzmuZ1S974mqXteDakYUTHlJe6UjyUq9r9gqM6MLrnkkoD5QpJvuummYwKqchNEql+/fgHvB0MIF9cHm7iHn2DKxwaLO+6444RCfgRbLr1OEVAEFAFFwDcCYSNSFAHCAJEiQQ5QnPAVgjSgxOAnxPEqmPswgzGpMxFBLIh+zjWQp507d5oYT75Ug5xocMrzxBNPGB8oknUKhwhBgIhyzjl7OKHjoE4gTq5B4UA5Q0HgPD4UOLsTkQjpmPMgkdQV9ckZmBTli+9tdPWcJo2PPfaYdO7cOdtCSQTTDulHZkv6oemCM3lUbE2Jjq0jMUVulCObmktG2tZgsvC8pkDxXlKg2IOe3wVDVOyNt9xyi9mdaVOkECnKQ7+65557QsZIb1QEFAFFQBE4cQTCRqQgFZj3UJKsqQpSheM4BAqFCgXHHpMC4cDUZc/ew5+KPIgphd9U165dw+KA7YSY2FX4EKEs2bMDLUGEMHHwMSQQMojzOea7kSNHmrP+IE3Uj7JTX4gZCpZNkCvyRHmCPIGTJWmYOSFVOeULZsvQvXt3ee6550z5czplpG2RlKRHJP3w98c9KiOtmoj8I1ExR89nDCVFF2wqcWXHByRS+K8RYJWEnx4bHXC2h6zb1L9/f0PgSW4i9eyzzwZdPBQqp9nO617K4yR6VqXiIRDx6dOny+zZszOf+dJLL0nt2rWDLoNeqAgoAoqAIpC9CISNSFnTHgTB+vtApCBXECZ+r1ixwqhUqDOQJsxomLbYig9BwezH8TEQlnDsYvOCGpMcJhV8okiU0xIcyB9O8Kg6+E5RT86swz+KMA2LFi0yahT1xdeL+kCcIFD2PEDqSz7gwW/rdA75ykk/KcyoKBzfffdd9vYwr9wykiV5W1dJT/Y2e6UnV5eU3SulUMXGkp6yMuTyFKywQKJijvd1chIViIub0GBCHjx4sPF9s+n11183mxy8iBR5BJMgUW4i5XWvLyLlReScRCuYMug1ioAioAgoAtmLQNiIFISDhCkPYsH//A1hsLvVICmQDMgI6g+mPL5fs2ZNpi8VxILYTbmZCKaJKvX1118bPy5rcrPKEeoFpj6IEGSQo2BQ4VCk2O0HcbLEEGIJyYRg4QtG/TDxWUXK+kZZQpVTBJLzC5955hkZPnx4jkObtm+IpOx+3udz0g5Wk5Tdc6Vgua4SFT0v5PLEJX4r0XFHY385UyAixbW08YABAzJv4wigO++8M+KIFG1GoFhNioAioAgoArmDQNiIlK2edTLHVAWBgFxArCBMKFQ4XeOAjt8QKg2fYWbhWsx8ONniM5XbCSfym2++WQjLYEkiZeJv1CNMfRAiiA/+URApe8yNPT4G8kS97Tl7kCfqDDHjenBA7UKlgkjlZJRzfLvYYegkDzmFcfK2qyT9yFyf2aceqC6pe+ZITEJDiS2xI+RixFdcLhJdNCQixU2YOiHzJKtc5ZYihdkR3zunaY9jkSJlh2XIjaQ3KgKKgCKQxxEIG5GyPlIQB0gRxICEGQVyhXrD7jgbAoFr2NWG8zVO5RASCAq+RpGQqA8+K5iAKCshDmx4BkxAkCBIFn/jF8VZexAn1CmUJ+qMj5T1l0KF44fPIVKYNyFT4GWjm1PvnHI4/+yzz4zfFmbLnE6BiFTakSaSsnOyRMclSlyZ6JCKg0kP055XCkaR4r4HHnhAUOpItMcnn3wS1K49X+a2UEx7XuUnqCtmWEzImhQBRUARUARyF4GwEylMYfxAjCAgrLRRbnCshmDgJ4VCg7mPScwqU6hWOG1H2tEludt82fd0jsMBX0xYOZ0CxYfKSKsgR7b+IgWKtZICRf4KqThEOI8re3SHpTsFS6R69eplwnBEGpGiPJiIqQehNjQpAoqAIqAI5B4CYSVStpqQIsxYJBsOAfUFIsX/KDWYtNj1BnHCwRxVhrPpuE5T9iNw//33y6233mrCSuR0SjvwhaQkPez3MYc3bZW4sp0kusCSkIoTW/J5iSly/QkRqR49ehgiT/Jl2vNyFoeQesXiCkWRIh/yI2HiRgUl2r5NEGBCbWhSBBQBRUARyB0Ewk6kMIlhvuI3Pj8QKvyNUKn4jF17mMD4m+8gVZj7+I1KpSlnECBcAwFHMS/mdMrISJaU7d39+kmlHakhMXEbRKJSs1yc6LiGEpc4yed9wShSKFEoUjbZmE255SPlrAwBQW2gzyuuuEJuvPHGLGOkNygCioAioAhkDwJhJVKY8vD5sTvdLJGy5j2csTmkeN26dUZ5gjhZ3yoiheeUf1D2QJl3c8E3CuUjnIcVZ6RtlJSkvpJ++D91JRPBmAoSV+olSds/XNIOTfMPbHo9SdmfJFEx8RJdMF6iojdIwcQhEh1/7gkRqSFDhpiYZTbhL8X5iZFGpJo3by5PPvlk3u18WnJFQBFQBPI4ArlCpFCkIFQkSJU9KgYixS4+PmOnGzumlixZYsIdqBqVcz2N3WCvvfaavPvuuzn3EB85Y+ZLOzjJBOaMijlFYhK6SnThq0yEcxJBO9MOHH/2XEZ6bUndu1XSDq44JmfMgXGlz/MZ1ZyLfSlSbGwgIOf48eNlzpw5mflCoCBSpNwmUu7nE3Wd6OuaFAFFQBFQBHIHgbASKdQlG5iTGFI4nPMZfiiQKJI9LoXdeSglfM/uPU05hwBb6ufOnWuOwInEdJxzelS8JG9PkfTkvzOLG12wisSVPFUk+mgAz+w6IqZVq1bC0Tk2hZtI+WsPFhdPP/202TGqSRFQBBQBRSB3EAgrkYJEWfOe3ebP/4RA4DfxkogVhSLFJEHQShxpVY3K2c4xYsQIoxASFytSU0bqGknb/5WkHRwlqftLSsquoybB2JIdJSY+XiR6rUjGnv+KH1XEhD+Iij7ery6Ys/bYRYoDPiZlZ4oUIkVIDeJcQfQ0KQKKgCKgCOQeAmElUjZwJZM2O/cgU+zOY7ceihQ+U5jzcC5nlx4xl1Cmciqad+7BHllP5ny9Zs2amdhEEZ/Sd8rhf46eexcoxZYeLDEJ/x04bK/HWdsrQdhRPytVqmTCCxCvyZ0gUl988UXmx5zTl5UjYjhvzyZf9/oqH7HXCFjLhgBMeoQN0aQIKAKKgCKQuwiEnUjZgJz8xnkcIoVvCqoURIvAhxorKryd4t577zWBOIMlBOEt3bFPQ5k6srlDUEUoUOIpKVD01qCu1YsUAUVAEVAEFIFQEAgbkaJwECWrSjmPVbEmP0gVqpSm8CIQztAHJ1qzjNT1cmRzm6CyiS3zgcQUygMqW1C10YsUAUVAEVAEIhGBsBKpSAQgv5eJ0BNXXnmlTJrkO+5SpGGUvP1Gs8svUIqvuFgkunSgy/R7RUARUAQUAUUgZASUSIUM3clx45o1a+SFF14wwTjzSko7MFJSkh7yW9yYhIsktnT4wznkFQy1nIqAIqAIKALZg4ASqezBMc/mwnEj3333nfTv3z9P1SFl532SdnCsZ5kx58WWGiQSXTZP1UkLqwgoAoqAIpD3EFAilffaLFtLzA40juW56667sjXfcGSWdnC0pO3/VDJSN0hG2laJKXShRCdcKDEJ3cLxeH2GIqAIKAKKgCIgSqTyeScgonmNGjXMdnpNioAioAgoAoqAIpA1BJRIZQ2vk+7qRx55RDj49owzzjjp6qYVUgQUAUVAEVAEchoBJVI5jXCE53/DDTfIs88+K0TKzi+pffv2nlV96qmnpF27dvkFhuPq+cwzz5iTBT788MOIwoBy/fDDD5llIiApbUjU+dNPP/2YsvprW/Lxl77//vidoF999ZUMHTrU3Ob1fW4C9dlnn8nDDz9szofMqfTrr79Ky5YtZefOnVKsWLGcekzI+dq+EWlt41UhzsRknGWc8ZfyUp1CbriT7MawEanNmzebAJzuYJvEk+IlPXzosJQsVVI4mkNT+BA477zzTOiD/BS/i8nWizC1bds2JCL16KOPmkj8gQbI8LVqaE+66aabzKkC2T0pHTx40LzXzthxWSmhnVhsm5Efu03HjBkjL730kjz00H87OP21LRsrbIKYufuAu/24hvw++ugj6dGjR1aKHJZrw0WkIKsETc7PRIpYe9dee60JFRNqoi9xWgL9SYlUqChG5n1hI1LPDxpkzs7rfsMNUrNWrUw0OFfvkxEjZOXKVXLlVVdJ8xbNIxOpk7BU27ZtE6Kaf/nllydh7XxXyU622UV8rrvuOqldu3aeJ1I51QkWLlwoLVq0OGEi5SZ4//d//2fOG5w5c6acffbZpvjBtm0w10GkeD+cx/rkFEah5KtESiRc6g395e677z4hIhVsG4erTsGWR68LjEDYiNRtt9wi27dtl5q1akrffv3MmWEkztt77tlB8usvv8j9PR+QDh07Bi61XpEtCPz2228mftSbb76ZLfnllUz8TaLffvutwQSTTrdu3YziwZmPpMcee0w+//xzc6g2fmUQsYEDB8ovv/xyjLrhJmicH4lTP3keOXJEbrvtNsE3jeQ0N9nv+/TpI7feevRoG8pKfqgp7733npQsWdL8b1fG9vtXX31VOAfwzz//NPdx/7Rp08xZleTH9atXrzZHAfXs2TNzc8HYsWPljTfekHfffdfUDfIAYeF3rVq1ZMuWLcbUt2/fPjORoFhRDlKXLl2kd+/e5m/qSBlGjRpl6sjnd955p6nfsmXLTN2ffvppc63Fh+dhNqPcKD6vv/66ZxfyN7FgLlm+fLnMnTs3W4kUz5w6dapwvqFVrmy5+W7BggVSpkwZ6dy5c2ZbgBnfoVByXmLRokWPU/dse02cOFH++OMPadKkiVx++eWmb4Ex97z88sty2mmnZWIBzrNmzZJzzjlHevXqlVkeLyJFW3/88cdmfKWdbT8iMxZMQ4YMMcSQ/sszq1atmtnHbD2deGPacytS1A01kPKSv7O/gwdlrVy58jH91Nmw9Id33nlHRo4caTa6EHqlU6dOme1HP6Fu9Ff6r3Ohl5SUJH379jV9ENMu54PaPuvuPPY9Jw/6X9OmTU0f5XB23hM31rwv77///nHvPmSaMjsVTFvn//3vfwZvyjJo0KDMa7zeS+e4g8LH2ML7x9+cu8n/dkxw1unxxx8XFg3OcadEiRJ5ZbjNF+UMO5HiGJh27dvLHXfdaQYpX0QKMwBHx5C4x3lwMef08T8/vq7hPn955IvWDVBJSANqAQNqfkq+iBSEqHnz5mby4yDt559/XurXr29IBpPL8OHDM2V5iA1kAfz4jkEW0yDJbTK68cYbDRnjc1TA22+/XaZPn24mKO5dtGiRNGrUSDp06GDyw++FMnA9ZeU9YcJgIuC5lIPJEHMZ7wAEB9MiEwMDvDUhMJES2sKWj+8gLxxSzXMwkXEtpA6zhXMCtT5JXH/RRRfJqlWrzD0rVqyQt956K7OcfEY9IE0ozhAiiNH9999vrmGytYTQKkrUyz6LMoHNE088YczLTGTu5I9IMaFCDsGVCTMYpcmWh3L4UyVHjx5tSI6z3ORfp04defLJJw1hgCDTNuRjTYH0GcgGRMCdP/fv2LFDIIC4OkAaqD91/Ouvvwx5wycJMkaifbmGOk6ZMsVcB5GgD7mJlK0731E2SBflsIQWMgEpTkxMNH2aDSYsFniG7W/uidxNpChHhQoVDHnk4HnMwfQdykQ/4bBv2pL7fv75Z098GzRoYO6j39CfJ0yYYPqKrS/mL8pevXp18w6iZoIzifeTM0HBdevWrYYU4S7iZY4Gj4oVKxqyymHkkHzOdKXd69WrJ6+88oo0btzYYEHbscCh/9l3n+8gnuTNu+l8BnmAG/eCN+WjzJBj2pPvIEfUkdMj7Htp+xxjAmSI/mXHBPoyuDr7O39PnjzZ4ECy4w4HrGuKHATCT6RioiWhUIJc1727nNfpPIOEU5Fq36GD/LV+vaxcuVL+Wv+XpKalSp06daXZ6c3Mahzi9Obrr0vZxHJSqXIlWbF8uaQkJxtzYavWrU3nhEBt2bxZUFz+XLfO/F+jxqnSqHEjSSxXzhAzTWJWUhBZBvX8lBhgnc7LlvwwUDLoWT89Jp577rnHDHR2cEMt8HJwDjQpO/GFEDEB3HfffZ6mCcrHZMrg6SYGrMhZ7bOaR6mwE62dsL/55hu5+OKL5e+//zaTCAkyhPmRe3mHqBPvUXx8vCQnJ5vJwj2Bgg+TglU0mIC4FyWia9eu5noUKyZpq0o56wjZgExB8izBsD5SlAPFxDl5M/GDB6QyK0QKcnHhhRea+5gwvdoWIuJFaAK1mbvcgbBdsmSJef78+fPN5O+V+B6iNXjwYPN1q1atzI9V41CUGPvGjRtnyBSE25IMrgejxYsXG3Omk0jRLvjxOP3QOLGAfgDxpZ/QzrSHOwVLpFBEaDdn/cDowQcfNPhDfCDSEAuIi6+EggiRIW3fvt0QIbBjMeEui/Md9MLfH8kGaxY3VgkFT8o+Y8YM82xUHvooPrruZDcZWPLkLheLHdrFSa4uueQS855BoLzw9kfyGRN4r+inbiIF0YSwuced/DRmR3pdw06kWrVuJT/P/dmsau6+9x6pXafOMUTqrLPOkiefeFLWrl0rRYsUMRMbnbLzxV2MHB1XsKBc0e0ys0ovUKCAJBQuLLuSkiSmQIxcccWVcmm3rmbF986QoUbyNw6SUVGyd88eqd+gvtx6++1mItIkRkpmQEOOz0/J34BmzVD0HZRPVAkmJ/5nIGZQY+JmRe00rwWalMePHy+ffvpp5uRhr/eaCCgf6hL3eJW1WbNmcv311xsC4x7gWWVDkJmYbLLExapHfG43fUASbXIrUqyEmYxtcj/LXTZMMBAAyDkTpK2jm5AwmUEUIRsQOecPuwazQqQgJCggKG+k7FSk3OUOhC3qG8/351TvJlLu8jrbgIkZdcZpeqc/QlYwpTqJFAQfMuXGk11iTPbutnNiHCyRguDRbl4bNXgG5AOM2AjAWI3JDvXLnegb9BXr/M99llS7y+JsAy/8s0KkuJZnWiLlbl/emREjRhjySR9m8eCLSLFYYZ5x403bQIa88Ha3NZt8WBCh7DnfF2ed/I07+WnMjvS6hp1Ivfzqq/LRsGGybOlSI4E+9sTjMnTwYPll4VEfqbbt2smsn2ZKhmRIpUqV5e+/N8rrr74mVatVk54PPiiVq1Q2RAoS1fWybnLmmWfKzJ9mypjRo6VuvXrSp++j8vlnn8m3U6ZKg4YN5eprrpa4uDj56MNhxjxxadeu8r+bIm8HTm50FHY7sXpCLs9Pyddky4B+1VVXmVU/Uj7qpntiRKVhJcsq12l+80ekMIdgRsWExkodnyR/RArfGyR/VqFeZeV7TAmErnAP2J988olRCBjkbZo3b55RPVic4JPCBIIqxbZ5fDS8fGO4BiXj66+/DopIzc26qwAAIABJREFUgRsTEAoVuFE+X0Rq3bp15t3HzyiYvudvssS3BmUN0pnTRCoQtpDAYIgUJiOrQPkjUvQbdjvbulG/F1980ZjnGMucRIqyoZLg0+aV2AxBf/IiQcESKQg5qlOg3Zf0N0gPpl5n2SkXxIC+wgIO9QaT9AUXXBAUkWK3GyTFSbazSqScvkdOImXffd5RFvMswMnbF5GibVCyMBd6pUBEineUe1EIwYL+4G9M8Bp38tOYHel1DTuRGv7Jx/L3xqPkiMG+Xv16Eh9f6Bhnc15UVsqoA9u2bJUvPv/cmBUeeuQRqV2ntiFSvIAP9u4tZ7Q8w5jwnuz3uFSsVEmeGdBfHrjvfjmwf7/0uOkmuaTr0YjdEydMkA8/+NAQsjfeyl/O1b46IRMxDpL5TaHzRaTcn9vB1Wvi4FobdyqQCuJPyXFPBDhNszhgssT85zZP2O+tecWdNyYWdrBhEsIBlsSkhlqB+QzVBBKDP0ZCQoLZ9WbU36JFj/OReuCBB45RtnzVA/OJm0A4MXGv/CkTZST0htPk5hWSgGt9TZaYwSAW1i8lp4lUIGy96ul+98AFJY5ye5XXWddhw4YJjsabNm3KzAalh7aCVDiJlC0b5juvUA0oqJbgustEu0Kacap24+32kcK/CRXQScicpjqbN1jwTLv5wX7ubkvuxdQZjCLFmaDnnnuu8b1CGSMxhkHgfflIOU177mc728vr3WcjhC8iRdugCPM9JmVLEq3JMhCRysqY4Gwv7mNetM+JdIKRX8qXK0QKR7mJ33wjX3z+hRw6eNA4mSKlokid3ry5DB82TObPm2/MdoUKxcuGvzb8S6QeNqZAN5H6/bff5Yl+/YxPCETqjttuNz4gmPE6d+lsVlDTvv1Whg4eIonlEuVdD4fW/NLgznqymsfvAMUuPyVfxIeB9u233zZqEAM8fgsoK/QfjtBhdw0re3auFS9ePHM3EQMuZlJ28KAgsPJ3JiYfO/BhLmDFS3L6Q+CXhbM0juSY7awZ0BIpzCooL5genN97DdjUA8UMJ2h20LHQYOK1PhyYW6zzLqokEzWTstu0h/MwDuk2+Rr8mVBQvCAImOJRmvibCZI6ghdKBrhC2pj0USqYaMECIg9pRZ3C3OFOtlz2c8ggqhaEE+ydwWQDkVqbRzDXeREjiy1khXrS3hbbYIkUdWa3ZyAixfcQXRRQ/BghEiTIEm3jdja3ZcNHCVMnmEI0MPWCK3/TJ3CLwLRGe/Ad6iQ44g/H4hY1FhMiJMFNpOwzcDAvV65cpvLImZ2Yu2hLzJE4zWP6dvumocxSBvonhACViw0M1NE6cDt959yYombxbpI3/RoyjnnsRIkU9QIviJd99+mnNl+wwZzKe0y9UV5pG/zVUNTYqEJZwc3Lgd/d1vQ/3ncSz4UwY2Vx+0jZcQf/Mfoa7ZPdcd7y09ifU3XNFSLFymj/vv0y/KOPZPq0aZl1g0ghl/7fJ59Kw0aN5LIrLpcSxYvLgw/0DJ5IDRwgA5/pbwZvzHjXdb/e7I4ZMXyETBg3zkyOT/X3H+E4p8COpHzBmV0qvPj5LVlHcy8zBxM8K1wGOQZrBjnrC8XfdvXtDMzHZIA/ESSCycmG9rC48j0TCwMlhAIlCMXVuXsNkwIqEwO1M2874fO517N91YUJC/MPfR/1h4HY17Vejvde17o/c/6PmRB8WMxANnk2ydaFa/FPgczxDpKYCKkzfibUz1dUeXf5IAJM2JUqVTqu6/prW+fFwVzn6xrakrKjkrPzDWxJoeTpD1NbXtRE/I7wa8Mh2W59t2YlVCqbbLsz2dOHnZhSZlRJPnd/x4YE+j11sSEFuBciBWll0WUDckIe5syZc1w+LBLsdn7aE5LjlTD9sUnA9nX6jS1PMHiw2IDg07e4z5eSGSgv9/e8wyhoXu8+qiffY1aHRLrbhn5Au1h1KtD7Y8cMFrG8M/gMM2eBubtd7bhD3nomamTOVrlGpICDzvTCc8/JqpVHB12I1MoVK+XbqVOlXv360q59O1m2dJn8+MMPWSJSOA0OfWuwUQ3OaNVSoqOiZfbs2Ub9uuueu4Wdgfk9sQrEV4d4LppyDwF/Ph6UKhjlJPdKr09WBBQBRUARyFUiBfyszPs8/IjZeQeRqla9uvR9pI9ZpUbHRBu2HhsbJ0k7d8pDjwRh2hs4wKycRo8aJWNGjzEmwwwRKRgXJ5dceql0u/yof1V+T6gDmArYWaMp9xBQIpV72OuTFQFFQBHIDgTCRqR++uFHOXT4kFlhE8LAJvxPCES3ZtVqqdegviFOm/75R1avXmOcKhs3aWxsw+v+WCsNGzcy8in+TgViCpj/kbuTdibJggXzTfyf5i1aGF8SfKQ2b9osa9f+IRnpGXJqzZpSsVLFYwJ7ZgeAeTUP5GN2+FgH07xaDy23IqAIKAKKgCKQmwiEjUjlZiX12ccjgHMp9n6cNzUpAoqAIqAIKAKKQGgIKJEKDbc8fxcmJc7uQiHUpAgoAoqAIqAIKAKhIaBEKjTc8vxdmPTYwsvWfE2KgCKgCCgCioAiEBoCSqRCwy3P30VEc3bteR3hkOcrpxVQBBQBRUARUATChIASqTABHWmP6dixozm2hDhDmhQBRUARUAQUAUUgNASUSIWGW56+i2CcRD92nqOWpyukhVcEFAFFQBFQBHIJASVSuQR8bj6WqNOvvvrqcUeZ5GaZ9NmKgCKgCCgCikBeRECJVF5stRMsM1HeOXvr2WefPcGc9HZFQBFQBBQBRSB/I6BEKh+2P+fJcXZUr1698mHttcqKgCKgCCgCikD2IaBEKvuwzDM5cVp9dHS0/O9//8szZdaCKgKKgCKgCCgCkYiAEqlIbJUcLtPLL78sderUkS5duuTwkzR7RUARUAQUAUXg5EZAidTJ3b6etevbt69ccskl0rp163xYe62yIqAIKAKKgCKQfQgokco+LPNMTnfccYf07t1bTjvttDxTZi2oIqAIKAKKgCIQiQgokYrEVsnhMl155ZXy9ttvm0OLNSkCioAioAgoAopA6AgokQoduzx7J1HNp02bZhzONSkCioAioAgoAopA6AgokQoduzx5565du+Tmm2+WMWPG5Mnya6EVAUVAEVAEFIFIQkCJVCS1RhjKsnbtWhOIc9iwYWF4mj5CEVAEFAFFQBE4uRFQInVyt+9xtVu4cKF88cUXQgiESEird6XLr9vS5efNabJ4W5rEF4iSasWipGqxaClfOEpuqBcrMVGRUFItgyKgCCgCioAicDwCSqTyWa/AN2r+/PnSr1+/XK359oMZMmpNioxekyYp6Rk+y1K/dLR0rxsrrSvE5Gp59eGKgCKgCCgCioAXAkqk8lm/+PLLL2XHjh1y991351rNU9NF7p1xRFYmpQVdhrsax8nVtQsEfb1eqAgoAoqAIqAIhAMBJVLhQDmCnvHuu+9KsWLF5Nprr821Ur3+a7KM/SM1y89/9uyCcpYfZerzzz/3zLNEiRLCT40aNSQxMTHgc935+MPKeW2w1zVo0EAaNmwov//+uyxdutSzPFWqVDFlLVeunBQpUiRgmfUCRUARUAQUgdxBQIlU7uCea0994YUXpHHjxnLBBRfkShmm/ZUqz85LDunZpyREyQttCkqN4t5hG4jWHii1adNGevToIaeccornpexqdJ9BOGLECClZsqTn9c5nPvDAA0JoCa/kvA5nf0ukgjGxnn/++XLPPfcEqpp+rwgoAoqAIpALCCiRygXQc/ORjz76qHTr1k1atmyZo8WY+GeqLNuBI3maxEaLNE+MkbubxMlt0w7L+j3pIT8b5/NbGsQGJCv+HtC8eXN58sknPS8ZPny4jB49+pjvLrvsMkO+AhEkvn/vvfeMiuROJ0KkbF5DhgyRypUrh4yd3qgIKAKKgCKQ/Qgokcp+TCM6xzvvvFMefPBBqV27do6V8+m5R+SHjcf7P5WLzpC/9mRIwaKhBwKtXjxaPjo/PiCpwcxmTW2//PKLTJ8+XWbPnp153wcffCBly5Y9Lh9IZlpamiQkJEh6erocPnxYYmJifMbd8lLBRo4cKYUKFTom72CIlFWquJEyz5w5U2bMmJGZD+a+wYMH51i7acaKgCKgCCgCWUdAiVTWMcvTd1xzzTXyxhtvBOUrFEpFX1yQLJP+9PZ/KnE4XX5cdFi6nFtYNh7wvVMv0HMhUhAqf6qPk0hxHf5ITjOak7TYfBYsWCADBgww/0I069evn6lOPfHEE9KiRQu/z7RfYrYjf2fKKpGy937//ffy2muvZWZ1++23S5cuXQJBpN8rAoqAIqAIhAkBJVJhAjpSHoNv1Lhx46RgwYLZXqT5W9LkkZ+O+My3yN5Umb0sWTo2iZcdhUJXpT65MF4qe6haTrISCpF6/PHH5bfffjPlxyeJswifeeYZ83+jRo1k4MCBQREpLnI/P1QiRV48l5AVJEx7mPg0KQKKgCKgCEQGAkqkIqMdwlKKgwcPyhVXXCGTJk3KkecNX5Yi/PhKRfemyaxlR6Rs0Wgp38DbPBdMwaZcVsgE7nQnN5Fidxxp79698u2338qiRYvM/2eddZb06dPnmNu3bt0qt912m/kMsx67GzHP3XHHHbJz507z+fvvv3+ckud8JiR1ypQpmfn27NlTOnToYP4/ESI1duzYYyLRc+B0xYoVg4FKr1EEFAFFQBHIYQSUSOUwwJGU/ebNm6VXr17iK0zAiZY1IJE6kCazfjsiBQuI1GmRENLjEhOiZGSXY/2PbEaBdu1Vq1ZN2AHXuXPn454NJhaX1q1bS9++fc01r7zyivz444/mb7fK5CZI48ePl4ceekhWr16dmf/TTz8tzZo1OyEiNXfuXHnuuecy87z//vvl3HPPDQk/vUkRUAQUAUUgexFQIpW9eEZ0bitXrpTXX39d3nnnnRwpZ6DQBocOpMvq3w5Lo8qxElXJe+ddoII1LBMtb3UI7GzuK5+aNWsaUtOuXbtjLsF3DMWOdNddd8mFF15o/p46dWqmKQ2liuN1nMlJ3iBS69atM2QqNfWonxgO7RAw/NJs8hX+wMtvi3vmzZt3jM8VmwXat28fCCr9XhFQBBQBRSAMCCiRCgPIkfIIJmS29hNLKifSxn0ZcsPkQ36z3r7yiNSvHivbCobmI9W7eZxcXMM7wrkv0x4F2rZtmyeZ4Tt281lMoqOjMx3ObUUIlcBOPhImQUyDNrmJFJ+zQ/DNN9/MvAaFa9myZcbESMoqkZowYYIxK9rkK8RCTrSp5qkIKAKKgCLgHwElUvmoh+AnxKHFjz32WI7V+s1FyTJ6je+o5cWTMyQpOkpiQjjt5bSS0fLeeb59q/w5m1NhYkElJSWZul900UVCKAiS05k7EDBnnHGG4JTuj0jxHT5WEydOzLwOkyLqVihEylm+qlWryltvvRWomPq9IqAIKAKKQJgQUCIVJqAj4TGjRo0SnKpzOkr28wuSZYpHCIQzK8QIitLMv9OEY2J8pSIxUVI8JU2270iTDdvTpGnNWNkRHSX9OxSS1uV9H14ciEjdeuutRplyEqm///47y+cODh06VCpVqmTy8VKkbL1Qr1asWHFcNbOiSOGfhZ+WTV5+WpHQt7QMioAioAjkVwSUSOWjlv/www8lLi5ObrjhhhyvNURq2c502XIwQwrHirSrVEDaVf6PBH25KkWGLjl+h1+F1AyZtfSw7Dt0bJypLq3jpWP9gtKjvm/fKl9EauPGjTJt2jRh95uT5GCi+/jjjwWCaZM7/pP9/Kmnnsr0e2Ln44033hiQSHHBlVdeKUeOHBsSwh+Rss+D4K1Zs8aYCW0qVaqUEHldkyKgCCgCikDkIKBEKnLaIsdLQmBHDu699NJLc/xZwTyAXX4zNqbJhr1Hj4wpHSUyY85Rh2+bWtaMleIVYmXrv5wLIuWLTAXatWfzbNKkifTv39/86zT31atXT55//nnPovP5nDlzzHdOQuNPkeLa9evXC7vsnCmrZ+3Ze1999VXBWV6TIqAIKAKKQOQgoEQqctoix0tCcMm2bdset2Mtxx8c4AG/7UiXSetSZdxPByX+X9GqeqU42RWdIbvSjo0XVaZQlIy6OLTwBxSD3Xrs0KtQoYL88MMPAjmx6b777pPzzjvPs7TuCOOEkSCvQESKzPBNcx7tklUi1b17d7nqqqtyu5n0+YqAIqAIKAIeCCiRykfdgm35+NicfvrpEVfrpMMil40/Vo3yVUhfO/d8xceKj4+XEiVKGCWpcePGmdk6r+ccO+duPK9ns7tvw4YNmV+BpTMPe7ZfoHsJFMoxMhxbs3TpUs9qli9fXviB8BUtWjTi2ksLpAgoAoqAInAUASVS+agncE7bww8/LLVq1Yq4Wv+5J11umno4qHI90CxOutUMYdtfULnrRYqAIqAIKAKKQPAIKJEKHqs8fyWKCX5S5cqVi7i6bD6QIddO9B+Dyha6/1kF5ZyKvnfvRVzltECKgCKgCCgCJy0CSqRO2qY9vmJdunSRkSNHSuHChSOy1s/MPSLfbzwa+NJXqlA4SoaeGy8lCh5/1l5EVkoLpQgoAoqAInBSI6BE6qRu3v8qR2TuTp06yXfffRexNf51W7r0+sG/ea9nszjpqma9iG1DLZgioAgoAvkNgbARqQw5Ni5QfgPaV30z0jMkKipKJAsCS1RWLv73wXv27DGxj8aNGxfR0BMS4cvVKXLw+BBToiQqoptOC6cIKAKKQL5EIIxE6misoKwmc8ZZhkhMgeB8Yrg+Jia4a7NaFnt9SnKK7Nu3T0qWKnmUBIWYDhw4IMuWLjexnUqXKRV0XkeJVNae+88//8gjjzwi//d//xdiacN32/q9GTJ1faps3Jcu+1PE+EO1LB8jFYtkrc7hK7E+SRFQBBQBRSC/IpCrRCoj4181xg/6y5etkGLFikmZMqUlvpDvc9bIYu+evbJr1y6zZTw2zncE7BNt7LV/rJXp07+Trl0vlcRyiSFnt2vXbpk7Z67Ur19PqlStkqNEatWqVSZmEmfAaVIEFAFFQBFQBBSB7EEg14jU1q3bpGiRohJXMFYKFPDeyp6cnCyTJ02RgwcPSsdzO0jZsmX91nr37t0y6quvzTlobc5pI4ULJziUm/9MiykpqSZPCJpbUMLUduDgAeOQ/Z/aFCXp6WkSHR0t//z9jyxYuFBOO+00qVq1SlCO2+np6ebe/9JRTWnx4sVSpkwZKVe+XJZUtFAUqV9++UU+++yzY85ty54upLkoAoqAIqAIKAL5F4FcI1LffTfDHKBbp3YdadSooRSIPUqmko8kG9KRmpYmP/30k5x66qlSpXIVSUlJlkIJhQKrNhkiO3bslFmzZkm9enVl+fIV5oy01me2looVK0hqaposX7bcPLvFGS2keHHI1H8mo7/Wb5A//vhDGjdpLCVKFJf0tHT5/PMvzGeVK1eWggULysUXXyylSpcMqtds2bJFDuw/IFWrVTNkaf2f62Xu3LlSqFC8FC9eQtp3aH8cmQuUcShECixxNCe6uSZFQBFQBBQBRUARyB4Eco1I4We0bft2wQl665atUqJkCVm8aLH89ddfRnlKSCgkzU4/XRo2bCBLly6T3bt2S9NmTaRIkSJB1XzFipUy+K3B0rFjR3PPunXrpHbt06RQQoKJcL1l82apV7+eUYScCRVs6pRvpWKlinJg/35ZvGSJzPxppol6jYIFmWrb7hyJjfVvOqQuNWvVkr1795j7ExPLyZEjh2XSpMmSkJAg9evXN3l069ZV9u/fL0m7dkm1qlUzCaW/SoZCpCZPnmwiaeMnpUkRUAQUAUVAEVAEsgeBXCNSVn1auPAXqVqtqowdM9YcCtuqVStDbrZs2SyXXX65UXEgPShBp9Y81ZCQYNLiRUtk4MCBJop33bp15e+//xaO5jj/gvNNXsaD3W+KkvS0NONXNHnyFHMvRKpuvbpy2WXdhGNH/KVvJnwjZcqcIrVOqyVFihQ2pGnGdzNk0KDnTHk4IBdn85tvvkmSdiXJqpWrpW3bc6RY8WIBqxcKkRo1apRR4e65556A+esFioAioAgoAoqAIhAcArlKpNJS08yBrkWLFjO/58+fb5Sa4sWLy/bt2+XMM8+U8hXKm7PhihYNTomy1f7jj7XyeL9+snnzFqMi4fN04/9ulLPOOjM4ZP69auGChdKrd285cviIVK1aVe6++y45p+05Lp8nR5YZIjjRHz5yWLZs3ipbtm4xzu8ob7uSkuTJJ58SfKZOOeUUU68Hez0oOK+XKlUyaF+pUIjUiBEjTLl69OiRpfrrxYqAIqAIKAKKgCLgG4FcJVIUKz3dMA9ZtGiR9OnzqDlUduXKlVKyZElDXO666y6pVLliltsQsjJlylQZ0H+AEBLhfz3+J7fcfHPAnX/uB0E+tm7ZJj/++KOkpKTItdde4zMUA9euWb1GSpcuIyVLlpDomGj5ee48GT58uCQmJgohCFCmCsYXNAfSVq5UWarXqC7xBeOlQcMGEvuvn1igyoZCpN5++20pXbq0XHXVVYGy1+8VAUVAEVAEFAFFIEgEcp1IOcs5edJkadSosfTs2dPsiiO1a99OzjvvPE9THMQGIhYXF3ucEzqkZsOGjfLeu+9Kj5tuklq1av73KKx6QYYkgoTxjEMHD8qs2bOlTZs2PtUxnmmc6LdslfPPP9/Ehvq/Tz+Tr776ypgs2Z2IOoXf1tq1a+XTTz815Obyyy+XRo0bSUyMc2efH/YbQhypV155RerUqSOdO3cOsmvoZYqAIqAIKAKKgCIQCIGIIlLz582XZcuWy7Bhw4zDOU7ifR7tY3bfeaV1a9fJtm3bpcapNaRs2VPMJez6+33pUjly+LCkpaXL999/Lz0f7CnFihU132PqSyxbVqKiowLvABQxZCwpKUnKlC4ja9askWrVqkn1GtWOKQ5ka8vmoya8I0eOmN2GCYULGwf10V+PNooUvl34fqGyNWrUSN577z0pVKiQ2ZXIZ5d2vdTEygomhaJIDRgwQM4++2xp3759MI+IuGt++OGHzDKVKFHCtAO/Q02QW3zUQjV12t2PTz31lCHKy5cvF/7OSnLWifvoD4TuqFjxeAXWfa19DiE0mjRp4vex7dq18/yefkmf5AzG/JScbZdX6/3111/Lzp075fbbb8+rVfBbbn9txHdt27YVX/3aX8ZffvmlmRNQ6EknktdJCbxWKiQEIopIQUjm/TxPnnmmv5lQMH/dddedZgedV9qVtEvGjRtvQhVwLQ7gqFqLFy+SmjVrGRMaoQ4GPjvAqEHkP3XqtxITHSMNGzaU8hXK+SRTqEtHjiSbAJ+///a7HDx4QP75Z5OZvFu1biU1alQ393Ldtm3bZML4b+SizhdJhQrl5fChw/LW4MFGvcLXC792yGGDBvWle/cbpFy5RLn11tuE0AhVqhyNRfVM/2ekfPlyQTViKESqb9++0rVrV2nZsmVQz4i0i5wEcNOmTbJ69Wq58sorDa7B7uR01on8ICe0XyiJ+xnIIU+h5sUg7iRIEDsIGcTo+eefN8TXJvqa18Rx6aWXBjz2h4nDncjv6aefNh9nlQCGgldO3oO5mgky2ORsu2DviaTrKD8EGH9S24aRVL7sKIu/NqLv0qdDJVL33Xef2XhDOpG8sqOemsfJgUBEESnsbfg04UsECUHdOXT40L87zbwnvD/WrDX+S9WrV5Ot27bJqK9GSevWrc0OO/Jht97LL78sxUsUk/Xr10tqSprxcWIH3cWXXGxIjVfiCJilvy+V2rXrSJGiR8MnvPLyK4aQFS1aVGrWrCl16taREsVLyKFDh2TpsqVy/XXXmwCjSUm75N577jUkqVy5csax/JJLLjbErmBcQVm1arW8/vrrJtQD4RbOOeccY8I855w2QalkoRCpBx54QG699VZDIPNicg+sKDFXX321XHfddSERAQgLKiHKVijJWR7ygkxndWC3RMpJdIhXdv/998vChQtNvDEUy6wM+MGQhE8++cQQUC+CFQoWuX0Pm0k2btwYdDGCwSjozMJ8IS4BjD2hLgDCXNyQH6dEKmTo9MZcQCCiiBQEAVPL3r37zGqLwYII5C+/8pIfghEl8+fNM75GcXFxxnSHwvPSSy+Z/wlbcPjwYSmbWFYaNmgoDRs1lJUrVhhndpSuYyOO/9cCkDjIFrvtunW7TEaPHm3ID+SIl5xYVDjIY44hxMGhg4ekevWqcvZZZ8o777wnEydNNqY96sEgf9NNPUysLASQbyZMkPhChaRjhw6SkpoqBePi5LfffjMmxKbNmhkzpL8z/EIhUpgA+vTpkzkx50JfO6FHeg2sN910kxDNfsyYMSZvfmN+xSzsNNlheqO9UC35GyUL4kNykh/n/ah3TtMhZHnkyJFGYcQ0i2JkFSmrKvnKiwCu9E938iJS9hpUFgj4kCFDspVIWTMkZbZKlC23rT9YnXHGGaaeJGf9fJlEuYZ8MBeyQOD+Cy+8MLPKLBi4F6Lo/M6ZN+8Xfo88Fx9DZ7LlhkRcdtll5r2zCl6HDh1kwoQJx+HrbA/nc2xfwm+R9w6c3SZedhFzrBLhV8iHcCU2jR8/3nzHffhvepli3YWx5Scf+p8bV3u9s5z2bxZu33zzjXke91N+S4LdbQepvPbaa495vLMuzZo1M/6aJPo04xpt4iwX32E2BFP6e+3ateWSSy4J+P4Sp44TFNzt76wTfR4Fmb7hxNS+XzyX7wjTYt8v94OtikTZWMRkBVOUS3+KFItyklX8AlZaL1AEUDYzwrS0yZDAhxYz2A4ZPNSYKhjAIDuNG9aV22+/TcqWr+STXPyy8FejSqEwMImao2JGjTKkB3UKMgSZad++nfmM/88868yA6k9qSqrM+P57adSwkXz//Qx5+ulnjMmxRYsWZmJe/+c6Of/8TnLBRZ1l49plkrxjrZQsEi1DP54gU2cvNySK6/fu3WsGh/oN6kupkiVN3VDFjg3qGSVzZs/Z5lmEAAAgAElEQVSWqKhoaXZ6MylYMM5nBw2FSN1www3ywgsvGD+uvJi8iBQTKpPYW2+9JRdddJFp43PPPdeEz2DAtl2be1GuIJN2cKa/MMDbCal79+4mYCkTI/4nJEgM+TJgQ4bmzZtnTCn8ZuC3ebkJEXlxODSbJmh71B/MuOzcdCZ/RApS8cEHH8jSpUuzlUhBpqdOnWreLZvAgDKj8l1wwQWm/pT7o48+MhMoOFFWJnJMIhyyzXfOxOQGMYNgYGKHUIEVn6EEQ3ohBLw3hOKw35E37XPFFVeY7zDZ2naxJMG2De1NXDfisEFMUGcIMLtgwYJMQszz3G1LOZ0mHJ6Hjw3tjUJL3SA31jzYv39/40MDFiiWlNWakrj2zTfflOuvv95ggerNKQr+0h133GHGNMaAP//80xATzrz06tPuct59990yePBgU/5u3boJaiJkxWJDuSAdxODDzEv5+M72a/6n/PR9Tnig71p/SXZIs6mHcixbtsz0c+6DnEDkMTHTZu+8847Mnj3bhKPxlSBrtBMkjUWDs/1pT8Yfwr0wHvIsZxsHer+8iNRDDz1k8Gd3Nu+auz85pzXne+aPSNGnXnzxRfPeQ/Y1KQLBIhAxRIqJCUfz6Kgo2b5jh2zcsFEqVaooVStXko3rV5tz7WrWbSIx/57Ld9S1JUP27zsg+P/wwjNAoTQ0qF9Xvhz5uezctc8MFEyOP//8sxmMUCVwXj+7zX/+J/7AWr1qtcycOUs2b95sVlqY+Hh5WRGXKlFUOrU/UyqUKysr5k+R5qcWkfqNqsuc5ZvlvmfGG0WDH+JOXXjBhbJv/z5J2pkkTZs2MbGt3Acrs8LmIGPMjb7OHzSTQgi79piomJhPxEE72E6VE9c5Jx1W0Ax2kA0GfhRIJg8mtKZNm5rHWyLFAMu9BGF97rnnjvneDuYQHb5DzbIJvOhTEIahQ4fKs88+ayZNm5zlcQ7UTOoMwsGsT/wRqUmTJhlygSJriYDbdOi1Yg/GbOV+LvXv3bu3wdI6rvNsyB+YWiLFpG7VFK/JjV2oEAwS5smZM2ca1ZZkFSv3d5ZIMcHbyYvJmMUKBNlX2/Ae872939fEacvpJihO7DChQhKmTZtmiDgLIPC4+eabze1MsB9++KFMmTLF9CXIWlbMuL78cIIhUow1ViWxOHKfs75ObCEVEJoNGzbIjh07jJ8d74pbcaNPc/amkwSSL0QbIkwfyarp193GEFXysG0EgbIqlLONA71fXn0NYmpVstdee824b0CsGefd+AQiUpSPd53yWotDToxhmufJi0CuEykGiu3btsu+ffvNZFehYnljbsMxnN/87Nm9S379+UcpUSReGrc+V/7+c6Vs+n26FItNlr93pcuAdyeZlRAvKauUXUk7zep/+46dxlxGeIE1f6yV1NQUowihXDz6aB8T58lXoly7d+8xzuszZswwEdKRpPGd4vgaiBDKV9tz2shrg/pJ1WIH5YI2DaRy4zoybMxiaX5KhizaVEiq1T9Tzjr7LCldupTxh/r1l1+F42uuuPKKzJ2EWe1eoRApwh4g4x+N6p73knXopuTI7pBmdj7S5ky2qCjuVSQrd8wwXhOWc3BFMUCB+fzzzzOBYWXK5InCwvcQafIKRKSy4n/kj0iRDwsEfPwskfJyLHY7iodCpKgfSpBz4qT+TKpM2F5kxWtyczoA+7oHMgphtZNdICIUqG0C3R8MkeIa3ucnnnjCKFX4Z7pPACB8CH2E8tDvaAt2O6KyBErcA6kkJh6qFOZJUjBEyk2W/bUFYx3YMhbatnSTCltWFEK3fyB5Uyee2bx5c0MuIc+WHAeqp/0eBZIfS8YCtVGg9ytQX0NBg/xC1FhIZ5VIofTxrmOpCNVnMlhs9LqTE4FcJ1KEK/jmm4lyRssz/CoxyNILZ38nqxfPkcPbV8o5TStL9ZoVZVvSXrmm70Rp07ajka55kS6+uIs5XgaiM3DAQFm0aLlUqlJb6tYuL1WrVjbmLRQpAmD68kXCR+rbqdPMC4bjOoMLJIRV3g03dDekijAHsbFx8tKgp6Vu+Shp07SGbD0QI3VrlZWaxdPlUKmWUr3FxR49hyBWoe0WM5NqFhUpSCErbQhhXk3+CAIrWlQDr91ntFsgIsXKlonU+iOBEfndcsstZvLke5y+WfkGIlJMuPizBLOa90ekUBVQQJmALZEKZqdSKESK+qG0WjOirT/mnewiUvicoSJAfFGI33jjDZ95O3EJ1DaBJulgiRTtC3HEFQAfLa/2syoUqg9nV/IbkoES5y9BhlEYx44da+6zZqjsIlKUG+LLxpZOnTrJxx9/bMqPygIh8lJHaVvIB8TRmXCNoI1YhNCPaTMWj9Qx0I5f28aowuSLqdipSPlSDb1wyIqzOQo1C91QiRTmPjCEPKNEalIEsopArhMpXi4mjMIJhY0Phr9AmTt3Jkm/+26QtvVKSPs2DaV8k7qSEZMmzzw9Vtpc2EMWLFhofFd69XrQnFnHETR3332PORQYyRZzGQMFwTkLFUowvxPLJRqfJa/01/oN0q9fP0POCGYJkcKBvWvXS03spzFjx8qqlatk5YrlUqFUrBSNy5AyxQtKy9plZP+BA9LognukRsOjjp02YaohwGfhhAQTyyqUlFUixTPxL8E0kVeTv4F14sSJcu+99xr/E68UiEg9+uijhmRyRJFNDKo4IkNk+P7XX381xxgFIlJMPjiz+iqLs3y+iBQ+TPjnMCHiW5LTRIr64T/nNL1QfwhqdhCpXr16GWXN+iA5yU8gIhSobXzdD2mxZkU3fu7+AIHEVwrTHiZFzN9OLHy9M8Eode576R+QbQiGe0NBoHLyvfuZEH7wde5atKZEfKDwO/OqC2onprBgwkYEQ8692jhYRepEiRSKNP0EcybKKvVmzDbzyb9mfmvG9/KRwr+MTQ4ESubdY/OCJkUgKwjkOpEKtrAM6EsW/yb9+9wp551eUdq2rCM1GtSUP/7ZIcOGTZez2rSTms06SbVTa0rxfw/+5Z733ntfPvzgQ6MosEpq3bqVeckgZQya1apX9Umk9uzeI4MHDzG7VzAxsuJjNU2sqDVr/pBp06cZAgjJqlK5kqxe/pvs37JKShctLA1atJLLe/SU+ITCx1Rx5YqVsmnTZuMnVbLUfw6/weJgBtssKlJI/vh7MLnk1RRoMOd7yDIOtxBeNhvQ3viGBCJSYILCCHlgpyUTDGY8dj/hpGsnL/yl8MeyDtH4n6CCuQkRKgCqBiYDiDc7/FC7nLuUnAO8VdIwhzDQo1rw2+mPFGy8m0A4uScW2x/In/qjXFIO6g9+lC0YwuAun/MeJlkSjuJM+CgyTH6+SJobT9qGPJjgmPQgPBxITlvhqIyywv8oMLQZjs4PPvig8aGDSKCm2ECMVqFkPED1Q7UmP3zbLJG2BAA/L977JUuWGExof8gP7cIP1+GTQ3thKuMat5JFfQk9gvkKczTO8ewiBl/KyX1W0cLnC18xqzx6taUXkUIpBRcSu5V5hs3Dms14D9jcgsmYsrNhgH765JNPGuJBv6afUkeIJSR+0KBB5rguSAptB9lEzecat8/VY489Zt47+gt1Bhveo2AUKVR/QrOwCQHfU/oHC15/u/bYBPLwww8bzFH7nDtcUafoy/j7gReEGmWZsvhzNuf5mF+JU5dXfUnz6vie18udJ4gUyhIvDPGZHrj7Vml8aikpnVhVipcqJfMXLJQrzqokZao1kbO63n0ccYEMvfTcM1KmXFWpXr26dOjQ3oQeGDd2nIndhO+Sl3kPkyOxfAolJEh8wYLyz6ZNZtXCwIr8T2gEBhjyZEAnzMKypUtlz+6dkhCVKA/2u0uKlyx2XP9AMZs9a7Y0O/104yO1Y8dOKVa0qCQUTjCBPHG0x8k+O8MfMDAwEX3xxRd5tr8GQxAYjPFlQoFzDsLBECmAYWBm9c5kgV+dc/s+E5DdYs9EhF8GyYtIsYWbAZlJnomclS6+Ju7kDsiJCZm+hT+bO95XsE7OweDkSwmz9ccHjV2Kzm36gZyP3eWzDupMXrQJuyb5jEXHihUrMoPZOq+z+HiVj/7LhMj9KH5OUmrNqWCNiQuSZPPgb+5lcqYNnKZeSC4qI6aoxx9/3LSVTexUQ6WkDfG9w8zLxhUmWyZj3mNwsooOz8MMhnLpTowT+Nrhg8NijLLYI7BsOfGbgvx5ldNpsvbCC3KHMkViNyCbSsDBmiIhUyiCvBconZixSJQJvzDbTwk5wcKBsRaChdKLUz/Ppy9ARlioeBEcQmewm5HyQWAgtjiAWyLl7j/uNqb8vGM4ukOScLDHX8nLXE9fQy2F3DG20T7O68iL79nFbf0mnYoURBDyS3L3W3/m9jw7eGrBcxyBiCZSrFjT03D6PhrOAOfvb6dOlZSUZDnzrLPNoIp9PO7An9Kh81Vy9nnHxzr5fdECSU9NlZp1G8vmzZukUuVK5mXleJmixYpmyr8WaZzcd+7YaSKaQ5wYsK1TekZ6hllFb926zawcGTy4npUwq2YGZiaMfbtTZf+uBOnY+VRJS0uVqOjoY1Qvoq2jilWtWk1mz54lDUx8qwZGqZoyeYpRMsxxMT4sf1lVpPB/YUs3K2BNioAikP0IQDosycr+3CMnR4gVZuAbb7wxcgqlJVEEchmBiCZSBLmcN2++2eUyZ85s4wPFKhA/A2RpJH0ISXRUhvTs1csQJGdKTj4iP07+WtpecLnEBblbbfv2HfL9jO9NnCmObLH+U5Cq9ev/Ovp/RoaUTUwUzga0q8C9e/aYle3Nt9xsVKx3Xp0jV55ZUg6sWyWla1eV6p3Oldj4gibQHQcZsxpExiZyOyvlunXryMGDh2TWzFnG8b6UH7NfVokUCgDOvayyNSkCikD2I4CSkdeP2gmECiqsr00dge7V7xWBkxmBiCBSmNFQfdyxk44cPiLTp39n4jZhByf4IuYPtqnzG5kcgoOvw0Wd/4uiTINlpKfLxnWrZP/eJKnX7CxXG0YZMuSl+LDzDxNCpYqVpHyF8sYjCSUqNS3VmCQww1WpWsU4jBN3JCU52ZCj5cuWyYplS6RugyZSILaI/Dp6ntRbnyz14mOkWOmdUueNpyWxRQvjjzF0yFDjo4B0zfO6desq1apXk/37D8iC+fMNkcJnwVfKKpFi9wxqFD4jmhQBRUARUAQUAUUg+xDIdSKVlpYui379VapUqWpUmAKxBUztknbuMsSKoIDTp083RApfpGLFSsjEKfNkw1/rpXjRdLnwwk7Su3cvKZRQyNy3Z9dOWT5nvBSV3ZKWmiyVT+8mpSqdlonYlvV/yeLx4+XwX38ZUlTtnHOkWtu2x8WUwqS4YtXfMvnbZbLh78NSpnQpaX9OVWnerLwUKnQ0FhNlz8hIN+XcumWr9LznVqlWs75s33FIln35o7Qv0lROTSgmpTNWS5VeXaTZvfcaJ1PO7EMix38Dc+DV11xtHFHnzJ5jfCy6dOlsiJX1k8LHpGiRolK4SBGJisq6szlmSGJIIclrUgQUAUVAEVAEFIHsQyDXiRRqz5LffjMhClq2PCPz2BSOfYFAnH56M6OmTJjwjZQseYr8uammbE+qL4mx26Rug5LS9IyD8shD98raadNly+f/J0vTtkmD9tWkedNTJb5wnGzfelBKtbpXCsQXkV++/0EmP/usFNu2TUpFRQl0CLWr7HnnSZsBAySuaBGDLH5QEyfNloEvTJX9h8pIVEwpkah4iS8YLffeXleuvaK2xMUdDZmA8pWanCwH9u2Xm3tcL8VLlpKDyQXkxylbpFSBZlIvapfUif5dyt3RUy7sca7s2rVBPv54hPGN4pgOHJuvv/46Y6IcO3acCfAHoSRcAecDHj58RMaOGSOJieWkVauWhjBmVZEi3hVkFD8pTYqAIqAIKAKKgCKQfQjkKpE6eOCgJO3aJQViCpgdJYQisIcIQ3A4627b9u3mUOIdO3fKqNFLZMmKKlLu8AG5LGatFE5PkRnVCstlN90sSz7fImdsni6Hon+Qag9cJA3PbCanVCkiyatXyOaUGhJTuomMfOIJiV+5Uiqz3V1E0L5SRGQfPk9du0qrR/tIXJEismDBb3LvgyPkYHI1kehyIlFFRaK4Ok2KFT0irw9qIS1OLy+pKSmybNZsWfDa6xLzzz+yqERh2V44WvYfLCpJ+9vKtv31JOrAJnn4tmISXbaczJmzSpo0wTm9oNkRiIM6RAoSyS4Ve8wNv9mSXKduHaPIJRQqZHag1KxV06hUWSVSmBPZ2k1MLE2KgCKgCCgCioAikH0I5CqR4ly5hQsWSLFixc3uN2Ir7di5Q9b+sc4E1ExJTpEtWzab7bTECHr2xSky/KOJUixpr3QuXESKHzogozKSpEiDMyU9vbdE7d4isfv6S1zNmpJYIVEuaJMijUv/JZsPF5M9h8rJwtdekzrp6VJORPBAQlM6IiK7IVOlSknTx/tJxTPPljvvGSCLlsaLxNQUiT5FJBoihZN5smSk75bz28fLK4M6ysZ1f8rop56SUvPnSmlJlt9r/X971wEeVdFFz+6m915IbxA6Cb0rvSpSVFSsCFj+X/FXsNBEbEhXQAUpCoKAUpQiXYr0GlpIA1JISO89+b8z8eESNg0XEmSuXz5D9r15887Mvjnv3jP3esO6mQua+TrAysYFpyI8sHp3A9g61kfbFqHo1scD+/dvEUkeGdozVqmQFxeLtl27YvfJkzhz5qzI0EuvFIXo1I15e3mJ3X0+vt43NWQ1JVLcUUR9Fwt9SpMISAQkAhIBiYBEQH8I1CqRYggtKTEJv/++XWSCZk4PJoOjh4ZiciaQG/TYINja2qCwsARff30Uc+etQkHqaXgVm8OmpAgmxQkoaeIJY+9HkJxii4iIszAzq49SlQYWpvEY1DYEHXr3wuFNe2F48CACVSo4ATAjkSKRKS1FCoBoAPaDHoNN7/7477hFyCtsBBj43iRSarURSkvyUFqcCAuT6/h17WCEnz6Cn8a9gS558YjTGCK6eSC6t/ND21YNYOXnjrzkVGzdZo15a3thiPHHGDp5MK4aGWP+/K8QEXoZgelp6GxtLUTnpY89hgNh4SKnC3NTUXfFFAhMGsqMvcyHYvFX6LGmRIr6KOaRYYJBaRIBiYBEQCIgEZAI6A+BWiVSvI0//tiHZUuXiXxNwcHBgkAcPHhQJH9jPbohQ4ainlsAflx5EjY2JvD0NsTyZUuRcOE0bK/EIMXKB26dPRAUHCzCgheORUOd3RSlpUZISLuBAoMwvPFyI2xbuBpNUtMQwKK3AGyNjKHRqJGRl4ek0lJEFpcgxd8fWcGd8NOWKBShKWDgI4iUgaE1LCxskZOTjoK8GJQUhuPTya2Qcf0gdk5/H0PNSvBNgS0at/VHzzb+aN+pOcwb10dpRjIu7onE9M8dMChiHlz7NIf1uHE4GXIOKz6ehn4AGqrVMCgBtto5YvDMz8WuPu6yY5bgHr2G47lneRTt79p8NSVSTMTJXFxjxozR38yRLUkEJAISAYmAREAigFolUkVFxfjs089EGgF6XFhSICqSiTKtxC42hrnoqYq8aomnnuqDHt0aCPKTGB2DX8aOhcWxE1htZATbdm1FpXLugDt9MgS2Bi2hMbRGdno0egxoCJU6HSvfHIsuxiZooDGAk0oFNxcXaAwNER8bi4TCQlwsKsQ5NyecNbXB1VhTqA07Q23YENA4w8LSGX7+Toi+loiUpEig8DKaNMhFQex3sIm9hEfM1fgs3QoNG7uja7AXOgQHwD3AA8U52bh0OgxXFpyGd0Yp4ryskffMcJy+eBGZ0dFoGhuDJlnZSHfwQXSDXlhy+DRS0yLh7WONInVLGJi0wOolHWFrc2t+rJoSKZZ7YJoFlomRJhGQCEgEJAISAYmA/hC450SKSTY1BhqkpqSK/EvM2bR02TKxvb+koACJETdQaqlG6/ZtBZmKjY3FkTP26NixM956vSlsrE1wdNt27B8/Di0KCrE0OxvJjRqJkhbc+RZ2KQxubp1haVsPuRnRaNeMOqQz+GPpHrQoKIK/Wg2H0lL4BQTA0MwMESEhiCooQKimFBGN/XFepUFykiHyC5tArekIjaEvbGzroWEje0SEp+JGfARQGIqCnNOwL/wB/qU5GGCpwdYsM0RYWKNdY1c09XeGl6stiosLce5MDJL3x8A4swAJznaIqeeC+oGBwgOXcvkyLC+ch0GRBWLP2mCTy1OITz4HX/882Di2QGxsEn5c3Bk+3rfW5KspkWItK3q4mG9LmkRAIiARkAhIBCQC+kPgHhMplcgaThKRl5cLM3NzGBsZYvXX3+DUihXoZGWF6PhcLCsxgquXGRwdHZBfoEJM2nNwcVLj8w+D0KSRM9bMmYMbixejcV4eDufl4U8/X7z+7nuIPL0LYefOoND6cRiaeqIoIwzPNvkF58+E4vQxMzQtUMMuNRWuGgME+vigoLAA4Vev4UJJEdJsLJHYPgjhGkMkXC+FSuMNR/sOiLrmACMjW3i42yPpRhIy06KhKY5CSsoFWJauhxey0NtcA9g7YUlsIUwtTVHfwwYudmYoLCxF3PlMpMaVItW6PnI00bBx1AjdE3flxcXGIvP8edj+eRJJiVZYYz8GBaqL8PSxx+iXuuLIsev4eEp3WFr+M4/UwoULYW9vLwquSpMISAQkAhIBiYBEQH8I3GMiBZw8eUqEmcr0UBqwIPGvM2ZAvXIlujo64tjlOIzXvIZM43OwtcuHge3ryMyxgbnhBcz4qBk6tvfGNxM+QMGGjXDPzMJuTw88bZCDELNcBHU0RWSqAfYmPAqViS/MS+PwVsu1+GVfOA6dKoRvoQrORSWwU6lha2oOdQmQlpmLhNxSZNlYIKF1U0SoDZB4oxRtmjXHiKefx0efHULElRKYmTkKYlRYmANVcQIyM0NhWLAeruoMtPZ2QYC5ETyzkvFLiQlCM4GiUnPYmTdHlqo30kq9UVycACerfchI+RPu7u5i1x4Ln3L3YJOEeCRGXcP5JkPh5OGOY8cO4L+vDUTXrp3h5sY9hn/rozj0NfVIsZioh4eHqOEnTSIgEZAISAQkAhIB/SFwz4lUWddZjbeMHDCD+PZFixC/YAHamprhQkIiphT0QSLqoVNXd0Sn9EZubhKsTS9ixket0Ka1N6a/+SayQ0JQ/+FuiFu3Dl6pMdB4qWHR1gpp+cbYfaUP1Cb1YaZKxEvN12PLqWs4G2KCpqVGsE1Lh21hIVwsLKEqLkZaTi5CS4F0cxNE1fdCKNTISCuFoYEjGjdsDwfHhhg8qDWmzSlAYnIJUJwCVUkE8rLPoyB1DTztSxFgXIrWmUnwcDKCawcbFBgYYNYub2SVNECqQVfAxB4udlfQr4cGJ08cwKFDh0RdQGtra9gYGMC8pAQ2bm54aez/4OxcT+TMKsjPRsNGgYJslreaEqmZM2eKMOmAAQP0N3NkSxIBiYBEQCIgEZAI1K7YXOBfWoqI02ew9cMPYRIZiSJjE+x3aIpDYSXo1r0VzkS0Q15OChoHpGDS+HZwdDDFi48Nhl1JCXo/+ijSVq5EXOwVmHgYwbKJGbIKDHAqoQeMjAOgLs1CP//NuBQXh+gIa7RQG8CzsBDG3L3n6gpNaSlSs7JwPicH5/PzcdHZDpfUauRkFwMGgfDzaQV3N0c0aOCPE6fTkZhiCgNVDBxtM1BQkInctCNIToiERVoSWhmVop6TIRwamyE1T4Vfz7kAlm3Rpc8gmFkYISY6BO++PQxFRdlYumQpLly4KMhkx6Ag+Li6wsDeAQXFgIVFPXTq1AwmpmWlcnRZTYkUS8MwF1fv3r3llJcISAQkAhIBiYBEQI8I3EOPVHGF3Wbh36gzIbh66hQcfXxwLAKIvBYLV1dThEbZ4/jx8xj5fGO0auGAo0ePYPumTcg+exa+Gg18i4sQnp+PBPNS2PiYIDtPhRu5D8HAyBelJYXwsj6Crr2CsOvHHWhQUgK/4mJY5eYh0N0d+dnZyCssQGpJCU5nZeOQRo0QjQkycgELm26wtvWEi5MJCoodkZ5RCnXRIfh55qJNm+bQaAxxIz4W+/buRejZMwg0AtzsjWDsZoyUrGJcuOEMS5eH8NgjfsgtMEeD+n4Y/kQXqNVARkamEMb/+echNGvaFM2aNxNlaW4kJGLv3lOwsTVFUFAgXFycKyBS6r+8etWbCdOmTRO7Grt161a9E+RREgGJgERAIiARkAhUC4E6QaTKHFOlKCkuhkplgLlzt2PAwEBciQqHpaUd8gtL4eJkAUNDA5Gsc+OGDVi/aDHsMzPhZ2UFC3Mz7MvIQJYJUFLE2i8doTFwR1FJKTx9zLF29Vi8PXgwHFJS4ZGbBze1Gq6WlkBRIQpLSpAFILa0FEVNGqO49UOY8fUmGJsGwNKyBIG++fDx8UZKWgFOnjoJP29bdOnSReyCy8xIR96VKPy69mfkpafDwdgQ5i2awLd+U1hY+ODM1RuwtzPFM0/1R5s2zWBgQAL0t10ODcfZs2cxZMhjUKlVuBJ1BR9//Cns7R2E0P6RRwYioL7/bQOpQs2I1JQpUwSJYr+lSQQkAhIBiYBEQCKgPwTqDJHiLeXl5SHxRiq2bDmLUaN6ISwsDNbWNnB2ccb1uDhci45GcHAQVCo1Yq5FI/TYMRz9/XckxifANzgIxVbWWPr9BiSmusGQGikLazw73B/jx/bH52/8F1f27EW9nBz4mpvD3tAAhtRoAYJIxTNRZ69eaPzUcxjzxixkZhfDyjQBbVo3QqdOnZCeno4dO3aKzOOenh6i9l2TJk3QIsAfiydMgHl2NvzMzdHh1VfhP2AAVs76CaMmvAwjEaK7VSyuDF9SUrLYxfhwt4fFrrov530psrwzw7uXl5e41vDhT8LImFnVS8QuR7Wagb2aEakJEyagX79+wislTSIgEZAISAQkAhIB/SFQZ4hUTHSsyGh+IzEZFuZ2GPG0p2EAACAASURBVPRYL9ja3po/SVukrkDAXX8J8QmIjIpCs2bNsOCb9VjxUyjUBg4IDDDF1AkD4OfngmWz5+DnGTPgbWAIV7Ua9SwtYGZgIIhUDoAUU1O0ee1VdHriSYx9exb27jsFY/U1NG4cINrNzy/An0fCER4eC3PTXAQHBSAoKBjGJsa4eOw4/J0c4evjg7b9+8HO1RW7Nu+HkdoGHXs1QklxEQwMDQEVRfZ/W3ZWNn7+5Reo1RoENgjEvn1/YO3adWjcuDGcnJxgZmaKtm3bif+Hh4ejV69ecHZxgkZNcnZrW5VNiffee0/s2GPSU2kSAYmAREAiIBGQCOgPgVolUgUFBaKsS3FxCVauWIkzZ84I4pCamopGjRuhS5fOIpN5VVZYWIRrV6/BwcEB2dkF+G7ZJri7eSA42BcO9qYwNTHF6uXf49f582FdUACr4mI4m5rAxszsJpEybdoUz332KZw9PRASEo63x01HSmIoVKoCoVUqLlGjVO2F2HhDGKqvw9ezECqVSoi4HR0dYW1thcGDHxP8RqPRIC83H8vm/AZvVRLM067CytkJPoMGwcrH++btHDl8BN98s0iQJtbXY1kcJihNSUkRubZGjxkNLy8P5Obm4XLoZXEdFi9Ws4ByDYjUO++8gyeffFIUQ5YmEZAISAQkAhIBiYD+EKg1IkVN1OFDR2Bra4f1638R+aUYLuNiTyIVGBiIwUMGicLFuk0ldFVqlQql/K+0LHzGsB/JSc8ePVDPzRWRkZE4dfI0rlyJwoaly2CVlQWDwkI429jAxtwMhWzD2Rlj586Fb6OGKCwsxP59B3DufDjWbzyKhIQYqFTFMDB0hrmFITp3bIQnhvXHrJkfIyYmViTXJBFKSU1B3z59RZoBF1cnEc2b9+50ZGzci06GiXC1NkNWw0A0mf45TOzoaVNhyuQpOHbsuAgdMkwYGRmB7t17wNHJEaYmJrCwZCivjEiWlJSINtUadY1De2+99Raee+45kQRUmkRAIiARkAhIBCQC+kOg1ogUb+Hs2RBBmlq3aoWdO3dj586diIuLgynDbG3aYNCgRwUZIpkgwSGZiIuNh6GRBVauCcHBIxmwtLLGy88GoGsnN7EjjpaQcAPh4REICmqO7KwcXL16Fdt37BBtXL14CW6mpkiKv45itRpBnTvjqdGjYGhsjKtXroL1/5i7iYToYugV/LTmd5w/HwGUFsHd3Rb1/V3Rs+fD2LhxA9at+xmWlpbCU/Taa6/CxcVFXKtDx/YwMTHF/KlfYem32fAyboDuhnsR4B2B5l98AudmzUQR4XfHvye8cPQ+ubm5ITMzUyTO9PPzhZ2dHczNLdCsedPbcknVVCP15ptv4qWXXkLTpk31N3P+YUvxeYmIy01AWmEmDFWGcDaxh72xLeyNbP5hy/J0iYBEQCIgEZAI3DsEapVI0StDTxLDchRW37iRiKtXr6BZ8+ZwdnLChQsXhAjbxNRUkBwKrbOzc3D4RAH2HLJDqcoPRcU2cHWMxbrlTeHgUFZKhW1GRV5Bdk4OYmJiYGNtgyZNGgnSQzKWmZkFI0NDxMbFic9JMKh1OnHiJBwdHBDYMFBcq6wxCH0UzcjIENeuRSM8Ihy7du5CSkqqKJTMEGT/Af1Fkk2G+3gSHWQTJyzGmjUu8PfvjdT4bLRznYZBY5+AvYs9lixZIAhiaGioIFD16tXDwIH98eijg5Calopz584jPS0d3bs/DHsH+1tmRE2J1KOPPioKFvP/tW2XM6PwR+JRXMmO0dkVLzM3dHZqjYaWfrXdVXl9iYBEQCIgEZAIVIlALROpsv6lpqYhJTkFHp7uMDIyvrnLLScnR4TllixZAi8vbzg7OyMuLh7b9hQhObMJ8nLdYWJcD2aG2Zj+sRf69GHBlTK7HBqGTZt+Fd4cU1MzoV8yMTEWxCU29jq6du0CM3MzREVGwcHRAfb2dqD4m9Ijc/O/2ymPYGlJKSZNmozLl8PQsWNHQc5IAh966CE0atwQFhZl55JIfTj1Gyxekgdb6+5QleZh/LsFcLDXICMzBd9+Mxfdu3cD75Hnt2/fDk888bggdLQy79t1ODjaC4KmbTUlUq+99hr4Q89XbdofN45ie8L+anWhpW0TDHaXCUSrBZY8SCIgEZAISARqDYE6QaTKmIdu/XRsTBxGjHhW6IhYn27Llr2AxgNHT6ajMN8Frs4Pwdy4BYb1v4633veHxtgIBQWF+H7590J/1LZtW1HbLzU1RXh96tevj+zsbNRvUB/u7m7Ce1XmRaqesaTN8OFPCc9Yq1atRJmXzMwMPPLII2jUqKFIVVBGhIB33luJNRvzoVZZYt6nDdF/QCPk5GQL4rh7126sWrVKCORJ3N5//z0hJK+O1ZRIjRkzBmPHjhXhytqyU2kXsC56a40u3925A7o5ta/2OcRT24YPH67z3PLHKQeRsHp6eop5wrmmyyo6t/yxFV272jcjD5QISAQkAhKB+wKBukOkKoCLmqVnnn5GhONsbGzEQjflwynYsmUXpn/+G24ktIKbugRv+e1Hh6lj4Ni2jSA5Uz+cisTEJLRv3x7FxcWCTL008kWRSuBOLCI8ApaW1igoyMOkSVNw4sQJoWcikRowoB+eHD78luwGJFKfz9iE5ati0aaVG5YsHCASctLDRqJHPdXEiRNx6dIlkSzzjTf/C1dXFiiu2mpKpEaNGgXu3AsICKi68btwRGpBOuaHr0BucV6NW3/cox+a2zSs1nlPP/20CJMqtnz5ch0pNCAIbFWEiISbAv3yurIPPvgAISEhlfaHJEoSqWoNmTxIIiARkAjc9wjUGSLFUBZ/DDQGt+3sP3P6LJYv/14QgSFDB8PJyRHMH/XH7j/w4Xvb8YImAy0tw1D48kh49eyFvNxcbNv2O3777TcRFqN4vXef3hg2bOjf2qcaDB1J3KmTp5CWlo7cvFycOH5clHehyJwZyL29vUXbXt7eIpSYkhiP3NR4XLoUhd0HIjHqlafg41fm/aKHjSTMx9cHs2bOFhorf39/QRJffPF5GBhWXGNP6XJNidTIkSPBXFJ+fndXdxSWdUUIyMMyr8LcwFQIx5vZNMTBpOM4mXq+Boj/fai/hRde8Bla5bkRERHC60ajri45ORlDhw7Fs88+e9u51SFSyknlSZEkUlUOhTxAIiARkAg8UAjUGSIVHR0DM1Mz4TEyLec1Cg+LEASGKQK0o3CF+QX4fPIqlBy+gIfbaWDUowfyDAzh5+8rys3s3LUbe/bsQbu2bTH8qeGwE2kHam77/tgvdFbm5mbw8PTEom+/xfr1G0Q6AWNjI1iYGcPA0Agvj34FCbFXcXb/BrgYpcLG0gwaM3sEtOoJS69WIl/WmdNnhMCdQvNp0z4WaR7oZeMuvU6dO8HDgzoxI1hZWkJjwHxRt1tNiRSF5pMmTRKE727ZufTLWHXt19uaLywughmMUaipuNZiVX0aFzgK1oaWlR42Z84c7N69WxzDhKbnz58XOK5bt65KIvXxxx+LY7ir8/r166IdZtVXbN68eTex0yZSJFmck7qsLu2QrApf+blEQCIgEZAI3DkCdYZIRUZG4dKlUCG6trX9ews8vVTHjh4X+h4bW+vb7nTP9uM4vv0yXnmvDwwtLIT+ycrKEgYGBiKEtm3rNrGg9u3bR+SbuhNLSkxGdHS00EBRDH4j4QZefnm0qPvXuXMnPPnkEyLtQWREBC6dOgBfm1z0bhcA/+BAqIzUSL+WAsugkTA0sUJmViby8vKFp4weqV27dsHCwgKvv/46WrYMxo3EGyCpDAoKgqurfooWM0T10UcfCcJ2Nyw+Lwlfhi3X3XQJsDfiD/T164lcddnux5rawHrd0M4+qNLTqFGjkcBwUwJTadAmT558WyLS8h6pTZs23dJ2bm4uZs2ahSNHjtxsk+1wHpUnUjKEV9PRlMdLBCQCEoF/FwJ1hkgR1tjYOLF7r2kz5S1fhX1/7BOkwtjESCxk2kbh94UzZ7Bz9c8Y/FxfOHk2homF9c1SLCUlpTh8+AhWr1qNMa+MRoC/vwidcaeejY0tbGysRYLLiqwsx+etYnQSu/y8AkyYMBHTpk2FsYnJzXDh+XMXMPuT99HQqRT9ujRGYMdgqM2NkXLmLIpc+sLRL/jmpdhO/PUEcBEnSWROLebN8vTyxPW467Cytrq5A7B8/2rqkRoxYgQ+/fRTuLu735XZuz1+v0hpoMsMS9XYEb4H3lae8Hb2uaPr93Xtik4OrSo8d//+/fjiiy/E5yQ21Dd9+OGH4t/BwcFg0WZtq4pI8diLFy9i/PjxN09j2JA1ECWRuqMhlCdJBCQCEoF/LQJ1ikiR+Gz+bYsgUkwrYGNtjcthYSKfUoug5rekAaDX4NCuXxEfsg3Nfa1hZ2OGIgNrWDUYAGv3sm3+h/48jCVLlgr9EXdiUWPVoEF9IUJnmgJ/fz+RAqEiu349HpkZmTC3MBf9oQcq5GyIWGTt7Owx4tlnbgk10qM2deJ4OBiko3trPwQ19YWFuTGir8YAbg/DvX4rWFjbICU1HSdPnRakkQLzhx9+qCxjeTV3D9aUSFGEPWPGjAp3ov3T2b0gfAVicxN0NmMCQ2wLK/MO9fHviTxVzb1STIPAdAgVGfVfDOXRPv/8czRs2BBMQsqs9jSmz+DuSMWqQ6R47AsvvCC0VrTBgwfj+eefv41I6QrtybDeP51R8nyJgERAInD/IFCniBQTXy5c8DVIkpycndCsWVPhrWEyzvoNGsDQUHOzZMqpY0fx++ov0dbfHO3bN4apmyPyExIQFpkNiyaPIzEpGatXr0V0TKzI8cRQWlZWJvr06QM3dzfk5uaIHV1KCRZdQ8b8TtevJ6C4uAgZ6ZnYs2e3IGHUGjEcN3ToEFHOpSx3A0StvFkzZ+Lgzl8RHOCABp72MDcxgJF1PQS0HYCCwhLk5OVj994DiIiKFt4SLvBdunSCs4sLsjIzYWtnWyWhqimRYp29uXPnipDX3bBpF+ZXuCNPAzV2he0pI1L1eyKvtOZE6mmvR9HIyl9n1+Pj48FdiTQvLy98+eWX4veffvoJK1euFL/TIzds2LAaE6m3334bly9fFucx1QV1ZlWJzeWOvbsxw2SbEgGJgESg7iJQp4jUgf0HMXfuPLRr106Ir0+ePAlfXx/hUWrVujUCA+uL2nsMi21YtwYHf1uK/h380PmhljDydEF+TAyWLt0OE59uqOfljwMHD4ndddytRiLVsGEgnn7mKUGCqmPcZcfUCfQUsa7eh1OmCs9Uhw4dRF08Lq7NWzSHrY0NDI0Mxa686GvR+HrBV4i5eBhZ+cVo3aolhj49EgGNmiEvL0/oqKZ9NA1QaURCz/T0dNEV6rqoYerRs0eVKRpqSqQef/xxzJ8/X+wyvBu2OHINorKjK2z6enIsQlPC0SOgG4pQc9H5iz7D4GehW9+lTZiYuZ2lcGgU9L/66qvidxJmpkJQrLoeKerWrl27Jk7r2bMn/vOf/0gidTcmkGxTIiARkAjcxwjUISKlEikOVv24Cp07dxZb2BlCY6JKZxd6Uv4WijMEuG7tGmxaMR/dgt3RKcgf9erZISs9HSGh0Wj1+FTYOtVDakoqJkyYhKNHj6JZs2Z4662xaNzkzrJ7kwQtmL9QZCzv3bs3uJPr+eefQ3JyivCceXkrC70KIcf2wczUBPZuAULrpO31otdt/Ph3cezoMUGc+DN69ChBGA8dPix28WmL7XXNrZoSKaYB+PbbbwU5vRt2KvUC1sVUnGxTUwQUFOZDY1qWtb0m1symAZ7wGFDhKSRO9BzSygu/maPr1KlT4rMJEyaI+o206hIpevKYeZ7GnY+DBg2Sob2aDJ48ViIgEZAIPAAI1CqRIqngD9MKFBcV4fjxE5gxY6bwAtHzw7Itn3zyiSBRxsZMMWAgEmumJcXj4unD+H75cqgLM9DczxGOduYoKCiCsVMDDHl5IlR/1crjzr0N6zcgLCxcEBZ7B7sqQ2cVjTtrAVJzVc/VFQ89/JBIyEmdE0vPUEdFY36rPZtX46G+w2BQThyvtJuUlIS5c+YhPiEBo0a9jJbBwX+J3svq9FVlNSVS1PdQJ0TP3t2ypVHrEJ51VWfzrqZOiMq4ChPDypOhctytNGZILkyHiWFZWZw3678AR2PdBJAey/JC8oruj17Ed999t9pE6vfffxdePMUUIibF5ndrBsl2JQISAYnA/YlArRKp63HxguBQsMsyK4VFRUhKTMTRo8dEEs3k5CQ4OjqJYsFubm7wcHNBWtJ1aFQlsHeqh5BLEdi88WdkJcfCwkSDhk2aY8iIV+DmWZYviaG27dt3YMf2nSIcGBwchEcffQSWVpZgzbyS0hJoNLpzNfF8krbc3DxB9OhVYtqDRYu+E3mKHu72EKytrW4ZdXqr4q/HIvLSWXTs1rfSGXHixCkkJMSjX79+1SJP2o3VlEgx5PXDDz/AyurW/up7yh5JPoNNcWXCcsUaWwdgkFtPqKHGV+HfI7Ug47bLakpUiE+/jvNJoTc/szKyRCOnBpjZZlKF3Zw9e7bIE0arSOCtnYV88eLFcHJyqtIjdezYMfBY5pSiMdT8/vvvi98lkdL3rJHtSQQkAhKB+xuBWiVS9EatW7sO3bv3gIGhRmhZNBo1CguLUFpSglmzZuPUqdPo2rWrSJboYGeFTp06wNnVDSamZsJzFRd3HSnJybgSGQZzMzM81KO3yC5O4467N998S9SyYwgtKioK3bp3E0kvmRyzUcOyIsMVJb6ksDw8PAIpKSnCO3b61GmcPHlK7P5jiZdBjz0KS8syvRVTIjCVwZUrUWgQ4I9HBj12S4b2goICkbVdSbewb99+4Xzq0rXLXSdSAwcOxOrVqystxqyvaZxXnA+WhMktzkc9UyeYaP4O56UVZuD7K+uRkJd083LZBdm4FHcJmYVZt3RhQEBvZCEPFdXbo7D/mWeeuXkO8z4xQ3x5o66JOb5oTz31FBiuKx/aU0KC1KudO3fupi6K53DuaJeTkURKXzNFtiMRkAhIBP4dCNQqkSKEkRGRCAk5Bx9fX0FOmH2cRCgrKxvvvD1OeIWomeIix7xPTw5/EoY6yqhcungJPyxbAjtHF5A4+Pr5inY/+/Qz0QY9T/RqsTYeyVPTZs2Eh4m1+Ly8PGFodHtpFpIteszMTE1FWZcFCxaKnXYUicfGxqBRo0Yi2aOJqQlWrFgpkn9SgE7vVY8e3dGsedO/SFY+Nm/eKrxhao0KWZnZWLZsGfz8/dGnd69Kc1npmmY19UhRRzR9+nShO6ttyyrKQUjaJZxND8W1nDjEJscgLCVCdMvBxA6tXIMAYw1IyBQb7Tccnmb1buk6y/9Q90Wjroz3p8tWrFiBNWvWiI9YiPibb76pVq09Hj9gwICbOwKVtiWRqu0ZJK8vEZAISATqFgK1TqQYfiPhWbpkmdBBUcfDUikMq/z262/i/yRA/Ixi3169egjiwbp3BfkFwuuTk52DH35Ygbi4WLRo0QLUMjFvlIenB3JzcjBv3pdipx7TILCtAwcOICDAXwjHSbhat24FZ2enSkcm8UYiXn31dZExnXmKmEGdAnG2S8/Yli1bxf+7dOkijmHpmBdffEG0yXQOkydPEXXfSOTmzJkrdvD5+voiKDhIZEfXRQ4r6lBNiRRx+/777+96aK+mUzu9MAvzLi5FaWmJGNPcClIjdHVsg14unW9pfty4caLgM+2NN95A9+7ddV6eGemZ+kFJY8CcU1euXNFZtJg7O6l7o/eS5X84X8qbJFI1HWV5vERAIiAR+HcjUOtEqqioGIsXLcbp02fQqVMnEUZjnbNnnx0hcjSt/2W9SIro4uqKIUMGiwSWtCtXriIhPkEQktTUNJEziJm7uQBy8WQ4sGPHDigoyMfateuwZs1aEfphCgB+PmnSRLi4OCMjM1MI2xlSrMwYmvt53S/YunUrjI1N0LZtGxEqUhJ6Llu6TAjR2QczMzNRToa7xPh7aGgo1q37WYjdL168hB07dghdGHU9bLdbt4fhWs9VeM6oDasqL2dNidTd3rV3p1+R5IJUzApdUuXpPuYeGOn7eJXHyQMkAhIBiYBEQCJwrxGoA0SqCF99OR+HDh0WKQq43ZwE57XXXxOlV6iXYkbx2NhY2NvZCcJBy8/PR05OrgjT5ebkYt68r8BSIUw6SVH1iBHPiPxRaWlpQmg+c+ZMXL4cJjxeL7zwPAYMHHCztEt1QWcJm8iIKNjZ28Lb2+sWzVFmZiZ++H6F8Hz07ddPeLyYBX3z5i1ilyA9HdSA0WvFHWHU3jDU5OPjLbxYObm5cHZygrePd5XeqZoSqbudkLO6+JU/LjIrGt9FlYXdKjNJpKpCSH4uEZAISAQkArWFQK0TKRbw3fzbZqxc+aPwRrGe3ufTP0NQUItbMElKSgbTBvj5+YqknOUtJTkVmzdvFmLh1157DWHh4TDQaNCmTWuhYcrOzkFyUjI2/fqr8AxxJ2BNTOzIi48XAnHhFWOmAi0jWTt44E9RKJk7+kgCQ0MvY9LEyYLYsU4bCSFDgSyefP7ceaGx6vpQFxGGpDD+6LGj6NSpo/BiVWY1JVIUZbN0CsOadc0+ubAA2cW5lXarrV0LPOKmO3RX1+5H9kciIBGQCEgEHiwEao1IUWNUUlwqdlQx4SYLEEfHxIjdetRF9e3X5xbCxPAds4a7ubnDzt5GZy4opipY89MaPPf8cygqKhRtGhlrFzpWCd0VdVRu7vVqlE+KHqdrV6OFpsrUtCzHkbbRc0axOfMVUTDPPFbUan36yWe4cOGC0N1Q7N2jZ3eRGPNcyHnhtWJmdDMzJb/S3ckjxRpxLOLLEip1zbZd34f9Sccq7Ja5xhRj/J+CndHdy4FV1zCR/ZEISAQkAhKB+weBWiFS9N6EhJyHkaER3D3cbqYQIGz0HP158E+0btNa5GlSCvlSS3TxwkXY2trB08tDJ8LMDbV48RK8NPKFCmroqbBjx054enjC28dLCMKrawkJN8CixC1bBotwYnljtnWSwrJEovZC50QhPXNibdywUewa5G4/pl9gtm1nJxeUogTu7m46PWyV9aumHqmRI0eCImuGOuuirb72G0LS/84hpfTRysACg9x7ooGlb13stuyTREAiIBGQCEgEUCtEirizrEdhQaEQkTMMphjJB/M3sfYcd1HVzFRY8t0SDBk65LZkmUo7bDs/L09orSpLxln+utQ2paeli2SeukKLFfUzLvY66M3i9ZhzisTw7JkQISr3D/CrkVdMuUZNidSYMWMwduxYUQC6rlpoZiTOpF3C5cwoeJi5wtvMHQ0sfeBienfqA9ZVHGS/JAISAYmAROD+QqDWiJS+YaKGifXrVq1aLTxC3bt3Q9t2bSrwTOn76rrbIym8djUGFpYWsLe3vXkQSRm9Zyx5cydWUyLF4ruvvPKKyMguTSIgEZAISAQkAhIB/SHwryFS165FY87suSLfFBM0Utjdp29vkatJqV+nhAn1B1/lLTE9Q3z8DTRsFFhjcXtlLdeUSNEbRZ0UU0NIkwhIBCQCEgGJgERAfwj8a4gUw2VMvEkhN3fDMV0CPTANAhnOKoWfr5/IXn4vyVRsTCwiI6MQ3DJY1OvTl90JkWLhYmaIlyYRkAhIBCQCEgGJgP4QuK+JVH5ePvLyClBUXCgSdP687mch5HZwcEBgYAP07dsXZubmOH3qlCjdQoE5s47fK+Ouwbz8fOElqyrhZ036VFMiRaE5Cxez+K40iYBEQCIgEZAISAT0h8B9TaQuXmCJEBWsbaxgY22DrOws7NmzF/v37cekyRPh6OggPFCsbacxUAvx+r30SOlvmG5tqaZEauLEiejdu7fIHC9NIiARkAhIBCQCEgH9IXBfEylmNz9z+iyaNG38VxJLFXbt2g1HB0fUrx8AE1Nj/SFVh1qqKZFiDimWzNFVO64O3Va1urJ3795bjmNJHpb+qUvGMkJHjx5Fnz590LZt20q7NmHCBPH5tGnT7uotsHDz2bNn7+p12D6v89Zbb4kQ+z+x8uPMtpgHjclr6eHVNl3HVvfa98N3gt9f2uTJk6t7W3XiuDvpN8fyjz/+uCf3ymtRS8vi5NIkAv8EgXtIpEr+ST+rfS7r8sXFxqFho4b3NIxX7Q7q4UCVSKteLrV6Je1+/PHHYkHv0aOHHq5eu03w4ccs8coCyH9TCzds2LB78vCt6u65eEyZMkX059VXX62SvD7++ONwcnLCV199VVXT/+hzEpz//Oc/SEhI+EftVHYyiRQ3NPA7qA8ipT3OvC5rcDJtyNdff31LkWoep8s4Rzg/KiNa3Flb3jiGdYm0KDjou09r164VyYL13a6C5530W/l+6xoXfU9c9o/Xq+paPGbBggXiJUGaREAXAveMSEn4aw8BlofhAkcPyf1u5R+0V65cwfLlywV52b59O3r27FmrtxgUFIT3339fEKnqmCRSulGqaEFViOqePXtuklSFSPFvlRnPZbtVHcfwf1WLa3XGVl/H3Akhqc61R48eLTx8DyqRIom8ceNGlS87n376qSCcP/zwQ3Vglcc8gAhIIvUADDoLNjMZ57/Bha1rgeVDjl6p2bNn480330Rubi5++eUXhIeHix2cCqnhGzhNm+SwPXqEeBxN8V4oIcPTp0/jzz//FJ9RY8bC2jSlLXo9+Lujo6P44aKna6HWDiEp1+DfKiNSPI7H8P4YKnzkkUeEp4f92bFjB9q3b49evXrdMoPXr18vPDe8p0GDBoki3TRdHikWz6YXif1+4oknhLdHMf6d10xNTRXY9uvX7xZ8tD2C/ID/1uWRUvrDot3Dhw+/2b5ybxWFcirzTLAd1r1UcNYXkWLZKmLdpk2bW8aQ91bRnCr/+NAeW+Uz7b9p/855c+3aNUH+lXmlnLNs2TLh2eOGGdYOZR8UwsNC7Bs2bBBJjXke9Y/K3OXfOL+1vU0MdWWAMQAAFPBJREFUX/3888/g/XHTDe+PxdXffvtttGzZUoT9lTFkBQmey+8Oj+P1tb8X7MeRI0ewb9++W66t3W+lX5999tkt/S6PFV98QkNDRWJkfv8UDyLHk0SWWJ04ceI2fCobC2VesY/EVvmuc65HREQIzzzvufw98d+c65yvNL548jjlRS0vL+8mzko/lf8zFKmNofZ96poP5XGQ/77/EbjnRIpfkPCwMBw+dLhscercCT4i19OtxjIyNLVafddQLiwsxLGjR5Geno4ePXrCsIaFjNkxJtc8eoQLTgq6de9+B9nY79rt3Wx47ty5Ql/ChfV+t4oWWHoRvv/+e/Ew5sOThIMPTXqq+DcSiZMnT4p8WqzlqJirq6vw1C1dulT8iS58Fr/mj3aYjosRtU/8nMlN+VlkZKQoks2i1NphJIVkcOHjQ7a8F4R9VTwqlREpLigDBw7EoUOHRMFuLiBc2A4cOAASPS62Cnlk31mcOiQkRCw8XDhp8+fPFySoPJFi/xlO5PXZHkkQF0+WEdqyZQtGjBghShqRAJFccAH+4osvxGYNbW+QtpenPJEiASDp445RHjdq1Ch88803ol9sZ+HChRg3bpzI+0bSVn4BUhbU8nP24MGDgtSybZJJfREpjtOkSZOwf//+m14KjiExKT+nnn76aaxYseK2r5Ou+amNET/nv0k2iC+xJ77nz5cVMadxTEhmOHcPHz4MLuIKkeLYEFdvb2+hDVy8eLH4XpMAsO0XX3xRhD1JdFiBgWNMfLjhhPN15cqVYi5wHmsb23/uuefwwgsviDJX/P7Q08vx4rgp98Vaok2aNBFEjH9bt24dhgwZclu/SWQ4X7UJoPb1lO8Wv48Kgf3oo49ga2sr+ktvGefIpUuXxHWOHz8uiA1xI8mpX7++OI448f9ffvnlzXlF3EiAeB7b37VrF/g9p/dJuy3tceEYcEyJJQnYkiVLxL2vWrVK9EPbQ8n5z7998skn+Pbbb8VY8CWHfeA4Ki8kM2bMEN9PpuKR9u9G4J4TKZZnWbhgAfbuKRMNt23XFuPfe+8WwsRFiwTH0sISLVu3ums77U4cP44FX80Xb34vvvQSHhn0aKWjzS88v2RWlpZwc3cXx546eQrz5sxBRkYGnnr6aQwZNrTOzRgups7Ozhg6tO71raZglV+o+MDetm0b5syZIxb47777TrxZai9ybm5u+OCDD4RmiQ9gHsOcWlzE+KAjAaAXh8aHMhcykiUuGNraKx7La/Htlg9hPmT58Nf2cFVGNJR7rQmR0l6IfHx8RJ9+/fVX0RQXPS4YvG8++BmCUO6Dn3O8uSiSJGoTKaYIIREhWVRIH++ZnicSB7ZLU8il9hjVhEgp3gGezwWcRI+eJM5FtkPcuBApXrPqEimWXCJ5nTVrlih9VJFGqrxnsDqhPV1EiNqy8nOKITFuECBxqarf5YkUKw1wPBTixILmL730ksD+nXfewY8//njL4qsd2tMec16XJJteSWrfSEZ5LIkE2yI54P2QbOjykuoKGWqP2X//+1/hESJxVXAhsVM2UDCdCj0xlA5wHHmf2qShspAk5zG/j/zRhV/56/D7SiJPAkh8+N1VjPOH98gXCM6r1atXCw9rXFwc+N1X8ODx/A6RXBEf7XFhuzXBidd58sknxTOARi8hSSDDf5znNJJ8RgH47JH270bgnhMpPkjHv/0OcnJyUFRcDFNTE0z/YgbcPcqICe1yaCimTf0IwS1b4r9vvnHXvFJhl8Ow6NtvxFvO6DFj0K59+0pH+8TxE1g4fz46duqEF14qe4BGhIfj6wULBRnj3zp36VLnZgwfclx4+MW/3015oCv3QW8BH7JclOl5YQiTCx8XK8X4tsg3Ur5hMpxBL+f06dMxfvx48ZZLYvXuu+8KksKQGMky5yc9JXwI83i+3fOHiycX1YoW5btJpMovTNp94Bs8ybzyYOe98x55bwyfaBMpki4+8EmiGFZR7o2eGHo2iCGx0rWjrSZESsE/JSVFEDwuvIo3q3w75edlZaG96OhokHyQUHKhUohU+f6W1/7cKZGqak7VlEiV97Rpjyt/J/ndtGnTzWa1P1eIgPY1OUfpbaVnvXzbiueHhI/EWgnV8fzKiA4JEcdMO8ymq23F28r5R09vRf3W7i89Y/ze6tKhVeXRI5GkB6g85vR6Mqxffl6Vv0ftf2vPB74c0TNdXZx0zV967riW8Du0c+dOQez0sfHifn9mPwj9v+dEasP69Vi2ZClaBLXA1avXkJGejuFPP4Whf4lzuYjt3LEDv27chPoN6qN7j55wcnJEi6AgMR4McYRdvixCavxC1XNzEwsdv5QXL1wQbyE8lu7wq1euiC8sCyNz8Qu9dEl80Zo1by7cr5zku3fuEm8Tffr1FWEMhhTDw8IRdz1OkA96MCwsLBAZEYEtmzdj185daNqsKbp0KdMVsB8kh0VFRejdt48IudB4/Qvnz4vttVzE/QMC7ppnraqJyoXTyMjo5ptSVcfX5c8rW2DZb44ZQ17M5K4Y36zpueFDnufzgcfQBD0C9M4w/MHFnm+vylspQ2TUn/CBSN2IEmpmm/37969zRIpkkd+HefPm3bxv6sT49k2CpU2k+PbNcC/vm/embbw3Ykis/imRUhZxFxcX4TVh6FUfRIp948LJ7zq/W/oK7REHXfOrqjmlbyJVPhymvfiT6Fe2e0xXOJQhaf7Qw0gipZyvi0gpYUV+N0gEOE8UvVJlRIrzj89aem0Vq4io0cvFUPGdECnFc6pokrSxJ253SqTYDr3b9JxWByddRIreQYY++exgFID3xx2m0v79CNxzIjVq5MtISkzECy++iJiYGPy+bRuaNG2Kd99/TxCWCe+9L+LMypeMEza4VSu89/572LRhI1atXInCoiIxMiRQPXr2xOhXxojfv5w3TxAjXz9fxETHiEXCzMwMb771FhbM/wppqWniPLpgP5/xBVJTUjBn9hxcj4vD/955By1btcTiRYuwd/eem9dnGGLilMmYO2u2eEPT7pcyPfg3vtW/PW6cCFWGnA3B9M8+A0MQSny9eYsWGP/eu3/lu7q3E4seGhK7RYsW3dsL34WrVUWk6J1q0aLFTc0Eu8CHNlM/UPxK45hs3LhRhAAYJmBob+TIkYJs8o2UP3y7Z8iAmhTtt3jllmrikeK16DFQ7E5De5V5pOhRI+mjlkQxjjvF8vQ0aRMphvTonbh48eJtb/c8l2/mb7zxhs77Zt/5xq3o7SrSSFGXMmbMGHFtJYSlfd//xCPFsCSF0Azt0e42karOnFIwV3RiUVFRN7EtH9qryiNVGZGiB44aKV1zsqrvBvvIlwWSBV6j/Hxi/i9qkjjny5PKqjxFnH+c4xSQV0WklDCYLm9NVdeZOnWqeAZXtNPwnxAp7cdVZTgpzxBtraByLp811DWSSHFDiKxvehcWgTrY5D0lUvyiTZ08RWgkXvvPf1CKUkyeMFGUdHnt9dcR1DIY58+dw7q163Dq5Ek0CAwUC6C9gz0yMzLx3eLFghC0bd8OJsYmIn6fkpyMwUOG4OkRz2D+V18JImViaoo2bVojOTlFeKHoTfD08hSCa/aBbQ185BEhdNcmUiwf8/XChcjKzMSQYcOQnZUlPEojR70s2mG/Ll28KDxaXbqWhfBI2HZs3y5IG4mUi6sLvvh8OmKioxHYMBANGgQiOvoaDA0MMfbt/9WKGJ1eFrqcy+sR6uB8rLJLVS0WJEf/+9//xA8XBl3b5alhoIeKC722noG6DGpN+NZPY+iPRIQPbz5YqcOix5SkpLpEitjTK/TTTz+Jt1W+4VMIzIWgql17lYUl2D/tPjB8R4LB++F9k8jwc445dTflxeb0EJEoUjCr7NRim+wXtSgUgfMctsk+04PLzxTdGL16V69eFTiTgHJR0Rab8/r0Tig7HpU2a+qR0tb2KAk/uZAST8X7q08ixfAU9U/sN0kB71nXnKI3jzodhv3Km7KY8lx6BfkCw+cW70XX/NUeZwqW6UEl9lyEOX70eivkin3hrkV+znA25ySJekVtcw5o71zVJhr8jC+tHEPOa3pUFCLF8ClDhvRmV8cjpdyXMmcoJyDhfuyxx3SSHnqWqOGioJ1GnRXvR9n5qu2t0kVE2Te+KPC7xPlJLxI9sndKpLRxOnbs2M2dm8S9PE7sZ0UvArxv6vZat25daf6yKh908oD7CoF7RqRIZmZ+MQMHDxwQD4ix//sfTM1M8dqYV0TYjSLtYY8/LpJoMvS3ccMGPPTww0Ijxd0fSxZ/h107d4qQ4MTJk8WXe/myZdjy22ZBxD757DOsXLlCEClvHx/MnD1LCMG/mjdPkCF6rR7u1g1Tp0zB2TNnERQchCeHD7+FSJWUFOPbr78Bd/M9+/xzaNiokVhAWVqGmpnF3y7C7l270H/AALw8epQY6LNnzmDOrNnC+0QilZh4Ayu+/0G0MWvuHEHeeC77a25uXiuTgx4Ieh+oD7rfTdn1VFkuIO5k4oLEhZeCT5IC7R2LXCApzObONiVxZEXEiGSKXit6HDmWfGgz5FfR8VwUFZKkYE0iwwWJD2WKihl6VJJ1VrVrT9s7UZlHSvEgUNjK+2Zf6WWjboTGBY67iJTdcdTAcMGmkJjfn4CAADBxq+I9Uu5bCW8rnxE77mzjQksyxRALsVCIFK9JQT5xVcJEvD41VxwX6rYUb0h5nLTnpjLO2n+jLsrX1/e2hVmfRIrXo96HCyLDhxw77q4rP6dIQHWFPnl+ZRjpmr/lx5XY83p8TnLTAz1EJAmKF4afkUBxFxo3CNB7yPmtq22OO8eLRJvY8RnANmm//fabIEsM/XLcuFOT907tGfWBfGYoHnVdbZf/DvDf7BtflHkPJEoKOS//3FHmH72owcHBwotM4l2d6zD1A+cRiR/HQNFH8Rrlv3/V1Uhp48R5xvqkfNHShROfJ7q+58o9EjNFv3e/P29l/6uHwD0jUnzj+ejDD5GUmCQeCq3btIZKrcbB/QdEiK9xkyZ4Y+yb4o2kPJGiK5hhu1MnTmLI0KEY8dyz4u42//Ybvl+2XLwtvz9xArZt3SqIlF9AAGbOmili1bNnzkJmRgbeevtttO/QHh9/NE3sCGzatCmeeXbELUTKz88XCxcsxLmQEFGGgn1p1bo1nhj+pPBqVYdIhYWGigWa5//40+q7JpSv3vCWHcVFjiEWPlClSQQkAhIBicDdQYBkkC9pJLnSHhwE7hmR2rRxI1b+sAKsj0fGrm301tATNenDKYLglCdSfGNaOH8Bjhw+jH4D+mPU6NHi9PU//4JVP/4oPD1Tpn4oXNz/hEh17tJZeL8O7D8gtFsR3BKvUuGDiRPQqHHjahEpaiPW/vSTuMeVq1fdVhesNqYWRZR0sysaodrog7ymREAiIBH4tyPADUv09NKTKe3BQeCeEalPP/5EECG6fak/UqgU4//cDUePVZ++fUUIjqGxn9etE7vvRjw7AnZ29kKHtOann2BpZYX3PngfapUKK35YgTOnTwtv1qQpk4W+6Z8QqeYtmgvdh52tHQoK8kU4kQkX3x73jkjFwH+zH+06tBdhQWppmFxUO7TH+2KeLHrR6DmjKJZtZmRmCr0XQ0T32uiZo05De0fXve6DvJ5EQCIgEfg3I8CwJK2ikO+/+d4f9Hu7Z0Rq9MiXhZD3yaeGCxKiGIkUSdOqlT+K3XTz5n8lhOZMlEkRLMN2/QcORIeOHYRH6/ixY2J3HwWu1FZRRP7y6NFo2LDhzV17dxLaY+hPrVZh0beLYG1lBXMLcyFIpqB13Lvvir5t3bJFkDymOqB2ZNgTj8PNzR1zZ/+tkWrStInwkm3bslXk6KFWhFvruU17ykdTdSYfvNuTkKE9EilqfaRJBCQCEgGJgERAIqA/BO4ZkZozezaMDA3xxPDhsLe3v+UOoq9dw9YtW5GVlYnHhgwR2iSK0pkvytTUDG3athEpEhLiExBy9gzCwyOEZsnD0wNNmzUT2WoZHtz+++/Cg8S8NU8/84wQxG7dvBm5uXkiJEhB7Yb1GxAREQ5PD0+xa4/5VUjI+vcfAEdHB5w5c1Zclx6pevXcxE5CarqYXoHpEhj2i4qKhKWVNdq1bwdzM3NBsLgrZ8DAAfDz9xdb5ylCv3D+giBdzILO3FMUe5YPa+pvKCtuifl26GrmtmdpEgGJgERAIiARkAjoD4F7RqQo+Ka4nHqm8mSCXikSkZLiYhibmIjwV1FhIfILCgSB4a45peYeiQnLzJQCwivFY5WdJWyD56k1GnEdHsu/kWSxDR6bm5OLoqJCaAwMhH6JmqjSkhKRMkFcl+3n54u/GRoZiWso/WU79JLxh94mtklCp1zD1MQEBn+F7pR74jna/dTf0FW/JYYZmRFYKchZ/TPlkRIBiYBEQCIgEZAIVIbAPSNSchhqDwGmZmDuE25LlyYRkAhIBCQCEgGJgP4QkERKf1jW6ZZefvllkXumtnJZ1WlwZOckAhIBiYBEQCJwhwhIInWHwN1vpzHRHhP6MWuzNImAREAiIBGQCEgE9IOAJFL6wVG2IhGQCEgEJAISAYnAA4iAJFIP4KDLW5YISAQkAhIBiYBEQD8ISCKlHxxlKxIBiYBEQCIgEZAIPIAISCL1AA66vGWJgERAIiARkAhIBPSDgCRS+sFRtiIRkAhIBCQCEgGJwAOIgCRSD+Cgy1uWCEgEJAISAYmAREA/CEgipR8cZSsSAYmAREAiIBGQCDyACEgi9QAOurxliYBEQCIgEZAISAT0g4AkUvrBUbYiEZAISAQkAhIBicADiIAkUg/goMtblghIBCQCEgGJgERAPwhIIqUfHGUrEgGJgERAIiARkAg8gAhIIvUADrq8ZYmAREAiIBGQCEgE9IOAJFL6wVG2IhGQCEgEJAISAYnAA4iAJFIP4KDLW5YISAQkAhIBiYBEQD8ISCKlHxxlKxIBiYBEQCIgEZAIPIAISCL1AA66vGWJgERAIiARkAhIBPSDgCRS+sFRtiIRkAhIBCQCEgGJwAOIgCRSD+Cgy1uWCEgEJAISAYmAREA/CEgipR8cZSsSAYmAREAiIBGQCDyACEgi9QAOurxliYBEQCIgEZAISAT0g4AkUvrBUbYiEZAISAQkAhIBicADiIAkUg/goMtblghIBCQCEgGJgERAPwj8HwGedUasEsk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913FF99-998F-DA26-F0BB-70E584417BF7}"/>
              </a:ext>
            </a:extLst>
          </p:cNvPr>
          <p:cNvPicPr>
            <a:picLocks noChangeAspect="1"/>
          </p:cNvPicPr>
          <p:nvPr/>
        </p:nvPicPr>
        <p:blipFill>
          <a:blip r:embed="rId4" cstate="print"/>
          <a:stretch>
            <a:fillRect/>
          </a:stretch>
        </p:blipFill>
        <p:spPr>
          <a:xfrm>
            <a:off x="71888" y="1622350"/>
            <a:ext cx="11188180" cy="10480665"/>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12468841" y="6137545"/>
            <a:ext cx="3803890" cy="2484334"/>
          </a:xfrm>
          <a:prstGeom prst="rect">
            <a:avLst/>
          </a:prstGeom>
          <a:noFill/>
          <a:ln w="9525">
            <a:noFill/>
            <a:miter lim="800000"/>
            <a:headEnd/>
            <a:tailEnd/>
          </a:ln>
        </p:spPr>
      </p:pic>
      <p:pic>
        <p:nvPicPr>
          <p:cNvPr id="1031" name="Picture 7" descr="ReaxFF Parametrization"/>
          <p:cNvPicPr>
            <a:picLocks noChangeAspect="1" noChangeArrowheads="1"/>
          </p:cNvPicPr>
          <p:nvPr/>
        </p:nvPicPr>
        <p:blipFill>
          <a:blip r:embed="rId6" cstate="print"/>
          <a:srcRect/>
          <a:stretch>
            <a:fillRect/>
          </a:stretch>
        </p:blipFill>
        <p:spPr bwMode="auto">
          <a:xfrm>
            <a:off x="14543859" y="9662571"/>
            <a:ext cx="2272838" cy="2677403"/>
          </a:xfrm>
          <a:prstGeom prst="rect">
            <a:avLst/>
          </a:prstGeom>
          <a:noFill/>
        </p:spPr>
      </p:pic>
      <p:pic>
        <p:nvPicPr>
          <p:cNvPr id="12" name="Picture 11">
            <a:extLst>
              <a:ext uri="{FF2B5EF4-FFF2-40B4-BE49-F238E27FC236}">
                <a16:creationId xmlns:a16="http://schemas.microsoft.com/office/drawing/2014/main" id="{E6B29708-45E1-7F40-876D-0E8A81BC41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32030" y="9538893"/>
            <a:ext cx="2083583" cy="2801081"/>
          </a:xfrm>
          <a:prstGeom prst="rect">
            <a:avLst/>
          </a:prstGeom>
        </p:spPr>
      </p:pic>
      <p:pic>
        <p:nvPicPr>
          <p:cNvPr id="3" name="Picture 2" descr="TSsearch.jpg">
            <a:extLst>
              <a:ext uri="{FF2B5EF4-FFF2-40B4-BE49-F238E27FC236}">
                <a16:creationId xmlns:a16="http://schemas.microsoft.com/office/drawing/2014/main" id="{47963F8A-24DD-B454-0672-B9320BB98B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68841" y="3192891"/>
            <a:ext cx="3236380" cy="2043025"/>
          </a:xfrm>
          <a:prstGeom prst="rect">
            <a:avLst/>
          </a:prstGeom>
        </p:spPr>
      </p:pic>
      <p:sp>
        <p:nvSpPr>
          <p:cNvPr id="4" name="Arrow: Curved Down 3">
            <a:extLst>
              <a:ext uri="{FF2B5EF4-FFF2-40B4-BE49-F238E27FC236}">
                <a16:creationId xmlns:a16="http://schemas.microsoft.com/office/drawing/2014/main" id="{916062DA-0CA3-90A4-04D5-968836189BF1}"/>
              </a:ext>
            </a:extLst>
          </p:cNvPr>
          <p:cNvSpPr/>
          <p:nvPr/>
        </p:nvSpPr>
        <p:spPr>
          <a:xfrm rot="16200000" flipV="1">
            <a:off x="9690281" y="9913659"/>
            <a:ext cx="2519330" cy="1012094"/>
          </a:xfrm>
          <a:prstGeom prst="curvedDownArrow">
            <a:avLst/>
          </a:prstGeom>
          <a:blipFill rotWithShape="1">
            <a:blip r:embed="rId9"/>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Arrow: Curved Down 4">
            <a:extLst>
              <a:ext uri="{FF2B5EF4-FFF2-40B4-BE49-F238E27FC236}">
                <a16:creationId xmlns:a16="http://schemas.microsoft.com/office/drawing/2014/main" id="{C7CEB594-3BDC-F171-4B20-CC70A6A541DD}"/>
              </a:ext>
            </a:extLst>
          </p:cNvPr>
          <p:cNvSpPr/>
          <p:nvPr/>
        </p:nvSpPr>
        <p:spPr>
          <a:xfrm rot="16200000" flipV="1">
            <a:off x="8315764" y="8232774"/>
            <a:ext cx="5468068" cy="1277610"/>
          </a:xfrm>
          <a:prstGeom prst="curvedDownArrow">
            <a:avLst/>
          </a:prstGeom>
          <a:blipFill rotWithShape="1">
            <a:blip r:embed="rId9"/>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9" name="Arrow: Curved Down 8">
            <a:extLst>
              <a:ext uri="{FF2B5EF4-FFF2-40B4-BE49-F238E27FC236}">
                <a16:creationId xmlns:a16="http://schemas.microsoft.com/office/drawing/2014/main" id="{C4FEB982-EAE3-CFF6-E5EC-A74E0E8A1A1F}"/>
              </a:ext>
            </a:extLst>
          </p:cNvPr>
          <p:cNvSpPr/>
          <p:nvPr/>
        </p:nvSpPr>
        <p:spPr>
          <a:xfrm rot="16200000" flipH="1" flipV="1">
            <a:off x="9780022" y="7225291"/>
            <a:ext cx="2694273" cy="1012094"/>
          </a:xfrm>
          <a:prstGeom prst="curvedDownArrow">
            <a:avLst/>
          </a:prstGeom>
          <a:blipFill rotWithShape="1">
            <a:blip r:embed="rId9"/>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Arrow: Curved Down 9">
            <a:extLst>
              <a:ext uri="{FF2B5EF4-FFF2-40B4-BE49-F238E27FC236}">
                <a16:creationId xmlns:a16="http://schemas.microsoft.com/office/drawing/2014/main" id="{B4536F8C-A036-6CE5-88A9-A8B9C85BA229}"/>
              </a:ext>
            </a:extLst>
          </p:cNvPr>
          <p:cNvSpPr/>
          <p:nvPr/>
        </p:nvSpPr>
        <p:spPr>
          <a:xfrm rot="16200000" flipH="1" flipV="1">
            <a:off x="8492977" y="8449393"/>
            <a:ext cx="5468067" cy="1277610"/>
          </a:xfrm>
          <a:prstGeom prst="curvedDownArrow">
            <a:avLst/>
          </a:prstGeom>
          <a:blipFill rotWithShape="1">
            <a:blip r:embed="rId9"/>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Arrow: Curved Down 10">
            <a:extLst>
              <a:ext uri="{FF2B5EF4-FFF2-40B4-BE49-F238E27FC236}">
                <a16:creationId xmlns:a16="http://schemas.microsoft.com/office/drawing/2014/main" id="{E41D650F-75B6-FB1C-1817-6449057E57C5}"/>
              </a:ext>
            </a:extLst>
          </p:cNvPr>
          <p:cNvSpPr/>
          <p:nvPr/>
        </p:nvSpPr>
        <p:spPr>
          <a:xfrm rot="16200000" flipH="1" flipV="1">
            <a:off x="9773855" y="9720347"/>
            <a:ext cx="2694274" cy="1012094"/>
          </a:xfrm>
          <a:prstGeom prst="curvedDownArrow">
            <a:avLst/>
          </a:prstGeom>
          <a:blipFill rotWithShape="1">
            <a:blip r:embed="rId9"/>
            <a:srcRect/>
            <a:tile tx="0" ty="0" sx="100000" sy="100000" flip="none" algn="tl"/>
          </a:blip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Rectangle 5">
            <a:extLst>
              <a:ext uri="{FF2B5EF4-FFF2-40B4-BE49-F238E27FC236}">
                <a16:creationId xmlns:a16="http://schemas.microsoft.com/office/drawing/2014/main" id="{37F8ED11-D134-E428-7BEC-B34C962D701B}"/>
              </a:ext>
            </a:extLst>
          </p:cNvPr>
          <p:cNvSpPr/>
          <p:nvPr/>
        </p:nvSpPr>
        <p:spPr>
          <a:xfrm>
            <a:off x="12132030" y="8209581"/>
            <a:ext cx="3648065" cy="1452990"/>
          </a:xfrm>
          <a:prstGeom prst="rect">
            <a:avLst/>
          </a:prstGeom>
          <a:solidFill>
            <a:srgbClr val="FFFF00"/>
          </a:solidFill>
        </p:spPr>
        <p:txBody>
          <a:bodyPr wrap="square" lIns="88414" tIns="44210" rIns="88414" bIns="44210">
            <a:spAutoFit/>
          </a:bodyPr>
          <a:lstStyle/>
          <a:p>
            <a:pPr marL="460496" lvl="1" indent="-7676" algn="l"/>
            <a:r>
              <a:rPr lang="en-US" sz="4431" dirty="0">
                <a:latin typeface="Lato Medium" pitchFamily="34" charset="0"/>
                <a:ea typeface="Lato Medium" pitchFamily="34" charset="0"/>
                <a:cs typeface="Lato Medium" pitchFamily="34" charset="0"/>
              </a:rPr>
              <a:t>Progressive screening</a:t>
            </a:r>
          </a:p>
        </p:txBody>
      </p:sp>
      <p:sp>
        <p:nvSpPr>
          <p:cNvPr id="8" name="Rectangle 7">
            <a:extLst>
              <a:ext uri="{FF2B5EF4-FFF2-40B4-BE49-F238E27FC236}">
                <a16:creationId xmlns:a16="http://schemas.microsoft.com/office/drawing/2014/main" id="{7ED69D9A-AA3F-66AE-A95E-D976BAE32518}"/>
              </a:ext>
            </a:extLst>
          </p:cNvPr>
          <p:cNvSpPr/>
          <p:nvPr/>
        </p:nvSpPr>
        <p:spPr>
          <a:xfrm>
            <a:off x="12183830" y="8209581"/>
            <a:ext cx="3648065" cy="1452990"/>
          </a:xfrm>
          <a:prstGeom prst="rect">
            <a:avLst/>
          </a:prstGeom>
          <a:solidFill>
            <a:srgbClr val="FFFF00"/>
          </a:solidFill>
        </p:spPr>
        <p:txBody>
          <a:bodyPr wrap="square" lIns="88414" tIns="44210" rIns="88414" bIns="44210">
            <a:spAutoFit/>
          </a:bodyPr>
          <a:lstStyle/>
          <a:p>
            <a:pPr marL="460496" lvl="1" indent="-7676" algn="l"/>
            <a:r>
              <a:rPr lang="en-US" sz="4431" dirty="0">
                <a:latin typeface="Lato Medium" pitchFamily="34" charset="0"/>
                <a:ea typeface="Lato Medium" pitchFamily="34" charset="0"/>
                <a:cs typeface="Lato Medium" pitchFamily="34" charset="0"/>
              </a:rPr>
              <a:t>Train / parametrize</a:t>
            </a:r>
          </a:p>
        </p:txBody>
      </p:sp>
    </p:spTree>
    <p:custDataLst>
      <p:tags r:id="rId1"/>
    </p:custDataLst>
    <p:extLst>
      <p:ext uri="{BB962C8B-B14F-4D97-AF65-F5344CB8AC3E}">
        <p14:creationId xmlns:p14="http://schemas.microsoft.com/office/powerpoint/2010/main" val="1268374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9" grpId="1" animBg="1"/>
      <p:bldP spid="10" grpId="0" animBg="1"/>
      <p:bldP spid="10" grpId="1" animBg="1"/>
      <p:bldP spid="11" grpId="0" animBg="1"/>
      <p:bldP spid="11" grpId="1" animBg="1"/>
      <p:bldP spid="6" grpId="0" animBg="1"/>
      <p:bldP spid="6" grpId="1"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AMSjobs…"/>
          <p:cNvSpPr txBox="1">
            <a:spLocks noGrp="1"/>
          </p:cNvSpPr>
          <p:nvPr>
            <p:ph type="body" sz="half" idx="1"/>
          </p:nvPr>
        </p:nvSpPr>
        <p:spPr>
          <a:xfrm>
            <a:off x="493948" y="3035640"/>
            <a:ext cx="9691452" cy="10166659"/>
          </a:xfrm>
          <a:prstGeom prst="rect">
            <a:avLst/>
          </a:prstGeom>
        </p:spPr>
        <p:txBody>
          <a:bodyPr>
            <a:noAutofit/>
          </a:bodyPr>
          <a:lstStyle/>
          <a:p>
            <a:pPr marL="548124" indent="-548124" defTabSz="2422353">
              <a:spcBef>
                <a:spcPts val="0"/>
              </a:spcBef>
              <a:defRPr sz="2574"/>
            </a:pPr>
            <a:r>
              <a:rPr sz="3600" dirty="0" err="1"/>
              <a:t>AMSjobs</a:t>
            </a:r>
            <a:endParaRPr sz="3600" dirty="0"/>
          </a:p>
          <a:p>
            <a:pPr marL="1096247" lvl="1" indent="-548124" defTabSz="2422353">
              <a:spcBef>
                <a:spcPts val="2672"/>
              </a:spcBef>
              <a:defRPr sz="2574"/>
            </a:pPr>
            <a:r>
              <a:rPr sz="3600" dirty="0"/>
              <a:t>manage jobs, locally or remotely</a:t>
            </a:r>
          </a:p>
          <a:p>
            <a:pPr marL="1096247" lvl="1" indent="-548124" defTabSz="2422353">
              <a:spcBef>
                <a:spcPts val="2672"/>
              </a:spcBef>
              <a:defRPr sz="2574"/>
            </a:pPr>
            <a:r>
              <a:rPr sz="3600" dirty="0"/>
              <a:t>extract summaries</a:t>
            </a:r>
          </a:p>
          <a:p>
            <a:pPr marL="548124" indent="-548124" defTabSz="2422353">
              <a:spcBef>
                <a:spcPts val="2672"/>
              </a:spcBef>
              <a:defRPr sz="2574"/>
            </a:pPr>
            <a:r>
              <a:rPr sz="3600" dirty="0" err="1"/>
              <a:t>AMSinput</a:t>
            </a:r>
            <a:r>
              <a:rPr sz="3600" dirty="0"/>
              <a:t> </a:t>
            </a:r>
          </a:p>
          <a:p>
            <a:pPr marL="1096247" lvl="1" indent="-548124" defTabSz="2422353">
              <a:spcBef>
                <a:spcPts val="2672"/>
              </a:spcBef>
              <a:defRPr sz="2574"/>
            </a:pPr>
            <a:r>
              <a:rPr sz="3600" dirty="0"/>
              <a:t>build molecules, periodic systems, polymers, etc.</a:t>
            </a:r>
          </a:p>
          <a:p>
            <a:pPr marL="1096247" lvl="1" indent="-548124" defTabSz="2422353">
              <a:spcBef>
                <a:spcPts val="2672"/>
              </a:spcBef>
              <a:defRPr sz="2574"/>
            </a:pPr>
            <a:r>
              <a:rPr sz="3600" dirty="0"/>
              <a:t>import structures from many formats</a:t>
            </a:r>
          </a:p>
          <a:p>
            <a:pPr marL="548124" indent="-548124" defTabSz="2422353">
              <a:spcBef>
                <a:spcPts val="2672"/>
              </a:spcBef>
              <a:defRPr sz="2574"/>
            </a:pPr>
            <a:r>
              <a:rPr sz="3600" dirty="0" err="1"/>
              <a:t>AMSview</a:t>
            </a:r>
            <a:r>
              <a:rPr sz="3600" dirty="0"/>
              <a:t>, </a:t>
            </a:r>
            <a:r>
              <a:rPr sz="3600" dirty="0" err="1"/>
              <a:t>AMSlevels</a:t>
            </a:r>
            <a:r>
              <a:rPr sz="3600" dirty="0"/>
              <a:t>, </a:t>
            </a:r>
            <a:r>
              <a:rPr sz="3600" dirty="0" err="1"/>
              <a:t>AMSspectra</a:t>
            </a:r>
            <a:r>
              <a:rPr sz="3600" dirty="0"/>
              <a:t>, etc.</a:t>
            </a:r>
          </a:p>
          <a:p>
            <a:pPr marL="1096247" lvl="1" indent="-548124" defTabSz="2422353">
              <a:spcBef>
                <a:spcPts val="2672"/>
              </a:spcBef>
              <a:defRPr sz="2574"/>
            </a:pPr>
            <a:r>
              <a:rPr sz="3600" dirty="0"/>
              <a:t> analyze results</a:t>
            </a:r>
          </a:p>
          <a:p>
            <a:pPr marL="1096247" lvl="1" indent="-548124" defTabSz="2422353">
              <a:spcBef>
                <a:spcPts val="2672"/>
              </a:spcBef>
              <a:defRPr sz="2574"/>
            </a:pPr>
            <a:r>
              <a:rPr sz="3600" dirty="0"/>
              <a:t>visualize structures, transition states, orbital densities, DOS, band structure, spectra, etc.</a:t>
            </a:r>
          </a:p>
        </p:txBody>
      </p:sp>
      <p:sp>
        <p:nvSpPr>
          <p:cNvPr id="300" name="The graphical user interface"/>
          <p:cNvSpPr txBox="1">
            <a:spLocks noGrp="1"/>
          </p:cNvSpPr>
          <p:nvPr>
            <p:ph type="title"/>
          </p:nvPr>
        </p:nvSpPr>
        <p:spPr>
          <a:prstGeom prst="rect">
            <a:avLst/>
          </a:prstGeom>
        </p:spPr>
        <p:txBody>
          <a:bodyPr>
            <a:normAutofit/>
          </a:bodyPr>
          <a:lstStyle/>
          <a:p>
            <a:r>
              <a:rPr sz="8800" dirty="0"/>
              <a:t>The graphical user interface</a:t>
            </a:r>
            <a:r>
              <a:rPr lang="en-US" sz="8800" dirty="0"/>
              <a:t> (GUI)</a:t>
            </a:r>
            <a:endParaRPr sz="8800" dirty="0"/>
          </a:p>
        </p:txBody>
      </p:sp>
      <p:sp>
        <p:nvSpPr>
          <p:cNvPr id="301" name="Setup &amp; analyze calculations"/>
          <p:cNvSpPr txBox="1">
            <a:spLocks noGrp="1"/>
          </p:cNvSpPr>
          <p:nvPr>
            <p:ph type="body" idx="21"/>
          </p:nvPr>
        </p:nvSpPr>
        <p:spPr>
          <a:xfrm>
            <a:off x="655134" y="1592539"/>
            <a:ext cx="16287750" cy="88725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Setup &amp; analyze calculations</a:t>
            </a:r>
          </a:p>
        </p:txBody>
      </p:sp>
      <p:sp>
        <p:nvSpPr>
          <p:cNvPr id="302" name="Slide Number"/>
          <p:cNvSpPr txBox="1">
            <a:spLocks noGrp="1"/>
          </p:cNvSpPr>
          <p:nvPr>
            <p:ph type="sldNum" sz="quarter" idx="2"/>
          </p:nvPr>
        </p:nvSpPr>
        <p:spPr>
          <a:xfrm>
            <a:off x="17486549" y="12950608"/>
            <a:ext cx="307503" cy="4618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303" name="Screenshot 2023-03-24 at 13.53.51.png" descr="Screenshot 2023-03-24 at 13.53.51.png"/>
          <p:cNvPicPr>
            <a:picLocks noChangeAspect="1"/>
          </p:cNvPicPr>
          <p:nvPr/>
        </p:nvPicPr>
        <p:blipFill>
          <a:blip r:embed="rId2"/>
          <a:stretch>
            <a:fillRect/>
          </a:stretch>
        </p:blipFill>
        <p:spPr>
          <a:xfrm>
            <a:off x="9586571" y="2460501"/>
            <a:ext cx="5357814" cy="3197611"/>
          </a:xfrm>
          <a:prstGeom prst="rect">
            <a:avLst/>
          </a:prstGeom>
          <a:ln w="12700">
            <a:miter lim="400000"/>
          </a:ln>
        </p:spPr>
      </p:pic>
      <p:sp>
        <p:nvSpPr>
          <p:cNvPr id="304" name="Rectangle"/>
          <p:cNvSpPr/>
          <p:nvPr/>
        </p:nvSpPr>
        <p:spPr>
          <a:xfrm>
            <a:off x="9586571" y="2459169"/>
            <a:ext cx="5357814" cy="3196830"/>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305" name="Screenshot 2023-03-24 at 14.03.32.png" descr="Screenshot 2023-03-24 at 14.03.32.png"/>
          <p:cNvPicPr>
            <a:picLocks noChangeAspect="1"/>
          </p:cNvPicPr>
          <p:nvPr/>
        </p:nvPicPr>
        <p:blipFill>
          <a:blip r:embed="rId3"/>
          <a:stretch>
            <a:fillRect/>
          </a:stretch>
        </p:blipFill>
        <p:spPr>
          <a:xfrm>
            <a:off x="12369529" y="4702165"/>
            <a:ext cx="5357814" cy="2997526"/>
          </a:xfrm>
          <a:prstGeom prst="rect">
            <a:avLst/>
          </a:prstGeom>
          <a:ln w="12700">
            <a:miter lim="400000"/>
          </a:ln>
        </p:spPr>
      </p:pic>
      <p:sp>
        <p:nvSpPr>
          <p:cNvPr id="306" name="Rectangle"/>
          <p:cNvSpPr/>
          <p:nvPr/>
        </p:nvSpPr>
        <p:spPr>
          <a:xfrm>
            <a:off x="12369529" y="4700742"/>
            <a:ext cx="5357814" cy="3000376"/>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307" name="Screenshot 2023-03-24 at 13.54.49.png" descr="Screenshot 2023-03-24 at 13.54.49.png"/>
          <p:cNvPicPr>
            <a:picLocks noChangeAspect="1"/>
          </p:cNvPicPr>
          <p:nvPr/>
        </p:nvPicPr>
        <p:blipFill>
          <a:blip r:embed="rId4"/>
          <a:stretch>
            <a:fillRect/>
          </a:stretch>
        </p:blipFill>
        <p:spPr>
          <a:xfrm>
            <a:off x="9938190" y="7126811"/>
            <a:ext cx="5357814" cy="3386091"/>
          </a:xfrm>
          <a:prstGeom prst="rect">
            <a:avLst/>
          </a:prstGeom>
          <a:ln w="12700">
            <a:miter lim="400000"/>
          </a:ln>
        </p:spPr>
      </p:pic>
      <p:sp>
        <p:nvSpPr>
          <p:cNvPr id="308" name="Rectangle"/>
          <p:cNvSpPr/>
          <p:nvPr/>
        </p:nvSpPr>
        <p:spPr>
          <a:xfrm>
            <a:off x="9938190" y="7123215"/>
            <a:ext cx="5357814" cy="3393283"/>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309" name="Screenshot 2023-03-24 at 14.08.30.png" descr="Screenshot 2023-03-24 at 14.08.30.png"/>
          <p:cNvPicPr>
            <a:picLocks noChangeAspect="1"/>
          </p:cNvPicPr>
          <p:nvPr/>
        </p:nvPicPr>
        <p:blipFill>
          <a:blip r:embed="rId5"/>
          <a:stretch>
            <a:fillRect/>
          </a:stretch>
        </p:blipFill>
        <p:spPr>
          <a:xfrm>
            <a:off x="12369529" y="9700066"/>
            <a:ext cx="5357814" cy="2667718"/>
          </a:xfrm>
          <a:prstGeom prst="rect">
            <a:avLst/>
          </a:prstGeom>
          <a:ln w="12700">
            <a:miter lim="400000"/>
          </a:ln>
        </p:spPr>
      </p:pic>
      <p:sp>
        <p:nvSpPr>
          <p:cNvPr id="310" name="Rectangle"/>
          <p:cNvSpPr/>
          <p:nvPr/>
        </p:nvSpPr>
        <p:spPr>
          <a:xfrm>
            <a:off x="12369529" y="9703401"/>
            <a:ext cx="5357814" cy="266104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p:cNvGrpSpPr/>
          <p:nvPr/>
        </p:nvGrpSpPr>
        <p:grpSpPr>
          <a:xfrm>
            <a:off x="5632902" y="1524994"/>
            <a:ext cx="6717749" cy="11594853"/>
            <a:chOff x="0" y="0"/>
            <a:chExt cx="4777065" cy="8245228"/>
          </a:xfrm>
        </p:grpSpPr>
        <p:sp>
          <p:nvSpPr>
            <p:cNvPr id="211" name="Line"/>
            <p:cNvSpPr/>
            <p:nvPr/>
          </p:nvSpPr>
          <p:spPr>
            <a:xfrm rot="1260000">
              <a:off x="1510160" y="2373169"/>
              <a:ext cx="1731772" cy="35001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2" name="Line"/>
            <p:cNvSpPr/>
            <p:nvPr/>
          </p:nvSpPr>
          <p:spPr>
            <a:xfrm rot="1260000">
              <a:off x="1510137" y="2314818"/>
              <a:ext cx="1731773" cy="36168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3" name="Line"/>
            <p:cNvSpPr/>
            <p:nvPr/>
          </p:nvSpPr>
          <p:spPr>
            <a:xfrm rot="1260000">
              <a:off x="1510115" y="2256467"/>
              <a:ext cx="1731773" cy="37335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4" name="Line"/>
            <p:cNvSpPr/>
            <p:nvPr/>
          </p:nvSpPr>
          <p:spPr>
            <a:xfrm rot="1260000">
              <a:off x="1510093" y="2198116"/>
              <a:ext cx="1731772" cy="38501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5" name="Line"/>
            <p:cNvSpPr/>
            <p:nvPr/>
          </p:nvSpPr>
          <p:spPr>
            <a:xfrm rot="1260000">
              <a:off x="1510071" y="2139765"/>
              <a:ext cx="1731772" cy="39668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6" name="Line"/>
            <p:cNvSpPr/>
            <p:nvPr/>
          </p:nvSpPr>
          <p:spPr>
            <a:xfrm rot="1260000">
              <a:off x="1510049" y="2081414"/>
              <a:ext cx="1731773" cy="40835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7" name="Line"/>
            <p:cNvSpPr/>
            <p:nvPr/>
          </p:nvSpPr>
          <p:spPr>
            <a:xfrm rot="1260000">
              <a:off x="1510027" y="2023063"/>
              <a:ext cx="1731773" cy="42002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8" name="Line"/>
            <p:cNvSpPr/>
            <p:nvPr/>
          </p:nvSpPr>
          <p:spPr>
            <a:xfrm rot="1260000">
              <a:off x="1510006" y="1964712"/>
              <a:ext cx="1731773" cy="43168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19" name="Line"/>
            <p:cNvSpPr/>
            <p:nvPr/>
          </p:nvSpPr>
          <p:spPr>
            <a:xfrm rot="1260000">
              <a:off x="1509984" y="1906360"/>
              <a:ext cx="1731773" cy="443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0" name="Line"/>
            <p:cNvSpPr/>
            <p:nvPr/>
          </p:nvSpPr>
          <p:spPr>
            <a:xfrm rot="1260000">
              <a:off x="1509964" y="1848009"/>
              <a:ext cx="1731772" cy="45502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1" name="Line"/>
            <p:cNvSpPr/>
            <p:nvPr/>
          </p:nvSpPr>
          <p:spPr>
            <a:xfrm rot="1260000">
              <a:off x="1509943" y="1789658"/>
              <a:ext cx="1731773" cy="46668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2" name="Line"/>
            <p:cNvSpPr/>
            <p:nvPr/>
          </p:nvSpPr>
          <p:spPr>
            <a:xfrm rot="1260000">
              <a:off x="1509921" y="1731306"/>
              <a:ext cx="1731773" cy="47835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3" name="Line"/>
            <p:cNvSpPr/>
            <p:nvPr/>
          </p:nvSpPr>
          <p:spPr>
            <a:xfrm rot="1260000">
              <a:off x="1509901" y="1672954"/>
              <a:ext cx="1731773" cy="490024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4" name="Line"/>
            <p:cNvSpPr/>
            <p:nvPr/>
          </p:nvSpPr>
          <p:spPr>
            <a:xfrm rot="1260000">
              <a:off x="1509881" y="1614602"/>
              <a:ext cx="1731772" cy="501691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5" name="Line"/>
            <p:cNvSpPr/>
            <p:nvPr/>
          </p:nvSpPr>
          <p:spPr>
            <a:xfrm rot="1260000">
              <a:off x="1509860" y="1556250"/>
              <a:ext cx="1731773" cy="513358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6" name="Line"/>
            <p:cNvSpPr/>
            <p:nvPr/>
          </p:nvSpPr>
          <p:spPr>
            <a:xfrm rot="1260000">
              <a:off x="1509840" y="1497899"/>
              <a:ext cx="1731773" cy="52502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7" name="Line"/>
            <p:cNvSpPr/>
            <p:nvPr/>
          </p:nvSpPr>
          <p:spPr>
            <a:xfrm rot="1260000">
              <a:off x="1509820" y="1439547"/>
              <a:ext cx="1731773" cy="53669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8" name="Line"/>
            <p:cNvSpPr/>
            <p:nvPr/>
          </p:nvSpPr>
          <p:spPr>
            <a:xfrm rot="1260000">
              <a:off x="1509800" y="1381194"/>
              <a:ext cx="1731773" cy="54836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29" name="Line"/>
            <p:cNvSpPr/>
            <p:nvPr/>
          </p:nvSpPr>
          <p:spPr>
            <a:xfrm rot="1260000">
              <a:off x="1509781" y="1322842"/>
              <a:ext cx="1731772" cy="5600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0" name="Line"/>
            <p:cNvSpPr/>
            <p:nvPr/>
          </p:nvSpPr>
          <p:spPr>
            <a:xfrm rot="1260000">
              <a:off x="1509761" y="1264490"/>
              <a:ext cx="1731773" cy="57169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1" name="Line"/>
            <p:cNvSpPr/>
            <p:nvPr/>
          </p:nvSpPr>
          <p:spPr>
            <a:xfrm rot="1260000">
              <a:off x="1509742" y="1206138"/>
              <a:ext cx="1731773" cy="58336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2" name="Line"/>
            <p:cNvSpPr/>
            <p:nvPr/>
          </p:nvSpPr>
          <p:spPr>
            <a:xfrm rot="1260000">
              <a:off x="1509722" y="1147785"/>
              <a:ext cx="1731773" cy="59502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3" name="Line"/>
            <p:cNvSpPr/>
            <p:nvPr/>
          </p:nvSpPr>
          <p:spPr>
            <a:xfrm rot="1260000">
              <a:off x="1509703" y="1089432"/>
              <a:ext cx="1731773" cy="6066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4" name="Line"/>
            <p:cNvSpPr/>
            <p:nvPr/>
          </p:nvSpPr>
          <p:spPr>
            <a:xfrm rot="1260000">
              <a:off x="1509684" y="1031080"/>
              <a:ext cx="1731773" cy="6183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5" name="Line"/>
            <p:cNvSpPr/>
            <p:nvPr/>
          </p:nvSpPr>
          <p:spPr>
            <a:xfrm rot="1260000">
              <a:off x="1509665" y="972727"/>
              <a:ext cx="1731773" cy="63003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6" name="Line"/>
            <p:cNvSpPr/>
            <p:nvPr/>
          </p:nvSpPr>
          <p:spPr>
            <a:xfrm rot="1260000">
              <a:off x="1509647" y="914375"/>
              <a:ext cx="1731773" cy="64169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7" name="Line"/>
            <p:cNvSpPr/>
            <p:nvPr/>
          </p:nvSpPr>
          <p:spPr>
            <a:xfrm rot="1260000">
              <a:off x="1509629" y="856022"/>
              <a:ext cx="1731773" cy="65336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8" name="Line"/>
            <p:cNvSpPr/>
            <p:nvPr/>
          </p:nvSpPr>
          <p:spPr>
            <a:xfrm rot="1260000">
              <a:off x="1509610" y="797669"/>
              <a:ext cx="1731773" cy="665033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39" name="Line"/>
            <p:cNvSpPr/>
            <p:nvPr/>
          </p:nvSpPr>
          <p:spPr>
            <a:xfrm rot="1260000">
              <a:off x="1509593" y="739316"/>
              <a:ext cx="1731773" cy="6767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0" name="Line"/>
            <p:cNvSpPr/>
            <p:nvPr/>
          </p:nvSpPr>
          <p:spPr>
            <a:xfrm rot="1260000">
              <a:off x="1509575" y="680963"/>
              <a:ext cx="1731773" cy="688367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1" name="Line"/>
            <p:cNvSpPr/>
            <p:nvPr/>
          </p:nvSpPr>
          <p:spPr>
            <a:xfrm rot="1260000">
              <a:off x="1509557" y="622610"/>
              <a:ext cx="1731773" cy="70003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2" name="Line"/>
            <p:cNvSpPr/>
            <p:nvPr/>
          </p:nvSpPr>
          <p:spPr>
            <a:xfrm rot="1260000">
              <a:off x="1510959" y="560561"/>
              <a:ext cx="1731773" cy="71170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3" name="Line"/>
            <p:cNvSpPr/>
            <p:nvPr/>
          </p:nvSpPr>
          <p:spPr>
            <a:xfrm rot="1260000">
              <a:off x="1509523" y="505904"/>
              <a:ext cx="1731773" cy="7233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4" name="Line"/>
            <p:cNvSpPr/>
            <p:nvPr/>
          </p:nvSpPr>
          <p:spPr>
            <a:xfrm rot="1260000">
              <a:off x="1509506" y="447551"/>
              <a:ext cx="1731773" cy="73503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5" name="Line"/>
            <p:cNvSpPr/>
            <p:nvPr/>
          </p:nvSpPr>
          <p:spPr>
            <a:xfrm rot="1260000">
              <a:off x="1509489" y="389198"/>
              <a:ext cx="1731773" cy="74670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6" name="Line"/>
            <p:cNvSpPr/>
            <p:nvPr/>
          </p:nvSpPr>
          <p:spPr>
            <a:xfrm rot="1260000">
              <a:off x="1509472" y="330845"/>
              <a:ext cx="1731773" cy="75837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7" name="Line"/>
            <p:cNvSpPr/>
            <p:nvPr/>
          </p:nvSpPr>
          <p:spPr>
            <a:xfrm rot="1260000">
              <a:off x="1509456" y="272492"/>
              <a:ext cx="1731773" cy="77003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8" name="Line"/>
            <p:cNvSpPr/>
            <p:nvPr/>
          </p:nvSpPr>
          <p:spPr>
            <a:xfrm rot="1260000">
              <a:off x="1509440" y="214138"/>
              <a:ext cx="1731772" cy="7817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49" name="Line"/>
            <p:cNvSpPr/>
            <p:nvPr/>
          </p:nvSpPr>
          <p:spPr>
            <a:xfrm rot="1260000">
              <a:off x="1509423" y="155785"/>
              <a:ext cx="1731773" cy="79337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50" name="Line"/>
            <p:cNvSpPr/>
            <p:nvPr/>
          </p:nvSpPr>
          <p:spPr>
            <a:xfrm rot="1260000">
              <a:off x="1509407" y="97432"/>
              <a:ext cx="1731773" cy="8050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4"/>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51" name="Line"/>
            <p:cNvSpPr/>
            <p:nvPr/>
          </p:nvSpPr>
          <p:spPr>
            <a:xfrm rot="1260000">
              <a:off x="1509391" y="39079"/>
              <a:ext cx="1731773" cy="81670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811" y="21558"/>
                    <a:pt x="5485" y="21097"/>
                    <a:pt x="7496" y="20309"/>
                  </a:cubicBezTo>
                  <a:cubicBezTo>
                    <a:pt x="13751" y="17860"/>
                    <a:pt x="11737" y="14056"/>
                    <a:pt x="10176" y="10683"/>
                  </a:cubicBezTo>
                  <a:cubicBezTo>
                    <a:pt x="8863" y="7844"/>
                    <a:pt x="8323" y="4835"/>
                    <a:pt x="12309" y="2495"/>
                  </a:cubicBezTo>
                  <a:cubicBezTo>
                    <a:pt x="14476" y="1222"/>
                    <a:pt x="17796" y="324"/>
                    <a:pt x="21600" y="0"/>
                  </a:cubicBezTo>
                </a:path>
              </a:pathLst>
            </a:custGeom>
            <a:noFill/>
            <a:ln w="25400" cap="flat">
              <a:solidFill>
                <a:srgbClr val="F0983E"/>
              </a:solidFill>
              <a:prstDash val="solid"/>
              <a:miter lim="400000"/>
            </a:ln>
            <a:effectLst/>
          </p:spPr>
          <p:txBody>
            <a:bodyPr wrap="square" lIns="71438" tIns="71438" rIns="71438" bIns="71438" numCol="1" anchor="ctr">
              <a:noAutofit/>
            </a:bodyPr>
            <a:lstStyle/>
            <a:p>
              <a:endParaRPr sz="7032"/>
            </a:p>
          </p:txBody>
        </p:sp>
        <p:sp>
          <p:nvSpPr>
            <p:cNvPr id="252" name="Rectangle"/>
            <p:cNvSpPr/>
            <p:nvPr/>
          </p:nvSpPr>
          <p:spPr>
            <a:xfrm>
              <a:off x="2678275" y="552212"/>
              <a:ext cx="2098791" cy="2507883"/>
            </a:xfrm>
            <a:prstGeom prst="rect">
              <a:avLst/>
            </a:prstGeom>
            <a:gradFill flip="none" rotWithShape="1">
              <a:gsLst>
                <a:gs pos="0">
                  <a:srgbClr val="FFFFFF">
                    <a:alpha val="21508"/>
                  </a:srgbClr>
                </a:gs>
                <a:gs pos="100000">
                  <a:srgbClr val="FFFFFF"/>
                </a:gs>
              </a:gsLst>
              <a:path path="shape">
                <a:fillToRect l="16919" t="52193" r="83080" b="47806"/>
              </a:path>
            </a:gra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53" name="Rectangle"/>
            <p:cNvSpPr/>
            <p:nvPr/>
          </p:nvSpPr>
          <p:spPr>
            <a:xfrm flipH="1">
              <a:off x="0" y="5247438"/>
              <a:ext cx="2098790" cy="2507883"/>
            </a:xfrm>
            <a:prstGeom prst="rect">
              <a:avLst/>
            </a:prstGeom>
            <a:gradFill flip="none" rotWithShape="1">
              <a:gsLst>
                <a:gs pos="0">
                  <a:srgbClr val="FFFFFF">
                    <a:alpha val="21508"/>
                  </a:srgbClr>
                </a:gs>
                <a:gs pos="100000">
                  <a:srgbClr val="FFFFFF"/>
                </a:gs>
              </a:gsLst>
              <a:path path="shape">
                <a:fillToRect l="16919" t="52193" r="83080" b="47806"/>
              </a:path>
            </a:gra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54" name="Rectangle"/>
            <p:cNvSpPr/>
            <p:nvPr/>
          </p:nvSpPr>
          <p:spPr>
            <a:xfrm>
              <a:off x="2046009" y="3639114"/>
              <a:ext cx="709423" cy="630937"/>
            </a:xfrm>
            <a:prstGeom prst="rect">
              <a:avLst/>
            </a:prstGeom>
            <a:solidFill>
              <a:srgbClr val="FFFFFF"/>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sp>
        <p:nvSpPr>
          <p:cNvPr id="256" name="ADF…"/>
          <p:cNvSpPr txBox="1"/>
          <p:nvPr/>
        </p:nvSpPr>
        <p:spPr>
          <a:xfrm>
            <a:off x="4229034" y="9441860"/>
            <a:ext cx="3281016" cy="357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8" tIns="71438" rIns="71438" bIns="71438">
            <a:normAutofit/>
          </a:bodyPr>
          <a:lstStyle/>
          <a:p>
            <a:pPr lvl="1" algn="l" defTabSz="2446821">
              <a:spcBef>
                <a:spcPts val="1125"/>
              </a:spcBef>
              <a:defRPr sz="2200">
                <a:latin typeface="Lato Regular"/>
                <a:ea typeface="Lato Regular"/>
                <a:cs typeface="Lato Regular"/>
                <a:sym typeface="Lato Regular"/>
              </a:defRPr>
            </a:pPr>
            <a:r>
              <a:rPr sz="3094" dirty="0"/>
              <a:t>ADF</a:t>
            </a:r>
          </a:p>
          <a:p>
            <a:pPr lvl="1" algn="l" defTabSz="2446821">
              <a:spcBef>
                <a:spcPts val="1125"/>
              </a:spcBef>
              <a:defRPr sz="2200">
                <a:latin typeface="Lato Regular"/>
                <a:ea typeface="Lato Regular"/>
                <a:cs typeface="Lato Regular"/>
                <a:sym typeface="Lato Regular"/>
              </a:defRPr>
            </a:pPr>
            <a:r>
              <a:rPr sz="3094" dirty="0"/>
              <a:t>BAND</a:t>
            </a:r>
          </a:p>
          <a:p>
            <a:pPr lvl="1" algn="l" defTabSz="2446821">
              <a:spcBef>
                <a:spcPts val="1125"/>
              </a:spcBef>
              <a:defRPr sz="2200">
                <a:latin typeface="Lato Regular"/>
                <a:ea typeface="Lato Regular"/>
                <a:cs typeface="Lato Regular"/>
                <a:sym typeface="Lato Regular"/>
              </a:defRPr>
            </a:pPr>
            <a:r>
              <a:rPr sz="3094" dirty="0"/>
              <a:t>DFTB</a:t>
            </a:r>
          </a:p>
          <a:p>
            <a:pPr lvl="1" algn="l" defTabSz="2446821">
              <a:spcBef>
                <a:spcPts val="1125"/>
              </a:spcBef>
              <a:defRPr sz="2200">
                <a:latin typeface="Lato Regular"/>
                <a:ea typeface="Lato Regular"/>
                <a:cs typeface="Lato Regular"/>
                <a:sym typeface="Lato Regular"/>
              </a:defRPr>
            </a:pPr>
            <a:r>
              <a:rPr sz="3094" dirty="0" err="1"/>
              <a:t>ReaxFF</a:t>
            </a:r>
            <a:endParaRPr sz="3094" dirty="0"/>
          </a:p>
          <a:p>
            <a:pPr lvl="1" algn="l" defTabSz="2446821">
              <a:spcBef>
                <a:spcPts val="1125"/>
              </a:spcBef>
              <a:defRPr sz="2200">
                <a:latin typeface="Lato Regular"/>
                <a:ea typeface="Lato Regular"/>
                <a:cs typeface="Lato Regular"/>
                <a:sym typeface="Lato Regular"/>
              </a:defRPr>
            </a:pPr>
            <a:r>
              <a:rPr sz="3094" dirty="0"/>
              <a:t>MLP</a:t>
            </a:r>
          </a:p>
        </p:txBody>
      </p:sp>
      <p:sp>
        <p:nvSpPr>
          <p:cNvPr id="257" name="From ADF to AMS"/>
          <p:cNvSpPr txBox="1">
            <a:spLocks noGrp="1"/>
          </p:cNvSpPr>
          <p:nvPr>
            <p:ph type="title"/>
          </p:nvPr>
        </p:nvSpPr>
        <p:spPr>
          <a:prstGeom prst="rect">
            <a:avLst/>
          </a:prstGeom>
        </p:spPr>
        <p:txBody>
          <a:bodyPr>
            <a:normAutofit/>
          </a:bodyPr>
          <a:lstStyle/>
          <a:p>
            <a:r>
              <a:rPr lang="en-US" sz="8800" dirty="0"/>
              <a:t>AMS driver: MD with ‘anything’</a:t>
            </a:r>
            <a:endParaRPr sz="8800" dirty="0"/>
          </a:p>
        </p:txBody>
      </p:sp>
      <p:sp>
        <p:nvSpPr>
          <p:cNvPr id="258" name="A unified driver to explore PES"/>
          <p:cNvSpPr txBox="1">
            <a:spLocks noGrp="1"/>
          </p:cNvSpPr>
          <p:nvPr>
            <p:ph type="body" idx="21"/>
          </p:nvPr>
        </p:nvSpPr>
        <p:spPr>
          <a:xfrm>
            <a:off x="1195049" y="1806756"/>
            <a:ext cx="16287750" cy="88725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A unified driver to explore</a:t>
            </a:r>
            <a:r>
              <a:rPr lang="en-US" dirty="0"/>
              <a:t> the</a:t>
            </a:r>
            <a:r>
              <a:rPr dirty="0"/>
              <a:t> P</a:t>
            </a:r>
            <a:r>
              <a:rPr lang="en-US" dirty="0"/>
              <a:t>otential Energy Surface (P</a:t>
            </a:r>
            <a:r>
              <a:rPr dirty="0"/>
              <a:t>ES</a:t>
            </a:r>
            <a:r>
              <a:rPr lang="en-US" dirty="0"/>
              <a:t>)</a:t>
            </a:r>
            <a:endParaRPr dirty="0"/>
          </a:p>
        </p:txBody>
      </p:sp>
      <p:sp>
        <p:nvSpPr>
          <p:cNvPr id="259" name="Slide Number"/>
          <p:cNvSpPr txBox="1">
            <a:spLocks noGrp="1"/>
          </p:cNvSpPr>
          <p:nvPr>
            <p:ph type="sldNum" sz="quarter" idx="2"/>
          </p:nvPr>
        </p:nvSpPr>
        <p:spPr>
          <a:xfrm>
            <a:off x="17482799" y="12950608"/>
            <a:ext cx="315004" cy="4618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60" name="Molecular dynamics…"/>
          <p:cNvSpPr txBox="1">
            <a:spLocks noGrp="1"/>
          </p:cNvSpPr>
          <p:nvPr>
            <p:ph type="body" sz="quarter" idx="1"/>
          </p:nvPr>
        </p:nvSpPr>
        <p:spPr>
          <a:xfrm>
            <a:off x="11598451" y="2673614"/>
            <a:ext cx="6322258" cy="4509440"/>
          </a:xfrm>
          <a:prstGeom prst="rect">
            <a:avLst/>
          </a:prstGeom>
          <a:solidFill>
            <a:srgbClr val="FFFFFF"/>
          </a:solidFill>
        </p:spPr>
        <p:txBody>
          <a:bodyPr/>
          <a:lstStyle/>
          <a:p>
            <a:pPr marL="959677" lvl="1" indent="-406017">
              <a:spcBef>
                <a:spcPts val="1125"/>
              </a:spcBef>
              <a:defRPr sz="2200"/>
            </a:pPr>
            <a:endParaRPr dirty="0"/>
          </a:p>
          <a:p>
            <a:pPr marL="406017" indent="-406017">
              <a:spcBef>
                <a:spcPts val="1125"/>
              </a:spcBef>
              <a:buSzPct val="70000"/>
              <a:buChar char="๏"/>
              <a:defRPr sz="2200"/>
            </a:pPr>
            <a:r>
              <a:rPr sz="2600" dirty="0"/>
              <a:t>Molecular dynamics</a:t>
            </a:r>
          </a:p>
          <a:p>
            <a:pPr marL="406017" indent="-406017">
              <a:spcBef>
                <a:spcPts val="1125"/>
              </a:spcBef>
              <a:buSzPct val="70000"/>
              <a:buChar char="๏"/>
              <a:defRPr sz="2200"/>
            </a:pPr>
            <a:r>
              <a:rPr sz="2600" dirty="0"/>
              <a:t>Frequencies &amp; phonons</a:t>
            </a:r>
          </a:p>
          <a:p>
            <a:pPr marL="406017" indent="-406017">
              <a:spcBef>
                <a:spcPts val="1125"/>
              </a:spcBef>
              <a:buSzPct val="70000"/>
              <a:buChar char="๏"/>
              <a:defRPr sz="2200"/>
            </a:pPr>
            <a:r>
              <a:rPr sz="2600" dirty="0"/>
              <a:t>Stress &amp; elastic tensors</a:t>
            </a:r>
          </a:p>
          <a:p>
            <a:pPr marL="406017" indent="-406017">
              <a:spcBef>
                <a:spcPts val="1125"/>
              </a:spcBef>
              <a:buSzPct val="70000"/>
              <a:buChar char="๏"/>
              <a:defRPr sz="2200"/>
            </a:pPr>
            <a:r>
              <a:rPr sz="2600" dirty="0"/>
              <a:t>Scan coordinates &amp; constraints</a:t>
            </a:r>
          </a:p>
          <a:p>
            <a:pPr marL="406017" indent="-406017">
              <a:spcBef>
                <a:spcPts val="1125"/>
              </a:spcBef>
              <a:buSzPct val="70000"/>
              <a:buChar char="๏"/>
              <a:defRPr sz="2200"/>
            </a:pPr>
            <a:r>
              <a:rPr sz="2600" dirty="0"/>
              <a:t>Monte Carlo, etc.</a:t>
            </a:r>
          </a:p>
        </p:txBody>
      </p:sp>
      <p:sp>
        <p:nvSpPr>
          <p:cNvPr id="261" name="Rounded Rectangle"/>
          <p:cNvSpPr/>
          <p:nvPr/>
        </p:nvSpPr>
        <p:spPr>
          <a:xfrm>
            <a:off x="3684633" y="8811706"/>
            <a:ext cx="3092863" cy="3675448"/>
          </a:xfrm>
          <a:prstGeom prst="roundRect">
            <a:avLst>
              <a:gd name="adj" fmla="val 15000"/>
            </a:avLst>
          </a:prstGeom>
          <a:ln w="25400">
            <a:solidFill>
              <a:srgbClr val="F0983E"/>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262" name="Engines"/>
          <p:cNvSpPr txBox="1"/>
          <p:nvPr/>
        </p:nvSpPr>
        <p:spPr>
          <a:xfrm>
            <a:off x="3914345" y="8854089"/>
            <a:ext cx="1498809" cy="620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lgn="l" defTabSz="1739900">
              <a:spcBef>
                <a:spcPts val="800"/>
              </a:spcBef>
              <a:defRPr sz="2200">
                <a:latin typeface="Lato Regular"/>
                <a:ea typeface="Lato Regular"/>
                <a:cs typeface="Lato Regular"/>
                <a:sym typeface="Lato Regular"/>
              </a:defRPr>
            </a:lvl1pPr>
          </a:lstStyle>
          <a:p>
            <a:r>
              <a:rPr sz="3094"/>
              <a:t>Engines</a:t>
            </a:r>
          </a:p>
        </p:txBody>
      </p:sp>
      <p:grpSp>
        <p:nvGrpSpPr>
          <p:cNvPr id="265" name="Group"/>
          <p:cNvGrpSpPr/>
          <p:nvPr/>
        </p:nvGrpSpPr>
        <p:grpSpPr>
          <a:xfrm>
            <a:off x="5451305" y="8878903"/>
            <a:ext cx="1166283" cy="1252337"/>
            <a:chOff x="0" y="0"/>
            <a:chExt cx="829356" cy="890550"/>
          </a:xfrm>
        </p:grpSpPr>
        <p:sp>
          <p:nvSpPr>
            <p:cNvPr id="263" name="Gear"/>
            <p:cNvSpPr/>
            <p:nvPr/>
          </p:nvSpPr>
          <p:spPr>
            <a:xfrm>
              <a:off x="-1" y="281244"/>
              <a:ext cx="609188" cy="609307"/>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00000"/>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64" name="Gear"/>
            <p:cNvSpPr/>
            <p:nvPr/>
          </p:nvSpPr>
          <p:spPr>
            <a:xfrm rot="780000">
              <a:off x="405541" y="38407"/>
              <a:ext cx="385398" cy="385474"/>
            </a:xfrm>
            <a:custGeom>
              <a:avLst/>
              <a:gdLst/>
              <a:ahLst/>
              <a:cxnLst>
                <a:cxn ang="0">
                  <a:pos x="wd2" y="hd2"/>
                </a:cxn>
                <a:cxn ang="5400000">
                  <a:pos x="wd2" y="hd2"/>
                </a:cxn>
                <a:cxn ang="10800000">
                  <a:pos x="wd2" y="hd2"/>
                </a:cxn>
                <a:cxn ang="16200000">
                  <a:pos x="wd2" y="hd2"/>
                </a:cxn>
              </a:cxnLst>
              <a:rect l="0" t="0" r="r" b="b"/>
              <a:pathLst>
                <a:path w="21532" h="21555" extrusionOk="0">
                  <a:moveTo>
                    <a:pt x="12837" y="2"/>
                  </a:moveTo>
                  <a:cubicBezTo>
                    <a:pt x="12731" y="-11"/>
                    <a:pt x="12661" y="38"/>
                    <a:pt x="12588" y="172"/>
                  </a:cubicBezTo>
                  <a:cubicBezTo>
                    <a:pt x="12292" y="721"/>
                    <a:pt x="11969" y="1258"/>
                    <a:pt x="11661" y="1801"/>
                  </a:cubicBezTo>
                  <a:cubicBezTo>
                    <a:pt x="11547" y="2001"/>
                    <a:pt x="11418" y="2099"/>
                    <a:pt x="11153" y="2073"/>
                  </a:cubicBezTo>
                  <a:cubicBezTo>
                    <a:pt x="10691" y="2028"/>
                    <a:pt x="10220" y="2032"/>
                    <a:pt x="9759" y="2112"/>
                  </a:cubicBezTo>
                  <a:cubicBezTo>
                    <a:pt x="9550" y="2148"/>
                    <a:pt x="9432" y="2095"/>
                    <a:pt x="9318" y="1917"/>
                  </a:cubicBezTo>
                  <a:cubicBezTo>
                    <a:pt x="8969" y="1370"/>
                    <a:pt x="8594" y="841"/>
                    <a:pt x="8243" y="295"/>
                  </a:cubicBezTo>
                  <a:cubicBezTo>
                    <a:pt x="8145" y="142"/>
                    <a:pt x="8068" y="122"/>
                    <a:pt x="7905" y="198"/>
                  </a:cubicBezTo>
                  <a:cubicBezTo>
                    <a:pt x="6845" y="688"/>
                    <a:pt x="5781" y="1174"/>
                    <a:pt x="4712" y="1644"/>
                  </a:cubicBezTo>
                  <a:cubicBezTo>
                    <a:pt x="4517" y="1730"/>
                    <a:pt x="4517" y="1820"/>
                    <a:pt x="4567" y="1996"/>
                  </a:cubicBezTo>
                  <a:cubicBezTo>
                    <a:pt x="4742" y="2608"/>
                    <a:pt x="4890" y="3227"/>
                    <a:pt x="5065" y="3839"/>
                  </a:cubicBezTo>
                  <a:cubicBezTo>
                    <a:pt x="5122" y="4038"/>
                    <a:pt x="5098" y="4170"/>
                    <a:pt x="4932" y="4306"/>
                  </a:cubicBezTo>
                  <a:cubicBezTo>
                    <a:pt x="4561" y="4610"/>
                    <a:pt x="4227" y="4959"/>
                    <a:pt x="3950" y="5348"/>
                  </a:cubicBezTo>
                  <a:cubicBezTo>
                    <a:pt x="3802" y="5555"/>
                    <a:pt x="3648" y="5573"/>
                    <a:pt x="3439" y="5530"/>
                  </a:cubicBezTo>
                  <a:cubicBezTo>
                    <a:pt x="2827" y="5405"/>
                    <a:pt x="2213" y="5295"/>
                    <a:pt x="1605" y="5156"/>
                  </a:cubicBezTo>
                  <a:cubicBezTo>
                    <a:pt x="1409" y="5111"/>
                    <a:pt x="1325" y="5153"/>
                    <a:pt x="1257" y="5338"/>
                  </a:cubicBezTo>
                  <a:cubicBezTo>
                    <a:pt x="856" y="6423"/>
                    <a:pt x="449" y="7506"/>
                    <a:pt x="35" y="8586"/>
                  </a:cubicBezTo>
                  <a:cubicBezTo>
                    <a:pt x="-34" y="8767"/>
                    <a:pt x="-6" y="8857"/>
                    <a:pt x="173" y="8954"/>
                  </a:cubicBezTo>
                  <a:cubicBezTo>
                    <a:pt x="722" y="9251"/>
                    <a:pt x="1256" y="9574"/>
                    <a:pt x="1798" y="9882"/>
                  </a:cubicBezTo>
                  <a:cubicBezTo>
                    <a:pt x="2001" y="9997"/>
                    <a:pt x="2093" y="10127"/>
                    <a:pt x="2064" y="10392"/>
                  </a:cubicBezTo>
                  <a:cubicBezTo>
                    <a:pt x="2014" y="10855"/>
                    <a:pt x="2039" y="11326"/>
                    <a:pt x="2116" y="11788"/>
                  </a:cubicBezTo>
                  <a:cubicBezTo>
                    <a:pt x="2151" y="11998"/>
                    <a:pt x="2089" y="12115"/>
                    <a:pt x="1913" y="12228"/>
                  </a:cubicBezTo>
                  <a:cubicBezTo>
                    <a:pt x="1367" y="12578"/>
                    <a:pt x="837" y="12953"/>
                    <a:pt x="291" y="13303"/>
                  </a:cubicBezTo>
                  <a:cubicBezTo>
                    <a:pt x="136" y="13403"/>
                    <a:pt x="124" y="13482"/>
                    <a:pt x="199" y="13643"/>
                  </a:cubicBezTo>
                  <a:cubicBezTo>
                    <a:pt x="688" y="14705"/>
                    <a:pt x="1172" y="15768"/>
                    <a:pt x="1642" y="16837"/>
                  </a:cubicBezTo>
                  <a:cubicBezTo>
                    <a:pt x="1728" y="17034"/>
                    <a:pt x="1818" y="17032"/>
                    <a:pt x="1994" y="16982"/>
                  </a:cubicBezTo>
                  <a:cubicBezTo>
                    <a:pt x="2605" y="16807"/>
                    <a:pt x="3223" y="16651"/>
                    <a:pt x="3839" y="16489"/>
                  </a:cubicBezTo>
                  <a:cubicBezTo>
                    <a:pt x="3930" y="16465"/>
                    <a:pt x="4023" y="16451"/>
                    <a:pt x="4118" y="16432"/>
                  </a:cubicBezTo>
                  <a:cubicBezTo>
                    <a:pt x="4164" y="16485"/>
                    <a:pt x="4202" y="16532"/>
                    <a:pt x="4241" y="16576"/>
                  </a:cubicBezTo>
                  <a:cubicBezTo>
                    <a:pt x="4568" y="16944"/>
                    <a:pt x="4922" y="17287"/>
                    <a:pt x="5319" y="17573"/>
                  </a:cubicBezTo>
                  <a:cubicBezTo>
                    <a:pt x="5534" y="17728"/>
                    <a:pt x="5572" y="17885"/>
                    <a:pt x="5524" y="18114"/>
                  </a:cubicBezTo>
                  <a:cubicBezTo>
                    <a:pt x="5398" y="18725"/>
                    <a:pt x="5287" y="19339"/>
                    <a:pt x="5149" y="19947"/>
                  </a:cubicBezTo>
                  <a:cubicBezTo>
                    <a:pt x="5105" y="20142"/>
                    <a:pt x="5145" y="20229"/>
                    <a:pt x="5331" y="20297"/>
                  </a:cubicBezTo>
                  <a:cubicBezTo>
                    <a:pt x="6415" y="20698"/>
                    <a:pt x="7497" y="21106"/>
                    <a:pt x="8576" y="21520"/>
                  </a:cubicBezTo>
                  <a:cubicBezTo>
                    <a:pt x="8757" y="21589"/>
                    <a:pt x="8847" y="21563"/>
                    <a:pt x="8944" y="21383"/>
                  </a:cubicBezTo>
                  <a:cubicBezTo>
                    <a:pt x="9241" y="20834"/>
                    <a:pt x="9562" y="20299"/>
                    <a:pt x="9871" y="19757"/>
                  </a:cubicBezTo>
                  <a:cubicBezTo>
                    <a:pt x="9985" y="19558"/>
                    <a:pt x="10110" y="19452"/>
                    <a:pt x="10378" y="19481"/>
                  </a:cubicBezTo>
                  <a:cubicBezTo>
                    <a:pt x="10828" y="19528"/>
                    <a:pt x="11291" y="19534"/>
                    <a:pt x="11737" y="19445"/>
                  </a:cubicBezTo>
                  <a:cubicBezTo>
                    <a:pt x="12009" y="19391"/>
                    <a:pt x="12126" y="19505"/>
                    <a:pt x="12252" y="19698"/>
                  </a:cubicBezTo>
                  <a:cubicBezTo>
                    <a:pt x="12593" y="20221"/>
                    <a:pt x="12952" y="20733"/>
                    <a:pt x="13290" y="21259"/>
                  </a:cubicBezTo>
                  <a:cubicBezTo>
                    <a:pt x="13387" y="21411"/>
                    <a:pt x="13463" y="21432"/>
                    <a:pt x="13628" y="21356"/>
                  </a:cubicBezTo>
                  <a:cubicBezTo>
                    <a:pt x="14687" y="20866"/>
                    <a:pt x="15750" y="20382"/>
                    <a:pt x="16819" y="19912"/>
                  </a:cubicBezTo>
                  <a:cubicBezTo>
                    <a:pt x="17012" y="19827"/>
                    <a:pt x="17018" y="19738"/>
                    <a:pt x="16967" y="19560"/>
                  </a:cubicBezTo>
                  <a:cubicBezTo>
                    <a:pt x="16791" y="18948"/>
                    <a:pt x="16644" y="18329"/>
                    <a:pt x="16469" y="17716"/>
                  </a:cubicBezTo>
                  <a:cubicBezTo>
                    <a:pt x="16412" y="17519"/>
                    <a:pt x="16433" y="17386"/>
                    <a:pt x="16600" y="17250"/>
                  </a:cubicBezTo>
                  <a:cubicBezTo>
                    <a:pt x="16971" y="16946"/>
                    <a:pt x="17305" y="16598"/>
                    <a:pt x="17584" y="16209"/>
                  </a:cubicBezTo>
                  <a:cubicBezTo>
                    <a:pt x="17730" y="16006"/>
                    <a:pt x="17880" y="15980"/>
                    <a:pt x="18092" y="16024"/>
                  </a:cubicBezTo>
                  <a:cubicBezTo>
                    <a:pt x="18703" y="16151"/>
                    <a:pt x="19318" y="16260"/>
                    <a:pt x="19926" y="16398"/>
                  </a:cubicBezTo>
                  <a:cubicBezTo>
                    <a:pt x="20121" y="16442"/>
                    <a:pt x="20207" y="16404"/>
                    <a:pt x="20276" y="16218"/>
                  </a:cubicBezTo>
                  <a:cubicBezTo>
                    <a:pt x="20676" y="15133"/>
                    <a:pt x="21084" y="14050"/>
                    <a:pt x="21497" y="12970"/>
                  </a:cubicBezTo>
                  <a:cubicBezTo>
                    <a:pt x="21566" y="12790"/>
                    <a:pt x="21541" y="12697"/>
                    <a:pt x="21361" y="12600"/>
                  </a:cubicBezTo>
                  <a:cubicBezTo>
                    <a:pt x="20812" y="12303"/>
                    <a:pt x="20278" y="11982"/>
                    <a:pt x="19736" y="11674"/>
                  </a:cubicBezTo>
                  <a:cubicBezTo>
                    <a:pt x="19535" y="11559"/>
                    <a:pt x="19439" y="11431"/>
                    <a:pt x="19468" y="11163"/>
                  </a:cubicBezTo>
                  <a:cubicBezTo>
                    <a:pt x="19519" y="10701"/>
                    <a:pt x="19493" y="10230"/>
                    <a:pt x="19416" y="9768"/>
                  </a:cubicBezTo>
                  <a:cubicBezTo>
                    <a:pt x="19381" y="9559"/>
                    <a:pt x="19443" y="9442"/>
                    <a:pt x="19620" y="9328"/>
                  </a:cubicBezTo>
                  <a:cubicBezTo>
                    <a:pt x="20166" y="8978"/>
                    <a:pt x="20694" y="8603"/>
                    <a:pt x="21240" y="8252"/>
                  </a:cubicBezTo>
                  <a:cubicBezTo>
                    <a:pt x="21393" y="8154"/>
                    <a:pt x="21411" y="8075"/>
                    <a:pt x="21336" y="7912"/>
                  </a:cubicBezTo>
                  <a:cubicBezTo>
                    <a:pt x="20846" y="6851"/>
                    <a:pt x="20362" y="5788"/>
                    <a:pt x="19892" y="4718"/>
                  </a:cubicBezTo>
                  <a:cubicBezTo>
                    <a:pt x="19806" y="4523"/>
                    <a:pt x="19717" y="4523"/>
                    <a:pt x="19541" y="4574"/>
                  </a:cubicBezTo>
                  <a:cubicBezTo>
                    <a:pt x="18917" y="4751"/>
                    <a:pt x="18286" y="4905"/>
                    <a:pt x="17662" y="5080"/>
                  </a:cubicBezTo>
                  <a:cubicBezTo>
                    <a:pt x="17490" y="5129"/>
                    <a:pt x="17378" y="5103"/>
                    <a:pt x="17261" y="4959"/>
                  </a:cubicBezTo>
                  <a:cubicBezTo>
                    <a:pt x="16959" y="4585"/>
                    <a:pt x="16599" y="4263"/>
                    <a:pt x="16213" y="3983"/>
                  </a:cubicBezTo>
                  <a:cubicBezTo>
                    <a:pt x="16001" y="3828"/>
                    <a:pt x="15960" y="3672"/>
                    <a:pt x="16008" y="3442"/>
                  </a:cubicBezTo>
                  <a:cubicBezTo>
                    <a:pt x="16135" y="2831"/>
                    <a:pt x="16245" y="2217"/>
                    <a:pt x="16383" y="1609"/>
                  </a:cubicBezTo>
                  <a:cubicBezTo>
                    <a:pt x="16428" y="1413"/>
                    <a:pt x="16387" y="1327"/>
                    <a:pt x="16201" y="1258"/>
                  </a:cubicBezTo>
                  <a:cubicBezTo>
                    <a:pt x="15118" y="858"/>
                    <a:pt x="14036" y="450"/>
                    <a:pt x="12956" y="36"/>
                  </a:cubicBezTo>
                  <a:cubicBezTo>
                    <a:pt x="12911" y="19"/>
                    <a:pt x="12873" y="7"/>
                    <a:pt x="12837" y="2"/>
                  </a:cubicBezTo>
                  <a:close/>
                  <a:moveTo>
                    <a:pt x="10766" y="5818"/>
                  </a:moveTo>
                  <a:cubicBezTo>
                    <a:pt x="13503" y="5818"/>
                    <a:pt x="15722" y="8039"/>
                    <a:pt x="15722" y="10778"/>
                  </a:cubicBezTo>
                  <a:cubicBezTo>
                    <a:pt x="15722" y="13517"/>
                    <a:pt x="13503" y="15738"/>
                    <a:pt x="10766" y="15738"/>
                  </a:cubicBezTo>
                  <a:cubicBezTo>
                    <a:pt x="8030" y="15738"/>
                    <a:pt x="5810" y="13517"/>
                    <a:pt x="5810" y="10778"/>
                  </a:cubicBezTo>
                  <a:cubicBezTo>
                    <a:pt x="5810" y="8039"/>
                    <a:pt x="8030" y="5818"/>
                    <a:pt x="10766" y="5818"/>
                  </a:cubicBezTo>
                  <a:close/>
                </a:path>
              </a:pathLst>
            </a:custGeom>
            <a:solidFill>
              <a:srgbClr val="000000"/>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sp>
        <p:nvSpPr>
          <p:cNvPr id="266" name="Rounded Rectangle"/>
          <p:cNvSpPr/>
          <p:nvPr/>
        </p:nvSpPr>
        <p:spPr>
          <a:xfrm>
            <a:off x="11146176" y="2785149"/>
            <a:ext cx="5975532" cy="3151326"/>
          </a:xfrm>
          <a:prstGeom prst="roundRect">
            <a:avLst>
              <a:gd name="adj" fmla="val 14722"/>
            </a:avLst>
          </a:prstGeom>
          <a:ln w="25400">
            <a:solidFill>
              <a:srgbClr val="F0983E"/>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267" name="Tasks"/>
          <p:cNvSpPr txBox="1"/>
          <p:nvPr/>
        </p:nvSpPr>
        <p:spPr>
          <a:xfrm>
            <a:off x="15917169" y="2769616"/>
            <a:ext cx="1120501" cy="620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8" tIns="71438" rIns="71438" bIns="71438" anchor="ctr">
            <a:spAutoFit/>
          </a:bodyPr>
          <a:lstStyle>
            <a:lvl1pPr algn="l" defTabSz="1739900">
              <a:spcBef>
                <a:spcPts val="800"/>
              </a:spcBef>
              <a:defRPr sz="2200">
                <a:latin typeface="Lato Regular"/>
                <a:ea typeface="Lato Regular"/>
                <a:cs typeface="Lato Regular"/>
                <a:sym typeface="Lato Regular"/>
              </a:defRPr>
            </a:lvl1pPr>
          </a:lstStyle>
          <a:p>
            <a:r>
              <a:rPr sz="3094"/>
              <a:t>Tasks</a:t>
            </a:r>
          </a:p>
        </p:txBody>
      </p:sp>
      <p:pic>
        <p:nvPicPr>
          <p:cNvPr id="268" name="images.png" descr="images.png"/>
          <p:cNvPicPr>
            <a:picLocks noChangeAspect="1"/>
          </p:cNvPicPr>
          <p:nvPr/>
        </p:nvPicPr>
        <p:blipFill>
          <a:blip r:embed="rId2"/>
          <a:stretch>
            <a:fillRect/>
          </a:stretch>
        </p:blipFill>
        <p:spPr>
          <a:xfrm>
            <a:off x="15957227" y="3325975"/>
            <a:ext cx="1120501" cy="857251"/>
          </a:xfrm>
          <a:prstGeom prst="rect">
            <a:avLst/>
          </a:prstGeom>
          <a:ln w="12700">
            <a:miter lim="400000"/>
          </a:ln>
        </p:spPr>
      </p:pic>
      <p:pic>
        <p:nvPicPr>
          <p:cNvPr id="269" name="Screenshot 2023-03-26 at 13.39.05.png" descr="Screenshot 2023-03-26 at 13.39.05.png"/>
          <p:cNvPicPr>
            <a:picLocks noChangeAspect="1"/>
          </p:cNvPicPr>
          <p:nvPr/>
        </p:nvPicPr>
        <p:blipFill>
          <a:blip r:embed="rId3"/>
          <a:stretch>
            <a:fillRect/>
          </a:stretch>
        </p:blipFill>
        <p:spPr>
          <a:xfrm>
            <a:off x="7195276" y="6715799"/>
            <a:ext cx="3128580" cy="1084448"/>
          </a:xfrm>
          <a:prstGeom prst="rect">
            <a:avLst/>
          </a:prstGeom>
          <a:ln w="12700">
            <a:miter lim="400000"/>
          </a:ln>
        </p:spPr>
      </p:pic>
      <p:grpSp>
        <p:nvGrpSpPr>
          <p:cNvPr id="273" name="Group"/>
          <p:cNvGrpSpPr/>
          <p:nvPr/>
        </p:nvGrpSpPr>
        <p:grpSpPr>
          <a:xfrm>
            <a:off x="3852424" y="9690934"/>
            <a:ext cx="446486" cy="432980"/>
            <a:chOff x="0" y="0"/>
            <a:chExt cx="317500" cy="307895"/>
          </a:xfrm>
        </p:grpSpPr>
        <p:sp>
          <p:nvSpPr>
            <p:cNvPr id="270" name="Circle"/>
            <p:cNvSpPr/>
            <p:nvPr/>
          </p:nvSpPr>
          <p:spPr>
            <a:xfrm>
              <a:off x="99456" y="0"/>
              <a:ext cx="218044" cy="218044"/>
            </a:xfrm>
            <a:prstGeom prst="ellipse">
              <a:avLst/>
            </a:prstGeom>
            <a:solidFill>
              <a:srgbClr val="10B24D">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1" name="Circle"/>
            <p:cNvSpPr/>
            <p:nvPr/>
          </p:nvSpPr>
          <p:spPr>
            <a:xfrm>
              <a:off x="165075" y="177069"/>
              <a:ext cx="130827" cy="130827"/>
            </a:xfrm>
            <a:prstGeom prst="ellipse">
              <a:avLst/>
            </a:prstGeom>
            <a:solidFill>
              <a:srgbClr val="10B24D">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2" name="Circle"/>
            <p:cNvSpPr/>
            <p:nvPr/>
          </p:nvSpPr>
          <p:spPr>
            <a:xfrm>
              <a:off x="0" y="43608"/>
              <a:ext cx="130826" cy="130827"/>
            </a:xfrm>
            <a:prstGeom prst="ellipse">
              <a:avLst/>
            </a:prstGeom>
            <a:solidFill>
              <a:srgbClr val="10B24D">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77" name="Group"/>
          <p:cNvGrpSpPr/>
          <p:nvPr/>
        </p:nvGrpSpPr>
        <p:grpSpPr>
          <a:xfrm>
            <a:off x="3852424" y="10238588"/>
            <a:ext cx="446486" cy="432980"/>
            <a:chOff x="0" y="0"/>
            <a:chExt cx="317500" cy="307895"/>
          </a:xfrm>
        </p:grpSpPr>
        <p:sp>
          <p:nvSpPr>
            <p:cNvPr id="274" name="Circle"/>
            <p:cNvSpPr/>
            <p:nvPr/>
          </p:nvSpPr>
          <p:spPr>
            <a:xfrm>
              <a:off x="99456" y="0"/>
              <a:ext cx="218044" cy="218044"/>
            </a:xfrm>
            <a:prstGeom prst="ellipse">
              <a:avLst/>
            </a:prstGeom>
            <a:solidFill>
              <a:srgbClr val="5DA7EC">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5" name="Circle"/>
            <p:cNvSpPr/>
            <p:nvPr/>
          </p:nvSpPr>
          <p:spPr>
            <a:xfrm>
              <a:off x="165075" y="177069"/>
              <a:ext cx="130827" cy="130827"/>
            </a:xfrm>
            <a:prstGeom prst="ellipse">
              <a:avLst/>
            </a:prstGeom>
            <a:solidFill>
              <a:srgbClr val="5DA7EC">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6" name="Circle"/>
            <p:cNvSpPr/>
            <p:nvPr/>
          </p:nvSpPr>
          <p:spPr>
            <a:xfrm>
              <a:off x="0" y="43608"/>
              <a:ext cx="130826" cy="130827"/>
            </a:xfrm>
            <a:prstGeom prst="ellipse">
              <a:avLst/>
            </a:prstGeom>
            <a:solidFill>
              <a:srgbClr val="5DA7EC">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81" name="Group"/>
          <p:cNvGrpSpPr/>
          <p:nvPr/>
        </p:nvGrpSpPr>
        <p:grpSpPr>
          <a:xfrm>
            <a:off x="3852424" y="10785636"/>
            <a:ext cx="446486" cy="432979"/>
            <a:chOff x="0" y="0"/>
            <a:chExt cx="317500" cy="307895"/>
          </a:xfrm>
        </p:grpSpPr>
        <p:sp>
          <p:nvSpPr>
            <p:cNvPr id="278" name="Circle"/>
            <p:cNvSpPr/>
            <p:nvPr/>
          </p:nvSpPr>
          <p:spPr>
            <a:xfrm>
              <a:off x="99456" y="0"/>
              <a:ext cx="218044" cy="218044"/>
            </a:xfrm>
            <a:prstGeom prst="ellipse">
              <a:avLst/>
            </a:prstGeom>
            <a:solidFill>
              <a:srgbClr val="F3E252">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79" name="Circle"/>
            <p:cNvSpPr/>
            <p:nvPr/>
          </p:nvSpPr>
          <p:spPr>
            <a:xfrm>
              <a:off x="165075" y="177069"/>
              <a:ext cx="130827" cy="130827"/>
            </a:xfrm>
            <a:prstGeom prst="ellipse">
              <a:avLst/>
            </a:prstGeom>
            <a:solidFill>
              <a:srgbClr val="F3E252">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0" name="Circle"/>
            <p:cNvSpPr/>
            <p:nvPr/>
          </p:nvSpPr>
          <p:spPr>
            <a:xfrm>
              <a:off x="0" y="43608"/>
              <a:ext cx="130826" cy="130827"/>
            </a:xfrm>
            <a:prstGeom prst="ellipse">
              <a:avLst/>
            </a:prstGeom>
            <a:solidFill>
              <a:srgbClr val="F3E252">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85" name="Group"/>
          <p:cNvGrpSpPr/>
          <p:nvPr/>
        </p:nvGrpSpPr>
        <p:grpSpPr>
          <a:xfrm>
            <a:off x="3852424" y="11887012"/>
            <a:ext cx="446486" cy="432980"/>
            <a:chOff x="0" y="0"/>
            <a:chExt cx="317500" cy="307895"/>
          </a:xfrm>
        </p:grpSpPr>
        <p:sp>
          <p:nvSpPr>
            <p:cNvPr id="282" name="Circle"/>
            <p:cNvSpPr/>
            <p:nvPr/>
          </p:nvSpPr>
          <p:spPr>
            <a:xfrm>
              <a:off x="99456" y="0"/>
              <a:ext cx="218044" cy="218044"/>
            </a:xfrm>
            <a:prstGeom prst="ellipse">
              <a:avLst/>
            </a:prstGeom>
            <a:solidFill>
              <a:srgbClr val="E26E36">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3" name="Circle"/>
            <p:cNvSpPr/>
            <p:nvPr/>
          </p:nvSpPr>
          <p:spPr>
            <a:xfrm>
              <a:off x="165075" y="177069"/>
              <a:ext cx="130827" cy="130827"/>
            </a:xfrm>
            <a:prstGeom prst="ellipse">
              <a:avLst/>
            </a:prstGeom>
            <a:solidFill>
              <a:srgbClr val="E26E36">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4" name="Circle"/>
            <p:cNvSpPr/>
            <p:nvPr/>
          </p:nvSpPr>
          <p:spPr>
            <a:xfrm>
              <a:off x="0" y="43608"/>
              <a:ext cx="130826" cy="130827"/>
            </a:xfrm>
            <a:prstGeom prst="ellipse">
              <a:avLst/>
            </a:prstGeom>
            <a:solidFill>
              <a:srgbClr val="E26E36">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grpSp>
        <p:nvGrpSpPr>
          <p:cNvPr id="289" name="Group"/>
          <p:cNvGrpSpPr/>
          <p:nvPr/>
        </p:nvGrpSpPr>
        <p:grpSpPr>
          <a:xfrm>
            <a:off x="3852424" y="11333291"/>
            <a:ext cx="446486" cy="432979"/>
            <a:chOff x="0" y="0"/>
            <a:chExt cx="317500" cy="307895"/>
          </a:xfrm>
        </p:grpSpPr>
        <p:sp>
          <p:nvSpPr>
            <p:cNvPr id="286" name="Circle"/>
            <p:cNvSpPr/>
            <p:nvPr/>
          </p:nvSpPr>
          <p:spPr>
            <a:xfrm>
              <a:off x="99456" y="0"/>
              <a:ext cx="218044" cy="218044"/>
            </a:xfrm>
            <a:prstGeom prst="ellipse">
              <a:avLst/>
            </a:prstGeom>
            <a:solidFill>
              <a:srgbClr val="306DC3">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7" name="Circle"/>
            <p:cNvSpPr/>
            <p:nvPr/>
          </p:nvSpPr>
          <p:spPr>
            <a:xfrm>
              <a:off x="165075" y="177069"/>
              <a:ext cx="130827" cy="130827"/>
            </a:xfrm>
            <a:prstGeom prst="ellipse">
              <a:avLst/>
            </a:prstGeom>
            <a:solidFill>
              <a:srgbClr val="306DC3">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sp>
          <p:nvSpPr>
            <p:cNvPr id="288" name="Circle"/>
            <p:cNvSpPr/>
            <p:nvPr/>
          </p:nvSpPr>
          <p:spPr>
            <a:xfrm>
              <a:off x="0" y="43608"/>
              <a:ext cx="130826" cy="130827"/>
            </a:xfrm>
            <a:prstGeom prst="ellipse">
              <a:avLst/>
            </a:prstGeom>
            <a:solidFill>
              <a:srgbClr val="306DC3">
                <a:alpha val="64999"/>
              </a:srgbClr>
            </a:solidFill>
            <a:ln w="12700" cap="flat">
              <a:noFill/>
              <a:miter lim="400000"/>
            </a:ln>
            <a:effectLst/>
          </p:spPr>
          <p:txBody>
            <a:bodyPr wrap="square" lIns="71438" tIns="71438" rIns="71438" bIns="71438" numCol="1" anchor="ctr">
              <a:noAutofit/>
            </a:bodyPr>
            <a:lstStyle/>
            <a:p>
              <a:pPr defTabSz="1589541">
                <a:defRPr sz="3200">
                  <a:solidFill>
                    <a:srgbClr val="FFFFFF"/>
                  </a:solidFill>
                  <a:latin typeface="Graphik"/>
                  <a:ea typeface="Graphik"/>
                  <a:cs typeface="Graphik"/>
                  <a:sym typeface="Graphik"/>
                </a:defRPr>
              </a:pPr>
              <a:endParaRPr sz="4500"/>
            </a:p>
          </p:txBody>
        </p:sp>
      </p:grpSp>
      <p:pic>
        <p:nvPicPr>
          <p:cNvPr id="290" name="Screenshot 2023-03-26 at 14.03.11.png" descr="Screenshot 2023-03-26 at 14.03.11.png"/>
          <p:cNvPicPr>
            <a:picLocks noChangeAspect="1"/>
          </p:cNvPicPr>
          <p:nvPr/>
        </p:nvPicPr>
        <p:blipFill>
          <a:blip r:embed="rId4"/>
          <a:stretch>
            <a:fillRect/>
          </a:stretch>
        </p:blipFill>
        <p:spPr>
          <a:xfrm>
            <a:off x="738806" y="5249815"/>
            <a:ext cx="5357814" cy="2669963"/>
          </a:xfrm>
          <a:prstGeom prst="rect">
            <a:avLst/>
          </a:prstGeom>
          <a:ln w="12700">
            <a:miter lim="400000"/>
          </a:ln>
        </p:spPr>
      </p:pic>
      <p:sp>
        <p:nvSpPr>
          <p:cNvPr id="291" name="Rectangle"/>
          <p:cNvSpPr/>
          <p:nvPr/>
        </p:nvSpPr>
        <p:spPr>
          <a:xfrm>
            <a:off x="727715" y="5257857"/>
            <a:ext cx="5357814" cy="266104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292" name="Screenshot 2023-03-26 at 14.03.59.png" descr="Screenshot 2023-03-26 at 14.03.59.png"/>
          <p:cNvPicPr>
            <a:picLocks noChangeAspect="1"/>
          </p:cNvPicPr>
          <p:nvPr/>
        </p:nvPicPr>
        <p:blipFill>
          <a:blip r:embed="rId5"/>
          <a:stretch>
            <a:fillRect/>
          </a:stretch>
        </p:blipFill>
        <p:spPr>
          <a:xfrm>
            <a:off x="3246851" y="3035161"/>
            <a:ext cx="5357814" cy="2672205"/>
          </a:xfrm>
          <a:prstGeom prst="rect">
            <a:avLst/>
          </a:prstGeom>
          <a:ln w="12700">
            <a:miter lim="400000"/>
          </a:ln>
        </p:spPr>
      </p:pic>
      <p:pic>
        <p:nvPicPr>
          <p:cNvPr id="293" name="Screenshot 2023-03-26 at 14.05.59.png" descr="Screenshot 2023-03-26 at 14.05.59.png"/>
          <p:cNvPicPr>
            <a:picLocks noChangeAspect="1"/>
          </p:cNvPicPr>
          <p:nvPr/>
        </p:nvPicPr>
        <p:blipFill>
          <a:blip r:embed="rId6"/>
          <a:stretch>
            <a:fillRect/>
          </a:stretch>
        </p:blipFill>
        <p:spPr>
          <a:xfrm>
            <a:off x="9146491" y="9373502"/>
            <a:ext cx="5357814" cy="2669948"/>
          </a:xfrm>
          <a:prstGeom prst="rect">
            <a:avLst/>
          </a:prstGeom>
          <a:ln w="12700">
            <a:miter lim="400000"/>
          </a:ln>
        </p:spPr>
      </p:pic>
      <p:sp>
        <p:nvSpPr>
          <p:cNvPr id="294" name="Rectangle"/>
          <p:cNvSpPr/>
          <p:nvPr/>
        </p:nvSpPr>
        <p:spPr>
          <a:xfrm>
            <a:off x="9155349" y="9382432"/>
            <a:ext cx="5357814" cy="266104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pic>
        <p:nvPicPr>
          <p:cNvPr id="295" name="Screenshot 2023-03-26 at 14.07.50.png" descr="Screenshot 2023-03-26 at 14.07.50.png"/>
          <p:cNvPicPr>
            <a:picLocks noChangeAspect="1"/>
          </p:cNvPicPr>
          <p:nvPr/>
        </p:nvPicPr>
        <p:blipFill>
          <a:blip r:embed="rId7"/>
          <a:stretch>
            <a:fillRect/>
          </a:stretch>
        </p:blipFill>
        <p:spPr>
          <a:xfrm>
            <a:off x="11736792" y="6957731"/>
            <a:ext cx="5357814" cy="2669948"/>
          </a:xfrm>
          <a:prstGeom prst="rect">
            <a:avLst/>
          </a:prstGeom>
          <a:ln w="12700">
            <a:miter lim="400000"/>
          </a:ln>
        </p:spPr>
      </p:pic>
      <p:sp>
        <p:nvSpPr>
          <p:cNvPr id="296" name="Rectangle"/>
          <p:cNvSpPr/>
          <p:nvPr/>
        </p:nvSpPr>
        <p:spPr>
          <a:xfrm>
            <a:off x="11745722" y="6966662"/>
            <a:ext cx="5357814" cy="266104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
        <p:nvSpPr>
          <p:cNvPr id="297" name="Rectangle"/>
          <p:cNvSpPr/>
          <p:nvPr/>
        </p:nvSpPr>
        <p:spPr>
          <a:xfrm>
            <a:off x="3246851" y="3024895"/>
            <a:ext cx="5357814" cy="2678908"/>
          </a:xfrm>
          <a:prstGeom prst="rect">
            <a:avLst/>
          </a:prstGeom>
          <a:ln w="12700">
            <a:solidFill>
              <a:srgbClr val="929292"/>
            </a:solidFill>
            <a:miter lim="400000"/>
          </a:ln>
        </p:spPr>
        <p:txBody>
          <a:bodyPr lIns="71438" tIns="71438" rIns="71438" bIns="71438" anchor="ctr"/>
          <a:lstStyle/>
          <a:p>
            <a:pPr defTabSz="1589541">
              <a:defRPr sz="3200">
                <a:solidFill>
                  <a:srgbClr val="FFFFFF"/>
                </a:solidFill>
                <a:latin typeface="Graphik"/>
                <a:ea typeface="Graphik"/>
                <a:cs typeface="Graphik"/>
                <a:sym typeface="Graphik"/>
              </a:defRPr>
            </a:pPr>
            <a:endParaRPr sz="450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3"/>
</p:tagLst>
</file>

<file path=ppt/tags/tag2.xml><?xml version="1.0" encoding="utf-8"?>
<p:tagLst xmlns:a="http://schemas.openxmlformats.org/drawingml/2006/main" xmlns:r="http://schemas.openxmlformats.org/officeDocument/2006/relationships" xmlns:p="http://schemas.openxmlformats.org/presentationml/2006/main">
  <p:tag name="TIMING" val="|86|22.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4031</Words>
  <Application>Microsoft Office PowerPoint</Application>
  <PresentationFormat>Custom</PresentationFormat>
  <Paragraphs>632</Paragraphs>
  <Slides>47</Slides>
  <Notes>16</Notes>
  <HiddenSlides>3</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47</vt:i4>
      </vt:variant>
    </vt:vector>
  </HeadingPairs>
  <TitlesOfParts>
    <vt:vector size="63" baseType="lpstr">
      <vt:lpstr>Arial</vt:lpstr>
      <vt:lpstr>Courier New</vt:lpstr>
      <vt:lpstr>Graphik</vt:lpstr>
      <vt:lpstr>Helvetica Light</vt:lpstr>
      <vt:lpstr>Helvetica Neue</vt:lpstr>
      <vt:lpstr>Lato</vt:lpstr>
      <vt:lpstr>Lato Black</vt:lpstr>
      <vt:lpstr>Lato Bold</vt:lpstr>
      <vt:lpstr>Lato Medium</vt:lpstr>
      <vt:lpstr>Lato Regular</vt:lpstr>
      <vt:lpstr>Lato-Regular</vt:lpstr>
      <vt:lpstr>Times</vt:lpstr>
      <vt:lpstr>Times New Roman</vt:lpstr>
      <vt:lpstr>Wingdings</vt:lpstr>
      <vt:lpstr>White</vt:lpstr>
      <vt:lpstr>1_White</vt:lpstr>
      <vt:lpstr>Amsterdam Modeling Suite Atomistic &amp; Multiscale Simulations for Chemistry &amp; Materials </vt:lpstr>
      <vt:lpstr>New materials discovery too slow</vt:lpstr>
      <vt:lpstr>Bottom up Property Prediction</vt:lpstr>
      <vt:lpstr>Bottom up Property Prediction</vt:lpstr>
      <vt:lpstr>Bottom up Reactor Design</vt:lpstr>
      <vt:lpstr>History: Sofware for Chemistry &amp; Materials</vt:lpstr>
      <vt:lpstr>Amsterdam Modeling Suite</vt:lpstr>
      <vt:lpstr>The graphical user interface (GUI)</vt:lpstr>
      <vt:lpstr>AMS driver: MD with ‘anything’</vt:lpstr>
      <vt:lpstr>ADF: Molecular DFT</vt:lpstr>
      <vt:lpstr>BAND Periodic DFT with AOs</vt:lpstr>
      <vt:lpstr>BAND + Plane Wave codes (QE)</vt:lpstr>
      <vt:lpstr>DFTB: ‘fast DFT’ for molecules &amp; periodic</vt:lpstr>
      <vt:lpstr>PowerPoint Presentation</vt:lpstr>
      <vt:lpstr>ReaxFF – reactive molecular dynamics</vt:lpstr>
      <vt:lpstr>PowerPoint Presentation</vt:lpstr>
      <vt:lpstr>PowerPoint Presentation</vt:lpstr>
      <vt:lpstr>ReaxFF simulations: degradation</vt:lpstr>
      <vt:lpstr>PowerPoint Presentation</vt:lpstr>
      <vt:lpstr>Machine Learning Potentials</vt:lpstr>
      <vt:lpstr>MLPotentials for chemistry</vt:lpstr>
      <vt:lpstr>MLPotentials for (battery) materials</vt:lpstr>
      <vt:lpstr>Training FF with ParAMS</vt:lpstr>
      <vt:lpstr>Training MLP with ParAMS</vt:lpstr>
      <vt:lpstr>Hybrid Engine</vt:lpstr>
      <vt:lpstr>PowerPoint Presentation</vt:lpstr>
      <vt:lpstr>PowerPoint Presentation</vt:lpstr>
      <vt:lpstr>Enjoy the workshop! </vt:lpstr>
      <vt:lpstr>Summary: Amsterdam Modeling Suite</vt:lpstr>
      <vt:lpstr>PowerPoint Presentation</vt:lpstr>
      <vt:lpstr>PowerPoint Presentation</vt:lpstr>
      <vt:lpstr>PowerPoint Presentation</vt:lpstr>
      <vt:lpstr>Electrochemical activation MoTe2 for H2 evolution</vt:lpstr>
      <vt:lpstr>PowerPoint Presentation</vt:lpstr>
      <vt:lpstr>Training FF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lpstr>Training MLP with ParAMS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Fedor Goumans</dc:creator>
  <cp:lastModifiedBy>Fedor Goumans</cp:lastModifiedBy>
  <cp:revision>169</cp:revision>
  <cp:lastPrinted>2022-06-30T05:48:21Z</cp:lastPrinted>
  <dcterms:modified xsi:type="dcterms:W3CDTF">2023-08-27T23:26:09Z</dcterms:modified>
</cp:coreProperties>
</file>