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42" r:id="rId2"/>
    <p:sldId id="571" r:id="rId3"/>
    <p:sldId id="604" r:id="rId4"/>
    <p:sldId id="4459" r:id="rId5"/>
    <p:sldId id="4460" r:id="rId6"/>
    <p:sldId id="663" r:id="rId7"/>
    <p:sldId id="664" r:id="rId8"/>
    <p:sldId id="665" r:id="rId9"/>
    <p:sldId id="578" r:id="rId10"/>
    <p:sldId id="590" r:id="rId11"/>
    <p:sldId id="585" r:id="rId12"/>
    <p:sldId id="588" r:id="rId13"/>
    <p:sldId id="4543" r:id="rId14"/>
    <p:sldId id="4541" r:id="rId15"/>
    <p:sldId id="667" r:id="rId16"/>
    <p:sldId id="4550" r:id="rId17"/>
    <p:sldId id="598" r:id="rId18"/>
    <p:sldId id="577" r:id="rId19"/>
    <p:sldId id="4514" r:id="rId20"/>
    <p:sldId id="696" r:id="rId21"/>
    <p:sldId id="699" r:id="rId22"/>
    <p:sldId id="4515" r:id="rId23"/>
    <p:sldId id="4516" r:id="rId24"/>
    <p:sldId id="4517" r:id="rId25"/>
    <p:sldId id="688" r:id="rId26"/>
    <p:sldId id="704" r:id="rId27"/>
    <p:sldId id="705" r:id="rId28"/>
    <p:sldId id="706" r:id="rId29"/>
    <p:sldId id="703" r:id="rId30"/>
    <p:sldId id="707" r:id="rId31"/>
  </p:sldIdLst>
  <p:sldSz cx="18288000" cy="13716000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7224" userDrawn="1">
          <p15:clr>
            <a:srgbClr val="A4A3A4"/>
          </p15:clr>
        </p15:guide>
        <p15:guide id="2" pos="5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05"/>
    <p:restoredTop sz="50000" autoAdjust="0"/>
  </p:normalViewPr>
  <p:slideViewPr>
    <p:cSldViewPr snapToGrid="0" snapToObjects="1">
      <p:cViewPr varScale="1">
        <p:scale>
          <a:sx n="55" d="100"/>
          <a:sy n="55" d="100"/>
        </p:scale>
        <p:origin x="80" y="708"/>
      </p:cViewPr>
      <p:guideLst>
        <p:guide orient="horz" pos="7224"/>
        <p:guide pos="58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9" d="100"/>
        <a:sy n="2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</p:spPr>
        <p:txBody>
          <a:bodyPr lIns="94348" tIns="47174" rIns="94348" bIns="47174"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47209" y="4861442"/>
            <a:ext cx="5209646" cy="4605576"/>
          </a:xfrm>
          <a:prstGeom prst="rect">
            <a:avLst/>
          </a:prstGeom>
        </p:spPr>
        <p:txBody>
          <a:bodyPr lIns="94348" tIns="47174" rIns="94348" bIns="4717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5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706438"/>
            <a:ext cx="4703763" cy="3527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47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80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89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43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02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15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 points AMS: DFT, semi-empirical and reactive FF in 1 Suite, with 1 integrated GUI, (python) scripting tools</a:t>
            </a:r>
          </a:p>
        </p:txBody>
      </p:sp>
    </p:spTree>
    <p:extLst>
      <p:ext uri="{BB962C8B-B14F-4D97-AF65-F5344CB8AC3E}">
        <p14:creationId xmlns:p14="http://schemas.microsoft.com/office/powerpoint/2010/main" val="20521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992" y="9721107"/>
            <a:ext cx="3078427" cy="5117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48" tIns="47174" rIns="94348" bIns="47174"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576" indent="-294837"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9347" indent="-235869"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51086" indent="-235869"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2825" indent="-235869"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6D0C4C1-5EEA-CA4D-B648-641E01A0AA77}" type="slidenum">
              <a:rPr lang="en-US" altLang="en-US" sz="1200">
                <a:latin typeface="Times" charset="0"/>
              </a:rPr>
              <a:pPr/>
              <a:t>8</a:t>
            </a:fld>
            <a:endParaRPr lang="en-US" altLang="en-US" sz="1200">
              <a:latin typeface="Times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09" y="4861442"/>
            <a:ext cx="5209646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975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/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4986" indent="-309610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8441" indent="-247688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33817" indent="-247688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29193" indent="-247688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00E9292-8714-6546-BC29-BECEBDBD9DDC}" type="slidenum">
              <a:rPr lang="en-US" altLang="en-US" sz="1300">
                <a:latin typeface="Times" charset="0"/>
              </a:rPr>
              <a:pPr/>
              <a:t>13</a:t>
            </a:fld>
            <a:endParaRPr lang="en-US" altLang="en-US" sz="1300" dirty="0">
              <a:latin typeface="Times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6988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altLang="en-US" sz="2600" dirty="0">
                <a:solidFill>
                  <a:srgbClr val="1A6134"/>
                </a:solidFill>
              </a:rPr>
              <a:t>User should not have to pre-define reactive sites or reaction pathways; potential functions should be able to automatically handle coordination changes associated with reactions.</a:t>
            </a:r>
          </a:p>
          <a:p>
            <a:endParaRPr lang="en-GB" altLang="en-US" sz="2600" dirty="0"/>
          </a:p>
          <a:p>
            <a:r>
              <a:rPr lang="en-GB" altLang="en-US" sz="2600" dirty="0">
                <a:solidFill>
                  <a:schemeClr val="accent2"/>
                </a:solidFill>
              </a:rPr>
              <a:t>force field should be able to determine equilibrium bond lengths, valence angles etc. from chemical environment.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537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/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4986" indent="-309610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38441" indent="-247688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33817" indent="-247688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29193" indent="-247688"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894429">
              <a:defRPr/>
            </a:pPr>
            <a:fld id="{36D0C4C1-5EEA-CA4D-B648-641E01A0AA77}" type="slidenum">
              <a:rPr lang="en-US" altLang="en-US" sz="1300">
                <a:solidFill>
                  <a:srgbClr val="000000"/>
                </a:solidFill>
                <a:latin typeface="Times" charset="0"/>
              </a:rPr>
              <a:pPr defTabSz="894429">
                <a:defRPr/>
              </a:pPr>
              <a:t>14</a:t>
            </a:fld>
            <a:endParaRPr lang="en-US" altLang="en-US" sz="13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698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09" y="4861441"/>
            <a:ext cx="5209646" cy="460557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838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200" b="1" i="0" dirty="0">
                <a:latin typeface="Helvetica Neue"/>
                <a:ea typeface="Helvetica Neue"/>
                <a:cs typeface="Helvetica Neue"/>
                <a:sym typeface="Helvetica Neue"/>
              </a:rPr>
              <a:t>Fig. 1 </a:t>
            </a:r>
            <a:r>
              <a:rPr lang="en-US" sz="2200" b="0" i="0" dirty="0">
                <a:latin typeface="Helvetica Neue"/>
                <a:ea typeface="Helvetica Neue"/>
                <a:cs typeface="Helvetica Neue"/>
                <a:sym typeface="Helvetica Neue"/>
              </a:rPr>
              <a:t>Schematic of the surface self-diffusion pathways. Surface atoms A, B and C exhibit (a) terrace diffusion (b) diffusion away from a step and (c) interlayer diffusion/diffusion across a step, with energy barriers </a:t>
            </a:r>
            <a:r>
              <a:rPr lang="en-US" sz="2200" b="0" i="1" dirty="0"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2200" b="0" i="0" baseline="-25000" dirty="0">
                <a:latin typeface="Helvetica Neue"/>
                <a:ea typeface="Helvetica Neue"/>
                <a:cs typeface="Helvetica Neue"/>
                <a:sym typeface="Helvetica Neue"/>
              </a:rPr>
              <a:t>a1</a:t>
            </a:r>
            <a:r>
              <a:rPr lang="en-US" sz="2200" b="0" i="0" dirty="0"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US" sz="2200" b="0" i="1" dirty="0"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2200" b="0" i="0" baseline="-25000" dirty="0">
                <a:latin typeface="Helvetica Neue"/>
                <a:ea typeface="Helvetica Neue"/>
                <a:cs typeface="Helvetica Neue"/>
                <a:sym typeface="Helvetica Neue"/>
              </a:rPr>
              <a:t>a2</a:t>
            </a:r>
            <a:r>
              <a:rPr lang="en-US" sz="2200" b="0" i="0" dirty="0">
                <a:latin typeface="Helvetica Neue"/>
                <a:ea typeface="Helvetica Neue"/>
                <a:cs typeface="Helvetica Neue"/>
                <a:sym typeface="Helvetica Neue"/>
              </a:rPr>
              <a:t>, and </a:t>
            </a:r>
            <a:r>
              <a:rPr lang="en-US" sz="2200" b="0" i="1" dirty="0"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2200" b="0" i="0" baseline="-25000" dirty="0">
                <a:latin typeface="Helvetica Neue"/>
                <a:ea typeface="Helvetica Neue"/>
                <a:cs typeface="Helvetica Neue"/>
                <a:sym typeface="Helvetica Neue"/>
              </a:rPr>
              <a:t>a3</a:t>
            </a:r>
            <a:r>
              <a:rPr lang="en-US" sz="2200" b="0" i="0" dirty="0">
                <a:latin typeface="Helvetica Neue"/>
                <a:ea typeface="Helvetica Neue"/>
                <a:cs typeface="Helvetica Neue"/>
                <a:sym typeface="Helvetica Neue"/>
              </a:rPr>
              <a:t>, respectively. A representative energy profile along the reaction path, showing the initial state (IS), final state (FS), height of the diffusion barrier (</a:t>
            </a:r>
            <a:r>
              <a:rPr lang="en-US" sz="2200" b="0" i="1" dirty="0"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2200" b="0" i="0" baseline="-25000" dirty="0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US" sz="2200" b="0" i="0" dirty="0">
                <a:latin typeface="Helvetica Neue"/>
                <a:ea typeface="Helvetica Neue"/>
                <a:cs typeface="Helvetica Neue"/>
                <a:sym typeface="Helvetica Neue"/>
              </a:rPr>
              <a:t>) and the transition state (TS) is illustrated in (d).</a:t>
            </a:r>
            <a:br>
              <a:rPr lang="en-US" b="1" dirty="0"/>
            </a:br>
            <a:r>
              <a:rPr lang="en-US" b="1" dirty="0"/>
              <a:t>Fig. 2 </a:t>
            </a:r>
            <a:r>
              <a:rPr lang="en-US" dirty="0" err="1"/>
              <a:t>Electrodeposition</a:t>
            </a:r>
            <a:r>
              <a:rPr lang="en-US" dirty="0"/>
              <a:t> morphologies obtained at an </a:t>
            </a:r>
            <a:r>
              <a:rPr lang="en-US" dirty="0" err="1"/>
              <a:t>overpotential</a:t>
            </a:r>
            <a:r>
              <a:rPr lang="en-US" dirty="0"/>
              <a:t> of 0.3 V, 0.4 V and 0.5 V. Two specific conditions are set for the self-diffusion barriers: (a) </a:t>
            </a:r>
            <a:r>
              <a:rPr lang="en-US" i="1" dirty="0"/>
              <a:t>E</a:t>
            </a:r>
            <a:r>
              <a:rPr lang="en-US" baseline="-25000" dirty="0"/>
              <a:t>a1</a:t>
            </a:r>
            <a:r>
              <a:rPr lang="en-US" dirty="0"/>
              <a:t> = 0.15 </a:t>
            </a:r>
            <a:r>
              <a:rPr lang="en-US" dirty="0" err="1"/>
              <a:t>eV</a:t>
            </a:r>
            <a:r>
              <a:rPr lang="en-US" dirty="0"/>
              <a:t> and </a:t>
            </a:r>
            <a:r>
              <a:rPr lang="en-US" i="1" dirty="0"/>
              <a:t>E</a:t>
            </a:r>
            <a:r>
              <a:rPr lang="en-US" baseline="-25000" dirty="0"/>
              <a:t>a2</a:t>
            </a:r>
            <a:r>
              <a:rPr lang="en-US" dirty="0"/>
              <a:t> = 0.3 </a:t>
            </a:r>
            <a:r>
              <a:rPr lang="en-US" dirty="0" err="1"/>
              <a:t>eV</a:t>
            </a:r>
            <a:r>
              <a:rPr lang="en-US" dirty="0"/>
              <a:t> with </a:t>
            </a:r>
            <a:r>
              <a:rPr lang="en-US" i="1" dirty="0"/>
              <a:t>E</a:t>
            </a:r>
            <a:r>
              <a:rPr lang="en-US" baseline="-25000" dirty="0"/>
              <a:t>a3</a:t>
            </a:r>
            <a:r>
              <a:rPr lang="en-US" dirty="0"/>
              <a:t> → ∞; (b) </a:t>
            </a:r>
            <a:r>
              <a:rPr lang="en-US" i="1" dirty="0"/>
              <a:t>E</a:t>
            </a:r>
            <a:r>
              <a:rPr lang="en-US" baseline="-25000" dirty="0"/>
              <a:t>a1</a:t>
            </a:r>
            <a:r>
              <a:rPr lang="en-US" dirty="0"/>
              <a:t> = 0.15 </a:t>
            </a:r>
            <a:r>
              <a:rPr lang="en-US" dirty="0" err="1"/>
              <a:t>eV</a:t>
            </a:r>
            <a:r>
              <a:rPr lang="en-US" dirty="0"/>
              <a:t> and </a:t>
            </a:r>
            <a:r>
              <a:rPr lang="en-US" i="1" dirty="0"/>
              <a:t>E</a:t>
            </a:r>
            <a:r>
              <a:rPr lang="en-US" baseline="-25000" dirty="0"/>
              <a:t>a3</a:t>
            </a:r>
            <a:r>
              <a:rPr lang="en-US" dirty="0"/>
              <a:t> = 0.3 </a:t>
            </a:r>
            <a:r>
              <a:rPr lang="en-US" dirty="0" err="1"/>
              <a:t>eV</a:t>
            </a:r>
            <a:r>
              <a:rPr lang="en-US" dirty="0"/>
              <a:t> with </a:t>
            </a:r>
            <a:r>
              <a:rPr lang="en-US" i="1" dirty="0"/>
              <a:t>E</a:t>
            </a:r>
            <a:r>
              <a:rPr lang="en-US" baseline="-25000" dirty="0"/>
              <a:t>a2</a:t>
            </a:r>
            <a:r>
              <a:rPr lang="en-US" dirty="0"/>
              <a:t> → ∞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5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87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4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55134" y="2131003"/>
            <a:ext cx="16978313" cy="99751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123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hape 42"/>
          <p:cNvSpPr>
            <a:spLocks noGrp="1"/>
          </p:cNvSpPr>
          <p:nvPr>
            <p:ph type="pic" sz="half" idx="13"/>
          </p:nvPr>
        </p:nvSpPr>
        <p:spPr>
          <a:xfrm>
            <a:off x="9877425" y="2093641"/>
            <a:ext cx="7755442" cy="99839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55134" y="2102428"/>
            <a:ext cx="9222290" cy="99751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07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06701" y="12906377"/>
            <a:ext cx="12242800" cy="577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698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06701" y="12906377"/>
            <a:ext cx="12242800" cy="577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932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12712701"/>
            <a:ext cx="4267200" cy="730250"/>
          </a:xfrm>
          <a:prstGeom prst="rect">
            <a:avLst/>
          </a:prstGeom>
        </p:spPr>
        <p:txBody>
          <a:bodyPr/>
          <a:lstStyle/>
          <a:p>
            <a:fld id="{2E22DF34-8B96-45B9-8A8A-75FDD740FC60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12712701"/>
            <a:ext cx="5791200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12712701"/>
            <a:ext cx="4267200" cy="730250"/>
          </a:xfrm>
          <a:prstGeom prst="rect">
            <a:avLst/>
          </a:prstGeom>
        </p:spPr>
        <p:txBody>
          <a:bodyPr/>
          <a:lstStyle/>
          <a:p>
            <a:fld id="{6C4420FD-534D-4DF1-AB7D-E98934263B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8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8009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hape 42"/>
          <p:cNvSpPr>
            <a:spLocks noGrp="1"/>
          </p:cNvSpPr>
          <p:nvPr>
            <p:ph type="pic" sz="half" idx="13"/>
          </p:nvPr>
        </p:nvSpPr>
        <p:spPr>
          <a:xfrm>
            <a:off x="9877425" y="2093641"/>
            <a:ext cx="7755442" cy="99839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55134" y="2102428"/>
            <a:ext cx="9222290" cy="99751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9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sz="half" idx="13"/>
          </p:nvPr>
        </p:nvSpPr>
        <p:spPr>
          <a:xfrm>
            <a:off x="9874485" y="1104900"/>
            <a:ext cx="714375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1238250" y="1104900"/>
            <a:ext cx="7667625" cy="5613400"/>
          </a:xfrm>
          <a:prstGeom prst="rect">
            <a:avLst/>
          </a:prstGeom>
        </p:spPr>
        <p:txBody>
          <a:bodyPr anchor="b"/>
          <a:lstStyle>
            <a:lvl1pPr>
              <a:defRPr sz="6300"/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1238250" y="6845300"/>
            <a:ext cx="7667625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indent="1714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3429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5143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6858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0" y="635000"/>
            <a:ext cx="2486582" cy="15875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pic" sz="half" idx="13"/>
          </p:nvPr>
        </p:nvSpPr>
        <p:spPr>
          <a:xfrm>
            <a:off x="9877425" y="3873500"/>
            <a:ext cx="714375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266825" y="1587500"/>
            <a:ext cx="1575435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half" idx="1"/>
          </p:nvPr>
        </p:nvSpPr>
        <p:spPr>
          <a:xfrm>
            <a:off x="1266825" y="3873500"/>
            <a:ext cx="7505700" cy="92075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8382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12573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16764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20955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3" name="pasted-image.pd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76250" y="635001"/>
            <a:ext cx="2486582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266825" y="1778000"/>
            <a:ext cx="15754350" cy="10147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11820525" y="7048500"/>
            <a:ext cx="5553075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quarter" idx="14"/>
          </p:nvPr>
        </p:nvSpPr>
        <p:spPr>
          <a:xfrm>
            <a:off x="11820525" y="1130300"/>
            <a:ext cx="5553075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15"/>
          </p:nvPr>
        </p:nvSpPr>
        <p:spPr>
          <a:xfrm>
            <a:off x="904875" y="1130300"/>
            <a:ext cx="106299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body" sz="quarter" idx="13"/>
          </p:nvPr>
        </p:nvSpPr>
        <p:spPr>
          <a:xfrm>
            <a:off x="1790700" y="8953500"/>
            <a:ext cx="14716125" cy="5309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5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4"/>
          </p:nvPr>
        </p:nvSpPr>
        <p:spPr>
          <a:xfrm>
            <a:off x="1790700" y="6045200"/>
            <a:ext cx="14716125" cy="6924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>
                <a:solidFill>
                  <a:srgbClr val="FF931E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pic" idx="13"/>
          </p:nvPr>
        </p:nvSpPr>
        <p:spPr>
          <a:xfrm>
            <a:off x="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" y="11898560"/>
            <a:ext cx="3557288" cy="170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3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5134" y="1"/>
            <a:ext cx="16977732" cy="1771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Footer Placeholder 5"/>
          <p:cNvSpPr txBox="1">
            <a:spLocks/>
          </p:cNvSpPr>
          <p:nvPr userDrawn="1"/>
        </p:nvSpPr>
        <p:spPr>
          <a:xfrm>
            <a:off x="655135" y="12757150"/>
            <a:ext cx="15461165" cy="7302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Helvetica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de-DE" sz="3000" b="0" i="0" baseline="0" dirty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ASC </a:t>
            </a:r>
            <a:r>
              <a:rPr lang="de-DE" sz="3000" b="0" i="0" baseline="0" dirty="0" err="1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hands</a:t>
            </a:r>
            <a:r>
              <a:rPr lang="de-DE" sz="3000" b="0" i="0" baseline="0" dirty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-on AMS </a:t>
            </a:r>
            <a:r>
              <a:rPr lang="de-DE" sz="3000" b="0" i="0" baseline="0" dirty="0" err="1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workshop</a:t>
            </a:r>
            <a:r>
              <a:rPr lang="de-DE" sz="3000" b="0" i="0" baseline="0" dirty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, 22 March 2023      </a:t>
            </a:r>
            <a:r>
              <a:rPr lang="de-DE" sz="3000" b="0" i="0" dirty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© SCM</a:t>
            </a:r>
            <a:r>
              <a:rPr lang="de-DE" sz="3000" b="0" i="0" baseline="0" dirty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        </a:t>
            </a:r>
            <a:fld id="{C7AD1CBD-BE06-FB4C-992F-7F384C259F72}" type="slidenum">
              <a:rPr lang="de-DE" sz="3000" b="0" i="0" baseline="0" smtClean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pPr algn="r"/>
              <a:t>‹#›</a:t>
            </a:fld>
            <a:endParaRPr lang="en-US" sz="3000" b="0" i="0" dirty="0">
              <a:solidFill>
                <a:schemeClr val="tx2"/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55134" y="2122216"/>
            <a:ext cx="16977732" cy="9914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502427"/>
            <a:ext cx="1828800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2642378"/>
            <a:ext cx="2914650" cy="9811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71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marL="0" marR="0" indent="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chemeClr val="accent1"/>
          </a:solidFill>
          <a:uFillTx/>
          <a:latin typeface="Lato Black"/>
          <a:ea typeface="Lato Black"/>
          <a:cs typeface="Lato Black"/>
          <a:sym typeface="Lato Black"/>
        </a:defRPr>
      </a:lvl1pPr>
      <a:lvl2pPr marL="0" marR="0" indent="1714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2pPr>
      <a:lvl3pPr marL="0" marR="0" indent="3429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3pPr>
      <a:lvl4pPr marL="0" marR="0" indent="5143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4pPr>
      <a:lvl5pPr marL="0" marR="0" indent="6858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5pPr>
      <a:lvl6pPr marL="0" marR="0" indent="8572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6pPr>
      <a:lvl7pPr marL="0" marR="0" indent="10287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7pPr>
      <a:lvl8pPr marL="0" marR="0" indent="12001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8pPr>
      <a:lvl9pPr marL="0" marR="0" indent="13716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9pPr>
    </p:titleStyle>
    <p:bodyStyle>
      <a:lvl1pPr marL="47625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1pPr>
      <a:lvl2pPr marL="95250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Courier New" charset="0"/>
        <a:buChar char="o"/>
        <a:tabLst/>
        <a:defRPr sz="3000" b="0" i="0" u="none" strike="noStrike" cap="none" spc="0" baseline="0">
          <a:ln>
            <a:noFill/>
          </a:ln>
          <a:solidFill>
            <a:schemeClr val="tx1">
              <a:lumMod val="95000"/>
              <a:lumOff val="5000"/>
            </a:schemeClr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2pPr>
      <a:lvl3pPr marL="142875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Wingdings" charset="2"/>
        <a:buChar char="§"/>
        <a:tabLst/>
        <a:defRPr sz="3000" b="0" i="0" u="none" strike="noStrike" cap="none" spc="0" baseline="0">
          <a:ln>
            <a:noFill/>
          </a:ln>
          <a:solidFill>
            <a:schemeClr val="accent1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3pPr>
      <a:lvl4pPr marL="190500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Wingdings" charset="2"/>
        <a:buChar char="Ø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4pPr>
      <a:lvl5pPr marL="238125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Wingdings" charset="2"/>
        <a:buChar char="ü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5pPr>
      <a:lvl6pPr marL="285750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33375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81000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28625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714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429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143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858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572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0287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2001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3716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scm.com" TargetMode="External"/><Relationship Id="rId2" Type="http://schemas.openxmlformats.org/officeDocument/2006/relationships/hyperlink" Target="mailto:goumans@scm.com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2/wcms.1401" TargetMode="External"/><Relationship Id="rId3" Type="http://schemas.openxmlformats.org/officeDocument/2006/relationships/image" Target="../media/image18.jpeg"/><Relationship Id="rId7" Type="http://schemas.openxmlformats.org/officeDocument/2006/relationships/hyperlink" Target="https://www.scm.com/doc/Tutorials/Advanced/BAND_PEDA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hyperlink" Target="http://dx.doi.org/10.1039/C4CP00966E" TargetMode="External"/><Relationship Id="rId10" Type="http://schemas.openxmlformats.org/officeDocument/2006/relationships/hyperlink" Target="https://doi.org/10.1021/jacs.8b08038" TargetMode="External"/><Relationship Id="rId4" Type="http://schemas.openxmlformats.org/officeDocument/2006/relationships/hyperlink" Target="https://www.scm.com/applications/materials-science/closing-band-gap-2d-semiconductor-electric-field/" TargetMode="External"/><Relationship Id="rId9" Type="http://schemas.openxmlformats.org/officeDocument/2006/relationships/hyperlink" Target="https://www.scm.com/doc/Tutorials/Advanced/BAND_Bands_and_COOP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doc.2023/params/examples/xtb_lif/xtb_lif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hyperlink" Target="https://www.scm.com/doc/Tutorials/Advanced/ReaxFF_batteries_voltage_profile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m.com/highlights/modeling-li-metal-plating-at-the-graphene-surface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hyperlink" Target="http://dx.doi.org/10.1038/npjcompumats.2015.11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m.com/news/reaxff-analyze-surface-reactions/" TargetMode="External"/><Relationship Id="rId3" Type="http://schemas.openxmlformats.org/officeDocument/2006/relationships/image" Target="../media/image26.jpeg"/><Relationship Id="rId7" Type="http://schemas.openxmlformats.org/officeDocument/2006/relationships/hyperlink" Target="https://www.scm.com/doc/Tutorials/ReaxFF/Burning_methane.html" TargetMode="External"/><Relationship Id="rId12" Type="http://schemas.openxmlformats.org/officeDocument/2006/relationships/hyperlink" Target="https://www.scm.com/doc/Tutorials/MolecularDynamicsAndMonteCarlo/ElectronTransferAliphaticChain.htmlhttps:/www.youtube.com/watch?v=QywDl9BylE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cm.com/doc/Tutorials/MolecularDynamicsAndMonteCarlo/CVHD.html" TargetMode="External"/><Relationship Id="rId11" Type="http://schemas.openxmlformats.org/officeDocument/2006/relationships/hyperlink" Target="https://www.scm.com/doc/ReaxFF/Properties.html" TargetMode="External"/><Relationship Id="rId5" Type="http://schemas.openxmlformats.org/officeDocument/2006/relationships/hyperlink" Target="https://www.scm.com/doc/Tutorials/MolecularDynamicsAndMonteCarlo/MoleculeGunSimulationCVD.html" TargetMode="External"/><Relationship Id="rId10" Type="http://schemas.openxmlformats.org/officeDocument/2006/relationships/hyperlink" Target="https://www.scm.com/doc/Tutorials/Advanced/ReaxFF_polymers_bond_boost.html" TargetMode="External"/><Relationship Id="rId4" Type="http://schemas.openxmlformats.org/officeDocument/2006/relationships/hyperlink" Target="https://www.scm.com/doc/Tutorials/MolecularDynamicsAndMonteCarlo/GCMCLiSBattery.html" TargetMode="External"/><Relationship Id="rId9" Type="http://schemas.openxmlformats.org/officeDocument/2006/relationships/hyperlink" Target="https://www.scm.com/doc/params/general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RvhAdukioA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doc.2023/pyzacros/intro.html#simple-example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5" Type="http://schemas.openxmlformats.org/officeDocument/2006/relationships/hyperlink" Target="https://doi.org/10.1039/D0CP01352H" TargetMode="Externa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s://www.scm.com/doc/Tutorials/ADF/Vibrational_frequencies_and_IR_spectrum_of_ethane.html" TargetMode="External"/><Relationship Id="rId7" Type="http://schemas.openxmlformats.org/officeDocument/2006/relationships/hyperlink" Target="http://www.scm.com/doc/Tutorials/GUI_overview/Building_Molecules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ebbook.nist.gov/cgi/cbook.cgi?ID=C107028&amp;Mask=400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s://webbook.nist.gov/cgi/cbook.cgi?ID=C107028&amp;Type=IR-SPEC&amp;Index=1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www.scm.com/faq/adf-faq/#how-do-i-calculate-uvvis-spectra-with-adf" TargetMode="Externa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bin2023" TargetMode="External"/><Relationship Id="rId2" Type="http://schemas.openxmlformats.org/officeDocument/2006/relationships/hyperlink" Target="http://www.scm.com/doc2023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m.com/as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faq/adf-faq/#what-settings-are-recommended-for-nmr-calculation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://www.hmdb.ca/spectra/nmr_one_d/210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crolei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www.scm.com/doc/Tutorials/StructureAndReactivity/NEB.html" TargetMode="External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scm.com/doc/AMS/Vibrational_Spectroscopy.html?highlight=vibrations#thermodynamics-ideal-gas" TargetMode="External"/><Relationship Id="rId5" Type="http://schemas.openxmlformats.org/officeDocument/2006/relationships/hyperlink" Target="https://www.scm.com/highlights/double-hybrids-recommendations-for-accurate-thermochemistry-kinetics/" TargetMode="External"/><Relationship Id="rId10" Type="http://schemas.openxmlformats.org/officeDocument/2006/relationships/hyperlink" Target="https://www.youtube.com/watch?v=NOvHR1xEK7g" TargetMode="External"/><Relationship Id="rId4" Type="http://schemas.openxmlformats.org/officeDocument/2006/relationships/hyperlink" Target="https://www.scm.com/doc/Tutorials/StructureAndReactivity/PESExpHydrohalogenation.html" TargetMode="External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hyperlink" Target="https://www.scm.com/doc/Tutorials/StructureAndReactivity/ZN-PES-Scan_TST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www.scm.com/doc/Tutorials/StructureAndReactivity/ZN-PES-Scan_TST.html#kinetics-and-statistical-thermal-analysis" TargetMode="External"/><Relationship Id="rId7" Type="http://schemas.openxmlformats.org/officeDocument/2006/relationships/hyperlink" Target="https://www.scm.com/doc/Tutorials/AMS/PES-scan_T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scm.com/reaxpro" TargetMode="External"/><Relationship Id="rId5" Type="http://schemas.openxmlformats.org/officeDocument/2006/relationships/hyperlink" Target="https://www.scm.com/doc/Tutorials/Microkinetics/Microkinetics-GUI_tutorials.html" TargetMode="External"/><Relationship Id="rId4" Type="http://schemas.openxmlformats.org/officeDocument/2006/relationships/hyperlink" Target="https://www.scm.com/doc/AMS/Vibrational_Spectroscopy.html?highlight=vibrations#thermodynamics-ideal-ga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hAavFhK3H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hyperlink" Target="https://www.youtube.com/watch?v=EhAavFhK3Hc&amp;t=0s" TargetMode="External"/><Relationship Id="rId4" Type="http://schemas.openxmlformats.org/officeDocument/2006/relationships/hyperlink" Target="https://www.youtube.com/watch?v=TINK9e_5Zd8&amp;t=22m37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m.com/doc/Tutorials/Scripting/automating_workflow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dx.doi.org/10.1126/science.1243200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513635" y="11487150"/>
            <a:ext cx="10778246" cy="2085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Atomistic Simulation Center, hands-on workshop, 22 March 2023</a:t>
            </a:r>
          </a:p>
          <a:p>
            <a:pPr>
              <a:buNone/>
            </a:pPr>
            <a:r>
              <a:rPr lang="en-US" sz="24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Fedor Goumans, </a:t>
            </a:r>
            <a:r>
              <a:rPr lang="en-US" sz="2400" dirty="0">
                <a:latin typeface="Lato Medium" pitchFamily="34" charset="0"/>
                <a:ea typeface="Lato Medium" pitchFamily="34" charset="0"/>
                <a:cs typeface="Lato Medium" pitchFamily="34" charset="0"/>
                <a:hlinkClick r:id="rId2"/>
              </a:rPr>
              <a:t>goumans@scm.com</a:t>
            </a:r>
            <a:r>
              <a:rPr lang="en-US" sz="24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 </a:t>
            </a:r>
          </a:p>
          <a:p>
            <a:pPr>
              <a:buNone/>
            </a:pPr>
            <a:r>
              <a:rPr lang="en-US" sz="24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Nicolas </a:t>
            </a:r>
            <a:r>
              <a:rPr lang="en-US" sz="2400" dirty="0" err="1">
                <a:latin typeface="Lato Medium" pitchFamily="34" charset="0"/>
                <a:ea typeface="Lato Medium" pitchFamily="34" charset="0"/>
                <a:cs typeface="Lato Medium" pitchFamily="34" charset="0"/>
              </a:rPr>
              <a:t>Onofrio</a:t>
            </a:r>
            <a:r>
              <a:rPr lang="en-US" sz="24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, Robert Ruger</a:t>
            </a:r>
          </a:p>
          <a:p>
            <a:pPr>
              <a:buNone/>
            </a:pPr>
            <a:r>
              <a:rPr lang="en-US" sz="24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SCM support: </a:t>
            </a:r>
            <a:r>
              <a:rPr lang="en-US" sz="2400" dirty="0">
                <a:latin typeface="Lato Medium" pitchFamily="34" charset="0"/>
                <a:ea typeface="Lato Medium" pitchFamily="34" charset="0"/>
                <a:cs typeface="Lato Medium" pitchFamily="34" charset="0"/>
                <a:hlinkClick r:id="rId3"/>
              </a:rPr>
              <a:t>support@scm.com</a:t>
            </a:r>
            <a:endParaRPr lang="en-US" sz="240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pPr>
              <a:buNone/>
            </a:pPr>
            <a:endParaRPr lang="en-US" sz="240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pPr>
              <a:buNone/>
            </a:pPr>
            <a:endParaRPr lang="en-US" sz="240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8288000" cy="30933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FF941E"/>
                </a:solidFill>
              </a:rPr>
              <a:t>Online workshop:</a:t>
            </a:r>
            <a:br>
              <a:rPr lang="en-US" sz="5400" dirty="0">
                <a:solidFill>
                  <a:srgbClr val="FF941E"/>
                </a:solidFill>
              </a:rPr>
            </a:br>
            <a:r>
              <a:rPr lang="en-US" sz="5400" dirty="0">
                <a:solidFill>
                  <a:srgbClr val="FF941E"/>
                </a:solidFill>
              </a:rPr>
              <a:t> Chemistry &amp; Materials</a:t>
            </a:r>
            <a:br>
              <a:rPr lang="en-US" sz="5400" dirty="0">
                <a:solidFill>
                  <a:srgbClr val="FF941E"/>
                </a:solidFill>
              </a:rPr>
            </a:br>
            <a:r>
              <a:rPr lang="en-US" sz="5400" dirty="0">
                <a:solidFill>
                  <a:srgbClr val="FF941E"/>
                </a:solidFill>
              </a:rPr>
              <a:t>with the Amsterdam Modeling Suite</a:t>
            </a:r>
            <a:endParaRPr lang="en-US" sz="5400" dirty="0"/>
          </a:p>
        </p:txBody>
      </p:sp>
      <p:sp>
        <p:nvSpPr>
          <p:cNvPr id="40962" name="AutoShape 2" descr="Image result for penn state universit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58771-E1DC-E540-9CC8-29254ECAE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93" y="3093396"/>
            <a:ext cx="10937413" cy="71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80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8288000" cy="16859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8000" dirty="0">
                <a:solidFill>
                  <a:srgbClr val="FF941E"/>
                </a:solidFill>
              </a:rPr>
              <a:t>Periodic DFT: BAND </a:t>
            </a:r>
            <a:r>
              <a:rPr lang="en-US" sz="8000" dirty="0" err="1">
                <a:solidFill>
                  <a:srgbClr val="FF941E"/>
                </a:solidFill>
              </a:rPr>
              <a:t>vs</a:t>
            </a:r>
            <a:r>
              <a:rPr lang="en-US" sz="8000" dirty="0">
                <a:solidFill>
                  <a:srgbClr val="FF941E"/>
                </a:solidFill>
              </a:rPr>
              <a:t> Plane Waves</a:t>
            </a:r>
            <a:endParaRPr lang="en-US" sz="8000" dirty="0">
              <a:solidFill>
                <a:schemeClr val="accent2"/>
              </a:solidFill>
            </a:endParaRP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735807" y="1798320"/>
            <a:ext cx="13565312" cy="1045464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/>
              <a:t>Atom centered basis functions, STO or NAO</a:t>
            </a:r>
          </a:p>
          <a:p>
            <a:pPr lvl="1" eaLnBrk="1" hangingPunct="1"/>
            <a:r>
              <a:rPr lang="en-US" sz="3300" dirty="0"/>
              <a:t>Compare cluster with periodic</a:t>
            </a:r>
          </a:p>
          <a:p>
            <a:pPr lvl="1" eaLnBrk="1" hangingPunct="1"/>
            <a:r>
              <a:rPr lang="en-US" sz="3300" dirty="0"/>
              <a:t>No </a:t>
            </a:r>
            <a:r>
              <a:rPr lang="en-US" sz="3300" dirty="0" err="1"/>
              <a:t>pseudopotentials</a:t>
            </a:r>
            <a:r>
              <a:rPr lang="en-US" sz="3300" dirty="0"/>
              <a:t>, all elements</a:t>
            </a:r>
          </a:p>
          <a:p>
            <a:pPr lvl="1" eaLnBrk="1" hangingPunct="1"/>
            <a:r>
              <a:rPr lang="en-US" sz="3300" dirty="0"/>
              <a:t>Core spectroscopy (core holes)</a:t>
            </a:r>
          </a:p>
          <a:p>
            <a:pPr lvl="1" eaLnBrk="1" hangingPunct="1"/>
            <a:r>
              <a:rPr lang="en-US" sz="3300" dirty="0"/>
              <a:t>Easy orbital </a:t>
            </a:r>
            <a:r>
              <a:rPr lang="en-US" sz="3300" b="1" dirty="0"/>
              <a:t>analysis: </a:t>
            </a:r>
            <a:r>
              <a:rPr lang="en-US" sz="3300" dirty="0" err="1"/>
              <a:t>pDOS</a:t>
            </a:r>
            <a:r>
              <a:rPr lang="en-US" sz="3300" dirty="0"/>
              <a:t>, COOP, EDA</a:t>
            </a:r>
          </a:p>
          <a:p>
            <a:pPr lvl="1" eaLnBrk="1" hangingPunct="1"/>
            <a:r>
              <a:rPr lang="en-US" sz="3300" dirty="0"/>
              <a:t>Fast for empty (1D, 2D, porous)</a:t>
            </a:r>
          </a:p>
          <a:p>
            <a:pPr lvl="1" eaLnBrk="1" hangingPunct="1"/>
            <a:r>
              <a:rPr lang="en-US" sz="3300" dirty="0"/>
              <a:t>xc: r2SCAN, MN15-L, HSE06, GLLB-</a:t>
            </a:r>
            <a:r>
              <a:rPr lang="en-US" sz="3300" dirty="0" err="1"/>
              <a:t>sc</a:t>
            </a:r>
            <a:r>
              <a:rPr lang="en-US" sz="3300" dirty="0"/>
              <a:t>, D3(BJ</a:t>
            </a:r>
            <a:r>
              <a:rPr lang="is-IS" sz="3300" dirty="0"/>
              <a:t>), D4, DFT-1/2</a:t>
            </a:r>
          </a:p>
          <a:p>
            <a:pPr lvl="1" eaLnBrk="1" hangingPunct="1"/>
            <a:r>
              <a:rPr lang="is-IS" sz="3300" dirty="0"/>
              <a:t>Self-consistent NEGF</a:t>
            </a:r>
          </a:p>
          <a:p>
            <a:pPr lvl="2"/>
            <a:r>
              <a:rPr lang="en-US" sz="3300" dirty="0"/>
              <a:t>G</a:t>
            </a:r>
            <a:r>
              <a:rPr lang="is-IS" sz="3300" dirty="0"/>
              <a:t>ate &amp; bias potential</a:t>
            </a:r>
          </a:p>
          <a:p>
            <a:pPr lvl="2"/>
            <a:r>
              <a:rPr lang="is-IS" sz="3300" dirty="0"/>
              <a:t>Spin transport</a:t>
            </a:r>
            <a:endParaRPr lang="en-US" sz="3300" dirty="0"/>
          </a:p>
          <a:p>
            <a:pPr lvl="1"/>
            <a:endParaRPr lang="en-US" sz="3600" dirty="0"/>
          </a:p>
          <a:p>
            <a:r>
              <a:rPr lang="en-US" dirty="0"/>
              <a:t>True 2D surfaces, 1D polymers</a:t>
            </a:r>
          </a:p>
          <a:p>
            <a:pPr lvl="1"/>
            <a:r>
              <a:rPr lang="en-US" sz="3225" dirty="0"/>
              <a:t>Het. catalysis: polarization, COSMO, SM12</a:t>
            </a:r>
          </a:p>
          <a:p>
            <a:pPr lvl="1"/>
            <a:r>
              <a:rPr lang="en-US" sz="3225" dirty="0"/>
              <a:t>2D electronics (homogeneous E field)</a:t>
            </a:r>
          </a:p>
          <a:p>
            <a:pPr lvl="1"/>
            <a:r>
              <a:rPr lang="en-US" sz="3225" dirty="0"/>
              <a:t>Nanotubes</a:t>
            </a:r>
          </a:p>
          <a:p>
            <a:pPr lvl="1"/>
            <a:r>
              <a:rPr lang="en-US" sz="3225" dirty="0"/>
              <a:t>QM/MM and QM/QM’ for 2D</a:t>
            </a:r>
          </a:p>
          <a:p>
            <a:pPr lvl="1" eaLnBrk="1" hangingPunct="1"/>
            <a:endParaRPr lang="en-US" sz="3300" dirty="0"/>
          </a:p>
          <a:p>
            <a:r>
              <a:rPr lang="en-US" dirty="0"/>
              <a:t>Integrated Graphical Interface: </a:t>
            </a:r>
          </a:p>
          <a:p>
            <a:pPr lvl="1"/>
            <a:r>
              <a:rPr lang="en-US" dirty="0"/>
              <a:t>Easy set up &amp; analysis</a:t>
            </a:r>
          </a:p>
          <a:p>
            <a:pPr lvl="1"/>
            <a:r>
              <a:rPr lang="en-US" dirty="0"/>
              <a:t>Switch: ADF, BAND &amp; </a:t>
            </a:r>
            <a:r>
              <a:rPr lang="en-US" dirty="0">
                <a:solidFill>
                  <a:srgbClr val="FF941E"/>
                </a:solidFill>
              </a:rPr>
              <a:t>Quantum Espresso, VASP</a:t>
            </a:r>
            <a:endParaRPr lang="en-US" sz="4200" dirty="0"/>
          </a:p>
          <a:p>
            <a:pPr eaLnBrk="1" hangingPunct="1">
              <a:buNone/>
            </a:pP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9A4617-99F2-0349-96FC-D57CB8430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48" y="1624552"/>
            <a:ext cx="3640874" cy="3119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7F6A3A-1596-3647-B247-454D39531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/>
        </p:blipFill>
        <p:spPr>
          <a:xfrm>
            <a:off x="9476920" y="9427590"/>
            <a:ext cx="5096569" cy="29377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79EEE4-DB6B-574D-8A71-A98716C28968}"/>
              </a:ext>
            </a:extLst>
          </p:cNvPr>
          <p:cNvSpPr/>
          <p:nvPr/>
        </p:nvSpPr>
        <p:spPr>
          <a:xfrm>
            <a:off x="14422671" y="10295000"/>
            <a:ext cx="3865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Polarizing 2D semiconductor (</a:t>
            </a:r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4"/>
              </a:rPr>
              <a:t>tutorial</a:t>
            </a:r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)</a:t>
            </a:r>
          </a:p>
          <a:p>
            <a:r>
              <a:rPr lang="en-US" sz="2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N. </a:t>
            </a:r>
            <a:r>
              <a:rPr lang="en-US" sz="2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Zibouche</a:t>
            </a:r>
            <a:r>
              <a:rPr lang="en-US" sz="2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et al. </a:t>
            </a:r>
          </a:p>
          <a:p>
            <a:r>
              <a:rPr lang="en-US" sz="2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5"/>
              </a:rPr>
              <a:t>PCCP (2014)</a:t>
            </a:r>
            <a:endParaRPr lang="en-US" sz="2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82F51-2F66-844D-9434-149D6B27E2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988" y="6192927"/>
            <a:ext cx="5530068" cy="2695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72470" y="2214564"/>
            <a:ext cx="4386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periodic energy decomposition analysis (</a:t>
            </a:r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7"/>
              </a:rPr>
              <a:t>tutorial</a:t>
            </a:r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)</a:t>
            </a:r>
          </a:p>
          <a:p>
            <a:r>
              <a:rPr lang="en-US" sz="2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L. </a:t>
            </a:r>
            <a:r>
              <a:rPr lang="en-US" sz="2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Pecher</a:t>
            </a:r>
            <a:r>
              <a:rPr lang="en-US" sz="2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and R. Tonner </a:t>
            </a:r>
          </a:p>
          <a:p>
            <a:r>
              <a:rPr lang="en-US" sz="2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8"/>
              </a:rPr>
              <a:t>WIREs CMS, (2018)</a:t>
            </a:r>
            <a:endParaRPr lang="en-US" sz="2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endParaRPr lang="en-US" sz="2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56A0E1-9DFB-5846-8373-DCF85E43EA9F}"/>
              </a:ext>
            </a:extLst>
          </p:cNvPr>
          <p:cNvSpPr/>
          <p:nvPr/>
        </p:nvSpPr>
        <p:spPr>
          <a:xfrm>
            <a:off x="14843056" y="6639073"/>
            <a:ext cx="3444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COOP in perovskites</a:t>
            </a:r>
          </a:p>
          <a:p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</a:t>
            </a:r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9"/>
              </a:rPr>
              <a:t>tutorial</a:t>
            </a:r>
            <a:r>
              <a:rPr lang="en-US" sz="2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)</a:t>
            </a:r>
          </a:p>
          <a:p>
            <a:r>
              <a:rPr lang="en-US" sz="2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Goesten</a:t>
            </a:r>
            <a:r>
              <a:rPr lang="en-US" sz="2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&amp; Hoffmann </a:t>
            </a:r>
          </a:p>
          <a:p>
            <a:r>
              <a:rPr lang="en-US" sz="2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10"/>
              </a:rPr>
              <a:t>JACS (2018)</a:t>
            </a:r>
            <a:endParaRPr lang="en-US" sz="2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endParaRPr lang="en-US" sz="2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9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AEC782-0EDF-474A-BC5B-4AC27ED53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8100"/>
            <a:ext cx="9623710" cy="92329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18288000" cy="1983059"/>
          </a:xfrm>
        </p:spPr>
        <p:txBody>
          <a:bodyPr>
            <a:normAutofit/>
          </a:bodyPr>
          <a:lstStyle/>
          <a:p>
            <a:r>
              <a:rPr lang="en-US" sz="6600" dirty="0"/>
              <a:t>DFTB: ‘</a:t>
            </a:r>
            <a:r>
              <a:rPr lang="en-US" sz="6600" u="sng" dirty="0"/>
              <a:t>fast DFT</a:t>
            </a:r>
            <a:r>
              <a:rPr lang="en-US" sz="6600" dirty="0"/>
              <a:t>’ for molecules &amp; periodic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9623710" y="1742417"/>
            <a:ext cx="8488865" cy="109042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u="sng" dirty="0"/>
              <a:t>Approximated DFT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/>
              <a:t>Nearest neighbor &amp; minimal basis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/>
              <a:t>Tabulated </a:t>
            </a:r>
            <a:r>
              <a:rPr lang="en-US" sz="4000" dirty="0" err="1"/>
              <a:t>elec</a:t>
            </a:r>
            <a:r>
              <a:rPr lang="en-US" sz="4000" dirty="0"/>
              <a:t> &amp; rep. parameters:</a:t>
            </a:r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/>
              <a:t>Grimme</a:t>
            </a:r>
            <a:r>
              <a:rPr lang="en-US" sz="4000" dirty="0"/>
              <a:t> GFN-</a:t>
            </a:r>
            <a:r>
              <a:rPr lang="en-US" sz="4000" dirty="0" err="1"/>
              <a:t>xTB</a:t>
            </a:r>
            <a:r>
              <a:rPr lang="en-US" sz="4000" dirty="0"/>
              <a:t> (Z = 1-86)</a:t>
            </a:r>
          </a:p>
          <a:p>
            <a:pPr lvl="1"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/>
              <a:t>QuasiNaNo</a:t>
            </a:r>
            <a:r>
              <a:rPr lang="en-US" sz="4000" dirty="0"/>
              <a:t> &amp; </a:t>
            </a:r>
            <a:r>
              <a:rPr lang="en-US" sz="4000" dirty="0" err="1"/>
              <a:t>DFTB.org</a:t>
            </a:r>
            <a:endParaRPr lang="en-US" sz="4000" dirty="0"/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/>
          </a:p>
          <a:p>
            <a:pPr marL="0" indent="0">
              <a:buNone/>
            </a:pPr>
            <a:r>
              <a:rPr lang="en-US" sz="4000" u="sng" dirty="0"/>
              <a:t>Capabilities &amp; Features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/>
              <a:t>UV/VIS (fast!)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/>
              <a:t>MOs, band structures, DOS</a:t>
            </a:r>
          </a:p>
          <a:p>
            <a:pPr marL="0" indent="0" defTabSz="1371600" eaLnBrk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4000" u="sng" dirty="0"/>
          </a:p>
          <a:p>
            <a:pPr marL="0" indent="0" defTabSz="1371600" eaLnBrk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000" u="sng" dirty="0"/>
              <a:t>Through AMS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/>
              <a:t>Geometries, frequencies, phonons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/>
              <a:t>Stress tensors (optimize under p)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/>
              <a:t>Advanced MD, PES scans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/>
              <a:t>GCMC, molecule gun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/>
              <a:t>Multi-layer, QM/MM, QM/QM’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hlinkClick r:id="rId3"/>
              </a:rPr>
              <a:t>Reparametrize </a:t>
            </a:r>
            <a:r>
              <a:rPr lang="en-US" sz="4000" dirty="0" err="1">
                <a:hlinkClick r:id="rId3"/>
              </a:rPr>
              <a:t>xTB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5775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ReaxFF – reactive molecular dynamics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8680" y="11118371"/>
            <a:ext cx="91360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 battery discharge:  J. </a:t>
            </a:r>
            <a:r>
              <a:rPr lang="en-US" sz="3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Electrochem</a:t>
            </a: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Soc.</a:t>
            </a:r>
            <a:r>
              <a:rPr lang="en-US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161</a:t>
            </a:r>
            <a:r>
              <a:rPr lang="en-US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E3009 (2014); PCCP, </a:t>
            </a:r>
            <a:r>
              <a:rPr lang="en-US" sz="3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17</a:t>
            </a:r>
            <a:r>
              <a:rPr lang="en-US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3383 (2015), </a:t>
            </a:r>
            <a:r>
              <a:rPr lang="en-US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tutorial</a:t>
            </a:r>
            <a:endParaRPr lang="en-US" sz="3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4BE63B-6F49-5A46-A4BA-59F8328A0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08" y="8126242"/>
            <a:ext cx="8669041" cy="2800767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AD3012D6-DB91-1EDF-6C77-E3783A87F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08" y="1892273"/>
            <a:ext cx="10560034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514350" indent="-514350" algn="l">
              <a:buFont typeface="Arial" charset="0"/>
              <a:buChar char="•"/>
            </a:pPr>
            <a:r>
              <a:rPr lang="en-GB" altLang="en-US" sz="36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No discontinuities in energy or forces</a:t>
            </a:r>
          </a:p>
          <a:p>
            <a:pPr marL="514350" indent="-514350" algn="l">
              <a:buFont typeface="Arial" charset="0"/>
              <a:buChar char="•"/>
            </a:pPr>
            <a:endParaRPr lang="en-GB" altLang="en-US" sz="360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pPr marL="514350" indent="-514350" algn="l">
              <a:buFont typeface="Arial" charset="0"/>
              <a:buChar char="•"/>
            </a:pPr>
            <a:r>
              <a:rPr lang="en-GB" altLang="en-US" sz="36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No pre-defined reaction sites or types</a:t>
            </a:r>
          </a:p>
          <a:p>
            <a:pPr marL="1257300" lvl="1" indent="-514350" algn="l">
              <a:buFont typeface="Arial" charset="0"/>
              <a:buChar char="•"/>
            </a:pPr>
            <a:r>
              <a:rPr lang="en-GB" altLang="en-US" sz="3200" dirty="0">
                <a:solidFill>
                  <a:srgbClr val="FF941E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Dynamic bond orders, charge equilibration</a:t>
            </a:r>
          </a:p>
          <a:p>
            <a:pPr marL="1257300" lvl="1" indent="-514350" algn="l">
              <a:buFont typeface="Arial" charset="0"/>
              <a:buChar char="•"/>
            </a:pPr>
            <a:r>
              <a:rPr lang="en-GB" altLang="en-US" sz="3200" dirty="0">
                <a:solidFill>
                  <a:srgbClr val="FF941E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Only 1 atom type per element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18C9F-18D7-6049-C515-0B8D9AD66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0" y="5653420"/>
            <a:ext cx="10547651" cy="1314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D9A71D-AD93-3FEF-007C-3076C63752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57180" y="1627360"/>
            <a:ext cx="6305736" cy="37637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3CBDC5-0FF4-7ECC-4E56-FBF02345DB8E}"/>
              </a:ext>
            </a:extLst>
          </p:cNvPr>
          <p:cNvSpPr/>
          <p:nvPr/>
        </p:nvSpPr>
        <p:spPr>
          <a:xfrm>
            <a:off x="846667" y="11686106"/>
            <a:ext cx="15612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)</a:t>
            </a:r>
            <a:endParaRPr lang="en-US" sz="3200" dirty="0"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947950-027D-6372-680F-5107FB16F59D}"/>
              </a:ext>
            </a:extLst>
          </p:cNvPr>
          <p:cNvSpPr/>
          <p:nvPr/>
        </p:nvSpPr>
        <p:spPr>
          <a:xfrm>
            <a:off x="11075011" y="10984254"/>
            <a:ext cx="70700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2800" dirty="0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6"/>
              </a:rPr>
              <a:t>eReaxFF to study </a:t>
            </a:r>
            <a:r>
              <a:rPr lang="nl-NL" sz="2800" dirty="0" err="1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6"/>
              </a:rPr>
              <a:t>electron</a:t>
            </a:r>
            <a:r>
              <a:rPr lang="nl-NL" sz="2800" dirty="0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6"/>
              </a:rPr>
              <a:t> </a:t>
            </a:r>
            <a:r>
              <a:rPr lang="nl-NL" sz="2800" dirty="0" err="1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6"/>
              </a:rPr>
              <a:t>mobility</a:t>
            </a:r>
            <a:r>
              <a:rPr lang="nl-NL" sz="2800" dirty="0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6"/>
              </a:rPr>
              <a:t> &amp; Li ion reduction</a:t>
            </a:r>
            <a:r>
              <a:rPr lang="nl-NL" sz="2800" dirty="0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explicit </a:t>
            </a:r>
            <a:r>
              <a:rPr lang="nl-NL" sz="2800" dirty="0" err="1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electrons</a:t>
            </a:r>
            <a:r>
              <a:rPr lang="nl-NL" sz="2800" dirty="0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&amp; </a:t>
            </a:r>
            <a:r>
              <a:rPr lang="nl-NL" sz="2800" dirty="0" err="1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electric</a:t>
            </a:r>
            <a:r>
              <a:rPr lang="nl-NL" sz="2800" dirty="0">
                <a:solidFill>
                  <a:srgbClr val="4C4E4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field, </a:t>
            </a:r>
            <a:r>
              <a:rPr lang="fr-FR" sz="2800" i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J. </a:t>
            </a:r>
            <a:r>
              <a:rPr lang="fr-FR" sz="2800" i="1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Electrochem</a:t>
            </a:r>
            <a:r>
              <a:rPr lang="fr-FR" sz="2800" i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Soc. </a:t>
            </a:r>
            <a:r>
              <a:rPr lang="fr-FR" sz="28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169 ,</a:t>
            </a:r>
            <a:r>
              <a:rPr lang="fr-FR" sz="2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110540 (2022)</a:t>
            </a:r>
            <a:endParaRPr lang="nl-NL" sz="2800" dirty="0">
              <a:solidFill>
                <a:srgbClr val="4C4E4B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l"/>
            <a:endParaRPr lang="en-US" sz="28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4E3E85-7AEE-3DDF-DDBF-6D9184635BA3}"/>
              </a:ext>
            </a:extLst>
          </p:cNvPr>
          <p:cNvGrpSpPr/>
          <p:nvPr/>
        </p:nvGrpSpPr>
        <p:grpSpPr>
          <a:xfrm>
            <a:off x="8515461" y="7260428"/>
            <a:ext cx="9250431" cy="3666581"/>
            <a:chOff x="846667" y="4249545"/>
            <a:chExt cx="13952192" cy="5293082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56C52CB-0D52-89C8-CDA6-E917A803A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27316"/>
            <a:stretch/>
          </p:blipFill>
          <p:spPr bwMode="auto">
            <a:xfrm>
              <a:off x="4772691" y="5249486"/>
              <a:ext cx="10026168" cy="4293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450011-CF6A-5D4A-F816-1B37009A7D5F}"/>
                </a:ext>
              </a:extLst>
            </p:cNvPr>
            <p:cNvSpPr/>
            <p:nvPr/>
          </p:nvSpPr>
          <p:spPr>
            <a:xfrm>
              <a:off x="5618141" y="4442110"/>
              <a:ext cx="9061391" cy="1732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nl-NL" sz="2800" dirty="0">
                  <a:solidFill>
                    <a:srgbClr val="4C4E4B"/>
                  </a:solidFill>
                  <a:latin typeface="Lato Medium" charset="0"/>
                  <a:ea typeface="Lato Medium" charset="0"/>
                  <a:cs typeface="Lato Medium" charset="0"/>
                </a:rPr>
                <a:t>300K                400K                500K</a:t>
              </a:r>
            </a:p>
            <a:p>
              <a:pPr algn="l"/>
              <a:endParaRPr lang="en-US" sz="4400" dirty="0">
                <a:latin typeface="Lato Medium" charset="0"/>
                <a:ea typeface="Lato Medium" charset="0"/>
                <a:cs typeface="Lato Medium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2630B1-0A85-EA90-9B28-BEC1277217EF}"/>
                </a:ext>
              </a:extLst>
            </p:cNvPr>
            <p:cNvSpPr/>
            <p:nvPr/>
          </p:nvSpPr>
          <p:spPr>
            <a:xfrm>
              <a:off x="846667" y="4249545"/>
              <a:ext cx="9061391" cy="993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nl-NL" sz="4400" dirty="0">
                  <a:solidFill>
                    <a:srgbClr val="4C4E4B"/>
                  </a:solidFill>
                  <a:latin typeface="Lato Medium" charset="0"/>
                  <a:ea typeface="Lato Medium" charset="0"/>
                  <a:cs typeface="Lato Medium" charset="0"/>
                </a:rPr>
                <a:t>  </a:t>
              </a:r>
              <a:endParaRPr lang="en-US" sz="4400" dirty="0">
                <a:latin typeface="Lato Medium" charset="0"/>
                <a:ea typeface="Lato Medium" charset="0"/>
                <a:cs typeface="Lato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35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964407" y="1866901"/>
            <a:ext cx="10179844" cy="320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514350" indent="-514350" algn="l">
              <a:buFont typeface="Arial" charset="0"/>
              <a:buChar char="•"/>
            </a:pPr>
            <a:r>
              <a:rPr lang="en-GB" altLang="en-US" sz="405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No discontinuities in energy or forces</a:t>
            </a:r>
          </a:p>
          <a:p>
            <a:pPr marL="514350" indent="-514350" algn="l">
              <a:buFont typeface="Arial" charset="0"/>
              <a:buChar char="•"/>
            </a:pPr>
            <a:endParaRPr lang="en-GB" altLang="en-US" sz="405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pPr marL="514350" indent="-514350" algn="l">
              <a:buFont typeface="Arial" charset="0"/>
              <a:buChar char="•"/>
            </a:pPr>
            <a:r>
              <a:rPr lang="en-GB" altLang="en-US" sz="405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No pre-defined reaction sites or types</a:t>
            </a:r>
          </a:p>
          <a:p>
            <a:pPr marL="514350" indent="-514350" algn="l">
              <a:buFont typeface="Arial" charset="0"/>
              <a:buChar char="•"/>
            </a:pPr>
            <a:endParaRPr lang="en-GB" altLang="en-US" sz="405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pPr marL="514350" indent="-514350" algn="l">
              <a:buFont typeface="Arial" charset="0"/>
              <a:buChar char="•"/>
            </a:pPr>
            <a:r>
              <a:rPr lang="en-GB" altLang="en-US" sz="405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Only 1 atom type per element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3084224" y="-159305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30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14300"/>
            <a:ext cx="18288000" cy="144427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7575" dirty="0"/>
              <a:t>General </a:t>
            </a:r>
            <a:r>
              <a:rPr lang="en-US" sz="7575" dirty="0" err="1"/>
              <a:t>ReaxFF</a:t>
            </a:r>
            <a:r>
              <a:rPr lang="en-US" sz="7575" dirty="0"/>
              <a:t> rules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7" y="5601366"/>
            <a:ext cx="11866793" cy="14787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6" y="7399097"/>
            <a:ext cx="13325751" cy="3719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553453-04F9-46C6-91FD-54DB2B76A41B}"/>
              </a:ext>
            </a:extLst>
          </p:cNvPr>
          <p:cNvSpPr txBox="1"/>
          <p:nvPr/>
        </p:nvSpPr>
        <p:spPr>
          <a:xfrm>
            <a:off x="1049467" y="11618317"/>
            <a:ext cx="984991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 NPJ Comp. Materials (2016): </a:t>
            </a:r>
            <a:endParaRPr lang="en-GB" sz="2000" dirty="0">
              <a:solidFill>
                <a:srgbClr val="FF821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5"/>
            </a:endParaRPr>
          </a:p>
          <a:p>
            <a:pPr algn="l"/>
            <a:r>
              <a:rPr lang="en-GB" sz="2000" b="0" i="0" u="none" strike="noStrike" dirty="0">
                <a:solidFill>
                  <a:srgbClr val="FF821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The </a:t>
            </a:r>
            <a:r>
              <a:rPr lang="en-GB" sz="2000" b="0" i="0" u="none" strike="noStrike" dirty="0" err="1">
                <a:solidFill>
                  <a:srgbClr val="FF821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ReaxFF</a:t>
            </a:r>
            <a:r>
              <a:rPr lang="en-GB" sz="2000" b="0" i="0" u="none" strike="noStrike" dirty="0">
                <a:solidFill>
                  <a:srgbClr val="FF821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 reactive force field: development, applications and future directions</a:t>
            </a:r>
            <a:endParaRPr lang="x-none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31F900-2929-485B-8A22-72D334B2075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84553" y="1760576"/>
            <a:ext cx="6305736" cy="37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E1BC9D-90AD-6F48-90BD-6D74F7A93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" y="1896003"/>
            <a:ext cx="18288000" cy="10572750"/>
          </a:xfrm>
          <a:prstGeom prst="rect">
            <a:avLst/>
          </a:prstGeom>
        </p:spPr>
      </p:pic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0" y="0"/>
            <a:ext cx="17959388" cy="144427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931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Reactive MD  tools Amsterdam Modeling Suite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72552" y="11049942"/>
            <a:ext cx="2716431" cy="1015663"/>
          </a:xfrm>
          <a:prstGeom prst="rect">
            <a:avLst/>
          </a:prstGeom>
          <a:solidFill>
            <a:srgbClr val="FF941E"/>
          </a:solidFill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  <a:hlinkClick r:id="rId4"/>
              </a:rPr>
              <a:t>GCMC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: speed up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thermo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Medium" pitchFamily="34" charset="0"/>
              <a:ea typeface="Lato Medium" pitchFamily="34" charset="0"/>
              <a:cs typeface="Lato Medium" pitchFamily="34" charset="0"/>
              <a:sym typeface="Helvetica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257" y="6247822"/>
            <a:ext cx="4234255" cy="1008723"/>
          </a:xfrm>
          <a:prstGeom prst="rect">
            <a:avLst/>
          </a:prstGeom>
          <a:solidFill>
            <a:srgbClr val="FF941E"/>
          </a:solidFill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  <a:hlinkClick r:id="rId5"/>
              </a:rPr>
              <a:t>fbMC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,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  <a:hlinkClick r:id="rId6"/>
              </a:rPr>
              <a:t>CVHD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, PRD: speed up kinetics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5056" y="1388171"/>
            <a:ext cx="7903743" cy="1015663"/>
          </a:xfrm>
          <a:prstGeom prst="rect">
            <a:avLst/>
          </a:prstGeom>
          <a:solidFill>
            <a:srgbClr val="FF941E"/>
          </a:solidFill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ChemTraYzer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  <a:hlinkClick r:id="rId7"/>
              </a:rPr>
              <a:t>Automated rates &amp; pathways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41E"/>
              </a:highlight>
              <a:uLnTx/>
              <a:uFillTx/>
              <a:latin typeface="Lato Medium" pitchFamily="34" charset="0"/>
              <a:ea typeface="Lato Medium" pitchFamily="34" charset="0"/>
              <a:cs typeface="Lato Medium" pitchFamily="34" charset="0"/>
              <a:sym typeface="Helvetica Light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New: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  <a:hlinkClick r:id="rId8"/>
              </a:rPr>
              <a:t>Analyze surface reactions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41E"/>
              </a:highlight>
              <a:uLnTx/>
              <a:uFillTx/>
              <a:latin typeface="Lato Medium" pitchFamily="34" charset="0"/>
              <a:ea typeface="Lato Medium" pitchFamily="34" charset="0"/>
              <a:cs typeface="Lato Medium" pitchFamily="34" charset="0"/>
              <a:sym typeface="Helvetica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10868" y="1440071"/>
            <a:ext cx="5048520" cy="1015663"/>
          </a:xfrm>
          <a:prstGeom prst="rect">
            <a:avLst/>
          </a:prstGeom>
          <a:solidFill>
            <a:srgbClr val="FF941E"/>
          </a:solidFill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  <a:hlinkClick r:id="rId6"/>
              </a:rPr>
              <a:t>Molecule gun: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depositing molecules on surfaces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41E"/>
              </a:highlight>
              <a:uLnTx/>
              <a:uFillTx/>
              <a:latin typeface="Lato Medium" pitchFamily="34" charset="0"/>
              <a:ea typeface="Lato Medium" pitchFamily="34" charset="0"/>
              <a:cs typeface="Lato Medium" pitchFamily="34" charset="0"/>
              <a:sym typeface="Helvetica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9490" y="6744079"/>
            <a:ext cx="3697569" cy="1477328"/>
          </a:xfrm>
          <a:prstGeom prst="rect">
            <a:avLst/>
          </a:prstGeom>
          <a:solidFill>
            <a:srgbClr val="FF941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  <a:hlinkClick r:id="rId9"/>
              </a:rPr>
              <a:t>ParAMS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  - easy ReaxFF &amp; DFTB (re)parameterization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Medium" pitchFamily="34" charset="0"/>
              <a:ea typeface="Lato Medium" pitchFamily="34" charset="0"/>
              <a:cs typeface="Lato Medium" pitchFamily="34" charset="0"/>
              <a:sym typeface="Helvetica Light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37286BA-7B38-4B21-9C21-68D99BEDB5F9}"/>
              </a:ext>
            </a:extLst>
          </p:cNvPr>
          <p:cNvSpPr/>
          <p:nvPr/>
        </p:nvSpPr>
        <p:spPr>
          <a:xfrm>
            <a:off x="6352406" y="11269398"/>
            <a:ext cx="2707793" cy="1015663"/>
          </a:xfrm>
          <a:prstGeom prst="rect">
            <a:avLst/>
          </a:prstGeom>
          <a:solidFill>
            <a:srgbClr val="FF941E"/>
          </a:solidFill>
        </p:spPr>
        <p:txBody>
          <a:bodyPr wrap="non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/>
                <a:ea typeface="+mn-ea"/>
                <a:cs typeface="+mn-cs"/>
                <a:sym typeface="Helvetica Light"/>
                <a:hlinkClick r:id="rId10"/>
              </a:rPr>
              <a:t>bond boost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/>
                <a:ea typeface="+mn-ea"/>
                <a:cs typeface="+mn-cs"/>
                <a:sym typeface="Helvetica Light"/>
              </a:rPr>
              <a:t>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Medium"/>
                <a:ea typeface="+mn-ea"/>
                <a:cs typeface="+mn-cs"/>
                <a:sym typeface="Helvetica Light"/>
              </a:rPr>
              <a:t>build polymers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87153" y="1440071"/>
            <a:ext cx="3200401" cy="1015663"/>
          </a:xfrm>
          <a:prstGeom prst="rect">
            <a:avLst/>
          </a:prstGeom>
          <a:solidFill>
            <a:srgbClr val="FF941E"/>
          </a:solidFill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  <a:hlinkClick r:id="rId11"/>
              </a:rPr>
              <a:t>T-NEMD, local T: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41E"/>
              </a:highlight>
              <a:uLnTx/>
              <a:uFillTx/>
              <a:latin typeface="Lato Medium" pitchFamily="34" charset="0"/>
              <a:ea typeface="Lato Medium" pitchFamily="34" charset="0"/>
              <a:cs typeface="Lato Medium" pitchFamily="34" charset="0"/>
              <a:sym typeface="Helvetica Light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41E"/>
                </a:highlight>
                <a:uLnTx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rPr>
              <a:t>heat transport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41E"/>
              </a:highlight>
              <a:uLnTx/>
              <a:uFillTx/>
              <a:latin typeface="Lato Medium" pitchFamily="34" charset="0"/>
              <a:ea typeface="Lato Medium" pitchFamily="34" charset="0"/>
              <a:cs typeface="Lato Medium" pitchFamily="34" charset="0"/>
              <a:sym typeface="Helvetica Ligh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3DD6E3-4F6C-404C-9A9A-E074A1258508}"/>
              </a:ext>
            </a:extLst>
          </p:cNvPr>
          <p:cNvSpPr/>
          <p:nvPr/>
        </p:nvSpPr>
        <p:spPr>
          <a:xfrm>
            <a:off x="16008682" y="5855049"/>
            <a:ext cx="2209930" cy="1200329"/>
          </a:xfrm>
          <a:prstGeom prst="rect">
            <a:avLst/>
          </a:prstGeom>
          <a:solidFill>
            <a:srgbClr val="FF941E"/>
          </a:solidFill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4C4E4B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  <a:sym typeface="Helvetica Light"/>
                <a:hlinkClick r:id="rId12"/>
              </a:rPr>
              <a:t>eReaxFF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4C4E4B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rPr>
              <a:t>: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4C4E4B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rPr>
              <a:t>include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4C4E4B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rPr>
              <a:t> e-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8688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Learned Potentials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CE743E7-B249-4EA3-9F31-3AF5F18CD8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5135" y="1813635"/>
            <a:ext cx="15432591" cy="9509330"/>
          </a:xfrm>
        </p:spPr>
        <p:txBody>
          <a:bodyPr>
            <a:normAutofit/>
          </a:bodyPr>
          <a:lstStyle/>
          <a:p>
            <a:r>
              <a:rPr lang="en-GB" dirty="0"/>
              <a:t>Use machine learning potentials with AMS driver</a:t>
            </a:r>
          </a:p>
          <a:p>
            <a:pPr lvl="1"/>
            <a:r>
              <a:rPr lang="en-GB" dirty="0"/>
              <a:t>PES scans, conformers, MD, reaction energies, …</a:t>
            </a:r>
          </a:p>
          <a:p>
            <a:pPr lvl="1"/>
            <a:r>
              <a:rPr lang="en-GB" dirty="0"/>
              <a:t>Also with Hybrid engine (multi-layer)</a:t>
            </a:r>
          </a:p>
          <a:p>
            <a:r>
              <a:rPr lang="en-GB" dirty="0"/>
              <a:t>Automatically install popular ML Backends</a:t>
            </a:r>
          </a:p>
          <a:p>
            <a:pPr lvl="1"/>
            <a:r>
              <a:rPr lang="en-GB" dirty="0" err="1"/>
              <a:t>SchNetPack</a:t>
            </a:r>
            <a:r>
              <a:rPr lang="en-GB" dirty="0"/>
              <a:t>, </a:t>
            </a:r>
            <a:r>
              <a:rPr lang="en-GB" dirty="0" err="1"/>
              <a:t>sGDML</a:t>
            </a:r>
            <a:r>
              <a:rPr lang="en-GB" dirty="0"/>
              <a:t>, </a:t>
            </a:r>
            <a:r>
              <a:rPr lang="en-GB" dirty="0" err="1"/>
              <a:t>PiNN</a:t>
            </a:r>
            <a:r>
              <a:rPr lang="en-GB" dirty="0"/>
              <a:t>, </a:t>
            </a:r>
            <a:r>
              <a:rPr lang="en-GB" dirty="0" err="1"/>
              <a:t>TorchANI</a:t>
            </a:r>
            <a:endParaRPr lang="en-GB" dirty="0"/>
          </a:p>
          <a:p>
            <a:pPr lvl="1"/>
            <a:r>
              <a:rPr lang="en-GB" dirty="0"/>
              <a:t>Pre-parametrized neural network potentials ANI-1ccx, ANI-2x, </a:t>
            </a:r>
            <a:r>
              <a:rPr lang="en-GB" dirty="0">
                <a:highlight>
                  <a:srgbClr val="FF941E"/>
                </a:highlight>
              </a:rPr>
              <a:t>M3GNet-UP(2022)</a:t>
            </a:r>
          </a:p>
          <a:p>
            <a:pPr lvl="1"/>
            <a:r>
              <a:rPr lang="en-GB" dirty="0"/>
              <a:t>CUDA-enabled </a:t>
            </a:r>
            <a:r>
              <a:rPr lang="en-GB" dirty="0" err="1"/>
              <a:t>PyTorch</a:t>
            </a:r>
            <a:r>
              <a:rPr lang="en-GB" dirty="0"/>
              <a:t> and </a:t>
            </a:r>
            <a:r>
              <a:rPr lang="en-GB" dirty="0" err="1"/>
              <a:t>Tensorflow</a:t>
            </a:r>
            <a:r>
              <a:rPr lang="en-GB" dirty="0"/>
              <a:t> can be used</a:t>
            </a:r>
          </a:p>
          <a:p>
            <a:pPr marL="476250" lvl="1" indent="0">
              <a:buNone/>
            </a:pPr>
            <a:endParaRPr lang="en-GB" dirty="0"/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65AE1DB-EE91-4650-834B-1242A34F0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18" y="6353896"/>
            <a:ext cx="9599366" cy="61319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1F320D-0C7B-4793-B2C2-1E70AA852C8C}"/>
              </a:ext>
            </a:extLst>
          </p:cNvPr>
          <p:cNvSpPr txBox="1"/>
          <p:nvPr/>
        </p:nvSpPr>
        <p:spPr>
          <a:xfrm>
            <a:off x="14679888" y="11485757"/>
            <a:ext cx="3242875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  <a:hlinkClick r:id="rId3"/>
              </a:rPr>
              <a:t>Demo video</a:t>
            </a:r>
            <a:endParaRPr kumimoji="0" lang="en-NL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449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46771" y="1582523"/>
            <a:ext cx="1559875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(</a:t>
            </a:r>
            <a:r>
              <a:rPr lang="en-US" sz="37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en-US" sz="3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7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Zacros</a:t>
            </a:r>
            <a:r>
              <a:rPr lang="en-US" sz="3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sz="37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kMC</a:t>
            </a:r>
            <a:r>
              <a:rPr lang="en-US" sz="3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sz="3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study dendrite formation</a:t>
            </a:r>
            <a:endParaRPr lang="en-US" sz="3750" dirty="0"/>
          </a:p>
        </p:txBody>
      </p:sp>
      <p:sp>
        <p:nvSpPr>
          <p:cNvPr id="24" name="Title 13"/>
          <p:cNvSpPr>
            <a:spLocks noGrp="1"/>
          </p:cNvSpPr>
          <p:nvPr>
            <p:ph type="title"/>
          </p:nvPr>
        </p:nvSpPr>
        <p:spPr>
          <a:xfrm>
            <a:off x="0" y="92472"/>
            <a:ext cx="18288000" cy="1223204"/>
          </a:xfrm>
        </p:spPr>
        <p:txBody>
          <a:bodyPr>
            <a:noAutofit/>
          </a:bodyPr>
          <a:lstStyle/>
          <a:p>
            <a:r>
              <a:rPr lang="en-US" sz="5400" dirty="0"/>
              <a:t>Kinetic Monte Carlo: SEI dendrite formation</a:t>
            </a:r>
          </a:p>
        </p:txBody>
      </p:sp>
      <p:pic>
        <p:nvPicPr>
          <p:cNvPr id="58370" name="Picture 2" descr="C:\Users\goumans\OneDrive\Desktop\anima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53249" y="4076881"/>
            <a:ext cx="9562713" cy="691457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86346" y="11925628"/>
            <a:ext cx="16646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b="0" i="0" dirty="0">
                <a:solidFill>
                  <a:srgbClr val="303030"/>
                </a:solidFill>
                <a:effectLst/>
                <a:latin typeface="Lato Medium" pitchFamily="34" charset="0"/>
                <a:ea typeface="Lato Medium" pitchFamily="34" charset="0"/>
                <a:cs typeface="Lato Medium" pitchFamily="34" charset="0"/>
              </a:rPr>
              <a:t>Inspired by </a:t>
            </a:r>
            <a:r>
              <a:rPr lang="en-US" sz="280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Surface diffusion manifestation in </a:t>
            </a:r>
            <a:r>
              <a:rPr lang="en-US" sz="2800" b="1" dirty="0" err="1">
                <a:latin typeface="Lato Medium" pitchFamily="34" charset="0"/>
                <a:ea typeface="Lato Medium" pitchFamily="34" charset="0"/>
                <a:cs typeface="Lato Medium" pitchFamily="34" charset="0"/>
              </a:rPr>
              <a:t>electrodeposition</a:t>
            </a:r>
            <a:r>
              <a:rPr lang="en-US" sz="280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 of metal anodes, </a:t>
            </a:r>
            <a:r>
              <a:rPr lang="en-US" sz="2800" b="1" dirty="0">
                <a:latin typeface="Lato Medium" pitchFamily="34" charset="0"/>
                <a:ea typeface="Lato Medium" pitchFamily="34" charset="0"/>
                <a:cs typeface="Lato Medium" pitchFamily="34" charset="0"/>
                <a:hlinkClick r:id="rId5"/>
              </a:rPr>
              <a:t>PCCP 2020 (22), 11286</a:t>
            </a:r>
            <a:endParaRPr lang="en-US" sz="280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92383" y="2901591"/>
            <a:ext cx="99245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US" sz="280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3 Processes </a:t>
            </a:r>
            <a:r>
              <a:rPr lang="en-US" sz="28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(rates can be computed with AMS):</a:t>
            </a:r>
          </a:p>
          <a:p>
            <a: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US" sz="28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1) Metal ion (</a:t>
            </a:r>
            <a:r>
              <a:rPr lang="en-US" sz="2800" b="1" dirty="0" err="1">
                <a:latin typeface="Lato Medium" pitchFamily="34" charset="0"/>
                <a:ea typeface="Lato Medium" pitchFamily="34" charset="0"/>
                <a:cs typeface="Lato Medium" pitchFamily="34" charset="0"/>
              </a:rPr>
              <a:t>M</a:t>
            </a:r>
            <a:r>
              <a:rPr lang="en-US" sz="2800" b="1" baseline="33000" dirty="0" err="1">
                <a:latin typeface="Lato Medium" pitchFamily="34" charset="0"/>
                <a:ea typeface="Lato Medium" pitchFamily="34" charset="0"/>
                <a:cs typeface="Lato Medium" pitchFamily="34" charset="0"/>
              </a:rPr>
              <a:t>z</a:t>
            </a:r>
            <a:r>
              <a:rPr lang="en-US" sz="2800" b="1" baseline="330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+</a:t>
            </a:r>
            <a:r>
              <a:rPr lang="en-US" sz="28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) transport across electrolyte</a:t>
            </a:r>
          </a:p>
          <a:p>
            <a: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US" sz="28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2) Reduction at the solid-electrolyte interface (</a:t>
            </a:r>
            <a:r>
              <a:rPr lang="en-US" sz="2800" b="1" dirty="0" err="1">
                <a:latin typeface="Lato Medium" pitchFamily="34" charset="0"/>
                <a:ea typeface="Lato Medium" pitchFamily="34" charset="0"/>
                <a:cs typeface="Lato Medium" pitchFamily="34" charset="0"/>
              </a:rPr>
              <a:t>M</a:t>
            </a:r>
            <a:r>
              <a:rPr lang="en-US" sz="2800" b="1" baseline="33000" dirty="0" err="1">
                <a:latin typeface="Lato Medium" pitchFamily="34" charset="0"/>
                <a:ea typeface="Lato Medium" pitchFamily="34" charset="0"/>
                <a:cs typeface="Lato Medium" pitchFamily="34" charset="0"/>
              </a:rPr>
              <a:t>z</a:t>
            </a:r>
            <a:r>
              <a:rPr lang="en-US" sz="2800" b="1" baseline="330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+</a:t>
            </a:r>
            <a:r>
              <a:rPr lang="en-US" sz="280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-&gt;M</a:t>
            </a:r>
            <a:r>
              <a:rPr lang="en-US" sz="28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)</a:t>
            </a:r>
          </a:p>
          <a:p>
            <a: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US" sz="28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3) Diffusion of the metal (</a:t>
            </a:r>
            <a:r>
              <a:rPr lang="en-US" sz="280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M</a:t>
            </a:r>
            <a:r>
              <a:rPr lang="en-US" sz="2800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) over the electrode surface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809464" y="5941806"/>
            <a:ext cx="8725287" cy="5644687"/>
            <a:chOff x="8692917" y="4751736"/>
            <a:chExt cx="8725287" cy="5644687"/>
          </a:xfrm>
        </p:grpSpPr>
        <p:pic>
          <p:nvPicPr>
            <p:cNvPr id="11" name="Picture 6" descr="https://pubs.rsc.org/image/article/2020/CP/d0cp01352h/d0cp01352h-f2_hi-res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92917" y="4903053"/>
              <a:ext cx="8725287" cy="549337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8692918" y="4751736"/>
              <a:ext cx="8431300" cy="59503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ato Medium" pitchFamily="34" charset="0"/>
                  <a:ea typeface="Lato Medium" pitchFamily="34" charset="0"/>
                  <a:cs typeface="Lato Medium" pitchFamily="34" charset="0"/>
                  <a:sym typeface="Helvetica Light"/>
                </a:rPr>
                <a:t>no step diffusion  </a:t>
              </a:r>
              <a:r>
                <a:rPr kumimoji="0" lang="en-US" sz="32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Lato Medium" pitchFamily="34" charset="0"/>
                  <a:ea typeface="Lato Medium" pitchFamily="34" charset="0"/>
                  <a:cs typeface="Lato Medium" pitchFamily="34" charset="0"/>
                  <a:sym typeface="Helvetica Light"/>
                </a:rPr>
                <a:t>             no terrace diffusion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3760" y="6858000"/>
            <a:ext cx="16160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94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7163" y="1171505"/>
            <a:ext cx="18602325" cy="653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5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Quantum Chemistry &amp; QSPR for quick property predictions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55133" y="285750"/>
            <a:ext cx="16977732" cy="132830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7575" dirty="0"/>
              <a:t>COSMO-RS/SAC: thermodynamic properties of fluids</a:t>
            </a:r>
          </a:p>
        </p:txBody>
      </p:sp>
      <p:pic>
        <p:nvPicPr>
          <p:cNvPr id="7" name="Picture 14" descr="t4_part_ex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991"/>
            <a:ext cx="8605493" cy="511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O2 solubility in Ionic Liqui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4"/>
          <a:stretch>
            <a:fillRect/>
          </a:stretch>
        </p:blipFill>
        <p:spPr bwMode="auto">
          <a:xfrm>
            <a:off x="10438263" y="7133982"/>
            <a:ext cx="7194602" cy="525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C7C1E3-52BF-A142-8F1A-16E4EAB3E987}"/>
              </a:ext>
            </a:extLst>
          </p:cNvPr>
          <p:cNvSpPr/>
          <p:nvPr/>
        </p:nvSpPr>
        <p:spPr>
          <a:xfrm>
            <a:off x="200222" y="2206743"/>
            <a:ext cx="1536997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0" algn="l" hangingPunct="1">
              <a:lnSpc>
                <a:spcPct val="90000"/>
              </a:lnSpc>
            </a:pPr>
            <a:r>
              <a:rPr lang="en-US" altLang="en-US" sz="3600" b="1" dirty="0" err="1">
                <a:latin typeface="Lato Medium" pitchFamily="34" charset="0"/>
                <a:ea typeface="Lato Medium" pitchFamily="34" charset="0"/>
                <a:cs typeface="Lato Medium" pitchFamily="34" charset="0"/>
              </a:rPr>
              <a:t>COntinuum</a:t>
            </a:r>
            <a:r>
              <a:rPr lang="en-US" altLang="en-US" sz="360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 Solvation </a:t>
            </a:r>
            <a:r>
              <a:rPr lang="en-US" altLang="en-US" sz="3600" b="1" dirty="0" err="1">
                <a:latin typeface="Lato Medium" pitchFamily="34" charset="0"/>
                <a:ea typeface="Lato Medium" pitchFamily="34" charset="0"/>
                <a:cs typeface="Lato Medium" pitchFamily="34" charset="0"/>
              </a:rPr>
              <a:t>MOdel</a:t>
            </a:r>
            <a:r>
              <a:rPr lang="en-US" altLang="en-US" sz="360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 + RS (</a:t>
            </a:r>
            <a:r>
              <a:rPr lang="en-US" altLang="en-US" sz="3600" b="1" dirty="0" err="1">
                <a:latin typeface="Lato Medium" pitchFamily="34" charset="0"/>
                <a:ea typeface="Lato Medium" pitchFamily="34" charset="0"/>
                <a:cs typeface="Lato Medium" pitchFamily="34" charset="0"/>
              </a:rPr>
              <a:t>Klamt</a:t>
            </a:r>
            <a:r>
              <a:rPr lang="en-US" altLang="en-US" sz="360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), SAC (Sandler)</a:t>
            </a:r>
          </a:p>
          <a:p>
            <a:pPr marL="342900" lvl="1" indent="0" algn="l" hangingPunct="1">
              <a:lnSpc>
                <a:spcPct val="90000"/>
              </a:lnSpc>
            </a:pPr>
            <a:r>
              <a:rPr lang="en-US" altLang="en-US" sz="3600" b="1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chemical potential =&gt; activity coefficients =&gt; instantaneous properties</a:t>
            </a:r>
          </a:p>
        </p:txBody>
      </p:sp>
      <p:pic>
        <p:nvPicPr>
          <p:cNvPr id="9" name="Picture 6" descr="Screen Shot 2014-09-18 at 15.16.14.png">
            <a:extLst>
              <a:ext uri="{FF2B5EF4-FFF2-40B4-BE49-F238E27FC236}">
                <a16:creationId xmlns:a16="http://schemas.microsoft.com/office/drawing/2014/main" id="{FBB3A925-AFBF-E642-95AA-68000B309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452" y="3784600"/>
            <a:ext cx="8119117" cy="307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D40FED-E8B4-7E41-92F4-A85723FF6FFD}"/>
              </a:ext>
            </a:extLst>
          </p:cNvPr>
          <p:cNvSpPr/>
          <p:nvPr/>
        </p:nvSpPr>
        <p:spPr>
          <a:xfrm>
            <a:off x="538509" y="3784600"/>
            <a:ext cx="9144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Solvation &amp; excess energies, </a:t>
            </a:r>
            <a:r>
              <a:rPr lang="en-US" sz="36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pKa</a:t>
            </a:r>
            <a:endParaRPr lang="en-US" sz="3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Solubilities, LLE, VLE, boiling points</a:t>
            </a: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Optimize mixtures: solubility, LLE</a:t>
            </a: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r>
              <a:rPr lang="en-US" sz="3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Polymers: Flory-Huggins X</a:t>
            </a: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endParaRPr lang="en-US" sz="3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571500" indent="-571500" algn="l" hangingPunct="1">
              <a:buFont typeface="Arial" panose="020B0604020202020204" pitchFamily="34" charset="0"/>
              <a:buChar char="•"/>
            </a:pPr>
            <a:endParaRPr lang="en-US" sz="3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19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Hands on + self-learning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90192-6763-42D6-AB0D-9F8391E0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94" y="1908734"/>
            <a:ext cx="6786565" cy="492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96538B-FB2D-467B-825E-6243A174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812" y="1904905"/>
            <a:ext cx="6786566" cy="4923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81ADC8-C204-439C-BE77-BCC9ED7BE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15" y="7237225"/>
            <a:ext cx="7587037" cy="3886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4FC4D7-07F0-477F-BADA-AB7E9BBBA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3474" y="7021126"/>
            <a:ext cx="8374789" cy="42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5A0C85-A808-48ED-BF77-6CE2FD90E158}"/>
              </a:ext>
            </a:extLst>
          </p:cNvPr>
          <p:cNvSpPr txBox="1">
            <a:spLocks/>
          </p:cNvSpPr>
          <p:nvPr/>
        </p:nvSpPr>
        <p:spPr>
          <a:xfrm>
            <a:off x="558339" y="6528996"/>
            <a:ext cx="17432841" cy="4376333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is-IS" dirty="0"/>
              <a:t>IR frequencies (</a:t>
            </a:r>
            <a:r>
              <a:rPr lang="is-IS" dirty="0">
                <a:hlinkClick r:id="rId3"/>
              </a:rPr>
              <a:t>tutorial</a:t>
            </a:r>
            <a:r>
              <a:rPr lang="is-IS" dirty="0"/>
              <a:t>)</a:t>
            </a:r>
          </a:p>
          <a:p>
            <a:pPr lvl="1" hangingPunct="1"/>
            <a:r>
              <a:rPr lang="is-IS" dirty="0"/>
              <a:t>Geometry needs to be optimized at same level as frequency calc.</a:t>
            </a:r>
          </a:p>
          <a:p>
            <a:pPr lvl="1" hangingPunct="1"/>
            <a:r>
              <a:rPr lang="is-IS" dirty="0"/>
              <a:t>Try ADF, DFTB, MOPAC, MLPot, ...</a:t>
            </a:r>
          </a:p>
          <a:p>
            <a:pPr lvl="1" hangingPunct="1"/>
            <a:r>
              <a:rPr lang="is-IS" dirty="0"/>
              <a:t>SCM -&gt; Spectra</a:t>
            </a:r>
          </a:p>
          <a:p>
            <a:pPr hangingPunct="1"/>
            <a:r>
              <a:rPr lang="en-US" dirty="0">
                <a:hlinkClick r:id="rId4"/>
              </a:rPr>
              <a:t>UV/VIS FAQ </a:t>
            </a:r>
            <a:r>
              <a:rPr lang="en-US" dirty="0"/>
              <a:t>for tips + links to tutorials</a:t>
            </a:r>
          </a:p>
          <a:p>
            <a:pPr lvl="1" hangingPunct="1"/>
            <a:r>
              <a:rPr lang="en-US" dirty="0"/>
              <a:t>ADF: (s)TDDFT, (s)TDA, TD-DFT+TB</a:t>
            </a:r>
          </a:p>
          <a:p>
            <a:pPr lvl="1" hangingPunct="1"/>
            <a:r>
              <a:rPr lang="en-US" dirty="0"/>
              <a:t>Visualize MOs Single Orbital Transition (ADF: also NTOs)</a:t>
            </a:r>
          </a:p>
          <a:p>
            <a:pPr lvl="1" hangingPunct="1"/>
            <a:r>
              <a:rPr lang="en-US" dirty="0"/>
              <a:t>Compare to </a:t>
            </a:r>
            <a:r>
              <a:rPr lang="en-US" dirty="0">
                <a:hlinkClick r:id="rId5"/>
              </a:rPr>
              <a:t>NIST</a:t>
            </a:r>
            <a:r>
              <a:rPr lang="en-US" dirty="0"/>
              <a:t> (IR), </a:t>
            </a:r>
            <a:r>
              <a:rPr lang="en-US" dirty="0">
                <a:hlinkClick r:id="rId6"/>
              </a:rPr>
              <a:t>NIST</a:t>
            </a:r>
            <a:r>
              <a:rPr lang="en-US" dirty="0"/>
              <a:t> (UV/VIS)</a:t>
            </a:r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Building molecules, spectra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dirty="0">
                <a:hlinkClick r:id="rId7"/>
              </a:rPr>
              <a:t>www.scm.com/doc/Tutorials/GUI_overview/Building_Molecules.html</a:t>
            </a:r>
            <a:endParaRPr lang="en-US" dirty="0"/>
          </a:p>
          <a:p>
            <a:pPr hangingPunct="1"/>
            <a:r>
              <a:rPr lang="en-US" dirty="0"/>
              <a:t>Search molecules</a:t>
            </a:r>
          </a:p>
          <a:p>
            <a:pPr hangingPunct="1"/>
            <a:r>
              <a:rPr lang="en-US" dirty="0"/>
              <a:t>Import: InChI, SMILES, xyz, </a:t>
            </a:r>
            <a:r>
              <a:rPr lang="en-US" dirty="0" err="1"/>
              <a:t>cif</a:t>
            </a:r>
            <a:r>
              <a:rPr lang="en-US" dirty="0"/>
              <a:t>, </a:t>
            </a:r>
            <a:r>
              <a:rPr lang="en-US" dirty="0" err="1"/>
              <a:t>pdb</a:t>
            </a:r>
            <a:r>
              <a:rPr lang="en-US" dirty="0"/>
              <a:t>, </a:t>
            </a:r>
            <a:r>
              <a:rPr lang="is-IS" dirty="0"/>
              <a:t>…</a:t>
            </a:r>
          </a:p>
          <a:p>
            <a:pPr hangingPunct="1"/>
            <a:r>
              <a:rPr lang="is-IS" dirty="0"/>
              <a:t>Included library + building</a:t>
            </a:r>
          </a:p>
          <a:p>
            <a:pPr lvl="1" hangingPunct="1"/>
            <a:endParaRPr lang="is-IS" dirty="0"/>
          </a:p>
          <a:p>
            <a:pPr lvl="1" hangingPunct="1"/>
            <a:endParaRPr lang="en-US" dirty="0"/>
          </a:p>
          <a:p>
            <a:pPr marL="0" indent="0" hangingPunct="1">
              <a:buNone/>
            </a:pPr>
            <a:endParaRPr lang="en-US" dirty="0"/>
          </a:p>
        </p:txBody>
      </p:sp>
      <p:pic>
        <p:nvPicPr>
          <p:cNvPr id="1026" name="Picture 2" descr="C:\Users\goumans\Desktop\acrolein.jpg"/>
          <p:cNvPicPr>
            <a:picLocks noChangeAspect="1" noChangeArrowheads="1"/>
          </p:cNvPicPr>
          <p:nvPr/>
        </p:nvPicPr>
        <p:blipFill>
          <a:blip r:embed="rId8" cstate="print"/>
          <a:srcRect l="13856" t="21122" r="12306" b="18375"/>
          <a:stretch>
            <a:fillRect/>
          </a:stretch>
        </p:blipFill>
        <p:spPr bwMode="auto">
          <a:xfrm>
            <a:off x="10835874" y="3328336"/>
            <a:ext cx="4085617" cy="311285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3641" y="5193944"/>
            <a:ext cx="6925749" cy="83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D330C27-6E2E-4D41-A16E-B7EFBFBF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51574" y="7495199"/>
            <a:ext cx="4939606" cy="197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088045-180B-4376-A905-11CBC0DE1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31224" y="9522966"/>
            <a:ext cx="5059956" cy="29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7EE56CB-2648-446C-98CA-3A8CE5048AD9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 bwMode="auto">
          <a:xfrm>
            <a:off x="523116" y="994857"/>
            <a:ext cx="17513092" cy="1172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NL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 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Brief introduction Amsterdam Modeling Suite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endParaRPr lang="en-US" altLang="en-NL" sz="3600" dirty="0">
              <a:solidFill>
                <a:schemeClr val="tx1"/>
              </a:solidFill>
              <a:latin typeface="Lato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Hands on: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2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building molecules, calculating spectra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2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periodic structures, DOS, band structures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2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finding transition states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NL" sz="2700" dirty="0">
                <a:solidFill>
                  <a:schemeClr val="tx1"/>
                </a:solidFill>
                <a:latin typeface="Lato"/>
              </a:rPr>
              <a:t>Break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2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ReaxFF</a:t>
            </a:r>
            <a:r>
              <a:rPr kumimoji="0" lang="en-US" altLang="en-NL" sz="2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: combustion &amp; reaction analysis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NL" sz="2700" dirty="0" err="1">
                <a:solidFill>
                  <a:schemeClr val="tx1"/>
                </a:solidFill>
                <a:latin typeface="Lato"/>
              </a:rPr>
              <a:t>ReaxFF</a:t>
            </a:r>
            <a:r>
              <a:rPr lang="en-US" altLang="en-NL" sz="2700" dirty="0">
                <a:solidFill>
                  <a:schemeClr val="tx1"/>
                </a:solidFill>
                <a:latin typeface="Lato"/>
              </a:rPr>
              <a:t>: chemical vapor deposition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2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Scaling</a:t>
            </a:r>
            <a:r>
              <a:rPr lang="en-US" altLang="en-NL" sz="2700" dirty="0">
                <a:solidFill>
                  <a:schemeClr val="tx1"/>
                </a:solidFill>
                <a:latin typeface="Lato"/>
              </a:rPr>
              <a:t> and parallelization: elastic tensors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2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Many par</a:t>
            </a:r>
            <a:r>
              <a:rPr lang="en-US" altLang="en-NL" sz="2700" dirty="0">
                <a:solidFill>
                  <a:schemeClr val="tx1"/>
                </a:solidFill>
                <a:latin typeface="Lato"/>
              </a:rPr>
              <a:t>allel jobs: calculating properties for a database of molecules (python scripting)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endParaRPr kumimoji="0" lang="en-US" altLang="en-NL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NL" sz="3600" dirty="0">
                <a:solidFill>
                  <a:schemeClr val="tx1"/>
                </a:solidFill>
                <a:latin typeface="Lato"/>
              </a:rPr>
              <a:t>Q&amp;A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endParaRPr kumimoji="0" lang="en-US" altLang="en-NL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en-NL" sz="3600" dirty="0">
                <a:solidFill>
                  <a:schemeClr val="tx1"/>
                </a:solidFill>
                <a:latin typeface="Lato"/>
              </a:rPr>
              <a:t>NOTE: we’ll be using AMS2023 (in progress, to be release in April)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  <a:hlinkClick r:id="rId2"/>
              </a:rPr>
              <a:t>www.scm.com/doc2023</a:t>
            </a:r>
            <a:endParaRPr kumimoji="0" lang="en-US" altLang="en-NL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  <a:hlinkClick r:id="rId3"/>
              </a:rPr>
              <a:t>www.scm.com/bin2023</a:t>
            </a:r>
            <a:endParaRPr kumimoji="0" lang="en-US" altLang="en-NL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endParaRPr lang="en-US" altLang="en-NL" sz="3600" dirty="0">
              <a:solidFill>
                <a:schemeClr val="tx1"/>
              </a:solidFill>
              <a:latin typeface="Lato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en-US" altLang="en-NL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</a:rPr>
              <a:t>Files, slides, available to download from: </a:t>
            </a:r>
            <a:r>
              <a:rPr kumimoji="0" lang="en-US" altLang="en-NL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/>
                <a:hlinkClick r:id="rId4"/>
              </a:rPr>
              <a:t>www.scm.com/asc</a:t>
            </a:r>
            <a:endParaRPr kumimoji="0" lang="en-US" altLang="en-NL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endParaRPr kumimoji="0" lang="en-US" altLang="en-NL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en-US" altLang="en-NL" sz="3600" dirty="0">
              <a:solidFill>
                <a:schemeClr val="tx1"/>
              </a:solidFill>
              <a:latin typeface="Lato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endParaRPr kumimoji="0" lang="en-US" altLang="en-NL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05847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Spectra: NMR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051856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/>
              <a:t>Exercise</a:t>
            </a:r>
            <a:r>
              <a:rPr lang="en-US" dirty="0"/>
              <a:t>: </a:t>
            </a:r>
          </a:p>
          <a:p>
            <a:pPr lvl="1" hangingPunct="1"/>
            <a:r>
              <a:rPr lang="en-US" dirty="0"/>
              <a:t>See also </a:t>
            </a:r>
            <a:r>
              <a:rPr lang="en-US" dirty="0">
                <a:hlinkClick r:id="rId3"/>
              </a:rPr>
              <a:t>NMR FAQ for tips + advanced tutorials</a:t>
            </a:r>
            <a:r>
              <a:rPr lang="en-US" dirty="0"/>
              <a:t> </a:t>
            </a:r>
          </a:p>
          <a:p>
            <a:pPr lvl="1" hangingPunct="1"/>
            <a:r>
              <a:rPr lang="en-US" dirty="0"/>
              <a:t>Use PBE0 + TZP, Scalar, no core</a:t>
            </a:r>
            <a:endParaRPr lang="is-IS" dirty="0"/>
          </a:p>
          <a:p>
            <a:pPr lvl="1" hangingPunct="1"/>
            <a:r>
              <a:rPr lang="en-US" dirty="0"/>
              <a:t>Select Properties -&gt; NMR </a:t>
            </a:r>
          </a:p>
          <a:p>
            <a:pPr lvl="2" hangingPunct="1"/>
            <a:r>
              <a:rPr lang="en-US" dirty="0"/>
              <a:t>select shielding &amp; coupling for all H</a:t>
            </a:r>
          </a:p>
          <a:p>
            <a:pPr marL="952500" lvl="2" indent="0" hangingPunct="1">
              <a:buNone/>
            </a:pPr>
            <a:r>
              <a:rPr lang="en-US" dirty="0"/>
              <a:t>Set 400 MHz and tick coupling, </a:t>
            </a:r>
            <a:r>
              <a:rPr lang="en-US" dirty="0">
                <a:hlinkClick r:id="rId4"/>
              </a:rPr>
              <a:t>compare</a:t>
            </a:r>
            <a:endParaRPr lang="en-US" dirty="0"/>
          </a:p>
          <a:p>
            <a:pPr lvl="1" hangingPunct="1"/>
            <a:r>
              <a:rPr lang="en-US" dirty="0"/>
              <a:t>Note the internal ref. uses different settings!</a:t>
            </a:r>
          </a:p>
          <a:p>
            <a:pPr lvl="2" hangingPunct="1"/>
            <a:r>
              <a:rPr lang="en-US" dirty="0"/>
              <a:t>Recalculate TMS with same set up</a:t>
            </a:r>
          </a:p>
          <a:p>
            <a:pPr lvl="1" hangingPunct="1"/>
            <a:endParaRPr lang="en-US" dirty="0"/>
          </a:p>
          <a:p>
            <a:pPr marL="476250" lvl="1" indent="0" hangingPunct="1">
              <a:buNone/>
            </a:pPr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69094-84D6-5BBE-19A9-A1304E775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006" y="7053878"/>
            <a:ext cx="10554615" cy="7453006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3FAE63-3076-3B5F-3621-62B993B45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0" y="2020209"/>
            <a:ext cx="8466930" cy="51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Quick thermodynamic properties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051856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1" hangingPunct="1"/>
            <a:r>
              <a:rPr lang="en-US" dirty="0"/>
              <a:t>Open SCM -&gt; COSMO-RS (no need to install database)</a:t>
            </a:r>
          </a:p>
          <a:p>
            <a:pPr lvl="1" hangingPunct="1"/>
            <a:r>
              <a:rPr lang="en-US" dirty="0"/>
              <a:t>In the SMILES input, put C=CC=O and Add</a:t>
            </a:r>
          </a:p>
          <a:p>
            <a:pPr lvl="1" hangingPunct="1"/>
            <a:r>
              <a:rPr lang="en-US" dirty="0"/>
              <a:t>Properties -&gt; Pure compound</a:t>
            </a:r>
          </a:p>
          <a:p>
            <a:pPr lvl="1" hangingPunct="1"/>
            <a:r>
              <a:rPr lang="en-US" dirty="0"/>
              <a:t>Compare some properties (density, boiling point, flash point) (e.g. </a:t>
            </a:r>
            <a:r>
              <a:rPr lang="en-US" dirty="0">
                <a:hlinkClick r:id="rId3"/>
              </a:rPr>
              <a:t>Wikipedia</a:t>
            </a:r>
            <a:r>
              <a:rPr lang="en-US" dirty="0"/>
              <a:t>)</a:t>
            </a:r>
          </a:p>
          <a:p>
            <a:pPr lvl="1" hangingPunct="1"/>
            <a:r>
              <a:rPr lang="en-US" dirty="0"/>
              <a:t>Try COSMO-RS Properties -&gt; Boiling point pure compound </a:t>
            </a:r>
          </a:p>
          <a:p>
            <a:pPr marL="476250" lvl="1" indent="0" hangingPunct="1">
              <a:buNone/>
            </a:pPr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1D79133-9F8C-1846-9E91-18B585F092FC}"/>
              </a:ext>
            </a:extLst>
          </p:cNvPr>
          <p:cNvGraphicFramePr>
            <a:graphicFrameLocks noGrp="1"/>
          </p:cNvGraphicFramePr>
          <p:nvPr/>
        </p:nvGraphicFramePr>
        <p:xfrm>
          <a:off x="1391478" y="5187306"/>
          <a:ext cx="10296939" cy="69151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605670">
                  <a:extLst>
                    <a:ext uri="{9D8B030D-6E8A-4147-A177-3AD203B41FA5}">
                      <a16:colId xmlns:a16="http://schemas.microsoft.com/office/drawing/2014/main" val="3317239460"/>
                    </a:ext>
                  </a:extLst>
                </a:gridCol>
                <a:gridCol w="3220278">
                  <a:extLst>
                    <a:ext uri="{9D8B030D-6E8A-4147-A177-3AD203B41FA5}">
                      <a16:colId xmlns:a16="http://schemas.microsoft.com/office/drawing/2014/main" val="843166587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2957217817"/>
                    </a:ext>
                  </a:extLst>
                </a:gridCol>
              </a:tblGrid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Property          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      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6804472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Boiling point     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346.746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2658180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Critical pressure 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51.21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bar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5725331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Critical temperature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524.603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3892613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Critical volume   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0.195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L/mol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4754009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Liquid density    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0.816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kg/L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3182781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Dielectric constant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10.985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5364400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Absolute entropy (ideal gas)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309.848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J/(mol K)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6425450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Flash point       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270.523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1171980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Gibbs energy of formation (ideal gas)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-111.468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kJ/mol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8917031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Net enthalpy of combustion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-1652.692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kJ/mol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2238970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Std. state enthalpy of formation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-188.906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kJ/mol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0473115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Enthalpy of fusion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17.129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kJ/mol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4311256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Enthalpy of formation (ideal gas)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-157.71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kJ/mol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1307845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Enthalpy of sublimation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49.534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kJ/mol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1995531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Melting point     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213.82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3627480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Liquid molar volume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0.069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L/mol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3862601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Parachor          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161.085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369517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Solubility parameter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10.098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√(MPa)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5628368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Triple point temperature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213.778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1153823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Van der Waals area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91.576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Å²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2894413"/>
                  </a:ext>
                </a:extLst>
              </a:tr>
              <a:tr h="31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Van der Waals volume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63.229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Å³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117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0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BAC7-D740-47BE-855F-075704DA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ML Potentials: conformers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C7DF3-075D-44A2-9C45-25C9F3DDCEE0}"/>
              </a:ext>
            </a:extLst>
          </p:cNvPr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Import ibuprofen SMILES</a:t>
            </a:r>
          </a:p>
          <a:p>
            <a:pPr hangingPunct="1"/>
            <a:r>
              <a:rPr lang="en-US" dirty="0"/>
              <a:t>Switch to Conformers, Run, Movie</a:t>
            </a:r>
          </a:p>
          <a:p>
            <a:pPr hangingPunct="1"/>
            <a:endParaRPr lang="is-IS" dirty="0"/>
          </a:p>
          <a:p>
            <a:pPr hangingPunct="1"/>
            <a:endParaRPr lang="is-IS" dirty="0"/>
          </a:p>
          <a:p>
            <a:pPr hangingPunct="1"/>
            <a:r>
              <a:rPr lang="is-IS" dirty="0"/>
              <a:t>Switch to ML Potential, choose ANI-1ccx</a:t>
            </a:r>
          </a:p>
          <a:p>
            <a:pPr hangingPunct="1"/>
            <a:r>
              <a:rPr lang="is-IS" dirty="0"/>
              <a:t>Model -&gt; Coordinates |  Use: -&gt; Selected File</a:t>
            </a:r>
          </a:p>
          <a:p>
            <a:pPr hangingPunct="1"/>
            <a:r>
              <a:rPr lang="is-IS" dirty="0"/>
              <a:t>Select the .sdf from the previous job</a:t>
            </a:r>
          </a:p>
          <a:p>
            <a:pPr hangingPunct="1"/>
            <a:r>
              <a:rPr lang="is-IS" dirty="0"/>
              <a:t>Click on &gt; to go to Details-&gt;SDF Filter</a:t>
            </a:r>
          </a:p>
          <a:p>
            <a:pPr hangingPunct="1"/>
            <a:r>
              <a:rPr lang="is-IS" dirty="0"/>
              <a:t>Lowest 10 count, align &amp; remove dups (0.1A)</a:t>
            </a:r>
          </a:p>
          <a:p>
            <a:pPr hangingPunct="1"/>
            <a:r>
              <a:rPr lang="is-IS" dirty="0"/>
              <a:t>(Do you want to re-sort on Energy?)</a:t>
            </a:r>
          </a:p>
          <a:p>
            <a:pPr lvl="1" hangingPunct="1"/>
            <a:endParaRPr lang="en-US" dirty="0"/>
          </a:p>
          <a:p>
            <a:pPr marL="0" indent="0" hangingPunct="1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994C4C-B646-4B1C-84C0-963714F9B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068"/>
          <a:stretch/>
        </p:blipFill>
        <p:spPr>
          <a:xfrm>
            <a:off x="10181630" y="1771075"/>
            <a:ext cx="7451236" cy="2844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FADD6A-12BD-43D1-A834-748C1F711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030" y="5620147"/>
            <a:ext cx="6528945" cy="524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842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BAC7-D740-47BE-855F-075704DA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Periodic DFT(B) calculations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C7DF3-075D-44A2-9C45-25C9F3DDCEE0}"/>
              </a:ext>
            </a:extLst>
          </p:cNvPr>
          <p:cNvSpPr txBox="1">
            <a:spLocks/>
          </p:cNvSpPr>
          <p:nvPr/>
        </p:nvSpPr>
        <p:spPr>
          <a:xfrm>
            <a:off x="655134" y="1812457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Import </a:t>
            </a:r>
            <a:r>
              <a:rPr lang="en-US" dirty="0" err="1"/>
              <a:t>cif</a:t>
            </a:r>
            <a:r>
              <a:rPr lang="en-US" dirty="0"/>
              <a:t>, periodic </a:t>
            </a:r>
            <a:r>
              <a:rPr lang="en-US" dirty="0" err="1"/>
              <a:t>pdb</a:t>
            </a:r>
            <a:r>
              <a:rPr lang="en-US" dirty="0"/>
              <a:t>/</a:t>
            </a:r>
            <a:r>
              <a:rPr lang="en-US" dirty="0" err="1"/>
              <a:t>xyz</a:t>
            </a:r>
            <a:r>
              <a:rPr lang="en-US" dirty="0"/>
              <a:t>, use structure builder</a:t>
            </a:r>
          </a:p>
          <a:p>
            <a:pPr hangingPunct="1"/>
            <a:r>
              <a:rPr lang="en-US" dirty="0"/>
              <a:t>Run graphene 2D with BAND and DFTB</a:t>
            </a:r>
          </a:p>
          <a:p>
            <a:pPr lvl="1" hangingPunct="1"/>
            <a:r>
              <a:rPr lang="en-US" dirty="0"/>
              <a:t>To get the Dirac point, right use a symmetric k-grid in BAND</a:t>
            </a:r>
          </a:p>
          <a:p>
            <a:pPr lvl="1" hangingPunct="1"/>
            <a:r>
              <a:rPr lang="en-US" dirty="0"/>
              <a:t>3D with QE (think about z lattice vector, and reorder the visualization path!)</a:t>
            </a:r>
          </a:p>
          <a:p>
            <a:pPr hangingPunct="1"/>
            <a:endParaRPr lang="is-IS" dirty="0"/>
          </a:p>
          <a:p>
            <a:pPr lvl="1" hangingPunct="1"/>
            <a:endParaRPr lang="en-US" dirty="0"/>
          </a:p>
          <a:p>
            <a:pPr marL="0" indent="0" hangingPunct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8D502-A512-4365-B2AB-58E0A8122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0"/>
          <a:stretch/>
        </p:blipFill>
        <p:spPr>
          <a:xfrm>
            <a:off x="286966" y="5628904"/>
            <a:ext cx="8679479" cy="5709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74E4D4-D144-D313-A82D-D4A76C52D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818" y="4514127"/>
            <a:ext cx="9792182" cy="58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2951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318052" y="318054"/>
            <a:ext cx="18009704" cy="1084806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FF941E"/>
                </a:solidFill>
              </a:rPr>
              <a:t>Transition States: Tips &amp; Tricks</a:t>
            </a:r>
            <a:endParaRPr lang="en-US" sz="7200" dirty="0"/>
          </a:p>
        </p:txBody>
      </p:sp>
      <p:sp>
        <p:nvSpPr>
          <p:cNvPr id="40962" name="AutoShape 2" descr="Image result for penn state universit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49C2E-5E34-4639-91EE-8D76CEABB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97" y="2104612"/>
            <a:ext cx="16354938" cy="88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73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170030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Pointers &amp; ideas for TS search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564A73-9591-C940-ABF7-141463509C9B}"/>
              </a:ext>
            </a:extLst>
          </p:cNvPr>
          <p:cNvSpPr txBox="1">
            <a:spLocks/>
          </p:cNvSpPr>
          <p:nvPr/>
        </p:nvSpPr>
        <p:spPr>
          <a:xfrm>
            <a:off x="785894" y="1921852"/>
            <a:ext cx="15889791" cy="1048116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742950" indent="-742950" hangingPunct="1">
              <a:buAutoNum type="arabicPeriod"/>
            </a:pPr>
            <a:r>
              <a:rPr lang="en-US" dirty="0"/>
              <a:t>Good starting point (</a:t>
            </a:r>
            <a:r>
              <a:rPr lang="en-US" b="1" dirty="0"/>
              <a:t>geometry</a:t>
            </a:r>
            <a:r>
              <a:rPr lang="en-US" dirty="0"/>
              <a:t> close to TS)</a:t>
            </a:r>
          </a:p>
          <a:p>
            <a:pPr lvl="2" hangingPunct="1"/>
            <a:r>
              <a:rPr lang="en-US" dirty="0"/>
              <a:t>First explore reactant and product</a:t>
            </a:r>
          </a:p>
          <a:p>
            <a:pPr lvl="2" hangingPunct="1"/>
            <a:r>
              <a:rPr lang="en-US" dirty="0"/>
              <a:t>(Initially) use low convergence criteria</a:t>
            </a:r>
          </a:p>
          <a:p>
            <a:pPr lvl="2" hangingPunct="1"/>
            <a:r>
              <a:rPr lang="en-US" dirty="0"/>
              <a:t>Scan the PES with MOPAC or </a:t>
            </a:r>
            <a:r>
              <a:rPr lang="en-US" dirty="0" err="1"/>
              <a:t>GFNx</a:t>
            </a:r>
            <a:r>
              <a:rPr lang="en-US" dirty="0"/>
              <a:t>-TB</a:t>
            </a:r>
          </a:p>
          <a:p>
            <a:pPr lvl="3" hangingPunct="1"/>
            <a:r>
              <a:rPr lang="en-US" dirty="0"/>
              <a:t>Sometimes scanning from product side is easier</a:t>
            </a:r>
          </a:p>
          <a:p>
            <a:pPr lvl="3" hangingPunct="1"/>
            <a:r>
              <a:rPr lang="en-US" dirty="0"/>
              <a:t>Can use complex composite scan coordinates</a:t>
            </a:r>
          </a:p>
          <a:p>
            <a:pPr lvl="2" hangingPunct="1"/>
            <a:r>
              <a:rPr lang="en-US" dirty="0"/>
              <a:t>Use CI-NEB (</a:t>
            </a:r>
            <a:r>
              <a:rPr lang="en-US" dirty="0">
                <a:hlinkClick r:id="rId3"/>
              </a:rPr>
              <a:t>tutorial</a:t>
            </a:r>
            <a:r>
              <a:rPr lang="en-US" dirty="0"/>
              <a:t>)</a:t>
            </a:r>
          </a:p>
          <a:p>
            <a:pPr lvl="3" hangingPunct="1"/>
            <a:r>
              <a:rPr lang="en-US" dirty="0"/>
              <a:t>Always a good idea to explore Reactants </a:t>
            </a:r>
          </a:p>
          <a:p>
            <a:pPr lvl="2" hangingPunct="1"/>
            <a:r>
              <a:rPr lang="en-US" dirty="0"/>
              <a:t>Pass on coordinates (+Hessian) to ADF</a:t>
            </a:r>
          </a:p>
          <a:p>
            <a:pPr lvl="2" hangingPunct="1"/>
            <a:r>
              <a:rPr lang="en-US" dirty="0"/>
              <a:t>Previous TS ‘similar’ system</a:t>
            </a:r>
          </a:p>
          <a:p>
            <a:pPr lvl="2" hangingPunct="1"/>
            <a:r>
              <a:rPr lang="en-US" dirty="0"/>
              <a:t>Consider first doing constrained/partial optimization </a:t>
            </a:r>
          </a:p>
          <a:p>
            <a:pPr marL="742950" indent="-742950" hangingPunct="1">
              <a:buAutoNum type="arabicPeriod"/>
            </a:pPr>
            <a:r>
              <a:rPr lang="en-US" dirty="0"/>
              <a:t>Good description of the </a:t>
            </a:r>
            <a:r>
              <a:rPr lang="en-US" b="1" dirty="0"/>
              <a:t>curvature</a:t>
            </a:r>
            <a:r>
              <a:rPr lang="en-US" dirty="0"/>
              <a:t>: lowest Hessian </a:t>
            </a:r>
            <a:r>
              <a:rPr lang="en-US" dirty="0" err="1"/>
              <a:t>eigenmode</a:t>
            </a:r>
            <a:r>
              <a:rPr lang="en-US" dirty="0"/>
              <a:t>(s)</a:t>
            </a:r>
          </a:p>
          <a:p>
            <a:pPr lvl="2" hangingPunct="1"/>
            <a:r>
              <a:rPr lang="en-US" dirty="0"/>
              <a:t>Partial Hessian</a:t>
            </a:r>
          </a:p>
          <a:p>
            <a:pPr lvl="2" hangingPunct="1"/>
            <a:r>
              <a:rPr lang="en-US" b="1" u="sng" dirty="0"/>
              <a:t>Low-level Hessian</a:t>
            </a:r>
            <a:r>
              <a:rPr lang="en-US" u="sng" dirty="0"/>
              <a:t> </a:t>
            </a:r>
            <a:r>
              <a:rPr lang="en-US" dirty="0"/>
              <a:t>from previous, ADF choose ‘Calculate With Fast Engine’</a:t>
            </a:r>
            <a:endParaRPr lang="en-US" b="1" dirty="0"/>
          </a:p>
          <a:p>
            <a:pPr lvl="2" hangingPunct="1"/>
            <a:r>
              <a:rPr lang="en-US" dirty="0"/>
              <a:t>TSRC: define (complex) reaction coordinate </a:t>
            </a:r>
          </a:p>
          <a:p>
            <a:pPr lvl="2" hangingPunct="1"/>
            <a:r>
              <a:rPr lang="en-US" dirty="0"/>
              <a:t>Consider ‘TS point characterization’ to check only 1 negative eigenmode</a:t>
            </a:r>
          </a:p>
          <a:p>
            <a:pPr marL="742950" indent="-742950" hangingPunct="1">
              <a:buAutoNum type="arabicPeriod"/>
            </a:pPr>
            <a:r>
              <a:rPr lang="en-US" dirty="0"/>
              <a:t>Automated reaction path search (</a:t>
            </a:r>
            <a:r>
              <a:rPr lang="en-US" dirty="0">
                <a:hlinkClick r:id="rId4"/>
              </a:rPr>
              <a:t>tutorial</a:t>
            </a:r>
            <a:r>
              <a:rPr lang="en-US" dirty="0"/>
              <a:t>)</a:t>
            </a:r>
          </a:p>
          <a:p>
            <a:pPr marL="742950" indent="-742950" hangingPunct="1">
              <a:buAutoNum type="arabicPeriod"/>
            </a:pPr>
            <a:r>
              <a:rPr lang="en-US" dirty="0"/>
              <a:t>Accuracy?</a:t>
            </a:r>
          </a:p>
          <a:p>
            <a:pPr lvl="2" hangingPunct="1"/>
            <a:r>
              <a:rPr lang="en-US" dirty="0"/>
              <a:t>Solvent effects: COSMO and/or SM12 (single point only), COSMO-RS</a:t>
            </a:r>
          </a:p>
          <a:p>
            <a:pPr lvl="2" hangingPunct="1"/>
            <a:r>
              <a:rPr lang="en-US" dirty="0" err="1"/>
              <a:t>metaGGA</a:t>
            </a:r>
            <a:r>
              <a:rPr lang="en-US" dirty="0"/>
              <a:t>? TZP/DZP? Good numerical quality?</a:t>
            </a:r>
          </a:p>
          <a:p>
            <a:pPr lvl="2" hangingPunct="1"/>
            <a:r>
              <a:rPr lang="en-US" dirty="0">
                <a:hlinkClick r:id="rId5"/>
              </a:rPr>
              <a:t>Double hybrids </a:t>
            </a:r>
            <a:r>
              <a:rPr lang="en-US" dirty="0"/>
              <a:t>(single point)</a:t>
            </a:r>
          </a:p>
          <a:p>
            <a:pPr lvl="2" hangingPunct="1"/>
            <a:r>
              <a:rPr lang="en-US" dirty="0">
                <a:hlinkClick r:id="rId6"/>
              </a:rPr>
              <a:t>Low-</a:t>
            </a:r>
            <a:r>
              <a:rPr lang="en-US" dirty="0" err="1">
                <a:hlinkClick r:id="rId6"/>
              </a:rPr>
              <a:t>eigenmode</a:t>
            </a:r>
            <a:r>
              <a:rPr lang="en-US" dirty="0">
                <a:hlinkClick r:id="rId6"/>
              </a:rPr>
              <a:t> corrections </a:t>
            </a:r>
            <a:r>
              <a:rPr lang="en-US" dirty="0"/>
              <a:t>to frequencies </a:t>
            </a:r>
          </a:p>
          <a:p>
            <a:pPr lvl="2" hangingPunct="1"/>
            <a:r>
              <a:rPr lang="en-US" dirty="0"/>
              <a:t>Sometime spurious 2</a:t>
            </a:r>
            <a:r>
              <a:rPr lang="en-US" baseline="30000" dirty="0"/>
              <a:t>nd</a:t>
            </a:r>
            <a:r>
              <a:rPr lang="en-US" dirty="0"/>
              <a:t> imaginary modes are hard to get rid of -&gt; </a:t>
            </a:r>
            <a:r>
              <a:rPr lang="en-US" dirty="0" err="1"/>
              <a:t>ScanFreq</a:t>
            </a:r>
            <a:endParaRPr lang="en-US" dirty="0"/>
          </a:p>
          <a:p>
            <a:pPr lvl="2" hangingPunct="1"/>
            <a:endParaRPr lang="en-US" dirty="0"/>
          </a:p>
          <a:p>
            <a:pPr lvl="1" hangingPunct="1"/>
            <a:endParaRPr lang="en-US" dirty="0"/>
          </a:p>
        </p:txBody>
      </p:sp>
      <p:pic>
        <p:nvPicPr>
          <p:cNvPr id="3" name="Picture 2" descr="TSsearc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17" y="1815834"/>
            <a:ext cx="6964950" cy="4396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91322-B1E6-4E95-BE78-757376BF9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5790" y="8227432"/>
            <a:ext cx="4559534" cy="1130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BED91-BC51-4D3E-AB86-965E89D6A4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26242" y="7470146"/>
            <a:ext cx="4878630" cy="530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5EBC7E-7E59-453B-A9FD-61ADBE57EE8C}"/>
              </a:ext>
            </a:extLst>
          </p:cNvPr>
          <p:cNvSpPr txBox="1"/>
          <p:nvPr/>
        </p:nvSpPr>
        <p:spPr>
          <a:xfrm>
            <a:off x="14528029" y="11189660"/>
            <a:ext cx="3357747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hlinkClick r:id="rId10"/>
              </a:rPr>
              <a:t>Video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802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AD4373-D2B2-7745-B639-3D98C205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7"/>
          <a:stretch/>
        </p:blipFill>
        <p:spPr>
          <a:xfrm>
            <a:off x="9484806" y="1977739"/>
            <a:ext cx="8317953" cy="472260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Transition State through PES scan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051856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/>
              <a:t>Exercise (Ziegler-Natta </a:t>
            </a:r>
            <a:r>
              <a:rPr lang="en-US" u="sng" dirty="0">
                <a:hlinkClick r:id="rId4"/>
              </a:rPr>
              <a:t>tutorial</a:t>
            </a:r>
            <a:r>
              <a:rPr lang="en-US" u="sng" dirty="0"/>
              <a:t>)</a:t>
            </a:r>
            <a:r>
              <a:rPr lang="en-US" dirty="0"/>
              <a:t>: </a:t>
            </a:r>
          </a:p>
          <a:p>
            <a:pPr lvl="1" hangingPunct="1"/>
            <a:r>
              <a:rPr lang="en-US" dirty="0"/>
              <a:t>New DFTB input</a:t>
            </a:r>
          </a:p>
          <a:p>
            <a:pPr lvl="1" hangingPunct="1"/>
            <a:r>
              <a:rPr lang="en-US" dirty="0"/>
              <a:t>Build Cp</a:t>
            </a:r>
            <a:r>
              <a:rPr lang="en-US" baseline="-25000" dirty="0"/>
              <a:t>2</a:t>
            </a:r>
            <a:r>
              <a:rPr lang="en-US" dirty="0"/>
              <a:t>ZrMe</a:t>
            </a:r>
            <a:r>
              <a:rPr lang="en-US" baseline="30000" dirty="0"/>
              <a:t>+</a:t>
            </a:r>
            <a:r>
              <a:rPr lang="en-US" dirty="0"/>
              <a:t> </a:t>
            </a:r>
          </a:p>
          <a:p>
            <a:pPr lvl="2" hangingPunct="1"/>
            <a:r>
              <a:rPr lang="en-US" dirty="0"/>
              <a:t>structure tool        =&gt; ferrocene</a:t>
            </a:r>
          </a:p>
          <a:p>
            <a:pPr lvl="2" hangingPunct="1"/>
            <a:r>
              <a:rPr lang="en-US" dirty="0"/>
              <a:t>Right-click Fe -&gt; Element -&gt; </a:t>
            </a:r>
            <a:r>
              <a:rPr lang="en-US" dirty="0" err="1"/>
              <a:t>Zr</a:t>
            </a:r>
            <a:endParaRPr lang="en-US" dirty="0"/>
          </a:p>
          <a:p>
            <a:pPr lvl="2" hangingPunct="1"/>
            <a:r>
              <a:rPr lang="en-US" dirty="0"/>
              <a:t>Add C and replace by methyl</a:t>
            </a:r>
          </a:p>
          <a:p>
            <a:pPr lvl="2" hangingPunct="1"/>
            <a:r>
              <a:rPr lang="en-US" dirty="0"/>
              <a:t>(Use dummies to change </a:t>
            </a:r>
            <a:r>
              <a:rPr lang="en-US" dirty="0" err="1"/>
              <a:t>CpMCp</a:t>
            </a:r>
            <a:r>
              <a:rPr lang="en-US" dirty="0"/>
              <a:t> angle)</a:t>
            </a:r>
          </a:p>
          <a:p>
            <a:pPr lvl="2" hangingPunct="1"/>
            <a:r>
              <a:rPr lang="en-US" dirty="0"/>
              <a:t>Model -&gt; Solvent -&gt; Toluene</a:t>
            </a:r>
          </a:p>
          <a:p>
            <a:pPr lvl="2" hangingPunct="1"/>
            <a:r>
              <a:rPr lang="en-US" dirty="0"/>
              <a:t>Add charge and optimize</a:t>
            </a:r>
          </a:p>
          <a:p>
            <a:pPr lvl="2" hangingPunct="1"/>
            <a:endParaRPr lang="en-US" dirty="0"/>
          </a:p>
          <a:p>
            <a:pPr lvl="1" hangingPunct="1"/>
            <a:r>
              <a:rPr lang="en-US" dirty="0"/>
              <a:t>Add ethene (use the       )</a:t>
            </a:r>
          </a:p>
          <a:p>
            <a:pPr lvl="2" hangingPunct="1"/>
            <a:r>
              <a:rPr lang="en-US" dirty="0"/>
              <a:t>Manipulate it in position</a:t>
            </a:r>
          </a:p>
          <a:p>
            <a:pPr lvl="2" hangingPunct="1"/>
            <a:r>
              <a:rPr lang="en-US" dirty="0"/>
              <a:t>Right-click + drag = translate</a:t>
            </a:r>
          </a:p>
          <a:p>
            <a:pPr lvl="2" hangingPunct="1"/>
            <a:r>
              <a:rPr lang="en-US" dirty="0"/>
              <a:t>Left-click + drag  = rotate</a:t>
            </a:r>
          </a:p>
          <a:p>
            <a:pPr lvl="2" hangingPunct="1"/>
            <a:r>
              <a:rPr lang="en-US" dirty="0" err="1"/>
              <a:t>Ctrl+M</a:t>
            </a:r>
            <a:r>
              <a:rPr lang="en-US" dirty="0"/>
              <a:t> = select molecule</a:t>
            </a:r>
          </a:p>
          <a:p>
            <a:pPr lvl="2" hangingPunct="1"/>
            <a:r>
              <a:rPr lang="en-US" dirty="0"/>
              <a:t>Remove dummies </a:t>
            </a:r>
          </a:p>
          <a:p>
            <a:pPr lvl="2" hangingPunct="1"/>
            <a:r>
              <a:rPr lang="en-US" dirty="0"/>
              <a:t>Optimize</a:t>
            </a:r>
          </a:p>
          <a:p>
            <a:pPr lvl="2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4FF1338A-F017-3949-AD09-9924E0F4E027}"/>
              </a:ext>
            </a:extLst>
          </p:cNvPr>
          <p:cNvSpPr/>
          <p:nvPr/>
        </p:nvSpPr>
        <p:spPr>
          <a:xfrm rot="16200000">
            <a:off x="4661481" y="4012172"/>
            <a:ext cx="476174" cy="410495"/>
          </a:xfrm>
          <a:prstGeom prst="hexagon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Graphic 7" descr="Magnifying glass">
            <a:extLst>
              <a:ext uri="{FF2B5EF4-FFF2-40B4-BE49-F238E27FC236}">
                <a16:creationId xmlns:a16="http://schemas.microsoft.com/office/drawing/2014/main" id="{EE3FFEB0-24EE-2647-B5C7-0088EA27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4816" y="7928741"/>
            <a:ext cx="584784" cy="58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D3A16C-77DF-462F-AF12-2679BF5BA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673" y="6958222"/>
            <a:ext cx="8317953" cy="53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1967191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1" hangingPunct="1"/>
            <a:r>
              <a:rPr lang="en-US" dirty="0"/>
              <a:t>Set up a PES scan, using </a:t>
            </a:r>
            <a:r>
              <a:rPr lang="en-US" b="1" dirty="0"/>
              <a:t>1 combined scan coordinate </a:t>
            </a:r>
          </a:p>
          <a:p>
            <a:pPr lvl="2" hangingPunct="1"/>
            <a:r>
              <a:rPr lang="en-US" dirty="0" err="1"/>
              <a:t>Zr</a:t>
            </a:r>
            <a:r>
              <a:rPr lang="en-US" dirty="0"/>
              <a:t>-C to 2.4 &amp; C-C to 1.55</a:t>
            </a:r>
          </a:p>
          <a:p>
            <a:pPr lvl="1" hangingPunct="1"/>
            <a:r>
              <a:rPr lang="en-US" dirty="0"/>
              <a:t>Details -&gt; Geometry Optimization:</a:t>
            </a:r>
          </a:p>
          <a:p>
            <a:pPr lvl="2" hangingPunct="1"/>
            <a:r>
              <a:rPr lang="en-US" dirty="0"/>
              <a:t>Loosen the Convergence criteria by a factor of 5 </a:t>
            </a:r>
          </a:p>
          <a:p>
            <a:pPr lvl="1" hangingPunct="1"/>
            <a:r>
              <a:rPr lang="en-US" dirty="0"/>
              <a:t>Run, and when finished, open </a:t>
            </a:r>
            <a:r>
              <a:rPr lang="en-US" dirty="0" err="1"/>
              <a:t>AMSMovie</a:t>
            </a:r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marL="476250" lvl="1" indent="0" hangingPunct="1">
              <a:buNone/>
            </a:pPr>
            <a:r>
              <a:rPr lang="en-US" dirty="0"/>
              <a:t>	</a:t>
            </a:r>
          </a:p>
          <a:p>
            <a:pPr marL="476250" lvl="1" indent="0" hangingPunct="1">
              <a:buNone/>
            </a:pPr>
            <a:endParaRPr lang="en-US" dirty="0"/>
          </a:p>
          <a:p>
            <a:pPr lvl="1" hangingPunct="1"/>
            <a:r>
              <a:rPr lang="en-US" dirty="0"/>
              <a:t>Copy the highest energy structure (e.g. </a:t>
            </a:r>
            <a:r>
              <a:rPr lang="en-US" dirty="0" err="1"/>
              <a:t>Ctrl+U</a:t>
            </a:r>
            <a:r>
              <a:rPr lang="en-US" dirty="0"/>
              <a:t>), or save as structure</a:t>
            </a:r>
          </a:p>
          <a:p>
            <a:pPr lvl="1" hangingPunct="1"/>
            <a:r>
              <a:rPr lang="en-US" dirty="0"/>
              <a:t>Set up a TS run (ideally make a new input) </a:t>
            </a:r>
          </a:p>
          <a:p>
            <a:pPr lvl="2" hangingPunct="1"/>
            <a:r>
              <a:rPr lang="en-US" dirty="0"/>
              <a:t>make sure there are no constraints, and regular convergence</a:t>
            </a:r>
          </a:p>
          <a:p>
            <a:pPr lvl="2" hangingPunct="1"/>
            <a:r>
              <a:rPr lang="en-US" dirty="0"/>
              <a:t>use a calculate Hessian as initial guess and calculate frequencies</a:t>
            </a:r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815DAD-5E87-D54E-96BE-6943BF52C0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4484" r="3741" b="9049"/>
          <a:stretch/>
        </p:blipFill>
        <p:spPr>
          <a:xfrm>
            <a:off x="1574453" y="4902726"/>
            <a:ext cx="9350585" cy="487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8521096-20BF-4495-8F5D-999F5EF14382}"/>
              </a:ext>
            </a:extLst>
          </p:cNvPr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Transition State through PES 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7E7D0-F827-411C-BE7E-AC5C9CA5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4356" y="1967191"/>
            <a:ext cx="6035038" cy="3493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138F8B-4C84-4807-9C41-5AA8971A4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4356" y="6024367"/>
            <a:ext cx="6035038" cy="107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normAutofit fontScale="75000" lnSpcReduction="200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Transition State, start with NEB (Ziegler-Natta)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1967191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/>
              <a:t>Exercise:</a:t>
            </a:r>
            <a:endParaRPr lang="en-US" dirty="0"/>
          </a:p>
          <a:p>
            <a:pPr lvl="1" hangingPunct="1"/>
            <a:r>
              <a:rPr lang="en-US" dirty="0"/>
              <a:t>Optimize reactant &amp; product from the last PES scan points</a:t>
            </a:r>
          </a:p>
          <a:p>
            <a:pPr lvl="1" hangingPunct="1"/>
            <a:r>
              <a:rPr lang="en-US" dirty="0"/>
              <a:t>Rotate the Zr-C-C-H dihedral to ~0 (metallacycle Zr-C-C-H) &amp; optimize =&gt; alpha-</a:t>
            </a:r>
            <a:r>
              <a:rPr lang="en-US" dirty="0" err="1"/>
              <a:t>agostic</a:t>
            </a:r>
            <a:endParaRPr lang="en-US" dirty="0"/>
          </a:p>
          <a:p>
            <a:pPr lvl="1" hangingPunct="1"/>
            <a:r>
              <a:rPr lang="en-US" dirty="0"/>
              <a:t>Set up a climbing nudged elastic band calculation Task: NEB</a:t>
            </a:r>
          </a:p>
          <a:p>
            <a:pPr lvl="1" hangingPunct="1"/>
            <a:r>
              <a:rPr lang="en-US" dirty="0"/>
              <a:t>Choose this structure as final, the other product as intermediate, and R as initial (import structures from results/</a:t>
            </a:r>
            <a:r>
              <a:rPr lang="en-US" dirty="0" err="1"/>
              <a:t>ams.rkf</a:t>
            </a:r>
            <a:r>
              <a:rPr lang="en-US" dirty="0"/>
              <a:t>) and choose 14 points</a:t>
            </a:r>
          </a:p>
          <a:p>
            <a:pPr lvl="1" hangingPunct="1"/>
            <a:r>
              <a:rPr lang="en-US" dirty="0"/>
              <a:t>Don’t optimize R&amp;P, relax convergence by factor 5 </a:t>
            </a:r>
          </a:p>
          <a:p>
            <a:pPr lvl="1" hangingPunct="1"/>
            <a:r>
              <a:rPr lang="en-US" dirty="0"/>
              <a:t>Open </a:t>
            </a:r>
            <a:r>
              <a:rPr lang="en-US" dirty="0" err="1"/>
              <a:t>AMSMovie</a:t>
            </a:r>
            <a:r>
              <a:rPr lang="en-US" dirty="0"/>
              <a:t> when finished</a:t>
            </a:r>
          </a:p>
          <a:p>
            <a:pPr lvl="2" hangingPunct="1"/>
            <a:r>
              <a:rPr lang="en-US" dirty="0"/>
              <a:t>Which is the rate-determining step? </a:t>
            </a:r>
          </a:p>
          <a:p>
            <a:pPr marL="476250" lvl="1" indent="0" hangingPunct="1">
              <a:buNone/>
            </a:pPr>
            <a:endParaRPr lang="en-US" dirty="0"/>
          </a:p>
          <a:p>
            <a:pPr marL="476250" lvl="1" indent="0" hangingPunct="1">
              <a:buNone/>
            </a:pPr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2D890-140E-594C-8E06-0F27300C6EC1}"/>
              </a:ext>
            </a:extLst>
          </p:cNvPr>
          <p:cNvSpPr txBox="1"/>
          <p:nvPr/>
        </p:nvSpPr>
        <p:spPr>
          <a:xfrm>
            <a:off x="12233697" y="5261941"/>
            <a:ext cx="5399169" cy="157992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Tip: use CI-NEB to get close enough to TS, use Hessian-based optimization to find it</a:t>
            </a:r>
            <a:endParaRPr kumimoji="0" lang="en-US" sz="3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2D27A-C94E-4140-9F4D-90FE978D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4" y="7218128"/>
            <a:ext cx="10038973" cy="545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23031C-3FD0-442B-898B-6F5A7C5EF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272" y="9432069"/>
            <a:ext cx="7229728" cy="17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82500" lnSpcReduction="100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Transition States: Further considerations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1836561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/>
              <a:t>Reaction rates</a:t>
            </a:r>
            <a:r>
              <a:rPr lang="en-US" dirty="0"/>
              <a:t>: </a:t>
            </a:r>
          </a:p>
          <a:p>
            <a:pPr lvl="1" hangingPunct="1"/>
            <a:r>
              <a:rPr lang="en-US" dirty="0"/>
              <a:t>Calculate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G</a:t>
            </a:r>
            <a:r>
              <a:rPr lang="en-US" baseline="30000" dirty="0"/>
              <a:t>#</a:t>
            </a:r>
            <a:r>
              <a:rPr lang="en-US" dirty="0"/>
              <a:t>: include </a:t>
            </a:r>
            <a:r>
              <a:rPr lang="en-US" dirty="0" err="1"/>
              <a:t>H</a:t>
            </a:r>
            <a:r>
              <a:rPr lang="en-US" baseline="-25000" dirty="0" err="1"/>
              <a:t>vib</a:t>
            </a:r>
            <a:r>
              <a:rPr lang="en-US" dirty="0"/>
              <a:t>, S (</a:t>
            </a:r>
            <a:r>
              <a:rPr lang="en-US" dirty="0" err="1"/>
              <a:t>AMSoutput</a:t>
            </a:r>
            <a:r>
              <a:rPr lang="en-US" dirty="0"/>
              <a:t> -&gt; Other Properties -&gt; Statistical Thermal Analysis)</a:t>
            </a:r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marL="476250" lvl="1" indent="0" hangingPunct="1">
              <a:buNone/>
            </a:pPr>
            <a:endParaRPr lang="en-US" dirty="0"/>
          </a:p>
          <a:p>
            <a:pPr marL="476250" lvl="1" indent="0" hangingPunct="1">
              <a:buNone/>
            </a:pPr>
            <a:endParaRPr lang="en-US" dirty="0"/>
          </a:p>
          <a:p>
            <a:pPr marL="476250" lvl="1" indent="0" hangingPunct="1">
              <a:buNone/>
            </a:pPr>
            <a:endParaRPr lang="en-US" dirty="0"/>
          </a:p>
          <a:p>
            <a:pPr marL="476250" lvl="1" indent="0" hangingPunct="1">
              <a:buNone/>
            </a:pPr>
            <a:endParaRPr lang="en-US" dirty="0"/>
          </a:p>
          <a:p>
            <a:pPr lvl="1" hangingPunct="1"/>
            <a:r>
              <a:rPr lang="en-US" dirty="0" err="1">
                <a:hlinkClick r:id="rId3"/>
              </a:rPr>
              <a:t>hTST</a:t>
            </a:r>
            <a:r>
              <a:rPr lang="en-US" dirty="0">
                <a:hlinkClick r:id="rId3"/>
              </a:rPr>
              <a:t> as first approximation</a:t>
            </a:r>
            <a:r>
              <a:rPr lang="en-US" dirty="0"/>
              <a:t>: k ~ exp (-G</a:t>
            </a:r>
            <a:r>
              <a:rPr lang="en-US" baseline="30000" dirty="0"/>
              <a:t>#</a:t>
            </a:r>
            <a:r>
              <a:rPr lang="en-US" dirty="0"/>
              <a:t>/RT), Low-level frequencies: </a:t>
            </a:r>
            <a:r>
              <a:rPr lang="en-US" dirty="0" err="1">
                <a:hlinkClick r:id="rId4"/>
              </a:rPr>
              <a:t>Grimme</a:t>
            </a:r>
            <a:r>
              <a:rPr lang="en-US" dirty="0">
                <a:hlinkClick r:id="rId4"/>
              </a:rPr>
              <a:t> corrections</a:t>
            </a:r>
            <a:endParaRPr lang="en-US" dirty="0"/>
          </a:p>
          <a:p>
            <a:pPr lvl="1" hangingPunct="1"/>
            <a:r>
              <a:rPr lang="en-US" dirty="0"/>
              <a:t>Could also try </a:t>
            </a:r>
            <a:r>
              <a:rPr lang="en-US" dirty="0" err="1">
                <a:hlinkClick r:id="rId5"/>
              </a:rPr>
              <a:t>mircokinetics</a:t>
            </a:r>
            <a:r>
              <a:rPr lang="en-US" dirty="0"/>
              <a:t>. More underway (</a:t>
            </a:r>
            <a:r>
              <a:rPr lang="en-US" dirty="0" err="1">
                <a:hlinkClick r:id="rId6"/>
              </a:rPr>
              <a:t>ReaxPro</a:t>
            </a:r>
            <a:r>
              <a:rPr lang="en-US" dirty="0"/>
              <a:t>)</a:t>
            </a:r>
          </a:p>
          <a:p>
            <a:pPr hangingPunct="1"/>
            <a:r>
              <a:rPr lang="en-US" dirty="0"/>
              <a:t>Suggestions &amp; troubleshooting</a:t>
            </a:r>
          </a:p>
          <a:p>
            <a:pPr marL="990600" lvl="1" indent="-514350" hangingPunct="1">
              <a:buFont typeface="+mj-lt"/>
              <a:buAutoNum type="arabicPeriod"/>
            </a:pPr>
            <a:r>
              <a:rPr lang="en-US" u="sng" dirty="0"/>
              <a:t>get close to TS</a:t>
            </a:r>
            <a:r>
              <a:rPr lang="en-US" dirty="0"/>
              <a:t>: NEB, PES Scan, constrained opt, previous TS + change ligands (PLAMS script!), ….</a:t>
            </a:r>
          </a:p>
          <a:p>
            <a:pPr marL="990600" lvl="1" indent="-514350" hangingPunct="1">
              <a:buFont typeface="+mj-lt"/>
              <a:buAutoNum type="arabicPeriod"/>
            </a:pPr>
            <a:r>
              <a:rPr lang="en-US" u="sng" dirty="0"/>
              <a:t>get a good curvature </a:t>
            </a:r>
            <a:r>
              <a:rPr lang="en-US" dirty="0"/>
              <a:t>(Hessian): pre-calc with GFN-</a:t>
            </a:r>
            <a:r>
              <a:rPr lang="en-US" dirty="0" err="1"/>
              <a:t>xTB</a:t>
            </a:r>
            <a:r>
              <a:rPr lang="en-US" dirty="0"/>
              <a:t>, MOPAC; partial Hessian </a:t>
            </a:r>
          </a:p>
          <a:p>
            <a:pPr marL="990600" lvl="1" indent="-514350" hangingPunct="1">
              <a:buFont typeface="+mj-lt"/>
              <a:buAutoNum type="arabicPeriod"/>
            </a:pPr>
            <a:r>
              <a:rPr lang="en-US" dirty="0"/>
              <a:t>check final curvature / path: Frequency calculation, PES point characterization, </a:t>
            </a:r>
            <a:r>
              <a:rPr lang="en-US" dirty="0">
                <a:hlinkClick r:id="rId7"/>
              </a:rPr>
              <a:t>IRC</a:t>
            </a:r>
            <a:endParaRPr lang="en-US" dirty="0"/>
          </a:p>
          <a:p>
            <a:pPr marL="990600" lvl="1" indent="-514350" hangingPunct="1">
              <a:buFont typeface="+mj-lt"/>
              <a:buAutoNum type="arabicPeriod"/>
            </a:pPr>
            <a:r>
              <a:rPr lang="en-US" dirty="0"/>
              <a:t>Spurious </a:t>
            </a:r>
            <a:r>
              <a:rPr lang="en-US" dirty="0" err="1"/>
              <a:t>imag</a:t>
            </a:r>
            <a:r>
              <a:rPr lang="en-US" dirty="0"/>
              <a:t>. Freq.: displace along that mode (</a:t>
            </a:r>
            <a:r>
              <a:rPr lang="en-US" dirty="0" err="1"/>
              <a:t>AMSSpectra</a:t>
            </a:r>
            <a:r>
              <a:rPr lang="en-US" dirty="0"/>
              <a:t>, Ctrl+8 *5) &amp; retry </a:t>
            </a:r>
          </a:p>
          <a:p>
            <a:pPr marL="476250" lvl="1" indent="0" hangingPunct="1">
              <a:buNone/>
            </a:pPr>
            <a:endParaRPr lang="en-US" dirty="0"/>
          </a:p>
          <a:p>
            <a:pPr marL="476250" lvl="1" indent="0" hangingPunct="1">
              <a:buNone/>
            </a:pPr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6A3E8-1459-41AD-A5C8-E7BF3DDC5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305" y="3165716"/>
            <a:ext cx="8397418" cy="505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Background: SCM, ADF &amp; 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55135" y="2261138"/>
            <a:ext cx="15432591" cy="950933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ADF = first DFT code for chemistry (1970s)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Baerends@VU</a:t>
            </a:r>
            <a:r>
              <a:rPr lang="en-US" dirty="0"/>
              <a:t> (&gt;’73), </a:t>
            </a:r>
            <a:r>
              <a:rPr lang="en-US" dirty="0" err="1"/>
              <a:t>Ziegler@Calgary</a:t>
            </a:r>
            <a:r>
              <a:rPr lang="en-US" baseline="30000" dirty="0"/>
              <a:t>(+)</a:t>
            </a:r>
            <a:r>
              <a:rPr lang="en-US" dirty="0"/>
              <a:t> (&gt;’75)</a:t>
            </a:r>
          </a:p>
          <a:p>
            <a:pPr lvl="1"/>
            <a:r>
              <a:rPr lang="en-US" dirty="0"/>
              <a:t>80s: support industrial users Mitsui, Shell, </a:t>
            </a:r>
            <a:r>
              <a:rPr lang="en-US" dirty="0" err="1"/>
              <a:t>Akzo</a:t>
            </a:r>
            <a:r>
              <a:rPr lang="en-US" dirty="0"/>
              <a:t>, Unilever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SCM: Spin-off company 1995</a:t>
            </a:r>
          </a:p>
          <a:p>
            <a:pPr lvl="1"/>
            <a:endParaRPr lang="en-GB" dirty="0"/>
          </a:p>
          <a:p>
            <a:pPr eaLnBrk="1" hangingPunct="1"/>
            <a:r>
              <a:rPr lang="en-GB" dirty="0"/>
              <a:t>24 people (17 senior PhD’</a:t>
            </a:r>
            <a:r>
              <a:rPr lang="en-GB" altLang="ja-JP" dirty="0">
                <a:ea typeface="MS PGothic" pitchFamily="34" charset="-128"/>
              </a:rPr>
              <a:t>s) + 3 EU fellows</a:t>
            </a:r>
          </a:p>
          <a:p>
            <a:pPr lvl="1"/>
            <a:endParaRPr lang="en-GB" altLang="ja-JP" dirty="0">
              <a:ea typeface="MS PGothic" pitchFamily="34" charset="-128"/>
            </a:endParaRPr>
          </a:p>
          <a:p>
            <a:pPr eaLnBrk="1" hangingPunct="1"/>
            <a:r>
              <a:rPr lang="en-GB" altLang="ja-JP" dirty="0">
                <a:ea typeface="MS PGothic" pitchFamily="34" charset="-128"/>
              </a:rPr>
              <a:t>Many academic collaborators / EU networks</a:t>
            </a:r>
          </a:p>
          <a:p>
            <a:pPr lvl="1"/>
            <a:r>
              <a:rPr lang="en-GB" altLang="ja-JP" dirty="0">
                <a:ea typeface="MS PGothic" pitchFamily="34" charset="-128"/>
              </a:rPr>
              <a:t>~160 authors</a:t>
            </a:r>
          </a:p>
          <a:p>
            <a:pPr lvl="1"/>
            <a:r>
              <a:rPr lang="en-GB" altLang="ja-JP" dirty="0">
                <a:ea typeface="MS PGothic" pitchFamily="34" charset="-128"/>
              </a:rPr>
              <a:t>New functionality</a:t>
            </a:r>
          </a:p>
          <a:p>
            <a:pPr lvl="1"/>
            <a:r>
              <a:rPr lang="en-GB" altLang="ja-JP" dirty="0">
                <a:ea typeface="MS PGothic" pitchFamily="34" charset="-128"/>
              </a:rPr>
              <a:t>Academia, government &amp; industry users worldwide</a:t>
            </a:r>
          </a:p>
          <a:p>
            <a:pPr lvl="1"/>
            <a:endParaRPr lang="en-GB" altLang="ja-JP" dirty="0">
              <a:ea typeface="MS PGothic" pitchFamily="34" charset="-128"/>
            </a:endParaRPr>
          </a:p>
          <a:p>
            <a:r>
              <a:rPr lang="en-GB" altLang="ja-JP" dirty="0">
                <a:ea typeface="MS PGothic" pitchFamily="34" charset="-128"/>
              </a:rPr>
              <a:t>SCM: development, debug, </a:t>
            </a:r>
          </a:p>
          <a:p>
            <a:pPr marL="0" indent="0">
              <a:buNone/>
            </a:pPr>
            <a:r>
              <a:rPr lang="en-GB" altLang="ja-JP" dirty="0">
                <a:ea typeface="MS PGothic" pitchFamily="34" charset="-128"/>
              </a:rPr>
              <a:t>port, optimize, docs &amp; </a:t>
            </a:r>
            <a:r>
              <a:rPr lang="en-GB" altLang="ja-JP" u="sng" dirty="0">
                <a:ea typeface="MS PGothic" pitchFamily="34" charset="-128"/>
              </a:rPr>
              <a:t>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DABBF-4965-2E47-88EF-71CB6F679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30" y="1755470"/>
            <a:ext cx="6464300" cy="1079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618A0-1E8A-AD4F-A506-7A7625252E1B}"/>
              </a:ext>
            </a:extLst>
          </p:cNvPr>
          <p:cNvSpPr/>
          <p:nvPr/>
        </p:nvSpPr>
        <p:spPr>
          <a:xfrm>
            <a:off x="12726082" y="9513871"/>
            <a:ext cx="3475944" cy="941572"/>
          </a:xfrm>
          <a:prstGeom prst="rect">
            <a:avLst/>
          </a:prstGeom>
        </p:spPr>
        <p:txBody>
          <a:bodyPr wrap="none" lIns="88420" tIns="44212" rIns="88420" bIns="44212">
            <a:spAutoFit/>
          </a:bodyPr>
          <a:lstStyle/>
          <a:p>
            <a:pPr algn="l"/>
            <a:r>
              <a:rPr lang="en-US" sz="2769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Papers with </a:t>
            </a:r>
          </a:p>
          <a:p>
            <a:pPr algn="l"/>
            <a:r>
              <a:rPr lang="en-US" sz="2769" dirty="0">
                <a:latin typeface="Lato Medium" pitchFamily="34" charset="0"/>
                <a:ea typeface="Lato Medium" pitchFamily="34" charset="0"/>
                <a:cs typeface="Lato Medium" pitchFamily="34" charset="0"/>
              </a:rPr>
              <a:t>“DFT and Chemistry”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7701FA-AFB5-C64B-AA4B-95B8F8A2D11E}"/>
              </a:ext>
            </a:extLst>
          </p:cNvPr>
          <p:cNvSpPr/>
          <p:nvPr/>
        </p:nvSpPr>
        <p:spPr>
          <a:xfrm>
            <a:off x="12993738" y="5592624"/>
            <a:ext cx="3866558" cy="508427"/>
          </a:xfrm>
          <a:prstGeom prst="rect">
            <a:avLst/>
          </a:prstGeom>
        </p:spPr>
        <p:txBody>
          <a:bodyPr wrap="square" lIns="46305" tIns="23155" rIns="46305" bIns="23155">
            <a:spAutoFit/>
          </a:bodyPr>
          <a:lstStyle/>
          <a:p>
            <a:r>
              <a:rPr lang="en-US" sz="1500" dirty="0">
                <a:latin typeface="Lato Medium" charset="0"/>
                <a:ea typeface="Lato Medium" charset="0"/>
                <a:cs typeface="Lato Medium" charset="0"/>
              </a:rPr>
              <a:t>articles &amp;patents in materials science with</a:t>
            </a:r>
          </a:p>
          <a:p>
            <a:r>
              <a:rPr lang="en-US" sz="1500" dirty="0">
                <a:latin typeface="Lato Medium" charset="0"/>
                <a:ea typeface="Lato Medium" charset="0"/>
                <a:cs typeface="Lato Medium" charset="0"/>
              </a:rPr>
              <a:t>“density functional theory”, Nat. Mat. 4619</a:t>
            </a:r>
          </a:p>
        </p:txBody>
      </p:sp>
    </p:spTree>
    <p:extLst>
      <p:ext uri="{BB962C8B-B14F-4D97-AF65-F5344CB8AC3E}">
        <p14:creationId xmlns:p14="http://schemas.microsoft.com/office/powerpoint/2010/main" val="1505079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TS for periodic systems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1836561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How to get good TS geometry guess? </a:t>
            </a:r>
          </a:p>
          <a:p>
            <a:pPr lvl="1" hangingPunct="1"/>
            <a:r>
              <a:rPr lang="en-US" dirty="0"/>
              <a:t>Literature or previous results:</a:t>
            </a:r>
          </a:p>
          <a:p>
            <a:pPr lvl="2" hangingPunct="1"/>
            <a:r>
              <a:rPr lang="en-US" dirty="0"/>
              <a:t> similar TS + constrained optimization</a:t>
            </a:r>
          </a:p>
          <a:p>
            <a:pPr lvl="1" hangingPunct="1"/>
            <a:r>
              <a:rPr lang="en-US" dirty="0"/>
              <a:t>Quick (?) NEB (you want to find R &amp; P anyway)</a:t>
            </a:r>
          </a:p>
          <a:p>
            <a:pPr lvl="1" hangingPunct="1"/>
            <a:r>
              <a:rPr lang="en-US" dirty="0"/>
              <a:t>PES scan (can you use </a:t>
            </a:r>
            <a:r>
              <a:rPr lang="en-US" dirty="0" err="1"/>
              <a:t>ReaxFF</a:t>
            </a:r>
            <a:r>
              <a:rPr lang="en-US" dirty="0"/>
              <a:t>, MOPAC, GFN-</a:t>
            </a:r>
            <a:r>
              <a:rPr lang="en-US" dirty="0" err="1"/>
              <a:t>xTB</a:t>
            </a:r>
            <a:r>
              <a:rPr lang="en-US" dirty="0"/>
              <a:t>? Otherwise: cheaper DFT?) (</a:t>
            </a:r>
            <a:r>
              <a:rPr lang="en-US" dirty="0">
                <a:hlinkClick r:id="rId3"/>
              </a:rPr>
              <a:t>video</a:t>
            </a:r>
            <a:r>
              <a:rPr lang="en-US" dirty="0"/>
              <a:t>)</a:t>
            </a:r>
          </a:p>
          <a:p>
            <a:pPr lvl="1" hangingPunct="1"/>
            <a:r>
              <a:rPr lang="en-US" dirty="0"/>
              <a:t>Maybe you can get away with periodic DFT/DFTB (</a:t>
            </a:r>
            <a:r>
              <a:rPr lang="en-US" dirty="0">
                <a:hlinkClick r:id="rId4"/>
              </a:rPr>
              <a:t>video</a:t>
            </a:r>
            <a:r>
              <a:rPr lang="en-US" dirty="0"/>
              <a:t>) or DFT/MM ?</a:t>
            </a:r>
          </a:p>
          <a:p>
            <a:pPr lvl="1" hangingPunct="1"/>
            <a:endParaRPr lang="en-US" dirty="0"/>
          </a:p>
          <a:p>
            <a:pPr hangingPunct="1"/>
            <a:r>
              <a:rPr lang="en-US" dirty="0"/>
              <a:t>How to get good guess for lowest few Hessian eigenmodes? </a:t>
            </a:r>
          </a:p>
          <a:p>
            <a:pPr lvl="1" hangingPunct="1"/>
            <a:r>
              <a:rPr lang="en-US" dirty="0"/>
              <a:t>Could try MOPAC or DFTB Hessian </a:t>
            </a:r>
          </a:p>
          <a:p>
            <a:pPr lvl="2" hangingPunct="1"/>
            <a:r>
              <a:rPr lang="en-US" dirty="0"/>
              <a:t>Inspect modes first? </a:t>
            </a:r>
          </a:p>
          <a:p>
            <a:pPr lvl="1" hangingPunct="1"/>
            <a:r>
              <a:rPr lang="en-US" dirty="0"/>
              <a:t>Define reaction coordinate (TSRC)</a:t>
            </a:r>
          </a:p>
          <a:p>
            <a:pPr lvl="1" hangingPunct="1"/>
            <a:r>
              <a:rPr lang="en-US" dirty="0"/>
              <a:t>Use a partial Hessian (‘active’ region)</a:t>
            </a:r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marL="476250" lvl="1" indent="0" hangingPunct="1">
              <a:buNone/>
            </a:pPr>
            <a:r>
              <a:rPr lang="en-US" sz="4800" dirty="0">
                <a:hlinkClick r:id="rId5"/>
              </a:rPr>
              <a:t>Video</a:t>
            </a:r>
            <a:endParaRPr lang="en-US" sz="4800" dirty="0"/>
          </a:p>
          <a:p>
            <a:pPr marL="476250" lvl="1" indent="0" hangingPunct="1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42187-07A3-4FD9-90E0-BE65E4B04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255" y="6858000"/>
            <a:ext cx="8507745" cy="54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 rot="16200000">
            <a:off x="-4602479" y="5197902"/>
            <a:ext cx="11032205" cy="182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844" tIns="36844" rIns="36844" bIns="36844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6000" dirty="0"/>
              <a:t>The SCM team in Amsterdam</a:t>
            </a:r>
          </a:p>
        </p:txBody>
      </p:sp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EE080186-034C-9141-8192-7A7873589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48" y="595423"/>
            <a:ext cx="8688352" cy="1112109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2F30B18-9517-CE4B-9519-78544C611262}"/>
              </a:ext>
            </a:extLst>
          </p:cNvPr>
          <p:cNvSpPr txBox="1">
            <a:spLocks/>
          </p:cNvSpPr>
          <p:nvPr/>
        </p:nvSpPr>
        <p:spPr>
          <a:xfrm>
            <a:off x="11648660" y="1724706"/>
            <a:ext cx="5585791" cy="9902922"/>
          </a:xfrm>
          <a:prstGeom prst="rect">
            <a:avLst/>
          </a:prstGeom>
        </p:spPr>
        <p:txBody>
          <a:bodyPr>
            <a:norm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endParaRPr lang="en-GB" altLang="ja-JP" dirty="0">
              <a:ea typeface="MS PGothic" pitchFamily="34" charset="-128"/>
            </a:endParaRPr>
          </a:p>
          <a:p>
            <a:pPr hangingPunct="1"/>
            <a:r>
              <a:rPr lang="en-GB" altLang="ja-JP" dirty="0">
                <a:ea typeface="MS PGothic" pitchFamily="34" charset="-128"/>
              </a:rPr>
              <a:t>17 developers</a:t>
            </a:r>
          </a:p>
          <a:p>
            <a:pPr hangingPunct="1"/>
            <a:endParaRPr lang="en-GB" altLang="ja-JP" dirty="0">
              <a:ea typeface="MS PGothic" pitchFamily="34" charset="-128"/>
            </a:endParaRPr>
          </a:p>
          <a:p>
            <a:pPr hangingPunct="1"/>
            <a:r>
              <a:rPr lang="en-GB" altLang="ja-JP" dirty="0">
                <a:ea typeface="MS PGothic" pitchFamily="34" charset="-128"/>
              </a:rPr>
              <a:t>4 support scientists</a:t>
            </a:r>
          </a:p>
          <a:p>
            <a:pPr hangingPunct="1"/>
            <a:endParaRPr lang="en-GB" altLang="ja-JP" dirty="0">
              <a:ea typeface="MS PGothic" pitchFamily="34" charset="-128"/>
            </a:endParaRPr>
          </a:p>
          <a:p>
            <a:pPr hangingPunct="1"/>
            <a:r>
              <a:rPr lang="en-GB" dirty="0"/>
              <a:t>3 office / business</a:t>
            </a:r>
          </a:p>
          <a:p>
            <a:pPr marL="0" indent="0" hangingPunct="1">
              <a:buNone/>
            </a:pPr>
            <a:endParaRPr lang="en-GB" altLang="ja-JP" dirty="0">
              <a:ea typeface="MS PGothic" pitchFamily="34" charset="-128"/>
            </a:endParaRPr>
          </a:p>
          <a:p>
            <a:pPr hangingPunct="1"/>
            <a:r>
              <a:rPr lang="en-GB" altLang="ja-JP" dirty="0">
                <a:ea typeface="MS PGothic" pitchFamily="34" charset="-128"/>
              </a:rPr>
              <a:t>3 PhD students (EU)</a:t>
            </a:r>
          </a:p>
        </p:txBody>
      </p:sp>
    </p:spTree>
    <p:extLst>
      <p:ext uri="{BB962C8B-B14F-4D97-AF65-F5344CB8AC3E}">
        <p14:creationId xmlns:p14="http://schemas.microsoft.com/office/powerpoint/2010/main" val="205235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34" y="1"/>
            <a:ext cx="16977732" cy="1771074"/>
          </a:xfrm>
        </p:spPr>
        <p:txBody>
          <a:bodyPr>
            <a:normAutofit/>
          </a:bodyPr>
          <a:lstStyle/>
          <a:p>
            <a:r>
              <a:rPr lang="en-US" dirty="0"/>
              <a:t>Amsterdam Modeling Suite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1"/>
          </p:nvPr>
        </p:nvSpPr>
        <p:spPr>
          <a:xfrm>
            <a:off x="654553" y="1334708"/>
            <a:ext cx="17785847" cy="11182925"/>
          </a:xfrm>
        </p:spPr>
        <p:txBody>
          <a:bodyPr>
            <a:normAutofit fontScale="85000" lnSpcReduction="20000"/>
          </a:bodyPr>
          <a:lstStyle/>
          <a:p>
            <a:pPr lvl="1"/>
            <a:endParaRPr lang="en-US" dirty="0"/>
          </a:p>
          <a:p>
            <a:pPr eaLnBrk="1" hangingPunct="1"/>
            <a:r>
              <a:rPr lang="en-US" dirty="0"/>
              <a:t>ADF: powerful molecular DFT </a:t>
            </a:r>
          </a:p>
          <a:p>
            <a:pPr lvl="1"/>
            <a:r>
              <a:rPr lang="en-US" dirty="0"/>
              <a:t>Reactivity, spectroscopy</a:t>
            </a:r>
          </a:p>
          <a:p>
            <a:pPr lvl="1"/>
            <a:r>
              <a:rPr lang="en-US" dirty="0"/>
              <a:t>Spectroscopy: NMR, EPR, VCD, UV, XAS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BAND: periodic DFT</a:t>
            </a:r>
          </a:p>
          <a:p>
            <a:pPr lvl="1"/>
            <a:r>
              <a:rPr lang="en-US" dirty="0"/>
              <a:t>(2D) Materials, spectroscopy, analysis</a:t>
            </a:r>
          </a:p>
          <a:p>
            <a:pPr lvl="1"/>
            <a:r>
              <a:rPr lang="en-US" dirty="0"/>
              <a:t>Interface with QE, VASP</a:t>
            </a:r>
          </a:p>
          <a:p>
            <a:pPr lvl="1"/>
            <a:endParaRPr lang="en-US" dirty="0"/>
          </a:p>
          <a:p>
            <a:pPr eaLnBrk="1" hangingPunct="1"/>
            <a:r>
              <a:rPr lang="en-US" dirty="0"/>
              <a:t>DFTB &amp; MOPAC: fast electronic structure</a:t>
            </a:r>
          </a:p>
          <a:p>
            <a:pPr lvl="1"/>
            <a:endParaRPr lang="en-US" dirty="0"/>
          </a:p>
          <a:p>
            <a:pPr eaLnBrk="1" hangingPunct="1"/>
            <a:r>
              <a:rPr lang="en-US" dirty="0"/>
              <a:t>ReaxFF: Reactive MD</a:t>
            </a:r>
          </a:p>
          <a:p>
            <a:pPr lvl="1"/>
            <a:r>
              <a:rPr lang="en-US" dirty="0"/>
              <a:t>Dynamics of large complicated systems</a:t>
            </a:r>
          </a:p>
          <a:p>
            <a:pPr lvl="1"/>
            <a:endParaRPr lang="en-US" dirty="0"/>
          </a:p>
          <a:p>
            <a:r>
              <a:rPr lang="en-US" dirty="0" err="1"/>
              <a:t>MLPotential</a:t>
            </a:r>
            <a:endParaRPr lang="en-US" dirty="0"/>
          </a:p>
          <a:p>
            <a:pPr lvl="1"/>
            <a:r>
              <a:rPr lang="en-US" dirty="0"/>
              <a:t>Several backends, ANI-2x, M3GNet</a:t>
            </a:r>
            <a:endParaRPr lang="en-GB" dirty="0"/>
          </a:p>
          <a:p>
            <a:pPr lvl="1"/>
            <a:endParaRPr lang="en-US" dirty="0"/>
          </a:p>
          <a:p>
            <a:pPr eaLnBrk="1" hangingPunct="1"/>
            <a:r>
              <a:rPr lang="en-US" dirty="0"/>
              <a:t>COSMO-RS: fluid thermodynamics</a:t>
            </a:r>
          </a:p>
          <a:p>
            <a:pPr lvl="1" eaLnBrk="1" hangingPunct="1"/>
            <a:r>
              <a:rPr lang="en-US" dirty="0"/>
              <a:t>VLE, LLE, </a:t>
            </a:r>
            <a:r>
              <a:rPr lang="en-US" dirty="0" err="1"/>
              <a:t>logP</a:t>
            </a:r>
            <a:r>
              <a:rPr lang="en-US" dirty="0"/>
              <a:t>, solubility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 err="1"/>
              <a:t>AMSdriver</a:t>
            </a:r>
            <a:r>
              <a:rPr lang="en-US" dirty="0"/>
              <a:t>: PES exploration, MD, MC</a:t>
            </a:r>
          </a:p>
          <a:p>
            <a:pPr lvl="1"/>
            <a:r>
              <a:rPr lang="en-US" dirty="0"/>
              <a:t>Hybrid: multi-layer, QM/MM, QM/QM’</a:t>
            </a:r>
          </a:p>
          <a:p>
            <a:pPr lvl="1"/>
            <a:endParaRPr lang="en-US" dirty="0"/>
          </a:p>
          <a:p>
            <a:pPr eaLnBrk="1" hangingPunct="1"/>
            <a:r>
              <a:rPr lang="en-US" dirty="0"/>
              <a:t>Integrated GUI, python scripting (workflows), </a:t>
            </a:r>
            <a:r>
              <a:rPr lang="en-US" dirty="0" err="1"/>
              <a:t>ParAMS</a:t>
            </a:r>
            <a:r>
              <a:rPr lang="en-US" dirty="0"/>
              <a:t>: parametrize </a:t>
            </a:r>
            <a:r>
              <a:rPr lang="en-US" dirty="0" err="1"/>
              <a:t>ReaxFF</a:t>
            </a:r>
            <a:r>
              <a:rPr lang="en-US" dirty="0"/>
              <a:t> &amp; </a:t>
            </a:r>
            <a:r>
              <a:rPr lang="en-US" dirty="0" err="1"/>
              <a:t>xTB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B89B4-38A6-A3EA-9630-599C204BD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486"/>
          <a:stretch/>
        </p:blipFill>
        <p:spPr>
          <a:xfrm>
            <a:off x="9868734" y="2518610"/>
            <a:ext cx="8210719" cy="79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D07D4-ADDA-C348-A4EA-9F646A545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4" y="1771075"/>
            <a:ext cx="16677012" cy="10891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 GUI: build, run &amp; analyze</a:t>
            </a:r>
          </a:p>
        </p:txBody>
      </p:sp>
    </p:spTree>
    <p:extLst>
      <p:ext uri="{BB962C8B-B14F-4D97-AF65-F5344CB8AC3E}">
        <p14:creationId xmlns:p14="http://schemas.microsoft.com/office/powerpoint/2010/main" val="1262935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34" y="1"/>
            <a:ext cx="16977732" cy="1771074"/>
          </a:xfrm>
        </p:spPr>
        <p:txBody>
          <a:bodyPr>
            <a:normAutofit fontScale="90000"/>
          </a:bodyPr>
          <a:lstStyle/>
          <a:p>
            <a:r>
              <a:rPr lang="en-US"/>
              <a:t>The AMS driver: decouple from Engine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2B5D09-8F7F-DE4C-85ED-0CF6151A27C2}"/>
              </a:ext>
            </a:extLst>
          </p:cNvPr>
          <p:cNvSpPr txBox="1">
            <a:spLocks/>
          </p:cNvSpPr>
          <p:nvPr/>
        </p:nvSpPr>
        <p:spPr>
          <a:xfrm>
            <a:off x="6959287" y="1716694"/>
            <a:ext cx="9965707" cy="5210835"/>
          </a:xfrm>
          <a:prstGeom prst="rect">
            <a:avLst/>
          </a:prstGeom>
        </p:spPr>
        <p:txBody>
          <a:bodyPr>
            <a:norm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600"/>
              <a:t>Frequencies (+ analysis) &amp; phonons</a:t>
            </a:r>
          </a:p>
          <a:p>
            <a:pPr hangingPunct="1"/>
            <a:r>
              <a:rPr lang="en-US" sz="3600"/>
              <a:t>Stress &amp; elastic tensors</a:t>
            </a:r>
          </a:p>
          <a:p>
            <a:pPr hangingPunct="1"/>
            <a:r>
              <a:rPr lang="en-US" sz="3600"/>
              <a:t>Scan (multiple) coords, any periodicity </a:t>
            </a:r>
          </a:p>
          <a:p>
            <a:pPr hangingPunct="1"/>
            <a:r>
              <a:rPr lang="en-US" sz="3600"/>
              <a:t>Geometries, TS, IRC</a:t>
            </a:r>
          </a:p>
          <a:p>
            <a:pPr hangingPunct="1"/>
            <a:r>
              <a:rPr lang="en-US" sz="3600"/>
              <a:t>Advanced Molecular Dynamics</a:t>
            </a:r>
          </a:p>
          <a:p>
            <a:pPr hangingPunct="1"/>
            <a:r>
              <a:rPr lang="en-US" sz="3600"/>
              <a:t>(Grand Canonical) Monte Carlo </a:t>
            </a: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5A237E-1837-7546-B90B-B92638561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94" y="6472354"/>
            <a:ext cx="9753600" cy="590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972B5-4777-6C44-A3A9-CB3DA8C0B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4" y="1549400"/>
            <a:ext cx="6299200" cy="10617200"/>
          </a:xfrm>
          <a:prstGeom prst="rect">
            <a:avLst/>
          </a:prstGeom>
        </p:spPr>
      </p:pic>
      <p:pic>
        <p:nvPicPr>
          <p:cNvPr id="7" name="Picture 6" descr="A picture containing object, photo, orange, decorated&#10;&#10;Description automatically generated">
            <a:extLst>
              <a:ext uri="{FF2B5EF4-FFF2-40B4-BE49-F238E27FC236}">
                <a16:creationId xmlns:a16="http://schemas.microsoft.com/office/drawing/2014/main" id="{C6E84253-45D4-440F-A08A-2E6E390FA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17" y="6472354"/>
            <a:ext cx="1419257" cy="14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0" y="85725"/>
            <a:ext cx="18288000" cy="144427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7575" dirty="0"/>
              <a:t>PLAMS: python scripting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0" y="9063403"/>
            <a:ext cx="80194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4C4E4B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Links all modules + various tools</a:t>
            </a:r>
          </a:p>
          <a:p>
            <a:pPr algn="l"/>
            <a:r>
              <a:rPr lang="en-US" sz="4000" dirty="0">
                <a:solidFill>
                  <a:srgbClr val="4C4E4B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→ workflows &amp; </a:t>
            </a:r>
            <a:r>
              <a:rPr lang="en-US" sz="4000" dirty="0">
                <a:solidFill>
                  <a:srgbClr val="4C4E4B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  <a:hlinkClick r:id="rId3"/>
              </a:rPr>
              <a:t>screening</a:t>
            </a:r>
            <a:endParaRPr lang="en-US" sz="4000" dirty="0">
              <a:solidFill>
                <a:srgbClr val="4C4E4B"/>
              </a:solidFill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pPr algn="l"/>
            <a:r>
              <a:rPr lang="en-US" sz="4000" dirty="0">
                <a:solidFill>
                  <a:srgbClr val="4C4E4B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→ (custom) post-processing</a:t>
            </a:r>
          </a:p>
          <a:p>
            <a:pPr algn="l"/>
            <a:r>
              <a:rPr lang="en-US" sz="4000" dirty="0">
                <a:solidFill>
                  <a:srgbClr val="4C4E4B"/>
                </a:solidFill>
                <a:latin typeface="Lato Medium" pitchFamily="34" charset="0"/>
                <a:ea typeface="Lato Medium" pitchFamily="34" charset="0"/>
                <a:cs typeface="Lato Medium" pitchFamily="34" charset="0"/>
              </a:rPr>
              <a:t>→ rapid prototyping</a:t>
            </a:r>
            <a:endParaRPr lang="en-US" sz="4000" dirty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F350A-845F-584F-A11B-D07AE0FC5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56" y="1946198"/>
            <a:ext cx="10434498" cy="5357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B29708-45E1-7F40-876D-0E8A81BC4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3" y="2470150"/>
            <a:ext cx="6527800" cy="877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5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18288000" cy="1983059"/>
          </a:xfrm>
        </p:spPr>
        <p:txBody>
          <a:bodyPr>
            <a:normAutofit/>
          </a:bodyPr>
          <a:lstStyle/>
          <a:p>
            <a:r>
              <a:rPr lang="en-US" dirty="0"/>
              <a:t>ADF: Molecular DFT</a:t>
            </a:r>
          </a:p>
        </p:txBody>
      </p:sp>
      <p:pic>
        <p:nvPicPr>
          <p:cNvPr id="21" name="Picture 2" descr="File:OLED EarlyProdu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8097" y="2883145"/>
            <a:ext cx="3893513" cy="2741683"/>
          </a:xfrm>
          <a:prstGeom prst="rect">
            <a:avLst/>
          </a:prstGeom>
          <a:noFill/>
        </p:spPr>
      </p:pic>
      <p:sp>
        <p:nvSpPr>
          <p:cNvPr id="15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9983204" y="2252837"/>
            <a:ext cx="8304796" cy="920573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75" u="sng" dirty="0"/>
              <a:t>Strong &amp; unique points</a:t>
            </a:r>
          </a:p>
          <a:p>
            <a:endParaRPr lang="en-US" u="sng" dirty="0"/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/>
              <a:t>All-electron </a:t>
            </a:r>
            <a:r>
              <a:rPr lang="en-US" sz="4050" dirty="0" err="1"/>
              <a:t>Slaters</a:t>
            </a:r>
            <a:r>
              <a:rPr lang="en-US" sz="4050" dirty="0"/>
              <a:t>, H-</a:t>
            </a:r>
            <a:r>
              <a:rPr lang="en-US" sz="4050" dirty="0" err="1"/>
              <a:t>Og</a:t>
            </a:r>
            <a:endParaRPr lang="en-US" sz="4050" dirty="0"/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50" dirty="0"/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/>
              <a:t>Relativity: ZORA (SR, </a:t>
            </a:r>
            <a:r>
              <a:rPr lang="en-US" sz="4050" b="1" dirty="0"/>
              <a:t>SOC</a:t>
            </a:r>
            <a:r>
              <a:rPr lang="en-US" sz="4050" dirty="0"/>
              <a:t>)</a:t>
            </a:r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50" dirty="0"/>
          </a:p>
          <a:p>
            <a:pPr defTabSz="1371600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/>
              <a:t>Spectroscopy</a:t>
            </a:r>
          </a:p>
          <a:p>
            <a:pPr lvl="1"/>
            <a:r>
              <a:rPr lang="en-US" dirty="0"/>
              <a:t>EPR, NMR, IR (VCD), UVVIS, XAS</a:t>
            </a:r>
          </a:p>
          <a:p>
            <a:pPr lvl="1"/>
            <a:r>
              <a:rPr lang="en-US" dirty="0" err="1"/>
              <a:t>qsGW+BSE</a:t>
            </a:r>
            <a:endParaRPr lang="en-US" dirty="0"/>
          </a:p>
          <a:p>
            <a:pPr lvl="1"/>
            <a:r>
              <a:rPr lang="en-US" dirty="0"/>
              <a:t>Phosphorescence</a:t>
            </a:r>
          </a:p>
          <a:p>
            <a:pPr lvl="1"/>
            <a:endParaRPr lang="en-US" dirty="0"/>
          </a:p>
          <a:p>
            <a:r>
              <a:rPr lang="en-US" dirty="0"/>
              <a:t>Bonding analysis: </a:t>
            </a:r>
          </a:p>
          <a:p>
            <a:pPr lvl="1"/>
            <a:r>
              <a:rPr lang="en-US" dirty="0"/>
              <a:t>Fragment-based approach</a:t>
            </a:r>
          </a:p>
          <a:p>
            <a:pPr lvl="1"/>
            <a:r>
              <a:rPr lang="en-US" dirty="0"/>
              <a:t>ETS-NOCV, QTAIM, MO diagrams, NCI, ....</a:t>
            </a:r>
          </a:p>
          <a:p>
            <a:pPr lvl="1"/>
            <a:r>
              <a:rPr lang="en-US" dirty="0"/>
              <a:t>Transfer integrals (charge mobility)</a:t>
            </a:r>
            <a:endParaRPr lang="en-US" sz="4050" dirty="0"/>
          </a:p>
          <a:p>
            <a:pPr lvl="1"/>
            <a:endParaRPr lang="en-US" dirty="0"/>
          </a:p>
          <a:p>
            <a:r>
              <a:rPr lang="en-US" dirty="0"/>
              <a:t>Environments</a:t>
            </a:r>
          </a:p>
          <a:p>
            <a:pPr lvl="1"/>
            <a:r>
              <a:rPr lang="en-US" dirty="0"/>
              <a:t>Subsystem DFT (FDE), DIM/QM, QM/MM, QM/FQ, 3D-RISM, COSMO, SM12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" y="2460136"/>
            <a:ext cx="4330869" cy="3587702"/>
          </a:xfrm>
          <a:prstGeom prst="rect">
            <a:avLst/>
          </a:prstGeom>
        </p:spPr>
      </p:pic>
      <p:pic>
        <p:nvPicPr>
          <p:cNvPr id="12" name="Picture 4" descr="13C NMR shielding tensor and LUMO of model dirhodium carbene complex">
            <a:extLst>
              <a:ext uri="{FF2B5EF4-FFF2-40B4-BE49-F238E27FC236}">
                <a16:creationId xmlns:a16="http://schemas.microsoft.com/office/drawing/2014/main" id="{9E5E0406-1BD9-C342-972D-8DBDEAB16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1838" y="7450050"/>
            <a:ext cx="6213315" cy="3382805"/>
          </a:xfrm>
          <a:prstGeom prst="rect">
            <a:avLst/>
          </a:prstGeom>
          <a:noFill/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5AAABB9A-9818-9D4A-9CFF-BE43A44E14CC}"/>
              </a:ext>
            </a:extLst>
          </p:cNvPr>
          <p:cNvSpPr txBox="1"/>
          <p:nvPr/>
        </p:nvSpPr>
        <p:spPr>
          <a:xfrm>
            <a:off x="606814" y="10996696"/>
            <a:ext cx="8304796" cy="1062819"/>
          </a:xfrm>
          <a:prstGeom prst="rect">
            <a:avLst/>
          </a:prstGeom>
          <a:noFill/>
        </p:spPr>
        <p:txBody>
          <a:bodyPr wrap="square" lIns="199102" tIns="99550" rIns="199102" bIns="99550" rtlCol="0">
            <a:spAutoFit/>
          </a:bodyPr>
          <a:lstStyle/>
          <a:p>
            <a:pPr algn="just"/>
            <a:r>
              <a:rPr lang="en-US" sz="2800" dirty="0">
                <a:solidFill>
                  <a:srgbClr val="7070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NMR calculations locate </a:t>
            </a:r>
            <a:r>
              <a:rPr lang="en-US" sz="2800" baseline="30000" dirty="0">
                <a:solidFill>
                  <a:srgbClr val="7070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</a:t>
            </a:r>
            <a:r>
              <a:rPr lang="en-US" sz="2800" dirty="0">
                <a:solidFill>
                  <a:srgbClr val="7070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 di-Rh carbene </a:t>
            </a:r>
          </a:p>
          <a:p>
            <a:pPr algn="just"/>
            <a:r>
              <a:rPr lang="en-US" sz="2800" dirty="0">
                <a:solidFill>
                  <a:srgbClr val="7070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catalyst intermediate, 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Science, </a:t>
            </a: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342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, 351 (2013)</a:t>
            </a:r>
            <a:endParaRPr lang="en-GB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189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SCM Logos 1">
      <a:dk1>
        <a:srgbClr val="000000"/>
      </a:dk1>
      <a:lt1>
        <a:srgbClr val="FFFFFF"/>
      </a:lt1>
      <a:dk2>
        <a:srgbClr val="3C3C3C"/>
      </a:dk2>
      <a:lt2>
        <a:srgbClr val="8A8A74"/>
      </a:lt2>
      <a:accent1>
        <a:srgbClr val="FF921E"/>
      </a:accent1>
      <a:accent2>
        <a:srgbClr val="74C985"/>
      </a:accent2>
      <a:accent3>
        <a:srgbClr val="3EA9F4"/>
      </a:accent3>
      <a:accent4>
        <a:srgbClr val="F6E11B"/>
      </a:accent4>
      <a:accent5>
        <a:srgbClr val="F26421"/>
      </a:accent5>
      <a:accent6>
        <a:srgbClr val="E480AE"/>
      </a:accent6>
      <a:hlink>
        <a:srgbClr val="0000FF"/>
      </a:hlink>
      <a:folHlink>
        <a:srgbClr val="0000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2691</Words>
  <Application>Microsoft Office PowerPoint</Application>
  <PresentationFormat>Custom</PresentationFormat>
  <Paragraphs>459</Paragraphs>
  <Slides>30</Slides>
  <Notes>16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Courier New</vt:lpstr>
      <vt:lpstr>Helvetica Neue</vt:lpstr>
      <vt:lpstr>Lato</vt:lpstr>
      <vt:lpstr>Lato Black</vt:lpstr>
      <vt:lpstr>Lato Medium</vt:lpstr>
      <vt:lpstr>Lato Regular</vt:lpstr>
      <vt:lpstr>Symbol</vt:lpstr>
      <vt:lpstr>Times</vt:lpstr>
      <vt:lpstr>Wingdings</vt:lpstr>
      <vt:lpstr>White</vt:lpstr>
      <vt:lpstr>Online workshop:  Chemistry &amp; Materials with the Amsterdam Modeling Suite</vt:lpstr>
      <vt:lpstr>Program</vt:lpstr>
      <vt:lpstr>Background: SCM, ADF &amp; AMS</vt:lpstr>
      <vt:lpstr>PowerPoint Presentation</vt:lpstr>
      <vt:lpstr>Amsterdam Modeling Suite</vt:lpstr>
      <vt:lpstr>1 GUI: build, run &amp; analyze</vt:lpstr>
      <vt:lpstr>The AMS driver: decouple from Engine</vt:lpstr>
      <vt:lpstr>PowerPoint Presentation</vt:lpstr>
      <vt:lpstr>ADF: Molecular DFT</vt:lpstr>
      <vt:lpstr>Periodic DFT: BAND vs Plane Waves</vt:lpstr>
      <vt:lpstr>DFTB: ‘fast DFT’ for molecules &amp; periodic</vt:lpstr>
      <vt:lpstr>ReaxFF – reactive molecular dynamics</vt:lpstr>
      <vt:lpstr>PowerPoint Presentation</vt:lpstr>
      <vt:lpstr>PowerPoint Presentation</vt:lpstr>
      <vt:lpstr>Machine Learned Potentials</vt:lpstr>
      <vt:lpstr>Kinetic Monte Carlo: SEI dendrite 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ML Potentials: conformers</vt:lpstr>
      <vt:lpstr>Periodic DFT(B) calculations</vt:lpstr>
      <vt:lpstr>Transition States: Tips &amp; Tricks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goumans</dc:creator>
  <cp:lastModifiedBy>Fedor Goumans</cp:lastModifiedBy>
  <cp:revision>603</cp:revision>
  <cp:lastPrinted>2021-01-19T10:00:23Z</cp:lastPrinted>
  <dcterms:modified xsi:type="dcterms:W3CDTF">2023-03-21T08:05:56Z</dcterms:modified>
</cp:coreProperties>
</file>