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542" r:id="rId2"/>
    <p:sldId id="543" r:id="rId3"/>
    <p:sldId id="544" r:id="rId4"/>
    <p:sldId id="545" r:id="rId5"/>
    <p:sldId id="546" r:id="rId6"/>
    <p:sldId id="547" r:id="rId7"/>
    <p:sldId id="548" r:id="rId8"/>
    <p:sldId id="549" r:id="rId9"/>
    <p:sldId id="550" r:id="rId10"/>
    <p:sldId id="551" r:id="rId11"/>
    <p:sldId id="552" r:id="rId12"/>
    <p:sldId id="553" r:id="rId13"/>
    <p:sldId id="554" r:id="rId14"/>
    <p:sldId id="555" r:id="rId15"/>
    <p:sldId id="556" r:id="rId16"/>
    <p:sldId id="557" r:id="rId17"/>
    <p:sldId id="558" r:id="rId18"/>
    <p:sldId id="559" r:id="rId19"/>
    <p:sldId id="560" r:id="rId20"/>
    <p:sldId id="561" r:id="rId21"/>
    <p:sldId id="562" r:id="rId22"/>
    <p:sldId id="563" r:id="rId23"/>
    <p:sldId id="564" r:id="rId24"/>
    <p:sldId id="565" r:id="rId25"/>
    <p:sldId id="566" r:id="rId26"/>
    <p:sldId id="568" r:id="rId27"/>
    <p:sldId id="569" r:id="rId28"/>
    <p:sldId id="570" r:id="rId29"/>
    <p:sldId id="571" r:id="rId30"/>
    <p:sldId id="572" r:id="rId31"/>
    <p:sldId id="573" r:id="rId32"/>
    <p:sldId id="574" r:id="rId33"/>
    <p:sldId id="575" r:id="rId34"/>
    <p:sldId id="576" r:id="rId35"/>
    <p:sldId id="577" r:id="rId36"/>
    <p:sldId id="578" r:id="rId37"/>
    <p:sldId id="579" r:id="rId38"/>
    <p:sldId id="580" r:id="rId39"/>
    <p:sldId id="581" r:id="rId40"/>
    <p:sldId id="582" r:id="rId41"/>
    <p:sldId id="583" r:id="rId42"/>
    <p:sldId id="584" r:id="rId43"/>
    <p:sldId id="585" r:id="rId44"/>
    <p:sldId id="586" r:id="rId45"/>
    <p:sldId id="587" r:id="rId46"/>
    <p:sldId id="588" r:id="rId47"/>
    <p:sldId id="589" r:id="rId48"/>
    <p:sldId id="590" r:id="rId49"/>
    <p:sldId id="591" r:id="rId50"/>
    <p:sldId id="592" r:id="rId51"/>
    <p:sldId id="593" r:id="rId52"/>
    <p:sldId id="594" r:id="rId53"/>
    <p:sldId id="595" r:id="rId54"/>
    <p:sldId id="596" r:id="rId55"/>
    <p:sldId id="597" r:id="rId56"/>
    <p:sldId id="598" r:id="rId57"/>
    <p:sldId id="599" r:id="rId58"/>
    <p:sldId id="600" r:id="rId59"/>
    <p:sldId id="601" r:id="rId60"/>
    <p:sldId id="602" r:id="rId61"/>
    <p:sldId id="603" r:id="rId62"/>
    <p:sldId id="604" r:id="rId63"/>
    <p:sldId id="605" r:id="rId64"/>
    <p:sldId id="607" r:id="rId65"/>
    <p:sldId id="608" r:id="rId66"/>
    <p:sldId id="609" r:id="rId67"/>
    <p:sldId id="610" r:id="rId68"/>
    <p:sldId id="611" r:id="rId69"/>
    <p:sldId id="612" r:id="rId70"/>
    <p:sldId id="613" r:id="rId71"/>
    <p:sldId id="614" r:id="rId72"/>
    <p:sldId id="615" r:id="rId73"/>
    <p:sldId id="616" r:id="rId74"/>
    <p:sldId id="617" r:id="rId75"/>
    <p:sldId id="618" r:id="rId76"/>
    <p:sldId id="619" r:id="rId77"/>
    <p:sldId id="620" r:id="rId78"/>
    <p:sldId id="621" r:id="rId79"/>
    <p:sldId id="622" r:id="rId80"/>
    <p:sldId id="623" r:id="rId81"/>
    <p:sldId id="624" r:id="rId82"/>
    <p:sldId id="625" r:id="rId83"/>
    <p:sldId id="629" r:id="rId84"/>
    <p:sldId id="627" r:id="rId85"/>
    <p:sldId id="628" r:id="rId86"/>
  </p:sldIdLst>
  <p:sldSz cx="18288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4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6"/>
    <p:restoredTop sz="80405"/>
  </p:normalViewPr>
  <p:slideViewPr>
    <p:cSldViewPr snapToGrid="0" snapToObjects="1">
      <p:cViewPr>
        <p:scale>
          <a:sx n="45" d="100"/>
          <a:sy n="45" d="100"/>
        </p:scale>
        <p:origin x="392" y="144"/>
      </p:cViewPr>
      <p:guideLst/>
    </p:cSldViewPr>
  </p:slideViewPr>
  <p:notesTextViewPr>
    <p:cViewPr>
      <p:scale>
        <a:sx n="1" d="1"/>
        <a:sy n="1" d="1"/>
      </p:scale>
      <p:origin x="0" y="0"/>
    </p:cViewPr>
  </p:notesTextViewPr>
  <p:sorterViewPr>
    <p:cViewPr>
      <p:scale>
        <a:sx n="29" d="100"/>
        <a:sy n="29"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theme" Target="theme/theme1.xml"/><Relationship Id="rId9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notesMaster" Target="notesMasters/notesMaster1.xml"/><Relationship Id="rId88" Type="http://schemas.openxmlformats.org/officeDocument/2006/relationships/presProps" Target="presProps.xml"/><Relationship Id="rId8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14559582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 Id="rId3" Type="http://schemas.openxmlformats.org/officeDocument/2006/relationships/hyperlink" Target="http://www.uni-muenster.de/Chemie.oc/research/grimme/publications.html"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link.aip.org/link/JCPSA6/v132/i15/p154104/s1" TargetMode="External"/><Relationship Id="rId4" Type="http://schemas.openxmlformats.org/officeDocument/2006/relationships/hyperlink" Target="http://rsc.org/Publishing/Journals/CP/article.asp?doi=b920121a" TargetMode="External"/><Relationship Id="rId5" Type="http://schemas.openxmlformats.org/officeDocument/2006/relationships/hyperlink" Target="http://www.scm.com/SCMForms/DownloadSnapshots.jsp" TargetMode="External"/><Relationship Id="rId6" Type="http://schemas.openxmlformats.org/officeDocument/2006/relationships/hyperlink" Target="http://www.scm.com/Downloads/ChangeLog-trunk.html" TargetMode="External"/><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672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651F1AE7-617A-4A00-8BE4-0DC0C1B1FC7E}" type="slidenum">
              <a:rPr lang="en-US" altLang="ja-JP"/>
              <a:pPr/>
              <a:t>17</a:t>
            </a:fld>
            <a:endParaRPr lang="en-US" altLang="ja-JP"/>
          </a:p>
        </p:txBody>
      </p:sp>
      <p:sp>
        <p:nvSpPr>
          <p:cNvPr id="35840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8403" name="Rectangle 3"/>
          <p:cNvSpPr>
            <a:spLocks noGrp="1" noChangeArrowheads="1"/>
          </p:cNvSpPr>
          <p:nvPr>
            <p:ph type="body" idx="1"/>
          </p:nvPr>
        </p:nvSpPr>
        <p:spPr/>
        <p:txBody>
          <a:bodyPr/>
          <a:lstStyle/>
          <a:p>
            <a:pPr eaLnBrk="1" hangingPunct="1">
              <a:lnSpc>
                <a:spcPct val="80000"/>
              </a:lnSpc>
              <a:defRPr/>
            </a:pPr>
            <a:endParaRPr lang="en-US" altLang="ja-JP" sz="800" dirty="0" smtClean="0">
              <a:ea typeface="ＭＳ Ｐ明朝" charset="0"/>
            </a:endParaRPr>
          </a:p>
        </p:txBody>
      </p:sp>
    </p:spTree>
    <p:extLst>
      <p:ext uri="{BB962C8B-B14F-4D97-AF65-F5344CB8AC3E}">
        <p14:creationId xmlns:p14="http://schemas.microsoft.com/office/powerpoint/2010/main" val="1909391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CFA5939C-5944-4A66-BB03-7BEA49B155E2}" type="slidenum">
              <a:rPr lang="en-US" altLang="ja-JP"/>
              <a:pPr/>
              <a:t>18</a:t>
            </a:fld>
            <a:endParaRPr lang="en-US" altLang="ja-JP"/>
          </a:p>
        </p:txBody>
      </p:sp>
      <p:sp>
        <p:nvSpPr>
          <p:cNvPr id="3553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5331" name="Rectangle 3"/>
          <p:cNvSpPr>
            <a:spLocks noGrp="1" noChangeArrowheads="1"/>
          </p:cNvSpPr>
          <p:nvPr>
            <p:ph type="body" idx="1"/>
          </p:nvPr>
        </p:nvSpPr>
        <p:spPr/>
        <p:txBody>
          <a:bodyPr/>
          <a:lstStyle/>
          <a:p>
            <a:pPr eaLnBrk="1" hangingPunct="1"/>
            <a:r>
              <a:rPr lang="ja-JP" altLang="en-US" smtClean="0">
                <a:latin typeface="Arial" pitchFamily="34" charset="0"/>
                <a:ea typeface="ＭＳ Ｐ明朝" pitchFamily="18" charset="-128"/>
              </a:rPr>
              <a:t>直行変換</a:t>
            </a:r>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1738495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r>
              <a:rPr lang="en-US" dirty="0" smtClean="0"/>
              <a:t>With FDE you</a:t>
            </a:r>
            <a:r>
              <a:rPr lang="en-US" baseline="0" dirty="0" smtClean="0"/>
              <a:t> can take the </a:t>
            </a:r>
            <a:r>
              <a:rPr lang="en-US" baseline="0" dirty="0" err="1" smtClean="0"/>
              <a:t>diabatic</a:t>
            </a:r>
            <a:r>
              <a:rPr lang="en-US" baseline="0" dirty="0" smtClean="0"/>
              <a:t> states and work out the couplings from the </a:t>
            </a:r>
            <a:r>
              <a:rPr lang="en-US" baseline="0" dirty="0" err="1" smtClean="0"/>
              <a:t>diabatic</a:t>
            </a:r>
            <a:r>
              <a:rPr lang="en-US" baseline="0" dirty="0" smtClean="0"/>
              <a:t> Hamiltonian</a:t>
            </a:r>
          </a:p>
          <a:p>
            <a:r>
              <a:rPr lang="en-US" baseline="0" dirty="0" smtClean="0"/>
              <a:t>This works for charge transfer, </a:t>
            </a:r>
            <a:r>
              <a:rPr lang="en-US" baseline="0" dirty="0" err="1" smtClean="0"/>
              <a:t>exciton</a:t>
            </a:r>
            <a:r>
              <a:rPr lang="en-US" baseline="0" dirty="0" smtClean="0"/>
              <a:t> coupling, </a:t>
            </a:r>
            <a:r>
              <a:rPr lang="en-US" baseline="0" dirty="0" err="1" smtClean="0"/>
              <a:t>polaron-exciton</a:t>
            </a:r>
            <a:r>
              <a:rPr lang="en-US" baseline="0" dirty="0" smtClean="0"/>
              <a:t> coupling</a:t>
            </a:r>
            <a:endParaRPr lang="en-US"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5364BEAE-2035-4450-9148-9ADA30FDA2D6}" type="slidenum">
              <a:rPr lang="en-US" smtClean="0"/>
              <a:pPr>
                <a:defRPr/>
              </a:pPr>
              <a:t>19</a:t>
            </a:fld>
            <a:endParaRPr lang="en-US"/>
          </a:p>
        </p:txBody>
      </p:sp>
    </p:spTree>
    <p:extLst>
      <p:ext uri="{BB962C8B-B14F-4D97-AF65-F5344CB8AC3E}">
        <p14:creationId xmlns:p14="http://schemas.microsoft.com/office/powerpoint/2010/main" val="576877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lstStyle/>
          <a:p>
            <a:pPr algn="l"/>
            <a:r>
              <a:rPr lang="en-US" sz="2000" dirty="0" smtClean="0">
                <a:solidFill>
                  <a:schemeClr val="tx2"/>
                </a:solidFill>
                <a:latin typeface="Lato Medium" charset="0"/>
                <a:ea typeface="Lato Medium" charset="0"/>
                <a:cs typeface="Lato Medium" charset="0"/>
              </a:rPr>
              <a:t>Right: DNA hole transfer. A DNA </a:t>
            </a:r>
            <a:r>
              <a:rPr lang="en-US" sz="2000" dirty="0" err="1" smtClean="0">
                <a:solidFill>
                  <a:schemeClr val="tx2"/>
                </a:solidFill>
                <a:latin typeface="Lato Medium" charset="0"/>
                <a:ea typeface="Lato Medium" charset="0"/>
                <a:cs typeface="Lato Medium" charset="0"/>
              </a:rPr>
              <a:t>trimer</a:t>
            </a:r>
            <a:r>
              <a:rPr lang="en-US" sz="2000" dirty="0" smtClean="0">
                <a:solidFill>
                  <a:schemeClr val="tx2"/>
                </a:solidFill>
                <a:latin typeface="Lato Medium" charset="0"/>
                <a:ea typeface="Lato Medium" charset="0"/>
                <a:cs typeface="Lato Medium" charset="0"/>
              </a:rPr>
              <a:t> is split into two subsystems. On subsystem 1, the positive charge is localized on the PO4 group, or on the </a:t>
            </a:r>
            <a:r>
              <a:rPr lang="en-US" sz="2000" dirty="0" err="1" smtClean="0">
                <a:solidFill>
                  <a:schemeClr val="tx2"/>
                </a:solidFill>
                <a:latin typeface="Lato Medium" charset="0"/>
                <a:ea typeface="Lato Medium" charset="0"/>
                <a:cs typeface="Lato Medium" charset="0"/>
              </a:rPr>
              <a:t>nucleobases</a:t>
            </a:r>
            <a:r>
              <a:rPr lang="en-US" sz="2000" dirty="0" smtClean="0">
                <a:solidFill>
                  <a:schemeClr val="tx2"/>
                </a:solidFill>
                <a:latin typeface="Lato Medium" charset="0"/>
                <a:ea typeface="Lato Medium" charset="0"/>
                <a:cs typeface="Lato Medium" charset="0"/>
              </a:rPr>
              <a:t>. On subsystem 2, the </a:t>
            </a:r>
            <a:r>
              <a:rPr lang="en-US" sz="2000" dirty="0" err="1" smtClean="0">
                <a:solidFill>
                  <a:schemeClr val="tx2"/>
                </a:solidFill>
                <a:latin typeface="Lato Medium" charset="0"/>
                <a:ea typeface="Lato Medium" charset="0"/>
                <a:cs typeface="Lato Medium" charset="0"/>
              </a:rPr>
              <a:t>diabat</a:t>
            </a:r>
            <a:r>
              <a:rPr lang="en-US" sz="2000" dirty="0" smtClean="0">
                <a:solidFill>
                  <a:schemeClr val="tx2"/>
                </a:solidFill>
                <a:latin typeface="Lato Medium" charset="0"/>
                <a:ea typeface="Lato Medium" charset="0"/>
                <a:cs typeface="Lato Medium" charset="0"/>
              </a:rPr>
              <a:t> for hole transfer is the hole localized on the entire subsystem.</a:t>
            </a:r>
            <a:endParaRPr lang="en-US" sz="2000" dirty="0">
              <a:solidFill>
                <a:schemeClr val="tx2"/>
              </a:solidFill>
              <a:latin typeface="Lato Medium" charset="0"/>
              <a:ea typeface="Lato Medium" charset="0"/>
              <a:cs typeface="Lato Medium" charset="0"/>
            </a:endParaRPr>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5364BEAE-2035-4450-9148-9ADA30FDA2D6}" type="slidenum">
              <a:rPr lang="en-US" smtClean="0"/>
              <a:pPr>
                <a:defRPr/>
              </a:pPr>
              <a:t>20</a:t>
            </a:fld>
            <a:endParaRPr lang="en-US"/>
          </a:p>
        </p:txBody>
      </p:sp>
    </p:spTree>
    <p:extLst>
      <p:ext uri="{BB962C8B-B14F-4D97-AF65-F5344CB8AC3E}">
        <p14:creationId xmlns:p14="http://schemas.microsoft.com/office/powerpoint/2010/main" val="223276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116740" name="Slide Number Placeholder 3"/>
          <p:cNvSpPr>
            <a:spLocks noGrp="1"/>
          </p:cNvSpPr>
          <p:nvPr>
            <p:ph type="sldNum" sz="quarter" idx="5"/>
          </p:nvPr>
        </p:nvSpPr>
        <p:spPr>
          <a:xfrm>
            <a:off x="4022725" y="9723438"/>
            <a:ext cx="3076575" cy="51117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200">
                <a:solidFill>
                  <a:schemeClr val="tx1"/>
                </a:solidFill>
                <a:latin typeface="Helvetica" pitchFamily="34" charset="0"/>
                <a:ea typeface="MS PGothic" pitchFamily="34" charset="-128"/>
              </a:defRPr>
            </a:lvl1pPr>
            <a:lvl2pPr marL="804763" indent="-309524" eaLnBrk="0" hangingPunct="0">
              <a:defRPr sz="2200">
                <a:solidFill>
                  <a:schemeClr val="tx1"/>
                </a:solidFill>
                <a:latin typeface="Helvetica" pitchFamily="34" charset="0"/>
                <a:ea typeface="MS PGothic" pitchFamily="34" charset="-128"/>
              </a:defRPr>
            </a:lvl2pPr>
            <a:lvl3pPr marL="1238098" indent="-247620" eaLnBrk="0" hangingPunct="0">
              <a:defRPr sz="2200">
                <a:solidFill>
                  <a:schemeClr val="tx1"/>
                </a:solidFill>
                <a:latin typeface="Helvetica" pitchFamily="34" charset="0"/>
                <a:ea typeface="MS PGothic" pitchFamily="34" charset="-128"/>
              </a:defRPr>
            </a:lvl3pPr>
            <a:lvl4pPr marL="1733337" indent="-247620" eaLnBrk="0" hangingPunct="0">
              <a:defRPr sz="2200">
                <a:solidFill>
                  <a:schemeClr val="tx1"/>
                </a:solidFill>
                <a:latin typeface="Helvetica" pitchFamily="34" charset="0"/>
                <a:ea typeface="MS PGothic" pitchFamily="34" charset="-128"/>
              </a:defRPr>
            </a:lvl4pPr>
            <a:lvl5pPr marL="2228576" indent="-247620" eaLnBrk="0" hangingPunct="0">
              <a:defRPr sz="2200">
                <a:solidFill>
                  <a:schemeClr val="tx1"/>
                </a:solidFill>
                <a:latin typeface="Helvetica" pitchFamily="34" charset="0"/>
                <a:ea typeface="MS PGothic" pitchFamily="34" charset="-128"/>
              </a:defRPr>
            </a:lvl5pPr>
            <a:lvl6pPr marL="2723815" indent="-247620" eaLnBrk="0" fontAlgn="base" hangingPunct="0">
              <a:spcBef>
                <a:spcPct val="0"/>
              </a:spcBef>
              <a:spcAft>
                <a:spcPct val="0"/>
              </a:spcAft>
              <a:defRPr sz="2200">
                <a:solidFill>
                  <a:schemeClr val="tx1"/>
                </a:solidFill>
                <a:latin typeface="Helvetica" pitchFamily="34" charset="0"/>
                <a:ea typeface="MS PGothic" pitchFamily="34" charset="-128"/>
              </a:defRPr>
            </a:lvl6pPr>
            <a:lvl7pPr marL="3219054" indent="-247620" eaLnBrk="0" fontAlgn="base" hangingPunct="0">
              <a:spcBef>
                <a:spcPct val="0"/>
              </a:spcBef>
              <a:spcAft>
                <a:spcPct val="0"/>
              </a:spcAft>
              <a:defRPr sz="2200">
                <a:solidFill>
                  <a:schemeClr val="tx1"/>
                </a:solidFill>
                <a:latin typeface="Helvetica" pitchFamily="34" charset="0"/>
                <a:ea typeface="MS PGothic" pitchFamily="34" charset="-128"/>
              </a:defRPr>
            </a:lvl7pPr>
            <a:lvl8pPr marL="3714293" indent="-247620" eaLnBrk="0" fontAlgn="base" hangingPunct="0">
              <a:spcBef>
                <a:spcPct val="0"/>
              </a:spcBef>
              <a:spcAft>
                <a:spcPct val="0"/>
              </a:spcAft>
              <a:defRPr sz="2200">
                <a:solidFill>
                  <a:schemeClr val="tx1"/>
                </a:solidFill>
                <a:latin typeface="Helvetica" pitchFamily="34" charset="0"/>
                <a:ea typeface="MS PGothic" pitchFamily="34" charset="-128"/>
              </a:defRPr>
            </a:lvl8pPr>
            <a:lvl9pPr marL="4209532" indent="-247620" eaLnBrk="0" fontAlgn="base" hangingPunct="0">
              <a:spcBef>
                <a:spcPct val="0"/>
              </a:spcBef>
              <a:spcAft>
                <a:spcPct val="0"/>
              </a:spcAft>
              <a:defRPr sz="2200">
                <a:solidFill>
                  <a:schemeClr val="tx1"/>
                </a:solidFill>
                <a:latin typeface="Helvetica" pitchFamily="34" charset="0"/>
                <a:ea typeface="MS PGothic" pitchFamily="34" charset="-128"/>
              </a:defRPr>
            </a:lvl9pPr>
          </a:lstStyle>
          <a:p>
            <a:pPr eaLnBrk="1" hangingPunct="1">
              <a:defRPr/>
            </a:pPr>
            <a:fld id="{3725C698-A986-49DD-82FF-AFEA953EB52A}" type="slidenum">
              <a:rPr lang="en-US" sz="1300">
                <a:latin typeface="Times New Roman" pitchFamily="18" charset="0"/>
              </a:rPr>
              <a:pPr eaLnBrk="1" hangingPunct="1">
                <a:defRPr/>
              </a:pPr>
              <a:t>23</a:t>
            </a:fld>
            <a:endParaRPr lang="en-US" sz="1300">
              <a:latin typeface="Times New Roman" pitchFamily="18" charset="0"/>
            </a:endParaRPr>
          </a:p>
        </p:txBody>
      </p:sp>
    </p:spTree>
    <p:extLst>
      <p:ext uri="{BB962C8B-B14F-4D97-AF65-F5344CB8AC3E}">
        <p14:creationId xmlns:p14="http://schemas.microsoft.com/office/powerpoint/2010/main" val="1670775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22725" y="9723441"/>
            <a:ext cx="3076575" cy="51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8145A4B8-6B68-4B1D-A260-AFCB828E7425}" type="slidenum">
              <a:rPr lang="en-US" sz="1300">
                <a:latin typeface="Times New Roman" pitchFamily="18" charset="0"/>
              </a:rPr>
              <a:pPr algn="r" eaLnBrk="1" hangingPunct="1"/>
              <a:t>24</a:t>
            </a:fld>
            <a:endParaRPr lang="en-US" sz="1300">
              <a:latin typeface="Times New Roman" pitchFamily="18" charset="0"/>
            </a:endParaRPr>
          </a:p>
        </p:txBody>
      </p:sp>
      <p:sp>
        <p:nvSpPr>
          <p:cNvPr id="240643" name="Rectangle 2"/>
          <p:cNvSpPr>
            <a:spLocks noGrp="1" noRot="1" noChangeAspect="1" noChangeArrowheads="1" noTextEdit="1"/>
          </p:cNvSpPr>
          <p:nvPr>
            <p:ph type="sldImg"/>
          </p:nvPr>
        </p:nvSpPr>
        <p:spPr>
          <a:xfrm>
            <a:off x="1143000" y="685800"/>
            <a:ext cx="4572000" cy="3429000"/>
          </a:xfrm>
          <a:ln/>
        </p:spPr>
      </p:sp>
      <p:sp>
        <p:nvSpPr>
          <p:cNvPr id="2406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137182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25</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693387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Ubiquitin: 1400</a:t>
            </a:r>
            <a:r>
              <a:rPr lang="en-US" baseline="0" dirty="0" smtClean="0"/>
              <a:t> atoms</a:t>
            </a:r>
          </a:p>
        </p:txBody>
      </p:sp>
    </p:spTree>
    <p:extLst>
      <p:ext uri="{BB962C8B-B14F-4D97-AF65-F5344CB8AC3E}">
        <p14:creationId xmlns:p14="http://schemas.microsoft.com/office/powerpoint/2010/main" val="698351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Fast approximations:</a:t>
            </a:r>
            <a:r>
              <a:rPr lang="en-US" baseline="0" dirty="0" smtClean="0"/>
              <a:t> besides TD-DFTB you can also use the TB approximation for the excitations with the DFT orbitals, which gives access to better (higher) excitations. Limiting step here are the DFT orbitals. TDDFTB can also calculate frequencies =&gt; </a:t>
            </a:r>
            <a:r>
              <a:rPr lang="en-US" baseline="0" dirty="0" err="1" smtClean="0"/>
              <a:t>vibrationally</a:t>
            </a:r>
            <a:r>
              <a:rPr lang="en-US" baseline="0" dirty="0" smtClean="0"/>
              <a:t> resolved spectra.</a:t>
            </a:r>
          </a:p>
        </p:txBody>
      </p:sp>
    </p:spTree>
    <p:extLst>
      <p:ext uri="{BB962C8B-B14F-4D97-AF65-F5344CB8AC3E}">
        <p14:creationId xmlns:p14="http://schemas.microsoft.com/office/powerpoint/2010/main" val="565675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2200" b="0" i="0" u="none" strike="noStrike" baseline="0" dirty="0" err="1" smtClean="0">
                <a:latin typeface="Helvetica Neue"/>
                <a:ea typeface="Helvetica Neue"/>
                <a:cs typeface="Helvetica Neue"/>
                <a:sym typeface="Helvetica Neue"/>
              </a:rPr>
              <a:t>Vibrationally</a:t>
            </a:r>
            <a:r>
              <a:rPr lang="en-US" sz="2200" b="0" i="0" u="none" strike="noStrike" baseline="0" dirty="0" smtClean="0">
                <a:latin typeface="Helvetica Neue"/>
                <a:ea typeface="Helvetica Neue"/>
                <a:cs typeface="Helvetica Neue"/>
                <a:sym typeface="Helvetica Neue"/>
              </a:rPr>
              <a:t> resolved S0→ S1 absorption spectrum of </a:t>
            </a:r>
            <a:r>
              <a:rPr lang="en-US" sz="2200" b="0" i="0" u="none" strike="noStrike" baseline="0" dirty="0" err="1" smtClean="0">
                <a:latin typeface="Helvetica Neue"/>
                <a:ea typeface="Helvetica Neue"/>
                <a:cs typeface="Helvetica Neue"/>
                <a:sym typeface="Helvetica Neue"/>
              </a:rPr>
              <a:t>pentarylene</a:t>
            </a:r>
            <a:r>
              <a:rPr lang="en-US" sz="2200" b="0" i="0" u="none" strike="noStrike" baseline="0" dirty="0" smtClean="0">
                <a:latin typeface="Helvetica Neue"/>
                <a:ea typeface="Helvetica Neue"/>
                <a:cs typeface="Helvetica Neue"/>
                <a:sym typeface="Helvetica Neue"/>
              </a:rPr>
              <a:t>.</a:t>
            </a:r>
          </a:p>
          <a:p>
            <a:r>
              <a:rPr lang="en-US" sz="2200" b="0" i="0" u="none" strike="noStrike" baseline="0" dirty="0" smtClean="0">
                <a:latin typeface="Helvetica Neue"/>
                <a:ea typeface="Helvetica Neue"/>
                <a:cs typeface="Helvetica Neue"/>
                <a:sym typeface="Helvetica Neue"/>
              </a:rPr>
              <a:t>The arrows mark the vertical excitation energies. DFT/BH-LYP results from</a:t>
            </a:r>
          </a:p>
          <a:p>
            <a:r>
              <a:rPr lang="en-US" sz="2200" b="0" i="0" u="none" strike="noStrike" baseline="0" dirty="0" smtClean="0">
                <a:latin typeface="Helvetica Neue"/>
                <a:ea typeface="Helvetica Neue"/>
                <a:cs typeface="Helvetica Neue"/>
                <a:sym typeface="Helvetica Neue"/>
              </a:rPr>
              <a:t>Ref. 18. Experimental spectrum from Ref. 43.</a:t>
            </a:r>
            <a:endParaRPr lang="en-US" baseline="0" dirty="0" smtClean="0"/>
          </a:p>
        </p:txBody>
      </p:sp>
    </p:spTree>
    <p:extLst>
      <p:ext uri="{BB962C8B-B14F-4D97-AF65-F5344CB8AC3E}">
        <p14:creationId xmlns:p14="http://schemas.microsoft.com/office/powerpoint/2010/main" val="1716447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In a quest to further advance the hydrogen economy, </a:t>
            </a:r>
            <a:r>
              <a:rPr lang="en-US" dirty="0" err="1" smtClean="0"/>
              <a:t>diiron</a:t>
            </a:r>
            <a:r>
              <a:rPr lang="en-US" dirty="0" smtClean="0"/>
              <a:t> complexes, mimicking [</a:t>
            </a:r>
            <a:r>
              <a:rPr lang="en-US" dirty="0" err="1" smtClean="0"/>
              <a:t>FeFe</a:t>
            </a:r>
            <a:r>
              <a:rPr lang="en-US" dirty="0" smtClean="0"/>
              <a:t>]-H</a:t>
            </a:r>
            <a:r>
              <a:rPr lang="en-US" baseline="-25000" dirty="0" smtClean="0"/>
              <a:t>2</a:t>
            </a:r>
            <a:r>
              <a:rPr lang="en-US" dirty="0" smtClean="0"/>
              <a:t>ases have been widely studied as cheaper and more sustainable catalysts for the hydrogen evolution reaction (HER). Researchers from the University of Illinois and the MPI for Dynamics of Complex Technical Systems have isolated and characterized a mixed-valence </a:t>
            </a:r>
            <a:r>
              <a:rPr lang="en-US" dirty="0" err="1" smtClean="0"/>
              <a:t>diiron</a:t>
            </a:r>
            <a:r>
              <a:rPr lang="en-US" dirty="0" smtClean="0"/>
              <a:t> hydride, giving unique insight in the mechanistic cycle for this class of bio-mimetic HER catalysts.</a:t>
            </a:r>
          </a:p>
          <a:p>
            <a:r>
              <a:rPr lang="en-US" dirty="0" smtClean="0"/>
              <a:t>The calculated (ZORA-DFT) geometries, IR shifts, and EPR parameters are in good agreement </a:t>
            </a:r>
            <a:r>
              <a:rPr lang="en-US" dirty="0" err="1" smtClean="0"/>
              <a:t>agreement</a:t>
            </a:r>
            <a:r>
              <a:rPr lang="en-US" dirty="0" smtClean="0"/>
              <a:t> with the experimental findings and yield insight in the spin distribution in the </a:t>
            </a:r>
            <a:r>
              <a:rPr lang="en-US" dirty="0" err="1" smtClean="0"/>
              <a:t>unsymmetric</a:t>
            </a:r>
            <a:r>
              <a:rPr lang="en-US" dirty="0" smtClean="0"/>
              <a:t> and symmetric isomers.</a:t>
            </a:r>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5364BEAE-2035-4450-9148-9ADA30FDA2D6}" type="slidenum">
              <a:rPr lang="en-US" smtClean="0"/>
              <a:pPr>
                <a:defRPr/>
              </a:pPr>
              <a:t>7</a:t>
            </a:fld>
            <a:endParaRPr lang="en-US"/>
          </a:p>
        </p:txBody>
      </p:sp>
    </p:spTree>
    <p:extLst>
      <p:ext uri="{BB962C8B-B14F-4D97-AF65-F5344CB8AC3E}">
        <p14:creationId xmlns:p14="http://schemas.microsoft.com/office/powerpoint/2010/main" val="251625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00E9292-8714-6546-BC29-BECEBDBD9DDC}" type="slidenum">
              <a:rPr lang="en-US" altLang="en-US" sz="1200">
                <a:latin typeface="Times" charset="0"/>
              </a:rPr>
              <a:pPr/>
              <a:t>35</a:t>
            </a:fld>
            <a:endParaRPr lang="en-US" altLang="en-US" sz="1200">
              <a:latin typeface="Times" charset="0"/>
            </a:endParaRPr>
          </a:p>
        </p:txBody>
      </p:sp>
      <p:sp>
        <p:nvSpPr>
          <p:cNvPr id="45058" name="Rectangle 2"/>
          <p:cNvSpPr>
            <a:spLocks noGrp="1" noRot="1" noChangeAspect="1" noChangeArrowheads="1" noTextEdit="1"/>
          </p:cNvSpPr>
          <p:nvPr>
            <p:ph type="sldImg"/>
          </p:nvPr>
        </p:nvSpPr>
        <p:spPr>
          <a:xfrm>
            <a:off x="1143000" y="685800"/>
            <a:ext cx="4572000"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GB" altLang="en-US" sz="2400" dirty="0" smtClean="0">
                <a:solidFill>
                  <a:srgbClr val="1A6134"/>
                </a:solidFill>
              </a:rPr>
              <a:t>User should not have to pre-define reactive sites or reaction</a:t>
            </a:r>
            <a:r>
              <a:rPr lang="en-GB" altLang="en-US" sz="2400" baseline="0" dirty="0" smtClean="0">
                <a:solidFill>
                  <a:srgbClr val="1A6134"/>
                </a:solidFill>
              </a:rPr>
              <a:t> </a:t>
            </a:r>
            <a:r>
              <a:rPr lang="en-GB" altLang="en-US" sz="2400" dirty="0" smtClean="0">
                <a:solidFill>
                  <a:srgbClr val="1A6134"/>
                </a:solidFill>
              </a:rPr>
              <a:t>pathways; potential functions should be able to automatically handle</a:t>
            </a:r>
            <a:r>
              <a:rPr lang="en-GB" altLang="en-US" sz="2400" baseline="0" dirty="0" smtClean="0">
                <a:solidFill>
                  <a:srgbClr val="1A6134"/>
                </a:solidFill>
              </a:rPr>
              <a:t> </a:t>
            </a:r>
            <a:r>
              <a:rPr lang="en-GB" altLang="en-US" sz="2400" dirty="0" smtClean="0">
                <a:solidFill>
                  <a:srgbClr val="1A6134"/>
                </a:solidFill>
              </a:rPr>
              <a:t>coordination changes associated with reactions.</a:t>
            </a:r>
          </a:p>
          <a:p>
            <a:endParaRPr lang="en-GB" altLang="en-US" sz="2400" dirty="0" smtClean="0"/>
          </a:p>
          <a:p>
            <a:r>
              <a:rPr lang="en-GB" altLang="en-US" sz="2400" dirty="0" smtClean="0">
                <a:solidFill>
                  <a:schemeClr val="accent2"/>
                </a:solidFill>
              </a:rPr>
              <a:t>force field should be able to determine equilibrium bond lengths,</a:t>
            </a:r>
            <a:r>
              <a:rPr lang="en-GB" altLang="en-US" sz="2400" baseline="0" dirty="0" smtClean="0">
                <a:solidFill>
                  <a:schemeClr val="accent2"/>
                </a:solidFill>
              </a:rPr>
              <a:t> </a:t>
            </a:r>
            <a:r>
              <a:rPr lang="en-GB" altLang="en-US" sz="2400" dirty="0" smtClean="0">
                <a:solidFill>
                  <a:schemeClr val="accent2"/>
                </a:solidFill>
              </a:rPr>
              <a:t>valence angles etc. from chemical environment.</a:t>
            </a:r>
          </a:p>
          <a:p>
            <a:pPr eaLnBrk="1" hangingPunct="1"/>
            <a:endParaRPr lang="en-US" altLang="en-US" dirty="0"/>
          </a:p>
        </p:txBody>
      </p:sp>
    </p:spTree>
    <p:extLst>
      <p:ext uri="{BB962C8B-B14F-4D97-AF65-F5344CB8AC3E}">
        <p14:creationId xmlns:p14="http://schemas.microsoft.com/office/powerpoint/2010/main" val="1288534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36</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368628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37</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717867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38</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275770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39</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4110471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40</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215201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84092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fld id="{3AA0AA43-23B2-48C4-8B42-39CA2033E9E3}" type="slidenum">
              <a:rPr lang="en-US" smtClean="0"/>
              <a:pPr/>
              <a:t>42</a:t>
            </a:fld>
            <a:endParaRPr lang="en-US"/>
          </a:p>
        </p:txBody>
      </p:sp>
    </p:spTree>
    <p:extLst>
      <p:ext uri="{BB962C8B-B14F-4D97-AF65-F5344CB8AC3E}">
        <p14:creationId xmlns:p14="http://schemas.microsoft.com/office/powerpoint/2010/main" val="1213790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44</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852653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45</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46562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9</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1810408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46</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667599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47</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625822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1027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43000" y="685800"/>
            <a:ext cx="4572000" cy="3429000"/>
          </a:xfrm>
          <a:ln/>
        </p:spPr>
      </p:sp>
      <p:sp>
        <p:nvSpPr>
          <p:cNvPr id="266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84" charset="-128"/>
            </a:endParaRPr>
          </a:p>
        </p:txBody>
      </p:sp>
    </p:spTree>
    <p:extLst>
      <p:ext uri="{BB962C8B-B14F-4D97-AF65-F5344CB8AC3E}">
        <p14:creationId xmlns:p14="http://schemas.microsoft.com/office/powerpoint/2010/main" val="9687444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xfrm>
            <a:off x="4022725" y="9723438"/>
            <a:ext cx="3076575" cy="511175"/>
          </a:xfrm>
          <a:prstGeom prst="rect">
            <a:avLst/>
          </a:prstGeom>
        </p:spPr>
        <p:txBody>
          <a:bodyPr/>
          <a:lstStyle/>
          <a:p>
            <a:pPr>
              <a:defRPr/>
            </a:pPr>
            <a:fld id="{6E56CEB6-BF01-42E3-AF28-4C6AD9136C27}" type="slidenum">
              <a:rPr lang="en-US">
                <a:solidFill>
                  <a:srgbClr val="000000"/>
                </a:solidFill>
              </a:rPr>
              <a:pPr>
                <a:defRPr/>
              </a:pPr>
              <a:t>52</a:t>
            </a:fld>
            <a:endParaRPr lang="en-US">
              <a:solidFill>
                <a:srgbClr val="000000"/>
              </a:solidFill>
            </a:endParaRPr>
          </a:p>
        </p:txBody>
      </p:sp>
      <p:sp>
        <p:nvSpPr>
          <p:cNvPr id="151555" name="Rectangle 2"/>
          <p:cNvSpPr>
            <a:spLocks noGrp="1" noRot="1" noChangeAspect="1" noChangeArrowheads="1" noTextEdit="1"/>
          </p:cNvSpPr>
          <p:nvPr>
            <p:ph type="sldImg"/>
          </p:nvPr>
        </p:nvSpPr>
        <p:spPr>
          <a:xfrm>
            <a:off x="1143000" y="685800"/>
            <a:ext cx="4572000" cy="3429000"/>
          </a:xfrm>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pKa = -log Ka</a:t>
            </a:r>
          </a:p>
          <a:p>
            <a:r>
              <a:rPr lang="en-US" altLang="en-US" smtClean="0">
                <a:cs typeface="Arial" panose="020B0604020202020204" pitchFamily="34" charset="0"/>
              </a:rPr>
              <a:t>Ka=lA-][H+]/[AH]</a:t>
            </a:r>
          </a:p>
          <a:p>
            <a:r>
              <a:rPr lang="en-US" altLang="en-US" smtClean="0">
                <a:cs typeface="Arial" panose="020B0604020202020204" pitchFamily="34" charset="0"/>
              </a:rPr>
              <a:t>pH = pKa + log[A-]/[HA] </a:t>
            </a:r>
          </a:p>
        </p:txBody>
      </p:sp>
    </p:spTree>
    <p:extLst>
      <p:ext uri="{BB962C8B-B14F-4D97-AF65-F5344CB8AC3E}">
        <p14:creationId xmlns:p14="http://schemas.microsoft.com/office/powerpoint/2010/main" val="1849601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xfrm>
            <a:off x="4022725" y="9723438"/>
            <a:ext cx="3076575" cy="511175"/>
          </a:xfrm>
          <a:prstGeom prst="rect">
            <a:avLst/>
          </a:prstGeom>
        </p:spPr>
        <p:txBody>
          <a:bodyPr/>
          <a:lstStyle/>
          <a:p>
            <a:pPr>
              <a:defRPr/>
            </a:pPr>
            <a:fld id="{2C3CBD65-48B2-4457-ACBE-5FEC516F713E}" type="slidenum">
              <a:rPr lang="en-US">
                <a:solidFill>
                  <a:srgbClr val="000000"/>
                </a:solidFill>
              </a:rPr>
              <a:pPr>
                <a:defRPr/>
              </a:pPr>
              <a:t>53</a:t>
            </a:fld>
            <a:endParaRPr lang="en-US">
              <a:solidFill>
                <a:srgbClr val="000000"/>
              </a:solidFill>
            </a:endParaRPr>
          </a:p>
        </p:txBody>
      </p:sp>
      <p:sp>
        <p:nvSpPr>
          <p:cNvPr id="155651" name="Rectangle 2"/>
          <p:cNvSpPr>
            <a:spLocks noGrp="1" noRot="1" noChangeAspect="1" noChangeArrowheads="1" noTextEdit="1"/>
          </p:cNvSpPr>
          <p:nvPr>
            <p:ph type="sldImg"/>
          </p:nvPr>
        </p:nvSpPr>
        <p:spPr>
          <a:xfrm>
            <a:off x="1143000" y="685800"/>
            <a:ext cx="4572000" cy="3429000"/>
          </a:xfrm>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The log of the solute concentration in solventa A divided by the solute concentration in solvent B</a:t>
            </a:r>
          </a:p>
          <a:p>
            <a:r>
              <a:rPr lang="en-US" altLang="en-US" smtClean="0">
                <a:cs typeface="Arial" panose="020B0604020202020204" pitchFamily="34" charset="0"/>
              </a:rPr>
              <a:t>Thus the relative solubility</a:t>
            </a:r>
          </a:p>
        </p:txBody>
      </p:sp>
    </p:spTree>
    <p:extLst>
      <p:ext uri="{BB962C8B-B14F-4D97-AF65-F5344CB8AC3E}">
        <p14:creationId xmlns:p14="http://schemas.microsoft.com/office/powerpoint/2010/main" val="1152998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1143000" y="685800"/>
            <a:ext cx="4572000" cy="3429000"/>
          </a:xfrm>
          <a:ln/>
        </p:spPr>
      </p:sp>
      <p:sp>
        <p:nvSpPr>
          <p:cNvPr id="133123" name="Tijdelijke aanduiding voor notities 2"/>
          <p:cNvSpPr>
            <a:spLocks noGrp="1"/>
          </p:cNvSpPr>
          <p:nvPr>
            <p:ph type="body" idx="1"/>
          </p:nvPr>
        </p:nvSpPr>
        <p:spPr>
          <a:noFill/>
          <a:ln/>
        </p:spPr>
        <p:txBody>
          <a:bodyPr/>
          <a:lstStyle/>
          <a:p>
            <a:r>
              <a:rPr lang="en-US" dirty="0" smtClean="0"/>
              <a:t>COSMO-RS prediction of SO</a:t>
            </a:r>
            <a:r>
              <a:rPr lang="en-US" baseline="-25000" dirty="0" smtClean="0"/>
              <a:t>2</a:t>
            </a:r>
            <a:r>
              <a:rPr lang="en-US" dirty="0" smtClean="0"/>
              <a:t> </a:t>
            </a:r>
            <a:r>
              <a:rPr lang="en-US" dirty="0" err="1" smtClean="0"/>
              <a:t>solubilities</a:t>
            </a:r>
            <a:r>
              <a:rPr lang="en-US" dirty="0" smtClean="0"/>
              <a:t> (solid lines) in [BMIM]</a:t>
            </a:r>
            <a:r>
              <a:rPr lang="en-US" baseline="30000" dirty="0" smtClean="0"/>
              <a:t>+</a:t>
            </a:r>
            <a:r>
              <a:rPr lang="en-US" dirty="0" smtClean="0"/>
              <a:t>[MeSO4]</a:t>
            </a:r>
            <a:r>
              <a:rPr lang="en-US" baseline="30000" dirty="0" smtClean="0"/>
              <a:t>−</a:t>
            </a:r>
            <a:r>
              <a:rPr lang="en-US" dirty="0" smtClean="0"/>
              <a:t>, compared with experiments (symbols) at different temperatures (283, 298.1, 323.1, 348.1 K)</a:t>
            </a:r>
            <a:endParaRPr lang="nl-NL" dirty="0" smtClean="0">
              <a:cs typeface="Arial"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54</a:t>
            </a:fld>
            <a:endParaRPr lang="en-US"/>
          </a:p>
        </p:txBody>
      </p:sp>
    </p:spTree>
    <p:extLst>
      <p:ext uri="{BB962C8B-B14F-4D97-AF65-F5344CB8AC3E}">
        <p14:creationId xmlns:p14="http://schemas.microsoft.com/office/powerpoint/2010/main" val="12682781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5619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58</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613723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59</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725457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Tree>
    <p:extLst>
      <p:ext uri="{BB962C8B-B14F-4D97-AF65-F5344CB8AC3E}">
        <p14:creationId xmlns:p14="http://schemas.microsoft.com/office/powerpoint/2010/main" val="13068333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60</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18524957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61</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2098436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22725" y="9723438"/>
            <a:ext cx="3076575" cy="511175"/>
          </a:xfrm>
          <a:prstGeom prst="rect">
            <a:avLst/>
          </a:prstGeom>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62</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21314145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Crystal</a:t>
            </a:r>
            <a:r>
              <a:rPr lang="en-US" baseline="0" dirty="0" smtClean="0"/>
              <a:t> Violet </a:t>
            </a:r>
            <a:r>
              <a:rPr lang="en-US" sz="2200" b="0" i="0" u="none" strike="noStrike" baseline="0" dirty="0" smtClean="0">
                <a:latin typeface="Helvetica Neue"/>
                <a:ea typeface="Helvetica Neue"/>
                <a:cs typeface="Helvetica Neue"/>
                <a:sym typeface="Helvetica Neue"/>
              </a:rPr>
              <a:t> damped quadratic response theory, as opposed to SOS (where a few states dominate), SER</a:t>
            </a:r>
          </a:p>
        </p:txBody>
      </p:sp>
    </p:spTree>
    <p:extLst>
      <p:ext uri="{BB962C8B-B14F-4D97-AF65-F5344CB8AC3E}">
        <p14:creationId xmlns:p14="http://schemas.microsoft.com/office/powerpoint/2010/main" val="19204759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txBox="1">
            <a:spLocks noGrp="1" noChangeArrowheads="1"/>
          </p:cNvSpPr>
          <p:nvPr/>
        </p:nvSpPr>
        <p:spPr bwMode="auto">
          <a:xfrm>
            <a:off x="4022725" y="9723438"/>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r" eaLnBrk="1" hangingPunct="1"/>
            <a:fld id="{2820CD9B-5979-4134-A7EE-F343B2FA71BB}" type="slidenum">
              <a:rPr lang="en-US" sz="1300">
                <a:latin typeface="Times New Roman" pitchFamily="18" charset="0"/>
              </a:rPr>
              <a:pPr algn="r" eaLnBrk="1" hangingPunct="1"/>
              <a:t>66</a:t>
            </a:fld>
            <a:endParaRPr lang="en-US" sz="1300">
              <a:latin typeface="Times New Roman" pitchFamily="18"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ru-RU" dirty="0" smtClean="0">
                <a:cs typeface="Arial" pitchFamily="34" charset="0"/>
                <a:hlinkClick r:id="rId3"/>
              </a:rPr>
              <a:t>J. Phys. Chem. A, 112 (28), p. 6384, 2008</a:t>
            </a:r>
            <a:r>
              <a:rPr lang="ru-RU" dirty="0" smtClean="0">
                <a:cs typeface="Arial" pitchFamily="34" charset="0"/>
              </a:rPr>
              <a:t>, Güell, Luis, Sola, and Swart, compare ADF's Slater Type Orbital (STO) basis sets to Gaussian Type Orbitals (GTO) basis sets in a systematic study on spin-state energies of iron complexes. Their findings are summarized in the graph below. </a:t>
            </a:r>
            <a:endParaRPr lang="ru-RU" b="1" dirty="0" smtClean="0">
              <a:cs typeface="Arial" pitchFamily="34" charset="0"/>
            </a:endParaRPr>
          </a:p>
          <a:p>
            <a:pPr eaLnBrk="1" hangingPunct="1"/>
            <a:r>
              <a:rPr lang="ru-RU" b="1" dirty="0" smtClean="0">
                <a:cs typeface="Arial" pitchFamily="34" charset="0"/>
              </a:rPr>
              <a:t>Slow convergence with Gaussian basis sets</a:t>
            </a:r>
          </a:p>
          <a:p>
            <a:pPr eaLnBrk="1" hangingPunct="1"/>
            <a:r>
              <a:rPr lang="ru-RU" dirty="0" smtClean="0">
                <a:cs typeface="Arial" pitchFamily="34" charset="0"/>
              </a:rPr>
              <a:t>The abstract states that "STO basis sets give consistent and rapidly converging results, while the convergence with respect to basis set size is much slower for the GTO basis sets." They conjecture that this may be related to "the cusps at the nuclei (correctly described in STO, incorrectly described in GTO)". The GTO basis sets of standard size in particular have problems with the high-spin state. </a:t>
            </a:r>
            <a:endParaRPr lang="ru-RU" b="1" dirty="0" smtClean="0">
              <a:cs typeface="Arial" pitchFamily="34" charset="0"/>
            </a:endParaRPr>
          </a:p>
          <a:p>
            <a:pPr eaLnBrk="1" hangingPunct="1"/>
            <a:r>
              <a:rPr lang="ru-RU" b="1" dirty="0" smtClean="0">
                <a:cs typeface="Arial" pitchFamily="34" charset="0"/>
              </a:rPr>
              <a:t>No convergence with ECP basis sets</a:t>
            </a:r>
          </a:p>
          <a:p>
            <a:pPr eaLnBrk="1" hangingPunct="1"/>
            <a:r>
              <a:rPr lang="ru-RU" dirty="0" smtClean="0">
                <a:cs typeface="Arial" pitchFamily="34" charset="0"/>
              </a:rPr>
              <a:t>In case GTO basis sets are combined with Effective Core Potentials (ECPs), the results worsen in the sense that the common basis set limit for STO's and GTO's does not seem to be reached even for quite large ECP basis sets. </a:t>
            </a:r>
          </a:p>
        </p:txBody>
      </p:sp>
    </p:spTree>
    <p:extLst>
      <p:ext uri="{BB962C8B-B14F-4D97-AF65-F5344CB8AC3E}">
        <p14:creationId xmlns:p14="http://schemas.microsoft.com/office/powerpoint/2010/main" val="15334755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r" eaLnBrk="1" hangingPunct="1">
              <a:spcBef>
                <a:spcPct val="0"/>
              </a:spcBef>
            </a:pPr>
            <a:fld id="{58643AA5-2184-4687-AA8C-41B27EA86173}" type="slidenum">
              <a:rPr lang="en-US" altLang="en-US" sz="1300"/>
              <a:pPr algn="r" eaLnBrk="1" hangingPunct="1">
                <a:spcBef>
                  <a:spcPct val="0"/>
                </a:spcBef>
              </a:pPr>
              <a:t>67</a:t>
            </a:fld>
            <a:endParaRPr lang="en-US" altLang="en-US" sz="130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cs typeface="Arial" panose="020B0604020202020204" pitchFamily="34" charset="0"/>
              </a:rPr>
              <a:t>isoprenoid biosynthesis pathway in humans/animals follows different route: DMAPP and IPP through a mevalonate-dependent pathway that is distinct from the MEP pathway</a:t>
            </a:r>
          </a:p>
          <a:p>
            <a:endParaRPr lang="en-US" altLang="en-US" smtClean="0">
              <a:cs typeface="Arial" panose="020B0604020202020204" pitchFamily="34" charset="0"/>
            </a:endParaRPr>
          </a:p>
          <a:p>
            <a:r>
              <a:rPr lang="en-US" altLang="en-US" smtClean="0">
                <a:cs typeface="Arial" panose="020B0604020202020204" pitchFamily="34" charset="0"/>
              </a:rPr>
              <a:t>Approval of fosmidomycin, an antimalarial drug that targets 1-deoxy-D-xylulose 5-</a:t>
            </a:r>
          </a:p>
          <a:p>
            <a:r>
              <a:rPr lang="en-US" altLang="en-US" smtClean="0">
                <a:cs typeface="Arial" panose="020B0604020202020204" pitchFamily="34" charset="0"/>
              </a:rPr>
              <a:t>phosphate reductoisomerase (DOXP reductase, also referred to as Dxr or IspC), the second enzyme in the MEP</a:t>
            </a:r>
          </a:p>
          <a:p>
            <a:r>
              <a:rPr lang="en-US" altLang="en-US" smtClean="0">
                <a:cs typeface="Arial" panose="020B0604020202020204" pitchFamily="34" charset="0"/>
              </a:rPr>
              <a:t>pathway.18−20</a:t>
            </a:r>
          </a:p>
        </p:txBody>
      </p:sp>
    </p:spTree>
    <p:extLst>
      <p:ext uri="{BB962C8B-B14F-4D97-AF65-F5344CB8AC3E}">
        <p14:creationId xmlns:p14="http://schemas.microsoft.com/office/powerpoint/2010/main" val="1513571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84408" tIns="42204" rIns="84408" bIns="42204">
            <a:normAutofit/>
          </a:bodyPr>
          <a:lstStyle/>
          <a:p>
            <a:endParaRPr lang="en-US" dirty="0"/>
          </a:p>
        </p:txBody>
      </p:sp>
      <p:sp>
        <p:nvSpPr>
          <p:cNvPr id="4" name="Slide Number Placeholder 3"/>
          <p:cNvSpPr>
            <a:spLocks noGrp="1"/>
          </p:cNvSpPr>
          <p:nvPr>
            <p:ph type="sldNum" sz="quarter" idx="10"/>
          </p:nvPr>
        </p:nvSpPr>
        <p:spPr>
          <a:xfrm>
            <a:off x="3884463" y="8685878"/>
            <a:ext cx="2972004" cy="456704"/>
          </a:xfrm>
          <a:prstGeom prst="rect">
            <a:avLst/>
          </a:prstGeom>
        </p:spPr>
        <p:txBody>
          <a:bodyPr lIns="84408" tIns="42204" rIns="84408" bIns="42204"/>
          <a:lstStyle/>
          <a:p>
            <a:pPr>
              <a:defRPr/>
            </a:pPr>
            <a:fld id="{5364BEAE-2035-4450-9148-9ADA30FDA2D6}" type="slidenum">
              <a:rPr lang="en-US" smtClean="0"/>
              <a:pPr>
                <a:defRPr/>
              </a:pPr>
              <a:t>68</a:t>
            </a:fld>
            <a:endParaRPr lang="en-US"/>
          </a:p>
        </p:txBody>
      </p:sp>
    </p:spTree>
    <p:extLst>
      <p:ext uri="{BB962C8B-B14F-4D97-AF65-F5344CB8AC3E}">
        <p14:creationId xmlns:p14="http://schemas.microsoft.com/office/powerpoint/2010/main" val="630667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463" y="8685878"/>
            <a:ext cx="2972004" cy="456704"/>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4408" tIns="42204" rIns="84408" bIns="42204"/>
          <a:lstStyle/>
          <a:p>
            <a:fld id="{B8CCC6E8-D957-43AB-980A-C5850E195EB1}" type="slidenum">
              <a:rPr lang="en-US" altLang="ja-JP"/>
              <a:pPr/>
              <a:t>69</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lIns="84408" tIns="42204" rIns="84408" bIns="42204"/>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3693239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B8CCC6E8-D957-43AB-980A-C5850E195EB1}" type="slidenum">
              <a:rPr lang="en-US" altLang="ja-JP"/>
              <a:pPr/>
              <a:t>70</a:t>
            </a:fld>
            <a:endParaRPr lang="en-US" altLang="ja-JP"/>
          </a:p>
        </p:txBody>
      </p:sp>
      <p:sp>
        <p:nvSpPr>
          <p:cNvPr id="35021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50211" name="Rectangle 3"/>
          <p:cNvSpPr>
            <a:spLocks noGrp="1" noChangeArrowheads="1"/>
          </p:cNvSpPr>
          <p:nvPr>
            <p:ph type="body" idx="1"/>
          </p:nvPr>
        </p:nvSpPr>
        <p:spPr/>
        <p:txBody>
          <a:bodyPr/>
          <a:lstStyle/>
          <a:p>
            <a:pPr eaLnBrk="1" hangingPunct="1"/>
            <a:endParaRPr lang="en-US" altLang="ja-JP" dirty="0" smtClean="0">
              <a:latin typeface="Arial" pitchFamily="34" charset="0"/>
              <a:ea typeface="ＭＳ Ｐ明朝" pitchFamily="18" charset="-128"/>
            </a:endParaRPr>
          </a:p>
        </p:txBody>
      </p:sp>
    </p:spTree>
    <p:extLst>
      <p:ext uri="{BB962C8B-B14F-4D97-AF65-F5344CB8AC3E}">
        <p14:creationId xmlns:p14="http://schemas.microsoft.com/office/powerpoint/2010/main" val="426088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4471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xfrm>
            <a:off x="1143000" y="685800"/>
            <a:ext cx="4572000" cy="3429000"/>
          </a:xfrm>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t>The Os(</a:t>
            </a:r>
            <a:r>
              <a:rPr lang="en-US" dirty="0" err="1" smtClean="0"/>
              <a:t>fipz</a:t>
            </a:r>
            <a:r>
              <a:rPr lang="en-US" dirty="0" smtClean="0"/>
              <a:t>)(</a:t>
            </a:r>
            <a:r>
              <a:rPr lang="en-US" dirty="0" err="1" smtClean="0"/>
              <a:t>tfa</a:t>
            </a:r>
            <a:r>
              <a:rPr lang="en-US" dirty="0" smtClean="0"/>
              <a:t>)(CO)</a:t>
            </a:r>
            <a:r>
              <a:rPr lang="en-US" baseline="-25000" dirty="0" smtClean="0"/>
              <a:t>3</a:t>
            </a:r>
            <a:r>
              <a:rPr lang="en-US" dirty="0" smtClean="0"/>
              <a:t> (</a:t>
            </a:r>
            <a:r>
              <a:rPr lang="en-US" dirty="0" err="1" smtClean="0"/>
              <a:t>tfa</a:t>
            </a:r>
            <a:r>
              <a:rPr lang="en-US" dirty="0" smtClean="0"/>
              <a:t> = </a:t>
            </a:r>
            <a:r>
              <a:rPr lang="en-US" dirty="0" err="1" smtClean="0"/>
              <a:t>trifluoroacetate</a:t>
            </a:r>
            <a:r>
              <a:rPr lang="en-US" dirty="0" smtClean="0"/>
              <a:t>, </a:t>
            </a:r>
            <a:r>
              <a:rPr lang="en-US" dirty="0" err="1" smtClean="0"/>
              <a:t>fipz</a:t>
            </a:r>
            <a:r>
              <a:rPr lang="en-US" dirty="0" smtClean="0"/>
              <a:t>=3-trifluoromethyl-5-(1-isoquinolinyl)-1,2-pyrazole) complex shows excitation-dependent emission quantum yield. The higher-energy excitation (&lt; 340 nm) contributes more to phosphorescence than fluorescence, implying stronger intersystem crossing (ISC) for highly excited singlet states. Theoretical calculations confirm that the spin-orbit coupling (SOC) integrals between the lowest singlet excited state, S</a:t>
            </a:r>
            <a:r>
              <a:rPr lang="en-US" baseline="-25000" dirty="0" smtClean="0"/>
              <a:t>1</a:t>
            </a:r>
            <a:r>
              <a:rPr lang="en-US" dirty="0" smtClean="0"/>
              <a:t>, and the low-lying triplet excited states </a:t>
            </a:r>
            <a:r>
              <a:rPr lang="en-US" dirty="0" err="1" smtClean="0"/>
              <a:t>T</a:t>
            </a:r>
            <a:r>
              <a:rPr lang="en-US" baseline="-25000" dirty="0" err="1" smtClean="0"/>
              <a:t>n</a:t>
            </a:r>
            <a:r>
              <a:rPr lang="en-US" dirty="0" smtClean="0"/>
              <a:t> (n=1-10), are negligibly small, whereas the higher singlet states show much stronger SOC with triplet excited states.</a:t>
            </a:r>
            <a:endParaRPr lang="en-US" dirty="0" smtClean="0">
              <a:cs typeface="Arial" pitchFamily="34" charset="0"/>
            </a:endParaRPr>
          </a:p>
        </p:txBody>
      </p:sp>
    </p:spTree>
    <p:extLst>
      <p:ext uri="{BB962C8B-B14F-4D97-AF65-F5344CB8AC3E}">
        <p14:creationId xmlns:p14="http://schemas.microsoft.com/office/powerpoint/2010/main" val="17311662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xfrm>
            <a:off x="4022725" y="9723438"/>
            <a:ext cx="3076575" cy="511175"/>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fld id="{25967E2A-A0AF-4516-92C4-2192B23065A9}" type="slidenum">
              <a:rPr lang="en-US" sz="1300" smtClean="0">
                <a:latin typeface="Times" pitchFamily="18" charset="0"/>
                <a:ea typeface="MS PGothic" pitchFamily="34" charset="-128"/>
              </a:rPr>
              <a:pPr eaLnBrk="1" hangingPunct="1"/>
              <a:t>73</a:t>
            </a:fld>
            <a:endParaRPr lang="en-US" sz="1300" smtClean="0">
              <a:latin typeface="Times" pitchFamily="18" charset="0"/>
              <a:ea typeface="MS PGothic" pitchFamily="34" charset="-128"/>
            </a:endParaRPr>
          </a:p>
        </p:txBody>
      </p:sp>
      <p:sp>
        <p:nvSpPr>
          <p:cNvPr id="275459" name="Rectangle 2"/>
          <p:cNvSpPr>
            <a:spLocks noGrp="1" noRot="1" noChangeAspect="1" noChangeArrowheads="1" noTextEdit="1"/>
          </p:cNvSpPr>
          <p:nvPr>
            <p:ph type="sldImg"/>
          </p:nvPr>
        </p:nvSpPr>
        <p:spPr>
          <a:solidFill>
            <a:srgbClr val="FFFFFF"/>
          </a:solidFill>
          <a:ln/>
        </p:spPr>
      </p:sp>
      <p:sp>
        <p:nvSpPr>
          <p:cNvPr id="275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b="0" i="0" kern="1200" dirty="0" smtClean="0">
                <a:solidFill>
                  <a:schemeClr val="tx1"/>
                </a:solidFill>
                <a:latin typeface="Times New Roman" pitchFamily="18" charset="0"/>
                <a:ea typeface="+mn-ea"/>
                <a:cs typeface="Arial" charset="0"/>
              </a:rPr>
              <a:t>The term </a:t>
            </a:r>
            <a:r>
              <a:rPr lang="en-US" sz="1200" b="0" i="0" kern="1200" dirty="0" err="1" smtClean="0">
                <a:solidFill>
                  <a:schemeClr val="tx1"/>
                </a:solidFill>
                <a:latin typeface="Times New Roman" pitchFamily="18" charset="0"/>
                <a:ea typeface="+mn-ea"/>
                <a:cs typeface="Arial" charset="0"/>
              </a:rPr>
              <a:t>ΔV</a:t>
            </a:r>
            <a:r>
              <a:rPr lang="en-US" sz="1200" b="0" i="0" kern="1200" baseline="-25000" dirty="0" err="1" smtClean="0">
                <a:solidFill>
                  <a:schemeClr val="tx1"/>
                </a:solidFill>
                <a:latin typeface="Times New Roman" pitchFamily="18" charset="0"/>
                <a:ea typeface="+mn-ea"/>
                <a:cs typeface="Arial" charset="0"/>
              </a:rPr>
              <a:t>elstat</a:t>
            </a:r>
            <a:r>
              <a:rPr lang="en-US" sz="1200" b="0" i="0" kern="1200" dirty="0" smtClean="0">
                <a:solidFill>
                  <a:schemeClr val="tx1"/>
                </a:solidFill>
                <a:latin typeface="Times New Roman" pitchFamily="18" charset="0"/>
                <a:ea typeface="+mn-ea"/>
                <a:cs typeface="Arial" charset="0"/>
              </a:rPr>
              <a:t> corresponds to the classical electrostatic interaction between the unperturbed charge distributions of the prepared (i.e. deformed) fragments and is usually attractive. The Pauli repulsion </a:t>
            </a:r>
            <a:r>
              <a:rPr lang="en-US" sz="1200" b="0" i="0" kern="1200" dirty="0" err="1" smtClean="0">
                <a:solidFill>
                  <a:schemeClr val="tx1"/>
                </a:solidFill>
                <a:latin typeface="Times New Roman" pitchFamily="18" charset="0"/>
                <a:ea typeface="+mn-ea"/>
                <a:cs typeface="Arial" charset="0"/>
              </a:rPr>
              <a:t>ΔE</a:t>
            </a:r>
            <a:r>
              <a:rPr lang="en-US" sz="1200" b="0" i="0" kern="1200" baseline="-25000" dirty="0" err="1" smtClean="0">
                <a:solidFill>
                  <a:schemeClr val="tx1"/>
                </a:solidFill>
                <a:latin typeface="Times New Roman" pitchFamily="18" charset="0"/>
                <a:ea typeface="+mn-ea"/>
                <a:cs typeface="Arial" charset="0"/>
              </a:rPr>
              <a:t>Pauli</a:t>
            </a:r>
            <a:r>
              <a:rPr lang="en-US" sz="1200" b="0" i="0" kern="1200" dirty="0" smtClean="0">
                <a:solidFill>
                  <a:schemeClr val="tx1"/>
                </a:solidFill>
                <a:latin typeface="Times New Roman" pitchFamily="18" charset="0"/>
                <a:ea typeface="+mn-ea"/>
                <a:cs typeface="Arial" charset="0"/>
              </a:rPr>
              <a:t> comprises the destabilizing interactions between occupied orbitals and is responsible for any </a:t>
            </a:r>
            <a:r>
              <a:rPr lang="en-US" sz="1200" b="0" i="0" kern="1200" dirty="0" err="1" smtClean="0">
                <a:solidFill>
                  <a:schemeClr val="tx1"/>
                </a:solidFill>
                <a:latin typeface="Times New Roman" pitchFamily="18" charset="0"/>
                <a:ea typeface="+mn-ea"/>
                <a:cs typeface="Arial" charset="0"/>
              </a:rPr>
              <a:t>steric</a:t>
            </a:r>
            <a:r>
              <a:rPr lang="en-US" sz="1200" b="0" i="0" kern="1200" dirty="0" smtClean="0">
                <a:solidFill>
                  <a:schemeClr val="tx1"/>
                </a:solidFill>
                <a:latin typeface="Times New Roman" pitchFamily="18" charset="0"/>
                <a:ea typeface="+mn-ea"/>
                <a:cs typeface="Arial" charset="0"/>
              </a:rPr>
              <a:t> repulsion. The orbital interaction </a:t>
            </a:r>
            <a:r>
              <a:rPr lang="en-US" sz="1200" b="0" i="0" kern="1200" dirty="0" err="1" smtClean="0">
                <a:solidFill>
                  <a:schemeClr val="tx1"/>
                </a:solidFill>
                <a:latin typeface="Times New Roman" pitchFamily="18" charset="0"/>
                <a:ea typeface="+mn-ea"/>
                <a:cs typeface="Arial" charset="0"/>
              </a:rPr>
              <a:t>ΔE</a:t>
            </a:r>
            <a:r>
              <a:rPr lang="en-US" sz="1200" b="0" i="0" kern="1200" baseline="-25000" dirty="0" err="1" smtClean="0">
                <a:solidFill>
                  <a:schemeClr val="tx1"/>
                </a:solidFill>
                <a:latin typeface="Times New Roman" pitchFamily="18" charset="0"/>
                <a:ea typeface="+mn-ea"/>
                <a:cs typeface="Arial" charset="0"/>
              </a:rPr>
              <a:t>oi</a:t>
            </a:r>
            <a:r>
              <a:rPr lang="en-US" sz="1200" b="0" i="0" kern="1200" smtClean="0">
                <a:solidFill>
                  <a:schemeClr val="tx1"/>
                </a:solidFill>
                <a:latin typeface="Times New Roman" pitchFamily="18" charset="0"/>
                <a:ea typeface="+mn-ea"/>
                <a:cs typeface="Arial" charset="0"/>
              </a:rPr>
              <a:t> in any MO model, and therefore also in Kohn-Sham theory, accounts for charge transfer (i.e., donor-acceptor interactions between occupied orbitals on NH</a:t>
            </a:r>
            <a:r>
              <a:rPr lang="en-US" sz="1200" b="0" i="0" kern="1200" baseline="-25000" smtClean="0">
                <a:solidFill>
                  <a:schemeClr val="tx1"/>
                </a:solidFill>
                <a:latin typeface="Times New Roman" pitchFamily="18" charset="0"/>
                <a:ea typeface="+mn-ea"/>
                <a:cs typeface="Arial" charset="0"/>
              </a:rPr>
              <a:t>3</a:t>
            </a:r>
            <a:r>
              <a:rPr lang="en-US" sz="1200" b="0" i="0" kern="1200" smtClean="0">
                <a:solidFill>
                  <a:schemeClr val="tx1"/>
                </a:solidFill>
                <a:latin typeface="Times New Roman" pitchFamily="18" charset="0"/>
                <a:ea typeface="+mn-ea"/>
                <a:cs typeface="Arial" charset="0"/>
              </a:rPr>
              <a:t> with unoccupied orbitals of BH</a:t>
            </a:r>
            <a:r>
              <a:rPr lang="en-US" sz="1200" b="0" i="0" kern="1200" baseline="-25000" smtClean="0">
                <a:solidFill>
                  <a:schemeClr val="tx1"/>
                </a:solidFill>
                <a:latin typeface="Times New Roman" pitchFamily="18" charset="0"/>
                <a:ea typeface="+mn-ea"/>
                <a:cs typeface="Arial" charset="0"/>
              </a:rPr>
              <a:t>3</a:t>
            </a:r>
            <a:r>
              <a:rPr lang="en-US" sz="1200" b="0" i="0" kern="1200" smtClean="0">
                <a:solidFill>
                  <a:schemeClr val="tx1"/>
                </a:solidFill>
                <a:latin typeface="Times New Roman" pitchFamily="18" charset="0"/>
                <a:ea typeface="+mn-ea"/>
                <a:cs typeface="Arial" charset="0"/>
              </a:rPr>
              <a:t>, including the HOMO-LUMO interactions) and polarization (empty/occupied orbital mixing on one fragment due to the presence of another fragment).</a:t>
            </a:r>
            <a:endParaRPr lang="en-US" smtClean="0">
              <a:latin typeface="Times" pitchFamily="18" charset="0"/>
              <a:ea typeface="MS PGothic" pitchFamily="34" charset="-128"/>
              <a:cs typeface="Arial" pitchFamily="34" charset="0"/>
            </a:endParaRPr>
          </a:p>
        </p:txBody>
      </p:sp>
    </p:spTree>
    <p:extLst>
      <p:ext uri="{BB962C8B-B14F-4D97-AF65-F5344CB8AC3E}">
        <p14:creationId xmlns:p14="http://schemas.microsoft.com/office/powerpoint/2010/main" val="17472362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normAutofit fontScale="40000" lnSpcReduction="20000"/>
          </a:bodyPr>
          <a:lstStyle/>
          <a:p>
            <a:pPr fontAlgn="auto">
              <a:spcBef>
                <a:spcPts val="0"/>
              </a:spcBef>
              <a:spcAft>
                <a:spcPts val="0"/>
              </a:spcAft>
              <a:defRPr/>
            </a:pPr>
            <a:r>
              <a:rPr lang="en-US" dirty="0" err="1" smtClean="0"/>
              <a:t>Grimme</a:t>
            </a:r>
            <a:r>
              <a:rPr lang="en-US" dirty="0" smtClean="0"/>
              <a:t> and his coworkers at the </a:t>
            </a:r>
            <a:r>
              <a:rPr lang="en-US" dirty="0" err="1" smtClean="0"/>
              <a:t>Universität</a:t>
            </a:r>
            <a:r>
              <a:rPr lang="en-US" dirty="0" smtClean="0"/>
              <a:t> </a:t>
            </a:r>
            <a:r>
              <a:rPr lang="en-US" dirty="0" err="1" smtClean="0"/>
              <a:t>Münster</a:t>
            </a:r>
            <a:r>
              <a:rPr lang="en-US" dirty="0" smtClean="0"/>
              <a:t> outlined the parameterization of this new correction, dubbed DFT-D3, in a recent issue of </a:t>
            </a:r>
            <a:r>
              <a:rPr lang="en-US" dirty="0" smtClean="0">
                <a:hlinkClick r:id="rId3"/>
              </a:rPr>
              <a:t>The Journal of Chemical Physics </a:t>
            </a:r>
            <a:r>
              <a:rPr lang="en-US" b="1" dirty="0" smtClean="0">
                <a:hlinkClick r:id="rId3"/>
              </a:rPr>
              <a:t>132</a:t>
            </a:r>
            <a:r>
              <a:rPr lang="en-US" dirty="0" smtClean="0">
                <a:hlinkClick r:id="rId3"/>
              </a:rPr>
              <a:t>, 154104 (2010)</a:t>
            </a:r>
            <a:r>
              <a:rPr lang="en-US" dirty="0" smtClean="0"/>
              <a:t>. Here they list the advantages of the new method as the following: </a:t>
            </a:r>
          </a:p>
          <a:p>
            <a:pPr fontAlgn="auto">
              <a:spcBef>
                <a:spcPts val="0"/>
              </a:spcBef>
              <a:spcAft>
                <a:spcPts val="0"/>
              </a:spcAft>
              <a:defRPr/>
            </a:pPr>
            <a:r>
              <a:rPr lang="en-US" dirty="0" smtClean="0"/>
              <a:t>It is less empirical, i.e., the most important parameters are computed from first principles by standard Kohn-Sham (KS)-(TD)DFT. The approach is asymptotically correct with all DFs for finite systems (molecules) or nonmetallic infinite systems. It gives the almost exact dispersion energy for a gas of weakly interacting neutral atoms and smoothly interpolates to molecular (bulk) regions. It provides a consistent description of all chemically relevant elements of the periodic system (nuclear charge Z = 1-94). Atom pair-specific dispersion coefficients and cutoff radii are explicitly computed. Coordination number (geometry) dependent dispersion coefficients are used that do not rely on atom connectivity information (differentiable energy expression). It provides similar or better accuracy for "light" molecules and a strongly improved description of metallic and "heavier" systems. </a:t>
            </a:r>
          </a:p>
          <a:p>
            <a:pPr fontAlgn="auto">
              <a:spcBef>
                <a:spcPts val="0"/>
              </a:spcBef>
              <a:spcAft>
                <a:spcPts val="0"/>
              </a:spcAft>
              <a:defRPr/>
            </a:pPr>
            <a:r>
              <a:rPr lang="en-US" dirty="0" smtClean="0"/>
              <a:t>Above: The adsorption energy of </a:t>
            </a:r>
            <a:r>
              <a:rPr lang="en-US" dirty="0" err="1" smtClean="0"/>
              <a:t>perylene-tetracarboxylic-dianhydride</a:t>
            </a:r>
            <a:r>
              <a:rPr lang="en-US" dirty="0" smtClean="0"/>
              <a:t> (PTCDA) on a gold (111) surface as a function of distance. Results without (PBE) and with dispersion corrections (PBE-D2, PBE-D3) are shown. The experimental distance is 3.27Å. The </a:t>
            </a:r>
            <a:r>
              <a:rPr lang="en-US" dirty="0" err="1" smtClean="0"/>
              <a:t>vdW</a:t>
            </a:r>
            <a:r>
              <a:rPr lang="en-US" dirty="0" smtClean="0"/>
              <a:t>-DF result is from </a:t>
            </a:r>
            <a:r>
              <a:rPr lang="en-US" dirty="0" smtClean="0">
                <a:hlinkClick r:id="rId4"/>
              </a:rPr>
              <a:t>PCCP, </a:t>
            </a:r>
            <a:r>
              <a:rPr lang="en-US" b="1" dirty="0" smtClean="0">
                <a:hlinkClick r:id="rId4"/>
              </a:rPr>
              <a:t>12</a:t>
            </a:r>
            <a:r>
              <a:rPr lang="en-US" dirty="0" smtClean="0">
                <a:hlinkClick r:id="rId4"/>
              </a:rPr>
              <a:t>, 4759 (2010)</a:t>
            </a:r>
            <a:r>
              <a:rPr lang="en-US" dirty="0" smtClean="0"/>
              <a:t>. </a:t>
            </a:r>
          </a:p>
          <a:p>
            <a:pPr fontAlgn="auto">
              <a:spcBef>
                <a:spcPts val="0"/>
              </a:spcBef>
              <a:spcAft>
                <a:spcPts val="0"/>
              </a:spcAft>
              <a:defRPr/>
            </a:pPr>
            <a:r>
              <a:rPr lang="en-US" dirty="0" smtClean="0"/>
              <a:t>The article continues by, among other things, demonstrating how this new DFT-D version decreases the mean absolute deviations for a benchmark set of non-covalent interactions by 15-40% over the previous version. Professor </a:t>
            </a:r>
            <a:r>
              <a:rPr lang="en-US" dirty="0" err="1" smtClean="0"/>
              <a:t>Grimme</a:t>
            </a:r>
            <a:r>
              <a:rPr lang="en-US" dirty="0" smtClean="0"/>
              <a:t> notes that the more significant errors in dispersion energy can be expected for modeling highly charged systems. See section III-F of the original paper for more details. </a:t>
            </a:r>
          </a:p>
          <a:p>
            <a:pPr fontAlgn="auto">
              <a:spcBef>
                <a:spcPts val="0"/>
              </a:spcBef>
              <a:spcAft>
                <a:spcPts val="0"/>
              </a:spcAft>
              <a:defRPr/>
            </a:pPr>
            <a:r>
              <a:rPr lang="en-US" dirty="0" smtClean="0"/>
              <a:t>DFT-D3 is now available in the development snapshots of ADF and BAND, versions r23091 and later. They can be downloaded at </a:t>
            </a:r>
            <a:r>
              <a:rPr lang="en-US" dirty="0" smtClean="0">
                <a:hlinkClick r:id="rId5"/>
              </a:rPr>
              <a:t>http://www.scm.com/SCMForms/DownloadSnapshots.jsp</a:t>
            </a:r>
            <a:r>
              <a:rPr lang="en-US" dirty="0" smtClean="0"/>
              <a:t>. Instructions on the use of this functional can be found in the ADF developer's change-log at </a:t>
            </a:r>
            <a:r>
              <a:rPr lang="en-US" dirty="0" smtClean="0">
                <a:hlinkClick r:id="rId6"/>
              </a:rPr>
              <a:t>http://www.scm.com/Downloads/ChangeLog-trunk.html</a:t>
            </a:r>
            <a:r>
              <a:rPr lang="en-US" dirty="0" smtClean="0"/>
              <a:t>. </a:t>
            </a:r>
          </a:p>
          <a:p>
            <a:pPr fontAlgn="auto">
              <a:spcBef>
                <a:spcPts val="0"/>
              </a:spcBef>
              <a:spcAft>
                <a:spcPts val="0"/>
              </a:spcAft>
              <a:defRPr/>
            </a:pPr>
            <a:endParaRPr lang="en-US" dirty="0"/>
          </a:p>
        </p:txBody>
      </p:sp>
      <p:sp>
        <p:nvSpPr>
          <p:cNvPr id="8196" name="Slide Number Placeholder 3"/>
          <p:cNvSpPr>
            <a:spLocks noGrp="1"/>
          </p:cNvSpPr>
          <p:nvPr>
            <p:ph type="sldNum" sz="quarter" idx="5"/>
          </p:nvPr>
        </p:nvSpPr>
        <p:spPr>
          <a:xfrm>
            <a:off x="4022725" y="9723438"/>
            <a:ext cx="3076575" cy="511175"/>
          </a:xfrm>
          <a:prstGeom prst="rect">
            <a:avLst/>
          </a:prstGeom>
        </p:spPr>
        <p:txBody>
          <a:bodyPr/>
          <a:lstStyle/>
          <a:p>
            <a:pPr>
              <a:defRPr/>
            </a:pPr>
            <a:fld id="{23AE59AD-3B23-44A6-976D-3BD72B761F61}" type="slidenum">
              <a:rPr lang="en-US"/>
              <a:pPr>
                <a:defRPr/>
              </a:pPr>
              <a:t>74</a:t>
            </a:fld>
            <a:endParaRPr lang="en-US"/>
          </a:p>
        </p:txBody>
      </p:sp>
    </p:spTree>
    <p:extLst>
      <p:ext uri="{BB962C8B-B14F-4D97-AF65-F5344CB8AC3E}">
        <p14:creationId xmlns:p14="http://schemas.microsoft.com/office/powerpoint/2010/main" val="11383580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r>
              <a:rPr lang="en-US" dirty="0" smtClean="0">
                <a:cs typeface="Arial" pitchFamily="34" charset="0"/>
              </a:rPr>
              <a:t>T</a:t>
            </a:r>
            <a:r>
              <a:rPr lang="en-US" dirty="0" smtClean="0"/>
              <a:t>he main failures of standard approximations such as the random-phase approximation (RPA) and the adiabatic local-density approximation (ALDA) [9] are: 1) the underestimation of the onset of the absorption; 2) the underestimation of the intensity of continuum </a:t>
            </a:r>
            <a:r>
              <a:rPr lang="en-US" dirty="0" err="1" smtClean="0"/>
              <a:t>excitons</a:t>
            </a:r>
            <a:r>
              <a:rPr lang="en-US" dirty="0" smtClean="0"/>
              <a:t>; 3) the absence of bound </a:t>
            </a:r>
            <a:r>
              <a:rPr lang="en-US" dirty="0" err="1" smtClean="0"/>
              <a:t>excitons</a:t>
            </a:r>
            <a:r>
              <a:rPr lang="en-US" dirty="0" smtClean="0"/>
              <a:t>; 4) the absence of </a:t>
            </a:r>
            <a:r>
              <a:rPr lang="en-US" dirty="0" err="1" smtClean="0"/>
              <a:t>Drude</a:t>
            </a:r>
            <a:r>
              <a:rPr lang="en-US" dirty="0" smtClean="0"/>
              <a:t> tails in the spectra of metals.</a:t>
            </a:r>
          </a:p>
          <a:p>
            <a:r>
              <a:rPr lang="en-US" dirty="0" smtClean="0"/>
              <a:t>Solution: </a:t>
            </a:r>
          </a:p>
          <a:p>
            <a:pPr marL="228600" indent="-228600">
              <a:buAutoNum type="arabicParenR"/>
            </a:pPr>
            <a:r>
              <a:rPr lang="en-US" dirty="0" smtClean="0"/>
              <a:t>We calculate the macroscopic dielectric function using an efficient TDCDFT approach [26, 27] within the RPA (including a scissors shift obtained from GW); 2) We apply a simple dynamical polarization functional (see Eq. (14) below) that accounts for continuum and bound </a:t>
            </a:r>
            <a:r>
              <a:rPr lang="en-US" dirty="0" err="1" smtClean="0"/>
              <a:t>excitons</a:t>
            </a:r>
            <a:r>
              <a:rPr lang="en-US" dirty="0" smtClean="0"/>
              <a:t> as well as </a:t>
            </a:r>
            <a:r>
              <a:rPr lang="en-US" dirty="0" err="1" smtClean="0"/>
              <a:t>Drude</a:t>
            </a:r>
            <a:r>
              <a:rPr lang="en-US" dirty="0" smtClean="0"/>
              <a:t> tails. </a:t>
            </a:r>
          </a:p>
          <a:p>
            <a:pPr marL="228600" indent="-228600">
              <a:buAutoNum type="arabicParenR"/>
            </a:pPr>
            <a:r>
              <a:rPr lang="en-US" dirty="0" smtClean="0"/>
              <a:t>macroscopic dielectric tensor ǫ ↔ M (ω) can be obtained from the electric susceptibility according to ǫ ↔ M (ω) = 1 + 4πχ ↔ e(ω).</a:t>
            </a: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75</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2115345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pPr>
              <a:spcBef>
                <a:spcPct val="0"/>
              </a:spcBef>
            </a:pP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76</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314404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pPr>
              <a:spcBef>
                <a:spcPct val="0"/>
              </a:spcBef>
            </a:pPr>
            <a:r>
              <a:rPr lang="en-US" sz="1100" b="1" dirty="0" err="1" smtClean="0">
                <a:cs typeface="Arial" pitchFamily="34" charset="0"/>
              </a:rPr>
              <a:t>revTPSS</a:t>
            </a:r>
            <a:r>
              <a:rPr lang="en-US" sz="1100" b="1" dirty="0" smtClean="0">
                <a:cs typeface="Arial" pitchFamily="34" charset="0"/>
              </a:rPr>
              <a:t> META-GGA:  A WORKHORSE SEMILOCAL DENSITY FUNCTIONAL FOR CONDENSED MATTER PHYSICS AND QUANTUM CHEMISTRY</a:t>
            </a:r>
            <a:endParaRPr lang="en-US" sz="1100" b="1" dirty="0" smtClean="0">
              <a:latin typeface="Arial" pitchFamily="34" charset="0"/>
              <a:cs typeface="Times New Roman" pitchFamily="18" charset="0"/>
            </a:endParaRPr>
          </a:p>
          <a:p>
            <a:pPr>
              <a:spcBef>
                <a:spcPct val="0"/>
              </a:spcBef>
            </a:pPr>
            <a:endParaRPr lang="en-US" sz="1100" b="1" dirty="0" smtClean="0">
              <a:latin typeface="Arial" pitchFamily="34" charset="0"/>
              <a:cs typeface="Times New Roman" pitchFamily="18" charset="0"/>
            </a:endParaRPr>
          </a:p>
          <a:p>
            <a:pPr>
              <a:spcBef>
                <a:spcPct val="0"/>
              </a:spcBef>
            </a:pPr>
            <a:r>
              <a:rPr lang="en-US" sz="1100" b="1" dirty="0" smtClean="0">
                <a:latin typeface="Arial" pitchFamily="34" charset="0"/>
                <a:cs typeface="Times New Roman" pitchFamily="18" charset="0"/>
              </a:rPr>
              <a:t>Mean absolute error (in kcal/mol) for the atomization energies of the representative AE6 molecules.</a:t>
            </a:r>
            <a:endParaRPr lang="hu-HU" sz="1100" b="1" dirty="0" smtClean="0">
              <a:latin typeface="Arial" pitchFamily="34" charset="0"/>
              <a:cs typeface="Times New Roman" pitchFamily="18" charset="0"/>
            </a:endParaRPr>
          </a:p>
          <a:p>
            <a:pPr>
              <a:spcBef>
                <a:spcPct val="0"/>
              </a:spcBef>
            </a:pPr>
            <a:endParaRPr lang="en-US" sz="1100" dirty="0" smtClean="0">
              <a:latin typeface="Arial" pitchFamily="34" charset="0"/>
              <a:cs typeface="Arial" pitchFamily="34" charset="0"/>
            </a:endParaRPr>
          </a:p>
          <a:p>
            <a:pPr>
              <a:spcBef>
                <a:spcPct val="0"/>
              </a:spcBef>
            </a:pPr>
            <a:r>
              <a:rPr lang="en-US" sz="1100" b="1" dirty="0" smtClean="0">
                <a:latin typeface="Arial" pitchFamily="34" charset="0"/>
                <a:cs typeface="Times New Roman" pitchFamily="18" charset="0"/>
              </a:rPr>
              <a:t>Mean absolute error (in Angstrom) for the lattice constants of 21 solids, computed with BAND.</a:t>
            </a:r>
          </a:p>
          <a:p>
            <a:pPr>
              <a:spcBef>
                <a:spcPct val="0"/>
              </a:spcBef>
            </a:pPr>
            <a:endParaRPr lang="en-US" sz="1100" b="1" dirty="0" smtClean="0">
              <a:latin typeface="Arial" pitchFamily="34" charset="0"/>
              <a:cs typeface="Times New Roman" pitchFamily="18" charset="0"/>
            </a:endParaRPr>
          </a:p>
          <a:p>
            <a:pPr>
              <a:spcBef>
                <a:spcPct val="0"/>
              </a:spcBef>
            </a:pPr>
            <a:r>
              <a:rPr lang="en-US" sz="1100" dirty="0" smtClean="0">
                <a:latin typeface="Arial" pitchFamily="34" charset="0"/>
                <a:cs typeface="Times New Roman" pitchFamily="18" charset="0"/>
              </a:rPr>
              <a:t>Standard density functionals are biased toward the accurate description of either atoms and molecules (PBE GGA, TPSS meta-GGA) or solids (AM05 GGA, </a:t>
            </a:r>
            <a:r>
              <a:rPr lang="en-US" sz="1100" dirty="0" err="1" smtClean="0">
                <a:latin typeface="Arial" pitchFamily="34" charset="0"/>
                <a:cs typeface="Times New Roman" pitchFamily="18" charset="0"/>
              </a:rPr>
              <a:t>PBEsol</a:t>
            </a:r>
            <a:r>
              <a:rPr lang="en-US" sz="1100" dirty="0" smtClean="0">
                <a:latin typeface="Arial" pitchFamily="34" charset="0"/>
                <a:cs typeface="Times New Roman" pitchFamily="18" charset="0"/>
              </a:rPr>
              <a:t> GGA).  But the </a:t>
            </a:r>
            <a:r>
              <a:rPr lang="en-US" sz="1100" dirty="0" err="1" smtClean="0">
                <a:latin typeface="Arial" pitchFamily="34" charset="0"/>
                <a:cs typeface="Times New Roman" pitchFamily="18" charset="0"/>
              </a:rPr>
              <a:t>nonempirical</a:t>
            </a:r>
            <a:r>
              <a:rPr lang="en-US" sz="1100" dirty="0" smtClean="0">
                <a:latin typeface="Arial" pitchFamily="34" charset="0"/>
                <a:cs typeface="Times New Roman" pitchFamily="18" charset="0"/>
              </a:rPr>
              <a:t> </a:t>
            </a:r>
            <a:r>
              <a:rPr lang="en-US" sz="1100" dirty="0" err="1" smtClean="0">
                <a:latin typeface="Arial" pitchFamily="34" charset="0"/>
                <a:cs typeface="Times New Roman" pitchFamily="18" charset="0"/>
              </a:rPr>
              <a:t>revTPSS</a:t>
            </a:r>
            <a:r>
              <a:rPr lang="en-US" sz="1100" dirty="0" smtClean="0">
                <a:latin typeface="Arial" pitchFamily="34" charset="0"/>
                <a:cs typeface="Times New Roman" pitchFamily="18" charset="0"/>
              </a:rPr>
              <a:t> meta-GGA achieves unbiased accuracy for atoms, molecules, solids, and solid surfaces (and hopefully for chemistry on surfaces).  </a:t>
            </a:r>
          </a:p>
          <a:p>
            <a:pPr marL="0" marR="0" indent="0" algn="l" defTabSz="914400" rtl="0" eaLnBrk="0" fontAlgn="base" latinLnBrk="0" hangingPunct="0">
              <a:lnSpc>
                <a:spcPct val="100000"/>
              </a:lnSpc>
              <a:spcBef>
                <a:spcPct val="0"/>
              </a:spcBef>
              <a:spcAft>
                <a:spcPct val="0"/>
              </a:spcAft>
              <a:buClrTx/>
              <a:buSzTx/>
              <a:buFontTx/>
              <a:buNone/>
              <a:tabLst/>
              <a:defRPr/>
            </a:pPr>
            <a:r>
              <a:rPr lang="en-US" sz="1100" b="1" dirty="0" smtClean="0">
                <a:latin typeface="Arial" pitchFamily="34" charset="0"/>
                <a:cs typeface="Times New Roman" pitchFamily="18" charset="0"/>
              </a:rPr>
              <a:t>New:  HTBS: 7.1 for AE6, similar lattice as PBE</a:t>
            </a:r>
          </a:p>
          <a:p>
            <a:pPr>
              <a:spcBef>
                <a:spcPct val="0"/>
              </a:spcBef>
            </a:pPr>
            <a:endParaRPr lang="en-US" sz="1100" dirty="0" smtClean="0">
              <a:latin typeface="Arial" pitchFamily="34" charset="0"/>
              <a:cs typeface="Times New Roman" pitchFamily="18" charset="0"/>
            </a:endParaRPr>
          </a:p>
          <a:p>
            <a:pPr>
              <a:spcBef>
                <a:spcPct val="0"/>
              </a:spcBef>
            </a:pPr>
            <a:endParaRPr lang="en-US" sz="1700" b="1" dirty="0" smtClean="0">
              <a:latin typeface="Arial" pitchFamily="34" charset="0"/>
              <a:cs typeface="Times New Roman" pitchFamily="18" charset="0"/>
            </a:endParaRPr>
          </a:p>
          <a:p>
            <a:pPr>
              <a:spcBef>
                <a:spcPct val="0"/>
              </a:spcBef>
            </a:pP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77</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194801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r>
              <a:rPr lang="en-US" sz="1200" kern="1200" baseline="0" dirty="0" smtClean="0">
                <a:solidFill>
                  <a:schemeClr val="tx1"/>
                </a:solidFill>
                <a:latin typeface="Times New Roman" pitchFamily="18" charset="0"/>
                <a:ea typeface="+mn-ea"/>
                <a:cs typeface="Arial" charset="0"/>
              </a:rPr>
              <a:t>Kohn-Sham band gap three leftmost, green and the discontinuity on top contribution to the </a:t>
            </a:r>
            <a:r>
              <a:rPr lang="en-US" sz="1200" kern="1200" baseline="0" dirty="0" err="1" smtClean="0">
                <a:solidFill>
                  <a:schemeClr val="tx1"/>
                </a:solidFill>
                <a:latin typeface="Times New Roman" pitchFamily="18" charset="0"/>
                <a:ea typeface="+mn-ea"/>
                <a:cs typeface="Arial" charset="0"/>
              </a:rPr>
              <a:t>quasiparticle</a:t>
            </a:r>
            <a:r>
              <a:rPr lang="en-US" sz="1200" kern="1200" baseline="0" dirty="0" smtClean="0">
                <a:solidFill>
                  <a:schemeClr val="tx1"/>
                </a:solidFill>
                <a:latin typeface="Times New Roman" pitchFamily="18" charset="0"/>
                <a:ea typeface="+mn-ea"/>
                <a:cs typeface="Arial" charset="0"/>
              </a:rPr>
              <a:t> total gap from our LDA, GLLB exchange only, and GLLB-S </a:t>
            </a:r>
            <a:r>
              <a:rPr lang="en-US" sz="1200" kern="1200" baseline="0" dirty="0" err="1" smtClean="0">
                <a:solidFill>
                  <a:schemeClr val="tx1"/>
                </a:solidFill>
                <a:latin typeface="Times New Roman" pitchFamily="18" charset="0"/>
                <a:ea typeface="+mn-ea"/>
                <a:cs typeface="Arial" charset="0"/>
              </a:rPr>
              <a:t>Ccalculations</a:t>
            </a:r>
            <a:r>
              <a:rPr lang="en-US" sz="1200" kern="1200" baseline="0" dirty="0" smtClean="0">
                <a:solidFill>
                  <a:schemeClr val="tx1"/>
                </a:solidFill>
                <a:latin typeface="Times New Roman" pitchFamily="18" charset="0"/>
                <a:ea typeface="+mn-ea"/>
                <a:cs typeface="Arial" charset="0"/>
              </a:rPr>
              <a:t>. The True DFT KS gaps rightmost, yellow with the discontinuity from GW top, red are shown for comparison.</a:t>
            </a:r>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78</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1945894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iakép helye 1"/>
          <p:cNvSpPr>
            <a:spLocks noGrp="1" noRot="1" noChangeAspect="1" noTextEdit="1"/>
          </p:cNvSpPr>
          <p:nvPr>
            <p:ph type="sldImg"/>
          </p:nvPr>
        </p:nvSpPr>
        <p:spPr>
          <a:xfrm>
            <a:off x="1143000" y="685800"/>
            <a:ext cx="4572000" cy="3429000"/>
          </a:xfrm>
          <a:ln/>
        </p:spPr>
      </p:sp>
      <p:sp>
        <p:nvSpPr>
          <p:cNvPr id="120835" name="Jegyzetek helye 2"/>
          <p:cNvSpPr>
            <a:spLocks noGrp="1"/>
          </p:cNvSpPr>
          <p:nvPr>
            <p:ph type="body" idx="1"/>
          </p:nvPr>
        </p:nvSpPr>
        <p:spPr>
          <a:noFill/>
          <a:ln/>
        </p:spPr>
        <p:txBody>
          <a:bodyPr/>
          <a:lstStyle/>
          <a:p>
            <a:endParaRPr lang="hu-HU" dirty="0" smtClean="0">
              <a:cs typeface="Arial" pitchFamily="34" charset="0"/>
            </a:endParaRPr>
          </a:p>
        </p:txBody>
      </p:sp>
      <p:sp>
        <p:nvSpPr>
          <p:cNvPr id="120836" name="Dia számának helye 3"/>
          <p:cNvSpPr txBox="1">
            <a:spLocks noGrp="1"/>
          </p:cNvSpPr>
          <p:nvPr/>
        </p:nvSpPr>
        <p:spPr bwMode="auto">
          <a:xfrm>
            <a:off x="4021295" y="9721106"/>
            <a:ext cx="3076363" cy="511731"/>
          </a:xfrm>
          <a:prstGeom prst="rect">
            <a:avLst/>
          </a:prstGeom>
          <a:noFill/>
          <a:ln w="9525">
            <a:noFill/>
            <a:miter lim="800000"/>
            <a:headEnd/>
            <a:tailEnd/>
          </a:ln>
        </p:spPr>
        <p:txBody>
          <a:bodyPr lIns="99048" tIns="49524" rIns="99048" bIns="49524" anchor="b"/>
          <a:lstStyle/>
          <a:p>
            <a:pPr algn="r"/>
            <a:fld id="{89DBBFF6-D4F1-4679-8BA5-3076C758969D}" type="slidenum">
              <a:rPr lang="en-US" sz="1300">
                <a:latin typeface="Calibri" pitchFamily="34" charset="0"/>
                <a:sym typeface="Arial" pitchFamily="34" charset="0"/>
              </a:rPr>
              <a:pPr algn="r"/>
              <a:t>79</a:t>
            </a:fld>
            <a:endParaRPr lang="en-US" sz="1300" dirty="0">
              <a:latin typeface="Calibri" pitchFamily="34" charset="0"/>
              <a:sym typeface="Arial" pitchFamily="34" charset="0"/>
            </a:endParaRPr>
          </a:p>
        </p:txBody>
      </p:sp>
    </p:spTree>
    <p:extLst>
      <p:ext uri="{BB962C8B-B14F-4D97-AF65-F5344CB8AC3E}">
        <p14:creationId xmlns:p14="http://schemas.microsoft.com/office/powerpoint/2010/main" val="2692951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A5FE6DEE-CB8B-41B7-BBF6-5570FF838342}" type="slidenum">
              <a:rPr lang="en-US" smtClean="0"/>
              <a:pPr>
                <a:defRPr/>
              </a:pPr>
              <a:t>80</a:t>
            </a:fld>
            <a:endParaRPr lang="en-US"/>
          </a:p>
        </p:txBody>
      </p:sp>
    </p:spTree>
    <p:extLst>
      <p:ext uri="{BB962C8B-B14F-4D97-AF65-F5344CB8AC3E}">
        <p14:creationId xmlns:p14="http://schemas.microsoft.com/office/powerpoint/2010/main" val="45101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D0C4C1-5EEA-CA4D-B648-641E01A0AA77}" type="slidenum">
              <a:rPr lang="en-US" altLang="en-US" sz="1200">
                <a:latin typeface="Times" charset="0"/>
              </a:rPr>
              <a:pPr/>
              <a:t>81</a:t>
            </a:fld>
            <a:endParaRPr lang="en-US" altLang="en-US" sz="1200">
              <a:latin typeface="Times" charset="0"/>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p>
        </p:txBody>
      </p:sp>
    </p:spTree>
    <p:extLst>
      <p:ext uri="{BB962C8B-B14F-4D97-AF65-F5344CB8AC3E}">
        <p14:creationId xmlns:p14="http://schemas.microsoft.com/office/powerpoint/2010/main" val="1756948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4918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smtClean="0">
              <a:cs typeface="Arial" pitchFamily="34" charset="0"/>
            </a:endParaRPr>
          </a:p>
        </p:txBody>
      </p:sp>
    </p:spTree>
    <p:extLst>
      <p:ext uri="{BB962C8B-B14F-4D97-AF65-F5344CB8AC3E}">
        <p14:creationId xmlns:p14="http://schemas.microsoft.com/office/powerpoint/2010/main" val="1643482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24798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jdelijke aanduiding voor dia-afbeelding 1"/>
          <p:cNvSpPr>
            <a:spLocks noGrp="1" noRot="1" noChangeAspect="1" noTextEdit="1"/>
          </p:cNvSpPr>
          <p:nvPr>
            <p:ph type="sldImg"/>
          </p:nvPr>
        </p:nvSpPr>
        <p:spPr>
          <a:xfrm>
            <a:off x="1143000" y="685800"/>
            <a:ext cx="4572000" cy="3429000"/>
          </a:xfrm>
          <a:ln/>
        </p:spPr>
      </p:sp>
      <p:sp>
        <p:nvSpPr>
          <p:cNvPr id="157699"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en-US" smtClean="0">
              <a:cs typeface="Arial" panose="020B0604020202020204"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p:spPr>
        <p:txBody>
          <a:bodyPr/>
          <a:lstStyle/>
          <a:p>
            <a:pPr>
              <a:defRPr/>
            </a:pPr>
            <a:fld id="{8BE9264D-CE19-4BE7-8DC2-92572D411444}" type="slidenum">
              <a:rPr lang="en-US"/>
              <a:pPr>
                <a:defRPr/>
              </a:pPr>
              <a:t>84</a:t>
            </a:fld>
            <a:endParaRPr lang="en-US"/>
          </a:p>
        </p:txBody>
      </p:sp>
    </p:spTree>
    <p:extLst>
      <p:ext uri="{BB962C8B-B14F-4D97-AF65-F5344CB8AC3E}">
        <p14:creationId xmlns:p14="http://schemas.microsoft.com/office/powerpoint/2010/main" val="1428820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jdelijke aanduiding voor dia-afbeelding 1"/>
          <p:cNvSpPr>
            <a:spLocks noGrp="1" noRot="1" noChangeAspect="1" noTextEdit="1"/>
          </p:cNvSpPr>
          <p:nvPr>
            <p:ph type="sldImg"/>
          </p:nvPr>
        </p:nvSpPr>
        <p:spPr>
          <a:xfrm>
            <a:off x="1143000" y="685800"/>
            <a:ext cx="4572000" cy="3429000"/>
          </a:xfrm>
          <a:ln/>
        </p:spPr>
      </p:sp>
      <p:sp>
        <p:nvSpPr>
          <p:cNvPr id="133123" name="Tijdelijke aanduiding voor notities 2"/>
          <p:cNvSpPr>
            <a:spLocks noGrp="1"/>
          </p:cNvSpPr>
          <p:nvPr>
            <p:ph type="body" idx="1"/>
          </p:nvPr>
        </p:nvSpPr>
        <p:spPr>
          <a:noFill/>
          <a:ln/>
        </p:spPr>
        <p:txBody>
          <a:bodyPr/>
          <a:lstStyle/>
          <a:p>
            <a:endParaRPr lang="nl-NL" dirty="0" smtClean="0">
              <a:cs typeface="Arial" pitchFamily="34" charset="0"/>
            </a:endParaRPr>
          </a:p>
        </p:txBody>
      </p:sp>
      <p:sp>
        <p:nvSpPr>
          <p:cNvPr id="133124" name="Tijdelijke aanduiding voor dianummer 3"/>
          <p:cNvSpPr>
            <a:spLocks noGrp="1"/>
          </p:cNvSpPr>
          <p:nvPr>
            <p:ph type="sldNum" sz="quarter" idx="5"/>
          </p:nvPr>
        </p:nvSpPr>
        <p:spPr>
          <a:xfrm>
            <a:off x="4022725" y="9723438"/>
            <a:ext cx="3076575" cy="511175"/>
          </a:xfrm>
          <a:prstGeom prst="rect">
            <a:avLst/>
          </a:prstGeom>
          <a:noFill/>
        </p:spPr>
        <p:txBody>
          <a:bodyPr/>
          <a:lstStyle/>
          <a:p>
            <a:fld id="{046087C1-18D2-471F-8C4D-1EC80E259014}" type="slidenum">
              <a:rPr lang="en-US"/>
              <a:pPr/>
              <a:t>85</a:t>
            </a:fld>
            <a:endParaRPr lang="en-US"/>
          </a:p>
        </p:txBody>
      </p:sp>
    </p:spTree>
    <p:extLst>
      <p:ext uri="{BB962C8B-B14F-4D97-AF65-F5344CB8AC3E}">
        <p14:creationId xmlns:p14="http://schemas.microsoft.com/office/powerpoint/2010/main" val="1534734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62500" lnSpcReduction="20000"/>
          </a:bodyPr>
          <a:lstStyle/>
          <a:p>
            <a:r>
              <a:rPr lang="en-US" dirty="0" err="1" smtClean="0"/>
              <a:t>Ru</a:t>
            </a:r>
            <a:r>
              <a:rPr lang="en-US" dirty="0" smtClean="0"/>
              <a:t> L2,3-edge spectra well-reproduced</a:t>
            </a:r>
            <a:r>
              <a:rPr lang="en-US" baseline="0" dirty="0" smtClean="0"/>
              <a:t> by looking at transitions between </a:t>
            </a:r>
            <a:r>
              <a:rPr lang="en-US" baseline="0" dirty="0" err="1" smtClean="0"/>
              <a:t>spinors</a:t>
            </a:r>
            <a:r>
              <a:rPr lang="en-US" baseline="0" dirty="0" smtClean="0"/>
              <a:t>. 1-electron methods (FDMNES, FEFF) fail even for the simplest RuNH3 complex. Water splitting catalyst.</a:t>
            </a:r>
          </a:p>
          <a:p>
            <a:r>
              <a:rPr lang="en-US" sz="2200" dirty="0" smtClean="0">
                <a:latin typeface="Helvetica Neue"/>
                <a:ea typeface="Helvetica Neue"/>
                <a:cs typeface="Helvetica Neue"/>
                <a:sym typeface="Helvetica Neue"/>
              </a:rPr>
              <a:t>In the Transition State you move half an electron from initial to final orbital and take the SCF KS eigenvalue difference as excitation energy. This is the original</a:t>
            </a:r>
            <a:r>
              <a:rPr lang="en-US" sz="2200" baseline="0" dirty="0" smtClean="0">
                <a:latin typeface="Helvetica Neue"/>
                <a:ea typeface="Helvetica Neue"/>
                <a:cs typeface="Helvetica Neue"/>
                <a:sym typeface="Helvetica Neue"/>
              </a:rPr>
              <a:t> </a:t>
            </a:r>
            <a:r>
              <a:rPr lang="en-US" sz="2200" dirty="0" smtClean="0">
                <a:latin typeface="Helvetica Neue"/>
                <a:ea typeface="Helvetica Neue"/>
                <a:cs typeface="Helvetica Neue"/>
                <a:sym typeface="Helvetica Neue"/>
              </a:rPr>
              <a:t>Slater formulation and is </a:t>
            </a:r>
            <a:r>
              <a:rPr lang="en-US" sz="2200" dirty="0" err="1" smtClean="0">
                <a:latin typeface="Helvetica Neue"/>
                <a:ea typeface="Helvetica Neue"/>
                <a:cs typeface="Helvetica Neue"/>
                <a:sym typeface="Helvetica Neue"/>
              </a:rPr>
              <a:t>justfied</a:t>
            </a:r>
            <a:r>
              <a:rPr lang="en-US" sz="2200" dirty="0" smtClean="0">
                <a:latin typeface="Helvetica Neue"/>
                <a:ea typeface="Helvetica Neue"/>
                <a:cs typeface="Helvetica Neue"/>
                <a:sym typeface="Helvetica Neue"/>
              </a:rPr>
              <a:t> doing a Taylor expansion of total energy with respect to occupation numbers, it can be shown that errors arise from</a:t>
            </a:r>
            <a:r>
              <a:rPr lang="en-US" sz="2200" baseline="0" dirty="0" smtClean="0">
                <a:latin typeface="Helvetica Neue"/>
                <a:ea typeface="Helvetica Neue"/>
                <a:cs typeface="Helvetica Neue"/>
                <a:sym typeface="Helvetica Neue"/>
              </a:rPr>
              <a:t> </a:t>
            </a:r>
            <a:r>
              <a:rPr lang="en-US" sz="2200" dirty="0" smtClean="0">
                <a:latin typeface="Helvetica Neue"/>
                <a:ea typeface="Helvetica Neue"/>
                <a:cs typeface="Helvetica Neue"/>
                <a:sym typeface="Helvetica Neue"/>
              </a:rPr>
              <a:t>third order terms which are small. This however is not very practical: to converge SCF by putting half an electron in virtual orbitals is very hard,</a:t>
            </a:r>
          </a:p>
          <a:p>
            <a:r>
              <a:rPr lang="en-US" sz="2200" dirty="0" smtClean="0">
                <a:latin typeface="Helvetica Neue"/>
                <a:ea typeface="Helvetica Neue"/>
                <a:cs typeface="Helvetica Neue"/>
                <a:sym typeface="Helvetica Neue"/>
              </a:rPr>
              <a:t>usually it works only for the lowest </a:t>
            </a:r>
            <a:r>
              <a:rPr lang="en-US" sz="2200" dirty="0" err="1" smtClean="0">
                <a:latin typeface="Helvetica Neue"/>
                <a:ea typeface="Helvetica Neue"/>
                <a:cs typeface="Helvetica Neue"/>
                <a:sym typeface="Helvetica Neue"/>
              </a:rPr>
              <a:t>virtuals</a:t>
            </a:r>
            <a:r>
              <a:rPr lang="en-US" sz="2200" dirty="0" smtClean="0">
                <a:latin typeface="Helvetica Neue"/>
                <a:ea typeface="Helvetica Neue"/>
                <a:cs typeface="Helvetica Neue"/>
                <a:sym typeface="Helvetica Neue"/>
              </a:rPr>
              <a:t>. In order to avoid this problem one neglects the half an electron in virtual, this scheme (only half an electron</a:t>
            </a:r>
          </a:p>
          <a:p>
            <a:r>
              <a:rPr lang="en-US" sz="2200" dirty="0" smtClean="0">
                <a:latin typeface="Helvetica Neue"/>
                <a:ea typeface="Helvetica Neue"/>
                <a:cs typeface="Helvetica Neue"/>
                <a:sym typeface="Helvetica Neue"/>
              </a:rPr>
              <a:t>removed from occupied orbital) is called Transition Potential (TP) and is widely employed in XAS from K-edges.</a:t>
            </a:r>
          </a:p>
          <a:p>
            <a:r>
              <a:rPr lang="en-US" baseline="0" dirty="0" smtClean="0"/>
              <a:t> </a:t>
            </a:r>
            <a:endParaRPr lang="en-US" dirty="0"/>
          </a:p>
        </p:txBody>
      </p:sp>
      <p:sp>
        <p:nvSpPr>
          <p:cNvPr id="4" name="Slide Number Placeholder 3"/>
          <p:cNvSpPr>
            <a:spLocks noGrp="1"/>
          </p:cNvSpPr>
          <p:nvPr>
            <p:ph type="sldNum" sz="quarter" idx="10"/>
          </p:nvPr>
        </p:nvSpPr>
        <p:spPr>
          <a:xfrm>
            <a:off x="4022725" y="9723438"/>
            <a:ext cx="3076575" cy="511175"/>
          </a:xfrm>
          <a:prstGeom prst="rect">
            <a:avLst/>
          </a:prstGeom>
        </p:spPr>
        <p:txBody>
          <a:bodyPr/>
          <a:lstStyle/>
          <a:p>
            <a:pPr>
              <a:defRPr/>
            </a:pPr>
            <a:fld id="{5364BEAE-2035-4450-9148-9ADA30FDA2D6}" type="slidenum">
              <a:rPr lang="en-US" smtClean="0"/>
              <a:pPr>
                <a:defRPr/>
              </a:pPr>
              <a:t>13</a:t>
            </a:fld>
            <a:endParaRPr lang="en-US"/>
          </a:p>
        </p:txBody>
      </p:sp>
    </p:spTree>
    <p:extLst>
      <p:ext uri="{BB962C8B-B14F-4D97-AF65-F5344CB8AC3E}">
        <p14:creationId xmlns:p14="http://schemas.microsoft.com/office/powerpoint/2010/main" val="118815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4145062" y="9121662"/>
            <a:ext cx="3170138" cy="479539"/>
          </a:xfrm>
          <a:prstGeom prst="rect">
            <a:avLst/>
          </a:prstGeom>
        </p:spPr>
        <p:txBody>
          <a:bodyPr/>
          <a:lstStyle/>
          <a:p>
            <a:pPr>
              <a:defRPr/>
            </a:pPr>
            <a:fld id="{5364BEAE-2035-4450-9148-9ADA30FDA2D6}" type="slidenum">
              <a:rPr lang="en-US" smtClean="0"/>
              <a:pPr>
                <a:defRPr/>
              </a:pPr>
              <a:t>15</a:t>
            </a:fld>
            <a:endParaRPr lang="en-US"/>
          </a:p>
        </p:txBody>
      </p:sp>
    </p:spTree>
    <p:extLst>
      <p:ext uri="{BB962C8B-B14F-4D97-AF65-F5344CB8AC3E}">
        <p14:creationId xmlns:p14="http://schemas.microsoft.com/office/powerpoint/2010/main" val="41136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Times New Roman" pitchFamily="18" charset="0"/>
                <a:ea typeface="+mn-ea"/>
                <a:cs typeface="Arial" charset="0"/>
              </a:rPr>
              <a:t>We introduce a new selection method that focuses on the stability of catalytic intermediates measured by mass spectrometry (ESI-MS), competition experiment. The stability of the intermediate relates inversely to the reactivity of the catalyst, which forms the basis of a catalyst-screening protocol in which less-abundant species represent the most-active catalysts, ‘the survival of the weakest’. We demonstrate this concept in the palladium-</a:t>
            </a:r>
            <a:r>
              <a:rPr lang="en-US" sz="1200" kern="1200" baseline="0" dirty="0" err="1" smtClean="0">
                <a:solidFill>
                  <a:schemeClr val="tx1"/>
                </a:solidFill>
                <a:latin typeface="Times New Roman" pitchFamily="18" charset="0"/>
                <a:ea typeface="+mn-ea"/>
                <a:cs typeface="Arial" charset="0"/>
              </a:rPr>
              <a:t>catalysed</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allylic</a:t>
            </a:r>
            <a:r>
              <a:rPr lang="en-US" sz="1200" kern="1200" baseline="0" dirty="0" smtClean="0">
                <a:solidFill>
                  <a:schemeClr val="tx1"/>
                </a:solidFill>
                <a:latin typeface="Times New Roman" pitchFamily="18" charset="0"/>
                <a:ea typeface="+mn-ea"/>
                <a:cs typeface="Arial" charset="0"/>
              </a:rPr>
              <a:t> alkylation reaction using </a:t>
            </a:r>
            <a:r>
              <a:rPr lang="en-US" sz="1200" kern="1200" baseline="0" dirty="0" err="1" smtClean="0">
                <a:solidFill>
                  <a:schemeClr val="tx1"/>
                </a:solidFill>
                <a:latin typeface="Times New Roman" pitchFamily="18" charset="0"/>
                <a:ea typeface="+mn-ea"/>
                <a:cs typeface="Arial" charset="0"/>
              </a:rPr>
              <a:t>diphosphine</a:t>
            </a:r>
            <a:r>
              <a:rPr lang="en-US" sz="1200" kern="1200" baseline="0" dirty="0" smtClean="0">
                <a:solidFill>
                  <a:schemeClr val="tx1"/>
                </a:solidFill>
                <a:latin typeface="Times New Roman" pitchFamily="18" charset="0"/>
                <a:ea typeface="+mn-ea"/>
                <a:cs typeface="Arial" charset="0"/>
              </a:rPr>
              <a:t> and </a:t>
            </a:r>
            <a:r>
              <a:rPr lang="en-US" sz="1200" kern="1200" baseline="0" dirty="0" err="1" smtClean="0">
                <a:solidFill>
                  <a:schemeClr val="tx1"/>
                </a:solidFill>
                <a:latin typeface="Times New Roman" pitchFamily="18" charset="0"/>
                <a:ea typeface="+mn-ea"/>
                <a:cs typeface="Arial" charset="0"/>
              </a:rPr>
              <a:t>IndolPhos</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ligands</a:t>
            </a:r>
            <a:r>
              <a:rPr lang="en-US" sz="1200" kern="1200" baseline="0" dirty="0" smtClean="0">
                <a:solidFill>
                  <a:schemeClr val="tx1"/>
                </a:solidFill>
                <a:latin typeface="Times New Roman" pitchFamily="18" charset="0"/>
                <a:ea typeface="+mn-ea"/>
                <a:cs typeface="Arial" charset="0"/>
              </a:rPr>
              <a:t> and support our results with high-level density functional theory calculations.</a:t>
            </a:r>
          </a:p>
          <a:p>
            <a:r>
              <a:rPr lang="en-US" sz="1200" kern="1200" baseline="0" dirty="0" smtClean="0">
                <a:solidFill>
                  <a:schemeClr val="tx1"/>
                </a:solidFill>
                <a:latin typeface="Times New Roman" pitchFamily="18" charset="0"/>
                <a:ea typeface="+mn-ea"/>
                <a:cs typeface="Arial" charset="0"/>
              </a:rPr>
              <a:t>High-level DFT calculations show that destabilization of the intermediate Pd-</a:t>
            </a:r>
            <a:r>
              <a:rPr lang="en-US" sz="1200" kern="1200" baseline="0" dirty="0" err="1" smtClean="0">
                <a:solidFill>
                  <a:schemeClr val="tx1"/>
                </a:solidFill>
                <a:latin typeface="Times New Roman" pitchFamily="18" charset="0"/>
                <a:ea typeface="+mn-ea"/>
                <a:cs typeface="Arial" charset="0"/>
              </a:rPr>
              <a:t>allyl</a:t>
            </a:r>
            <a:r>
              <a:rPr lang="en-US" sz="1200" kern="1200" baseline="0" dirty="0" smtClean="0">
                <a:solidFill>
                  <a:schemeClr val="tx1"/>
                </a:solidFill>
                <a:latin typeface="Times New Roman" pitchFamily="18" charset="0"/>
                <a:ea typeface="+mn-ea"/>
                <a:cs typeface="Arial" charset="0"/>
              </a:rPr>
              <a:t> complexes is caused by </a:t>
            </a:r>
            <a:r>
              <a:rPr lang="en-US" sz="1200" kern="1200" baseline="0" dirty="0" err="1" smtClean="0">
                <a:solidFill>
                  <a:schemeClr val="tx1"/>
                </a:solidFill>
                <a:latin typeface="Times New Roman" pitchFamily="18" charset="0"/>
                <a:ea typeface="+mn-ea"/>
                <a:cs typeface="Arial" charset="0"/>
              </a:rPr>
              <a:t>steric</a:t>
            </a:r>
            <a:r>
              <a:rPr lang="en-US" sz="1200" kern="1200" baseline="0" dirty="0" smtClean="0">
                <a:solidFill>
                  <a:schemeClr val="tx1"/>
                </a:solidFill>
                <a:latin typeface="Times New Roman" pitchFamily="18" charset="0"/>
                <a:ea typeface="+mn-ea"/>
                <a:cs typeface="Arial" charset="0"/>
              </a:rPr>
              <a:t> repulsion between the </a:t>
            </a:r>
            <a:r>
              <a:rPr lang="en-US" sz="1200" kern="1200" baseline="0" dirty="0" err="1" smtClean="0">
                <a:solidFill>
                  <a:schemeClr val="tx1"/>
                </a:solidFill>
                <a:latin typeface="Times New Roman" pitchFamily="18" charset="0"/>
                <a:ea typeface="+mn-ea"/>
                <a:cs typeface="Arial" charset="0"/>
              </a:rPr>
              <a:t>ligand</a:t>
            </a:r>
            <a:r>
              <a:rPr lang="en-US" sz="1200" kern="1200" baseline="0" dirty="0" smtClean="0">
                <a:solidFill>
                  <a:schemeClr val="tx1"/>
                </a:solidFill>
                <a:latin typeface="Times New Roman" pitchFamily="18" charset="0"/>
                <a:ea typeface="+mn-ea"/>
                <a:cs typeface="Arial" charset="0"/>
              </a:rPr>
              <a:t> and the substrate for the </a:t>
            </a:r>
            <a:r>
              <a:rPr lang="en-US" sz="1200" kern="1200" baseline="0" dirty="0" err="1" smtClean="0">
                <a:solidFill>
                  <a:schemeClr val="tx1"/>
                </a:solidFill>
                <a:latin typeface="Times New Roman" pitchFamily="18" charset="0"/>
                <a:ea typeface="+mn-ea"/>
                <a:cs typeface="Arial" charset="0"/>
              </a:rPr>
              <a:t>diphosphine</a:t>
            </a:r>
            <a:r>
              <a:rPr lang="en-US" sz="1200" kern="1200" baseline="0" dirty="0" smtClean="0">
                <a:solidFill>
                  <a:schemeClr val="tx1"/>
                </a:solidFill>
                <a:latin typeface="Times New Roman" pitchFamily="18" charset="0"/>
                <a:ea typeface="+mn-ea"/>
                <a:cs typeface="Arial" charset="0"/>
              </a:rPr>
              <a:t> </a:t>
            </a:r>
            <a:r>
              <a:rPr lang="en-US" sz="1200" kern="1200" baseline="0" dirty="0" err="1" smtClean="0">
                <a:solidFill>
                  <a:schemeClr val="tx1"/>
                </a:solidFill>
                <a:latin typeface="Times New Roman" pitchFamily="18" charset="0"/>
                <a:ea typeface="+mn-ea"/>
                <a:cs typeface="Arial" charset="0"/>
              </a:rPr>
              <a:t>ligands</a:t>
            </a:r>
            <a:r>
              <a:rPr lang="en-US" sz="1200" kern="1200" baseline="0" dirty="0" smtClean="0">
                <a:solidFill>
                  <a:schemeClr val="tx1"/>
                </a:solidFill>
                <a:latin typeface="Times New Roman" pitchFamily="18" charset="0"/>
                <a:ea typeface="+mn-ea"/>
                <a:cs typeface="Arial" charset="0"/>
              </a:rPr>
              <a:t>, which overrules the counterbalancing electronic effect. Energy decomposition, strain energy </a:t>
            </a:r>
            <a:endParaRPr lang="en-US" dirty="0"/>
          </a:p>
        </p:txBody>
      </p:sp>
      <p:sp>
        <p:nvSpPr>
          <p:cNvPr id="4" name="Slide Number Placeholder 3"/>
          <p:cNvSpPr>
            <a:spLocks noGrp="1"/>
          </p:cNvSpPr>
          <p:nvPr>
            <p:ph type="sldNum" sz="quarter" idx="10"/>
          </p:nvPr>
        </p:nvSpPr>
        <p:spPr>
          <a:xfrm>
            <a:off x="4145062" y="9121662"/>
            <a:ext cx="3170138" cy="479539"/>
          </a:xfrm>
          <a:prstGeom prst="rect">
            <a:avLst/>
          </a:prstGeom>
        </p:spPr>
        <p:txBody>
          <a:bodyPr/>
          <a:lstStyle/>
          <a:p>
            <a:pPr>
              <a:defRPr/>
            </a:pPr>
            <a:fld id="{5364BEAE-2035-4450-9148-9ADA30FDA2D6}" type="slidenum">
              <a:rPr lang="en-US" smtClean="0"/>
              <a:pPr>
                <a:defRPr/>
              </a:pPr>
              <a:t>16</a:t>
            </a:fld>
            <a:endParaRPr lang="en-US"/>
          </a:p>
        </p:txBody>
      </p:sp>
    </p:spTree>
    <p:extLst>
      <p:ext uri="{BB962C8B-B14F-4D97-AF65-F5344CB8AC3E}">
        <p14:creationId xmlns:p14="http://schemas.microsoft.com/office/powerpoint/2010/main" val="946743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1"/>
          </p:nvPr>
        </p:nvSpPr>
        <p:spPr>
          <a:xfrm>
            <a:off x="655134" y="2131003"/>
            <a:ext cx="16978313"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1233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r>
              <a:t>Title Text</a:t>
            </a:r>
          </a:p>
        </p:txBody>
      </p:sp>
      <p:sp>
        <p:nvSpPr>
          <p:cNvPr id="54" name="Shape 54"/>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20994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527231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549277"/>
            <a:ext cx="16459200" cy="1123950"/>
          </a:xfrm>
        </p:spPr>
        <p:txBody>
          <a:bodyPr/>
          <a:lstStyle/>
          <a:p>
            <a:r>
              <a:rPr lang="en-US" smtClean="0"/>
              <a:t>Click to edit Master title style</a:t>
            </a:r>
            <a:endParaRPr lang="nl-NL"/>
          </a:p>
        </p:txBody>
      </p:sp>
      <p:sp>
        <p:nvSpPr>
          <p:cNvPr id="3" name="Table Placeholder 2"/>
          <p:cNvSpPr>
            <a:spLocks noGrp="1"/>
          </p:cNvSpPr>
          <p:nvPr>
            <p:ph type="tbl" idx="1"/>
          </p:nvPr>
        </p:nvSpPr>
        <p:spPr>
          <a:xfrm>
            <a:off x="936626" y="1962150"/>
            <a:ext cx="16459200" cy="10290176"/>
          </a:xfrm>
        </p:spPr>
        <p:txBody>
          <a:bodyPr/>
          <a:lstStyle/>
          <a:p>
            <a:pPr lvl="0"/>
            <a:endParaRPr lang="nl-NL" noProof="0" smtClean="0"/>
          </a:p>
        </p:txBody>
      </p:sp>
      <p:sp>
        <p:nvSpPr>
          <p:cNvPr id="4"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99307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936626" y="1962150"/>
            <a:ext cx="8077200" cy="1029017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9318626" y="1962150"/>
            <a:ext cx="8077200" cy="10290176"/>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Footer Placeholder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298568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49277"/>
            <a:ext cx="16459200" cy="1123950"/>
          </a:xfrm>
        </p:spPr>
        <p:txBody>
          <a:bodyPr/>
          <a:lstStyle/>
          <a:p>
            <a:r>
              <a:rPr lang="en-US" smtClean="0"/>
              <a:t>Click to edit Master title style</a:t>
            </a:r>
            <a:endParaRPr lang="nl-NL"/>
          </a:p>
        </p:txBody>
      </p:sp>
      <p:sp>
        <p:nvSpPr>
          <p:cNvPr id="3" name="Text Placeholder 2"/>
          <p:cNvSpPr>
            <a:spLocks noGrp="1"/>
          </p:cNvSpPr>
          <p:nvPr>
            <p:ph type="body" sz="half" idx="1"/>
          </p:nvPr>
        </p:nvSpPr>
        <p:spPr>
          <a:xfrm>
            <a:off x="936626" y="1962150"/>
            <a:ext cx="8077200" cy="10290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9318626" y="1962150"/>
            <a:ext cx="8077200" cy="10290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Footer Placeholder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22793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914400" y="12712701"/>
            <a:ext cx="4267200" cy="730250"/>
          </a:xfrm>
          <a:prstGeom prst="rect">
            <a:avLst/>
          </a:prstGeom>
        </p:spPr>
        <p:txBody>
          <a:bodyPr/>
          <a:lstStyle/>
          <a:p>
            <a:fld id="{2E22DF34-8B96-45B9-8A8A-75FDD740FC60}" type="datetimeFigureOut">
              <a:rPr lang="en-US" smtClean="0"/>
              <a:pPr/>
              <a:t>12/6/17</a:t>
            </a:fld>
            <a:endParaRPr lang="en-US"/>
          </a:p>
        </p:txBody>
      </p:sp>
      <p:sp>
        <p:nvSpPr>
          <p:cNvPr id="3" name="Footer Placeholder 2"/>
          <p:cNvSpPr>
            <a:spLocks noGrp="1"/>
          </p:cNvSpPr>
          <p:nvPr>
            <p:ph type="ftr" sz="quarter" idx="11"/>
          </p:nvPr>
        </p:nvSpPr>
        <p:spPr>
          <a:xfrm>
            <a:off x="6248400" y="12712701"/>
            <a:ext cx="5791200" cy="730250"/>
          </a:xfrm>
          <a:prstGeom prst="rect">
            <a:avLst/>
          </a:prstGeom>
        </p:spPr>
        <p:txBody>
          <a:bodyPr/>
          <a:lstStyle/>
          <a:p>
            <a:endParaRPr lang="en-US" dirty="0"/>
          </a:p>
        </p:txBody>
      </p:sp>
      <p:sp>
        <p:nvSpPr>
          <p:cNvPr id="4" name="Slide Number Placeholder 3"/>
          <p:cNvSpPr>
            <a:spLocks noGrp="1"/>
          </p:cNvSpPr>
          <p:nvPr>
            <p:ph type="sldNum" sz="quarter" idx="12"/>
          </p:nvPr>
        </p:nvSpPr>
        <p:spPr>
          <a:xfrm>
            <a:off x="13106400" y="12712701"/>
            <a:ext cx="4267200" cy="730250"/>
          </a:xfrm>
          <a:prstGeom prst="rect">
            <a:avLst/>
          </a:prstGeom>
        </p:spPr>
        <p:txBody>
          <a:bodyPr/>
          <a:lstStyle/>
          <a:p>
            <a:fld id="{6C4420FD-534D-4DF1-AB7D-E98934263BAD}" type="slidenum">
              <a:rPr lang="en-US" smtClean="0"/>
              <a:pPr/>
              <a:t>‹#›</a:t>
            </a:fld>
            <a:endParaRPr lang="en-US"/>
          </a:p>
        </p:txBody>
      </p:sp>
    </p:spTree>
    <p:extLst>
      <p:ext uri="{BB962C8B-B14F-4D97-AF65-F5344CB8AC3E}">
        <p14:creationId xmlns:p14="http://schemas.microsoft.com/office/powerpoint/2010/main" val="228097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17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4546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ftr" sz="quarter" idx="10"/>
          </p:nvPr>
        </p:nvSpPr>
        <p:spPr>
          <a:xfrm>
            <a:off x="2806701" y="12906377"/>
            <a:ext cx="12242800" cy="577850"/>
          </a:xfrm>
          <a:prstGeom prst="rect">
            <a:avLst/>
          </a:prstGeom>
          <a:ln/>
        </p:spPr>
        <p:txBody>
          <a:bodyPr/>
          <a:lstStyle>
            <a:lvl1pPr>
              <a:defRPr/>
            </a:lvl1pPr>
          </a:lstStyle>
          <a:p>
            <a:pPr>
              <a:defRPr/>
            </a:pPr>
            <a:endParaRPr lang="en-GB"/>
          </a:p>
          <a:p>
            <a:pPr>
              <a:defRPr/>
            </a:pPr>
            <a:endParaRPr lang="nl-NL"/>
          </a:p>
        </p:txBody>
      </p:sp>
    </p:spTree>
    <p:extLst>
      <p:ext uri="{BB962C8B-B14F-4D97-AF65-F5344CB8AC3E}">
        <p14:creationId xmlns:p14="http://schemas.microsoft.com/office/powerpoint/2010/main" val="116856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hape 42"/>
          <p:cNvSpPr>
            <a:spLocks noGrp="1"/>
          </p:cNvSpPr>
          <p:nvPr>
            <p:ph type="pic" sz="half" idx="13"/>
          </p:nvPr>
        </p:nvSpPr>
        <p:spPr>
          <a:xfrm>
            <a:off x="9877425" y="2093641"/>
            <a:ext cx="7755442" cy="9983917"/>
          </a:xfrm>
          <a:prstGeom prst="rect">
            <a:avLst/>
          </a:prstGeom>
        </p:spPr>
        <p:txBody>
          <a:bodyPr lIns="91439" tIns="45719" rIns="91439" bIns="45719" anchor="t">
            <a:noAutofit/>
          </a:bodyPr>
          <a:lstStyle/>
          <a:p>
            <a:endParaRPr dirty="0"/>
          </a:p>
        </p:txBody>
      </p:sp>
      <p:sp>
        <p:nvSpPr>
          <p:cNvPr id="8" name="Content Placeholder 7"/>
          <p:cNvSpPr>
            <a:spLocks noGrp="1"/>
          </p:cNvSpPr>
          <p:nvPr>
            <p:ph sz="quarter" idx="11"/>
          </p:nvPr>
        </p:nvSpPr>
        <p:spPr>
          <a:xfrm>
            <a:off x="655134" y="2102428"/>
            <a:ext cx="9222290" cy="997513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1894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Shape 42"/>
          <p:cNvSpPr>
            <a:spLocks noGrp="1"/>
          </p:cNvSpPr>
          <p:nvPr>
            <p:ph type="pic" sz="half" idx="13"/>
          </p:nvPr>
        </p:nvSpPr>
        <p:spPr>
          <a:xfrm>
            <a:off x="9874485" y="1104900"/>
            <a:ext cx="7143751" cy="11506200"/>
          </a:xfrm>
          <a:prstGeom prst="rect">
            <a:avLst/>
          </a:prstGeom>
        </p:spPr>
        <p:txBody>
          <a:bodyPr lIns="91439" tIns="45719" rIns="91439" bIns="45719" anchor="t">
            <a:noAutofit/>
          </a:bodyPr>
          <a:lstStyle/>
          <a:p>
            <a:endParaRPr dirty="0"/>
          </a:p>
        </p:txBody>
      </p:sp>
      <p:sp>
        <p:nvSpPr>
          <p:cNvPr id="43" name="Shape 43"/>
          <p:cNvSpPr>
            <a:spLocks noGrp="1"/>
          </p:cNvSpPr>
          <p:nvPr>
            <p:ph type="title"/>
          </p:nvPr>
        </p:nvSpPr>
        <p:spPr>
          <a:xfrm>
            <a:off x="1238250" y="1104900"/>
            <a:ext cx="7667625" cy="5613400"/>
          </a:xfrm>
          <a:prstGeom prst="rect">
            <a:avLst/>
          </a:prstGeom>
        </p:spPr>
        <p:txBody>
          <a:bodyPr anchor="b"/>
          <a:lstStyle>
            <a:lvl1pPr>
              <a:defRPr sz="6300"/>
            </a:lvl1pPr>
          </a:lstStyle>
          <a:p>
            <a:r>
              <a:t>Title Text</a:t>
            </a:r>
          </a:p>
        </p:txBody>
      </p:sp>
      <p:sp>
        <p:nvSpPr>
          <p:cNvPr id="44" name="Shape 44"/>
          <p:cNvSpPr>
            <a:spLocks noGrp="1"/>
          </p:cNvSpPr>
          <p:nvPr>
            <p:ph type="body" sz="quarter" idx="1"/>
          </p:nvPr>
        </p:nvSpPr>
        <p:spPr>
          <a:xfrm>
            <a:off x="1238250" y="6845300"/>
            <a:ext cx="7667625" cy="5765800"/>
          </a:xfrm>
          <a:prstGeom prst="rect">
            <a:avLst/>
          </a:prstGeom>
        </p:spPr>
        <p:txBody>
          <a:bodyPr anchor="t"/>
          <a:lstStyle>
            <a:lvl1pPr marL="0" indent="0" algn="ctr">
              <a:spcBef>
                <a:spcPts val="0"/>
              </a:spcBef>
              <a:buSzTx/>
              <a:buNone/>
              <a:defRPr sz="3300">
                <a:solidFill>
                  <a:srgbClr val="4D4D4D"/>
                </a:solidFill>
                <a:latin typeface="Lato Regular"/>
                <a:ea typeface="Lato Regular"/>
                <a:cs typeface="Lato Regular"/>
                <a:sym typeface="Lato Regular"/>
              </a:defRPr>
            </a:lvl1pPr>
            <a:lvl2pPr marL="0" indent="171450" algn="ctr">
              <a:spcBef>
                <a:spcPts val="0"/>
              </a:spcBef>
              <a:buSzTx/>
              <a:buNone/>
              <a:defRPr sz="3300">
                <a:solidFill>
                  <a:srgbClr val="4D4D4D"/>
                </a:solidFill>
                <a:latin typeface="Lato Regular"/>
                <a:ea typeface="Lato Regular"/>
                <a:cs typeface="Lato Regular"/>
                <a:sym typeface="Lato Regular"/>
              </a:defRPr>
            </a:lvl2pPr>
            <a:lvl3pPr marL="0" indent="342900" algn="ctr">
              <a:spcBef>
                <a:spcPts val="0"/>
              </a:spcBef>
              <a:buSzTx/>
              <a:buNone/>
              <a:defRPr sz="3300">
                <a:solidFill>
                  <a:srgbClr val="4D4D4D"/>
                </a:solidFill>
                <a:latin typeface="Lato Regular"/>
                <a:ea typeface="Lato Regular"/>
                <a:cs typeface="Lato Regular"/>
                <a:sym typeface="Lato Regular"/>
              </a:defRPr>
            </a:lvl3pPr>
            <a:lvl4pPr marL="0" indent="514350" algn="ctr">
              <a:spcBef>
                <a:spcPts val="0"/>
              </a:spcBef>
              <a:buSzTx/>
              <a:buNone/>
              <a:defRPr sz="3300">
                <a:solidFill>
                  <a:srgbClr val="4D4D4D"/>
                </a:solidFill>
                <a:latin typeface="Lato Regular"/>
                <a:ea typeface="Lato Regular"/>
                <a:cs typeface="Lato Regular"/>
                <a:sym typeface="Lato Regular"/>
              </a:defRPr>
            </a:lvl4pPr>
            <a:lvl5pPr marL="0" indent="685800" algn="ctr">
              <a:spcBef>
                <a:spcPts val="0"/>
              </a:spcBef>
              <a:buSzTx/>
              <a:buNone/>
              <a:defRPr sz="3300">
                <a:solidFill>
                  <a:srgbClr val="4D4D4D"/>
                </a:solidFill>
                <a:latin typeface="Lato Regular"/>
                <a:ea typeface="Lato Regular"/>
                <a:cs typeface="Lato Regular"/>
                <a:sym typeface="Lato Regular"/>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45" name="pasted-image.pdf"/>
          <p:cNvPicPr>
            <a:picLocks noChangeAspect="1"/>
          </p:cNvPicPr>
          <p:nvPr/>
        </p:nvPicPr>
        <p:blipFill>
          <a:blip r:embed="rId2">
            <a:extLst/>
          </a:blip>
          <a:stretch>
            <a:fillRect/>
          </a:stretch>
        </p:blipFill>
        <p:spPr>
          <a:xfrm>
            <a:off x="3810000" y="635000"/>
            <a:ext cx="2486582" cy="1587500"/>
          </a:xfrm>
          <a:prstGeom prst="rect">
            <a:avLst/>
          </a:prstGeom>
          <a:ln w="12700">
            <a:miter lim="400000"/>
          </a:ln>
        </p:spPr>
      </p:pic>
      <p:sp>
        <p:nvSpPr>
          <p:cNvPr id="46" name="Shape 46"/>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Shape 70"/>
          <p:cNvSpPr>
            <a:spLocks noGrp="1"/>
          </p:cNvSpPr>
          <p:nvPr>
            <p:ph type="pic" sz="half" idx="13"/>
          </p:nvPr>
        </p:nvSpPr>
        <p:spPr>
          <a:xfrm>
            <a:off x="9877425" y="3873500"/>
            <a:ext cx="7143750" cy="9207500"/>
          </a:xfrm>
          <a:prstGeom prst="rect">
            <a:avLst/>
          </a:prstGeom>
        </p:spPr>
        <p:txBody>
          <a:bodyPr lIns="91439" tIns="45719" rIns="91439" bIns="45719" anchor="t">
            <a:noAutofit/>
          </a:bodyPr>
          <a:lstStyle/>
          <a:p>
            <a:endParaRPr/>
          </a:p>
        </p:txBody>
      </p:sp>
      <p:sp>
        <p:nvSpPr>
          <p:cNvPr id="71" name="Shape 71"/>
          <p:cNvSpPr>
            <a:spLocks noGrp="1"/>
          </p:cNvSpPr>
          <p:nvPr>
            <p:ph type="title"/>
          </p:nvPr>
        </p:nvSpPr>
        <p:spPr>
          <a:xfrm>
            <a:off x="1266825" y="1587500"/>
            <a:ext cx="15754350" cy="2286000"/>
          </a:xfrm>
          <a:prstGeom prst="rect">
            <a:avLst/>
          </a:prstGeom>
        </p:spPr>
        <p:txBody>
          <a:bodyPr/>
          <a:lstStyle/>
          <a:p>
            <a:r>
              <a:t>Title Text</a:t>
            </a:r>
          </a:p>
        </p:txBody>
      </p:sp>
      <p:sp>
        <p:nvSpPr>
          <p:cNvPr id="72" name="Shape 72"/>
          <p:cNvSpPr>
            <a:spLocks noGrp="1"/>
          </p:cNvSpPr>
          <p:nvPr>
            <p:ph type="body" sz="half" idx="1"/>
          </p:nvPr>
        </p:nvSpPr>
        <p:spPr>
          <a:xfrm>
            <a:off x="1266825" y="3873500"/>
            <a:ext cx="7505700" cy="9207500"/>
          </a:xfrm>
          <a:prstGeom prst="rect">
            <a:avLst/>
          </a:prstGeom>
        </p:spPr>
        <p:txBody>
          <a:bodyPr/>
          <a:lstStyle>
            <a:lvl1pPr marL="419100" indent="-419100">
              <a:spcBef>
                <a:spcPts val="3375"/>
              </a:spcBef>
              <a:defRPr sz="3375">
                <a:solidFill>
                  <a:srgbClr val="4D4D4D"/>
                </a:solidFill>
                <a:latin typeface="Lato Regular"/>
                <a:ea typeface="Lato Regular"/>
                <a:cs typeface="Lato Regular"/>
                <a:sym typeface="Lato Regular"/>
              </a:defRPr>
            </a:lvl1pPr>
            <a:lvl2pPr marL="838200" indent="-419100">
              <a:spcBef>
                <a:spcPts val="3375"/>
              </a:spcBef>
              <a:defRPr sz="3375">
                <a:solidFill>
                  <a:srgbClr val="4D4D4D"/>
                </a:solidFill>
                <a:latin typeface="Lato Regular"/>
                <a:ea typeface="Lato Regular"/>
                <a:cs typeface="Lato Regular"/>
                <a:sym typeface="Lato Regular"/>
              </a:defRPr>
            </a:lvl2pPr>
            <a:lvl3pPr marL="1257300" indent="-419100">
              <a:spcBef>
                <a:spcPts val="3375"/>
              </a:spcBef>
              <a:defRPr sz="3375">
                <a:solidFill>
                  <a:srgbClr val="4D4D4D"/>
                </a:solidFill>
                <a:latin typeface="Lato Regular"/>
                <a:ea typeface="Lato Regular"/>
                <a:cs typeface="Lato Regular"/>
                <a:sym typeface="Lato Regular"/>
              </a:defRPr>
            </a:lvl3pPr>
            <a:lvl4pPr marL="1676400" indent="-419100">
              <a:spcBef>
                <a:spcPts val="3375"/>
              </a:spcBef>
              <a:defRPr sz="3375">
                <a:solidFill>
                  <a:srgbClr val="4D4D4D"/>
                </a:solidFill>
                <a:latin typeface="Lato Regular"/>
                <a:ea typeface="Lato Regular"/>
                <a:cs typeface="Lato Regular"/>
                <a:sym typeface="Lato Regular"/>
              </a:defRPr>
            </a:lvl4pPr>
            <a:lvl5pPr marL="2095500" indent="-419100">
              <a:spcBef>
                <a:spcPts val="3375"/>
              </a:spcBef>
              <a:defRPr sz="3375">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pic>
        <p:nvPicPr>
          <p:cNvPr id="73" name="pasted-image.pdf"/>
          <p:cNvPicPr>
            <a:picLocks noChangeAspect="1"/>
          </p:cNvPicPr>
          <p:nvPr/>
        </p:nvPicPr>
        <p:blipFill>
          <a:blip r:embed="rId2">
            <a:extLst/>
          </a:blip>
          <a:stretch>
            <a:fillRect/>
          </a:stretch>
        </p:blipFill>
        <p:spPr>
          <a:xfrm>
            <a:off x="476250" y="635001"/>
            <a:ext cx="2486582" cy="1587501"/>
          </a:xfrm>
          <a:prstGeom prst="rect">
            <a:avLst/>
          </a:prstGeom>
          <a:ln w="12700">
            <a:miter lim="400000"/>
          </a:ln>
        </p:spPr>
      </p:pic>
      <p:sp>
        <p:nvSpPr>
          <p:cNvPr id="74" name="Shape 74"/>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1" name="Shape 81"/>
          <p:cNvSpPr>
            <a:spLocks noGrp="1"/>
          </p:cNvSpPr>
          <p:nvPr>
            <p:ph type="body" idx="1"/>
          </p:nvPr>
        </p:nvSpPr>
        <p:spPr>
          <a:xfrm>
            <a:off x="1266825" y="1778000"/>
            <a:ext cx="15754350" cy="10147300"/>
          </a:xfrm>
          <a:prstGeom prst="rect">
            <a:avLst/>
          </a:prstGeom>
        </p:spPr>
        <p:txBody>
          <a:bodyPr/>
          <a:lstStyle>
            <a:lvl1pPr>
              <a:defRPr>
                <a:solidFill>
                  <a:srgbClr val="4D4D4D"/>
                </a:solidFill>
                <a:latin typeface="Lato Regular"/>
                <a:ea typeface="Lato Regular"/>
                <a:cs typeface="Lato Regular"/>
                <a:sym typeface="Lato Regular"/>
              </a:defRPr>
            </a:lvl1pPr>
            <a:lvl2pPr>
              <a:defRPr>
                <a:solidFill>
                  <a:srgbClr val="4D4D4D"/>
                </a:solidFill>
                <a:latin typeface="Lato Regular"/>
                <a:ea typeface="Lato Regular"/>
                <a:cs typeface="Lato Regular"/>
                <a:sym typeface="Lato Regular"/>
              </a:defRPr>
            </a:lvl2pPr>
            <a:lvl3pPr>
              <a:defRPr>
                <a:solidFill>
                  <a:srgbClr val="4D4D4D"/>
                </a:solidFill>
                <a:latin typeface="Lato Regular"/>
                <a:ea typeface="Lato Regular"/>
                <a:cs typeface="Lato Regular"/>
                <a:sym typeface="Lato Regular"/>
              </a:defRPr>
            </a:lvl3pPr>
            <a:lvl4pPr>
              <a:defRPr>
                <a:solidFill>
                  <a:srgbClr val="4D4D4D"/>
                </a:solidFill>
                <a:latin typeface="Lato Regular"/>
                <a:ea typeface="Lato Regular"/>
                <a:cs typeface="Lato Regular"/>
                <a:sym typeface="Lato Regular"/>
              </a:defRPr>
            </a:lvl4pPr>
            <a:lvl5pPr>
              <a:defRPr>
                <a:solidFill>
                  <a:srgbClr val="4D4D4D"/>
                </a:solidFill>
                <a:latin typeface="Lato Regular"/>
                <a:ea typeface="Lato Regular"/>
                <a:cs typeface="Lato Regular"/>
                <a:sym typeface="Lato Regular"/>
              </a:defRPr>
            </a:lvl5pPr>
          </a:lstStyle>
          <a:p>
            <a:r>
              <a:t>Body Level One</a:t>
            </a:r>
          </a:p>
          <a:p>
            <a:pPr lvl="1"/>
            <a:r>
              <a:t>Body Level Two</a:t>
            </a:r>
          </a:p>
          <a:p>
            <a:pPr lvl="2"/>
            <a:r>
              <a:t>Body Level Three</a:t>
            </a:r>
          </a:p>
          <a:p>
            <a:pPr lvl="3"/>
            <a:r>
              <a:t>Body Level Four</a:t>
            </a:r>
          </a:p>
          <a:p>
            <a:pPr lvl="4"/>
            <a:r>
              <a:t>Body Level Five</a:t>
            </a:r>
          </a:p>
        </p:txBody>
      </p:sp>
      <p:sp>
        <p:nvSpPr>
          <p:cNvPr id="82" name="Shape 82"/>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9" name="Shape 89"/>
          <p:cNvSpPr>
            <a:spLocks noGrp="1"/>
          </p:cNvSpPr>
          <p:nvPr>
            <p:ph type="pic" sz="quarter" idx="13"/>
          </p:nvPr>
        </p:nvSpPr>
        <p:spPr>
          <a:xfrm>
            <a:off x="11820525" y="7048500"/>
            <a:ext cx="5553075" cy="5549900"/>
          </a:xfrm>
          <a:prstGeom prst="rect">
            <a:avLst/>
          </a:prstGeom>
        </p:spPr>
        <p:txBody>
          <a:bodyPr lIns="91439" tIns="45719" rIns="91439" bIns="45719" anchor="t">
            <a:noAutofit/>
          </a:bodyPr>
          <a:lstStyle/>
          <a:p>
            <a:endParaRPr/>
          </a:p>
        </p:txBody>
      </p:sp>
      <p:sp>
        <p:nvSpPr>
          <p:cNvPr id="90" name="Shape 90"/>
          <p:cNvSpPr>
            <a:spLocks noGrp="1"/>
          </p:cNvSpPr>
          <p:nvPr>
            <p:ph type="pic" sz="quarter" idx="14"/>
          </p:nvPr>
        </p:nvSpPr>
        <p:spPr>
          <a:xfrm>
            <a:off x="11820525" y="1130300"/>
            <a:ext cx="5553075" cy="5549900"/>
          </a:xfrm>
          <a:prstGeom prst="rect">
            <a:avLst/>
          </a:prstGeom>
        </p:spPr>
        <p:txBody>
          <a:bodyPr lIns="91439" tIns="45719" rIns="91439" bIns="45719" anchor="t">
            <a:noAutofit/>
          </a:bodyPr>
          <a:lstStyle/>
          <a:p>
            <a:endParaRPr/>
          </a:p>
        </p:txBody>
      </p:sp>
      <p:sp>
        <p:nvSpPr>
          <p:cNvPr id="91" name="Shape 91"/>
          <p:cNvSpPr>
            <a:spLocks noGrp="1"/>
          </p:cNvSpPr>
          <p:nvPr>
            <p:ph type="pic" idx="15"/>
          </p:nvPr>
        </p:nvSpPr>
        <p:spPr>
          <a:xfrm>
            <a:off x="904875" y="1130300"/>
            <a:ext cx="10629900" cy="11468100"/>
          </a:xfrm>
          <a:prstGeom prst="rect">
            <a:avLst/>
          </a:prstGeom>
        </p:spPr>
        <p:txBody>
          <a:bodyPr lIns="91439" tIns="45719" rIns="91439" bIns="45719" anchor="t">
            <a:noAutofit/>
          </a:bodyPr>
          <a:lstStyle/>
          <a:p>
            <a:endParaRPr/>
          </a:p>
        </p:txBody>
      </p:sp>
      <p:sp>
        <p:nvSpPr>
          <p:cNvPr id="92" name="Shape 92"/>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9" name="Shape 99"/>
          <p:cNvSpPr>
            <a:spLocks noGrp="1"/>
          </p:cNvSpPr>
          <p:nvPr>
            <p:ph type="body" sz="quarter" idx="13"/>
          </p:nvPr>
        </p:nvSpPr>
        <p:spPr>
          <a:xfrm>
            <a:off x="1790700" y="8953500"/>
            <a:ext cx="14716125" cy="530915"/>
          </a:xfrm>
          <a:prstGeom prst="rect">
            <a:avLst/>
          </a:prstGeom>
        </p:spPr>
        <p:txBody>
          <a:bodyPr anchor="t">
            <a:spAutoFit/>
          </a:bodyPr>
          <a:lstStyle>
            <a:lvl1pPr marL="0" indent="0" algn="ctr">
              <a:spcBef>
                <a:spcPts val="0"/>
              </a:spcBef>
              <a:buSzTx/>
              <a:buNone/>
              <a:defRPr sz="2850">
                <a:solidFill>
                  <a:srgbClr val="4D4D4D"/>
                </a:solidFill>
                <a:latin typeface="Lato Regular"/>
                <a:ea typeface="Lato Regular"/>
                <a:cs typeface="Lato Regular"/>
                <a:sym typeface="Lato Regular"/>
              </a:defRPr>
            </a:lvl1pPr>
          </a:lstStyle>
          <a:p>
            <a:r>
              <a:t>–Johnny Appleseed</a:t>
            </a:r>
          </a:p>
        </p:txBody>
      </p:sp>
      <p:sp>
        <p:nvSpPr>
          <p:cNvPr id="100" name="Shape 100"/>
          <p:cNvSpPr>
            <a:spLocks noGrp="1"/>
          </p:cNvSpPr>
          <p:nvPr>
            <p:ph type="body" sz="quarter" idx="14"/>
          </p:nvPr>
        </p:nvSpPr>
        <p:spPr>
          <a:xfrm>
            <a:off x="1790700" y="6045200"/>
            <a:ext cx="14716125" cy="692497"/>
          </a:xfrm>
          <a:prstGeom prst="rect">
            <a:avLst/>
          </a:prstGeom>
        </p:spPr>
        <p:txBody>
          <a:bodyPr>
            <a:spAutoFit/>
          </a:bodyPr>
          <a:lstStyle>
            <a:lvl1pPr marL="0" indent="0" algn="ctr">
              <a:spcBef>
                <a:spcPts val="0"/>
              </a:spcBef>
              <a:buSzTx/>
              <a:buNone/>
              <a:defRPr i="1">
                <a:solidFill>
                  <a:srgbClr val="FF931E"/>
                </a:solidFill>
                <a:latin typeface="Lato Regular"/>
                <a:ea typeface="Lato Regular"/>
                <a:cs typeface="Lato Regular"/>
                <a:sym typeface="Lato Regular"/>
              </a:defRPr>
            </a:lvl1pPr>
          </a:lstStyle>
          <a:p>
            <a:r>
              <a:t>“Type a quote here.” </a:t>
            </a:r>
          </a:p>
        </p:txBody>
      </p:sp>
      <p:sp>
        <p:nvSpPr>
          <p:cNvPr id="101" name="Shape 101"/>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08" name="Shape 108"/>
          <p:cNvSpPr>
            <a:spLocks noGrp="1"/>
          </p:cNvSpPr>
          <p:nvPr>
            <p:ph type="pic" idx="13"/>
          </p:nvPr>
        </p:nvSpPr>
        <p:spPr>
          <a:xfrm>
            <a:off x="0" y="0"/>
            <a:ext cx="18288000" cy="13716000"/>
          </a:xfrm>
          <a:prstGeom prst="rect">
            <a:avLst/>
          </a:prstGeom>
        </p:spPr>
        <p:txBody>
          <a:bodyPr lIns="91439" tIns="45719" rIns="91439" bIns="45719" anchor="t">
            <a:noAutofit/>
          </a:bodyPr>
          <a:lstStyle/>
          <a:p>
            <a:endParaRPr/>
          </a:p>
        </p:txBody>
      </p:sp>
      <p:sp>
        <p:nvSpPr>
          <p:cNvPr id="109" name="Shape 109"/>
          <p:cNvSpPr>
            <a:spLocks noGrp="1"/>
          </p:cNvSpPr>
          <p:nvPr>
            <p:ph type="sldNum" sz="quarter" idx="2"/>
          </p:nvPr>
        </p:nvSpPr>
        <p:spPr>
          <a:xfrm>
            <a:off x="8969273" y="13081000"/>
            <a:ext cx="339929" cy="469900"/>
          </a:xfrm>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3" name="Shape 23"/>
          <p:cNvSpPr>
            <a:spLocks noGrp="1"/>
          </p:cNvSpPr>
          <p:nvPr>
            <p:ph type="body" sz="quarter" idx="1" hasCustomPrompt="1"/>
          </p:nvPr>
        </p:nvSpPr>
        <p:spPr>
          <a:xfrm>
            <a:off x="461819" y="10896600"/>
            <a:ext cx="17335500" cy="1587500"/>
          </a:xfrm>
          <a:prstGeom prst="rect">
            <a:avLst/>
          </a:prstGeom>
        </p:spPr>
        <p:txBody>
          <a:bodyPr anchor="t"/>
          <a:lstStyle>
            <a:lvl1pPr marL="0" indent="0" algn="ctr">
              <a:spcBef>
                <a:spcPts val="0"/>
              </a:spcBef>
              <a:buSzTx/>
              <a:buNone/>
              <a:defRPr sz="3300">
                <a:solidFill>
                  <a:srgbClr val="4D4D4D"/>
                </a:solidFill>
                <a:latin typeface="Lato Regular"/>
                <a:ea typeface="Lato Regular"/>
                <a:cs typeface="Lato Regular"/>
                <a:sym typeface="Lato Regular"/>
              </a:defRPr>
            </a:lvl1pPr>
            <a:lvl2pPr marL="0" indent="171450" algn="ctr">
              <a:spcBef>
                <a:spcPts val="0"/>
              </a:spcBef>
              <a:buSzTx/>
              <a:buNone/>
              <a:defRPr sz="3300">
                <a:solidFill>
                  <a:srgbClr val="4D4D4D"/>
                </a:solidFill>
                <a:latin typeface="Lato Regular"/>
                <a:ea typeface="Lato Regular"/>
                <a:cs typeface="Lato Regular"/>
                <a:sym typeface="Lato Regular"/>
              </a:defRPr>
            </a:lvl2pPr>
            <a:lvl3pPr marL="0" indent="342900" algn="ctr">
              <a:spcBef>
                <a:spcPts val="0"/>
              </a:spcBef>
              <a:buSzTx/>
              <a:buNone/>
              <a:defRPr sz="3300">
                <a:solidFill>
                  <a:srgbClr val="4D4D4D"/>
                </a:solidFill>
                <a:latin typeface="Lato Regular"/>
                <a:ea typeface="Lato Regular"/>
                <a:cs typeface="Lato Regular"/>
                <a:sym typeface="Lato Regular"/>
              </a:defRPr>
            </a:lvl3pPr>
            <a:lvl4pPr marL="0" indent="514350" algn="ctr">
              <a:spcBef>
                <a:spcPts val="0"/>
              </a:spcBef>
              <a:buSzTx/>
              <a:buNone/>
              <a:defRPr sz="3300">
                <a:solidFill>
                  <a:srgbClr val="4D4D4D"/>
                </a:solidFill>
                <a:latin typeface="Lato Regular"/>
                <a:ea typeface="Lato Regular"/>
                <a:cs typeface="Lato Regular"/>
                <a:sym typeface="Lato Regular"/>
              </a:defRPr>
            </a:lvl4pPr>
            <a:lvl5pPr marL="0" indent="685800" algn="ctr">
              <a:spcBef>
                <a:spcPts val="0"/>
              </a:spcBef>
              <a:buSzTx/>
              <a:buNone/>
              <a:defRPr sz="3300">
                <a:solidFill>
                  <a:srgbClr val="4D4D4D"/>
                </a:solidFill>
                <a:latin typeface="Lato Regular"/>
                <a:ea typeface="Lato Regular"/>
                <a:cs typeface="Lato Regular"/>
                <a:sym typeface="Lato Regular"/>
              </a:defRPr>
            </a:lvl5pPr>
          </a:lstStyle>
          <a:p>
            <a:r>
              <a:rPr lang="en-US" dirty="0" smtClean="0"/>
              <a:t>Fedor Goumans, </a:t>
            </a:r>
            <a:r>
              <a:rPr lang="en-US" dirty="0" err="1" smtClean="0"/>
              <a:t>goumans@scm.com</a:t>
            </a:r>
            <a:endParaRPr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1819" y="608418"/>
            <a:ext cx="4477512" cy="2142744"/>
          </a:xfrm>
          <a:prstGeom prst="rect">
            <a:avLst/>
          </a:prstGeom>
        </p:spPr>
      </p:pic>
      <p:sp>
        <p:nvSpPr>
          <p:cNvPr id="6" name="Title 1"/>
          <p:cNvSpPr txBox="1">
            <a:spLocks/>
          </p:cNvSpPr>
          <p:nvPr userDrawn="1"/>
        </p:nvSpPr>
        <p:spPr>
          <a:xfrm>
            <a:off x="5855643" y="445815"/>
            <a:ext cx="9774882" cy="23053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pPr marL="0" marR="0" lvl="0" indent="0" algn="ctr" defTabSz="619125"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Making </a:t>
            </a:r>
          </a:p>
          <a:p>
            <a:pPr marL="0" marR="0" lvl="0" indent="0" algn="ctr" defTabSz="619125"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Computational Chemistry </a:t>
            </a:r>
          </a:p>
          <a:p>
            <a:pPr marL="0" marR="0" lvl="0" indent="0" algn="ctr" defTabSz="619125" eaLnBrk="1" fontAlgn="auto" latinLnBrk="0" hangingPunct="1">
              <a:lnSpc>
                <a:spcPct val="100000"/>
              </a:lnSpc>
              <a:spcBef>
                <a:spcPts val="0"/>
              </a:spcBef>
              <a:spcAft>
                <a:spcPts val="0"/>
              </a:spcAft>
              <a:buClrTx/>
              <a:buSzTx/>
              <a:buFontTx/>
              <a:buNone/>
              <a:tabLst/>
              <a:defRPr/>
            </a:pPr>
            <a:r>
              <a:rPr kumimoji="0" lang="en-US" sz="4800" b="0" i="0" u="none" strike="noStrike" kern="0" cap="none" spc="0" normalizeH="0" baseline="0" noProof="0" dirty="0" smtClean="0">
                <a:ln>
                  <a:noFill/>
                </a:ln>
                <a:solidFill>
                  <a:schemeClr val="accent1"/>
                </a:solidFill>
                <a:effectLst/>
                <a:uLnTx/>
                <a:uFillTx/>
                <a:latin typeface="Lato Black"/>
                <a:ea typeface="Lato Black"/>
                <a:cs typeface="Lato Black"/>
                <a:sym typeface="Lato Black"/>
              </a:rPr>
              <a:t>Work for You</a:t>
            </a:r>
            <a:endParaRPr kumimoji="0" lang="en-US" sz="4800" b="0" i="0" u="none" strike="noStrike" kern="0" cap="none" spc="0" normalizeH="0" baseline="0" noProof="0" dirty="0">
              <a:ln>
                <a:noFill/>
              </a:ln>
              <a:solidFill>
                <a:schemeClr val="accent1"/>
              </a:solidFill>
              <a:effectLst/>
              <a:uLnTx/>
              <a:uFillTx/>
              <a:latin typeface="Lato Black"/>
              <a:ea typeface="Lato Black"/>
              <a:cs typeface="Lato Black"/>
              <a:sym typeface="Lato Black"/>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776469"/>
            <a:ext cx="18351996" cy="5046799"/>
          </a:xfrm>
          <a:prstGeom prst="rect">
            <a:avLst/>
          </a:prstGeom>
        </p:spPr>
      </p:pic>
    </p:spTree>
    <p:extLst>
      <p:ext uri="{BB962C8B-B14F-4D97-AF65-F5344CB8AC3E}">
        <p14:creationId xmlns:p14="http://schemas.microsoft.com/office/powerpoint/2010/main" val="779132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jp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55134" y="1"/>
            <a:ext cx="16977732" cy="17710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rPr dirty="0"/>
              <a:t>Title Text</a:t>
            </a:r>
          </a:p>
        </p:txBody>
      </p:sp>
      <p:sp>
        <p:nvSpPr>
          <p:cNvPr id="7" name="Footer Placeholder 5"/>
          <p:cNvSpPr txBox="1">
            <a:spLocks/>
          </p:cNvSpPr>
          <p:nvPr userDrawn="1"/>
        </p:nvSpPr>
        <p:spPr>
          <a:xfrm>
            <a:off x="655135" y="12757150"/>
            <a:ext cx="15461165" cy="730250"/>
          </a:xfrm>
          <a:prstGeom prst="rect">
            <a:avLst/>
          </a:prstGeom>
        </p:spPr>
        <p:txBody>
          <a:bodyPr vert="horz" lIns="68580" tIns="34290" rIns="68580" bIns="34290"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chemeClr val="tx1">
                    <a:tint val="75000"/>
                  </a:schemeClr>
                </a:solidFill>
                <a:effectLst/>
                <a:uFillTx/>
                <a:latin typeface="Lato" charset="0"/>
                <a:ea typeface="Lato" charset="0"/>
                <a:cs typeface="Lato" charset="0"/>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pPr algn="r"/>
            <a:r>
              <a:rPr lang="de-DE" sz="3000" b="0" i="0" baseline="0" dirty="0" smtClean="0">
                <a:solidFill>
                  <a:schemeClr val="tx2"/>
                </a:solidFill>
                <a:latin typeface="Lato Medium" charset="0"/>
                <a:ea typeface="Lato Medium" charset="0"/>
                <a:cs typeface="Lato Medium" charset="0"/>
              </a:rPr>
              <a:t> ADF </a:t>
            </a:r>
            <a:r>
              <a:rPr lang="de-DE" sz="3000" b="0" i="0" baseline="0" dirty="0" err="1" smtClean="0">
                <a:solidFill>
                  <a:schemeClr val="tx2"/>
                </a:solidFill>
                <a:latin typeface="Lato Medium" charset="0"/>
                <a:ea typeface="Lato Medium" charset="0"/>
                <a:cs typeface="Lato Medium" charset="0"/>
              </a:rPr>
              <a:t>seminar</a:t>
            </a:r>
            <a:r>
              <a:rPr lang="de-DE" sz="3000" b="0" i="0" baseline="0" dirty="0" smtClean="0">
                <a:solidFill>
                  <a:schemeClr val="tx2"/>
                </a:solidFill>
                <a:latin typeface="Lato Medium" charset="0"/>
                <a:ea typeface="Lato Medium" charset="0"/>
                <a:cs typeface="Lato Medium" charset="0"/>
              </a:rPr>
              <a:t>, Yale 1 </a:t>
            </a:r>
            <a:r>
              <a:rPr lang="de-DE" sz="3000" b="0" i="0" baseline="0" dirty="0" err="1" smtClean="0">
                <a:solidFill>
                  <a:schemeClr val="tx2"/>
                </a:solidFill>
                <a:latin typeface="Lato Medium" charset="0"/>
                <a:ea typeface="Lato Medium" charset="0"/>
                <a:cs typeface="Lato Medium" charset="0"/>
              </a:rPr>
              <a:t>December</a:t>
            </a:r>
            <a:r>
              <a:rPr lang="de-DE" sz="3000" b="0" i="0" baseline="0" dirty="0" smtClean="0">
                <a:solidFill>
                  <a:schemeClr val="tx2"/>
                </a:solidFill>
                <a:latin typeface="Lato Medium" charset="0"/>
                <a:ea typeface="Lato Medium" charset="0"/>
                <a:cs typeface="Lato Medium" charset="0"/>
              </a:rPr>
              <a:t> 2017, </a:t>
            </a:r>
            <a:r>
              <a:rPr lang="de-DE" sz="3000" b="0" i="0" dirty="0" smtClean="0">
                <a:solidFill>
                  <a:schemeClr val="tx2"/>
                </a:solidFill>
                <a:latin typeface="Lato Medium" charset="0"/>
                <a:ea typeface="Lato Medium" charset="0"/>
                <a:cs typeface="Lato Medium" charset="0"/>
              </a:rPr>
              <a:t>© SCM</a:t>
            </a:r>
            <a:r>
              <a:rPr lang="de-DE" sz="3000" b="0" i="0" baseline="0" dirty="0" smtClean="0">
                <a:solidFill>
                  <a:schemeClr val="tx2"/>
                </a:solidFill>
                <a:latin typeface="Lato Medium" charset="0"/>
                <a:ea typeface="Lato Medium" charset="0"/>
                <a:cs typeface="Lato Medium" charset="0"/>
              </a:rPr>
              <a:t>                         </a:t>
            </a:r>
            <a:fld id="{C7AD1CBD-BE06-FB4C-992F-7F384C259F72}" type="slidenum">
              <a:rPr lang="de-DE" sz="3000" b="0" i="0" baseline="0" smtClean="0">
                <a:solidFill>
                  <a:schemeClr val="tx2"/>
                </a:solidFill>
                <a:latin typeface="Lato Medium" charset="0"/>
                <a:ea typeface="Lato Medium" charset="0"/>
                <a:cs typeface="Lato Medium" charset="0"/>
              </a:rPr>
              <a:pPr algn="r"/>
              <a:t>‹#›</a:t>
            </a:fld>
            <a:endParaRPr lang="en-US" sz="3000" b="0" i="0" dirty="0">
              <a:solidFill>
                <a:schemeClr val="tx2"/>
              </a:solidFill>
              <a:latin typeface="Lato Medium" charset="0"/>
              <a:ea typeface="Lato Medium" charset="0"/>
              <a:cs typeface="Lato Medium" charset="0"/>
            </a:endParaRPr>
          </a:p>
        </p:txBody>
      </p:sp>
      <p:sp>
        <p:nvSpPr>
          <p:cNvPr id="10" name="Text Placeholder 9"/>
          <p:cNvSpPr>
            <a:spLocks noGrp="1"/>
          </p:cNvSpPr>
          <p:nvPr>
            <p:ph type="body" idx="1"/>
          </p:nvPr>
        </p:nvSpPr>
        <p:spPr>
          <a:xfrm>
            <a:off x="655134" y="2122216"/>
            <a:ext cx="16977732" cy="991478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5" name="Straight Connector 14"/>
          <p:cNvCxnSpPr/>
          <p:nvPr userDrawn="1"/>
        </p:nvCxnSpPr>
        <p:spPr>
          <a:xfrm>
            <a:off x="0" y="12502427"/>
            <a:ext cx="1828800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pic>
        <p:nvPicPr>
          <p:cNvPr id="3" name="Picture 2"/>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42875" y="12642378"/>
            <a:ext cx="2914650" cy="981169"/>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52" r:id="rId3"/>
    <p:sldLayoutId id="2147483655" r:id="rId4"/>
    <p:sldLayoutId id="2147483656" r:id="rId5"/>
    <p:sldLayoutId id="2147483657" r:id="rId6"/>
    <p:sldLayoutId id="2147483658" r:id="rId7"/>
    <p:sldLayoutId id="2147483659"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p:titleStyle>
    <p:body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1714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3429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5143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6858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8572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0287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20015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371600" algn="ctr" defTabSz="619125"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mailto:goumans@scm.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scm.com/adf-modeling-suite/wizard/organic-electronics/vibrational-progression-of-an-oled-phosphorescent-emitter/" TargetMode="External"/><Relationship Id="rId4" Type="http://schemas.openxmlformats.org/officeDocument/2006/relationships/hyperlink" Target="https://www.scm.com/adf-modeling-suite/wizard/organic-electronics/modeling-phosphorescent-lifetimes-of-oled-emitters/" TargetMode="External"/><Relationship Id="rId5" Type="http://schemas.openxmlformats.org/officeDocument/2006/relationships/image" Target="../media/image41.png"/><Relationship Id="rId6" Type="http://schemas.openxmlformats.org/officeDocument/2006/relationships/hyperlink" Target="http://dx.doi.org/10.1039/C3CP55438D" TargetMode="External"/><Relationship Id="rId7" Type="http://schemas.openxmlformats.org/officeDocument/2006/relationships/image" Target="../media/image42.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hyperlink" Target="http://pubs.rsc.org/en/content/articlelanding/2014/cp/c4cp03540b" TargetMode="External"/><Relationship Id="rId4" Type="http://schemas.openxmlformats.org/officeDocument/2006/relationships/image" Target="../media/image43.png"/><Relationship Id="rId5" Type="http://schemas.openxmlformats.org/officeDocument/2006/relationships/image" Target="../media/image44.tiff"/><Relationship Id="rId6" Type="http://schemas.openxmlformats.org/officeDocument/2006/relationships/hyperlink" Target="http://dx.doi.org/10.1021/acs.jpclett.7b01479" TargetMode="Externa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http://dx.doi.org/10.1021/ja207409q" TargetMode="External"/><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1" Type="http://schemas.openxmlformats.org/officeDocument/2006/relationships/image" Target="../media/image1280.png"/><Relationship Id="rId12" Type="http://schemas.openxmlformats.org/officeDocument/2006/relationships/image" Target="../media/image1300.png"/><Relationship Id="rId13" Type="http://schemas.openxmlformats.org/officeDocument/2006/relationships/image" Target="../media/image1310.png"/><Relationship Id="rId14" Type="http://schemas.openxmlformats.org/officeDocument/2006/relationships/image" Target="../media/image132.png"/><Relationship Id="rId15" Type="http://schemas.openxmlformats.org/officeDocument/2006/relationships/image" Target="../media/image1330.png"/><Relationship Id="rId16"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hyperlink" Target="https://www.scm.com/wp-content/uploads/Videos/ETS-NOCV.webm" TargetMode="External"/><Relationship Id="rId3" Type="http://schemas.openxmlformats.org/officeDocument/2006/relationships/hyperlink" Target="http://www.scm.com/doc/Tutorials/BAND/BAND-GUI_tutorials.html#bonding-analysis" TargetMode="External"/><Relationship Id="rId4" Type="http://schemas.openxmlformats.org/officeDocument/2006/relationships/image" Target="../media/image48.tiff"/><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0.png"/><Relationship Id="rId10"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dx.doi.org/10.1038/NCHEM.614" TargetMode="External"/><Relationship Id="rId5" Type="http://schemas.openxmlformats.org/officeDocument/2006/relationships/image" Target="../media/image52.png"/><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bin"/><Relationship Id="rId5" Type="http://schemas.openxmlformats.org/officeDocument/2006/relationships/image" Target="../media/image54.wmf"/><Relationship Id="rId6" Type="http://schemas.openxmlformats.org/officeDocument/2006/relationships/hyperlink" Target="https://www.scm.com/adf-modeling-suite/wizard/organic-electronics/electron-and-hole-mobilities-in-organic-electronics/" TargetMode="External"/><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tiff"/><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11.xml"/><Relationship Id="rId2"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hyperlink" Target="http://dx.doi.org/10.1063/1.4919943" TargetMode="External"/><Relationship Id="rId4" Type="http://schemas.openxmlformats.org/officeDocument/2006/relationships/image" Target="../media/image67.png"/><Relationship Id="rId1" Type="http://schemas.openxmlformats.org/officeDocument/2006/relationships/slideLayout" Target="../slideLayouts/slideLayout11.xml"/><Relationship Id="rId2"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71.png"/><Relationship Id="rId5" Type="http://schemas.openxmlformats.org/officeDocument/2006/relationships/hyperlink" Target="http://dx.doi.org/10.1039/c4cp00966e" TargetMode="External"/><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2.jpeg"/><Relationship Id="rId3" Type="http://schemas.openxmlformats.org/officeDocument/2006/relationships/image" Target="../media/image7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4.png"/><Relationship Id="rId3" Type="http://schemas.openxmlformats.org/officeDocument/2006/relationships/image" Target="../media/image75.tiff"/></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11.xml"/><Relationship Id="rId2" Type="http://schemas.openxmlformats.org/officeDocument/2006/relationships/hyperlink" Target="http://dx.doi.org/10.1002/adma.201504274"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dx.doi.org/10.1021/ct500838h" TargetMode="External"/><Relationship Id="rId4" Type="http://schemas.openxmlformats.org/officeDocument/2006/relationships/image" Target="../media/image78.jpe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hyperlink" Target="http://dx.doi.org/10.1021/ct500838h" TargetMode="External"/><Relationship Id="rId6" Type="http://schemas.openxmlformats.org/officeDocument/2006/relationships/hyperlink" Target="http://dx.doi.org/10.1063/1.4948647" TargetMode="External"/><Relationship Id="rId7" Type="http://schemas.openxmlformats.org/officeDocument/2006/relationships/image" Target="../media/image81.png"/><Relationship Id="rId8" Type="http://schemas.openxmlformats.org/officeDocument/2006/relationships/hyperlink" Target="https://doi.org/10.1063/1.4966918" TargetMode="External"/><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hyperlink" Target="https://doi.org/10.1063/1.4966918" TargetMode="External"/><Relationship Id="rId4" Type="http://schemas.openxmlformats.org/officeDocument/2006/relationships/image" Target="../media/image82.tiff"/><Relationship Id="rId5" Type="http://schemas.openxmlformats.org/officeDocument/2006/relationships/image" Target="../media/image83.tiff"/><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hyperlink" Target="http://dx.doi.org/10.1021/jp504432a" TargetMode="External"/><Relationship Id="rId4" Type="http://schemas.openxmlformats.org/officeDocument/2006/relationships/image" Target="../media/image85.jpeg"/><Relationship Id="rId5" Type="http://schemas.openxmlformats.org/officeDocument/2006/relationships/image" Target="../media/image86.gif"/><Relationship Id="rId1" Type="http://schemas.openxmlformats.org/officeDocument/2006/relationships/slideLayout" Target="../slideLayouts/slideLayout11.xml"/><Relationship Id="rId2"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microsoft.com/office/2007/relationships/hdphoto" Target="../media/hdphoto1.wdp"/><Relationship Id="rId6" Type="http://schemas.openxmlformats.org/officeDocument/2006/relationships/image" Target="../media/image90.png"/><Relationship Id="rId7" Type="http://schemas.openxmlformats.org/officeDocument/2006/relationships/hyperlink" Target="http://dx.doi.org/10.1021/nl404533k" TargetMode="External"/><Relationship Id="rId1" Type="http://schemas.openxmlformats.org/officeDocument/2006/relationships/slideLayout" Target="../slideLayouts/slideLayout16.xml"/><Relationship Id="rId2" Type="http://schemas.openxmlformats.org/officeDocument/2006/relationships/image" Target="../media/image8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1.pn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s://www.scm.com/adf-modeling-suite/adf-hands-on-workshops/advanced-2-day-reaxff-workshop/" TargetMode="External"/><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emf"/><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hyperlink" Target="https://www.scm.com/adf-modeling-suite/adf-hands-on-workshops/advanced-2-day-reaxff-workshop/" TargetMode="External"/><Relationship Id="rId8" Type="http://schemas.openxmlformats.org/officeDocument/2006/relationships/hyperlink" Target="https://www.scm.com/doc/Tutorials/ReaxFF/Burning_methane.html" TargetMode="External"/><Relationship Id="rId9" Type="http://schemas.openxmlformats.org/officeDocument/2006/relationships/hyperlink" Target="https://www.scm.com/doc/Tutorials/ReaxFF/Bouncing_a_buckyball.html" TargetMode="External"/><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3.xml"/><Relationship Id="rId3" Type="http://schemas.openxmlformats.org/officeDocument/2006/relationships/image" Target="../media/image9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4.xml"/><Relationship Id="rId3" Type="http://schemas.openxmlformats.org/officeDocument/2006/relationships/image" Target="../media/image98.png"/></Relationships>
</file>

<file path=ppt/slides/_rels/slide4.xml.rels><?xml version="1.0" encoding="UTF-8" standalone="yes"?>
<Relationships xmlns="http://schemas.openxmlformats.org/package/2006/relationships"><Relationship Id="rId9" Type="http://schemas.openxmlformats.org/officeDocument/2006/relationships/image" Target="../media/image15.jpeg"/><Relationship Id="rId20" Type="http://schemas.openxmlformats.org/officeDocument/2006/relationships/image" Target="../media/image26.jpeg"/><Relationship Id="rId21" Type="http://schemas.openxmlformats.org/officeDocument/2006/relationships/image" Target="../media/image27.jpeg"/><Relationship Id="rId22" Type="http://schemas.openxmlformats.org/officeDocument/2006/relationships/image" Target="../media/image28.jpeg"/><Relationship Id="rId23" Type="http://schemas.openxmlformats.org/officeDocument/2006/relationships/image" Target="../media/image29.tiff"/><Relationship Id="rId24" Type="http://schemas.openxmlformats.org/officeDocument/2006/relationships/image" Target="../media/image30.tiff"/><Relationship Id="rId25" Type="http://schemas.openxmlformats.org/officeDocument/2006/relationships/image" Target="../media/image31.tiff"/><Relationship Id="rId10" Type="http://schemas.openxmlformats.org/officeDocument/2006/relationships/image" Target="../media/image16.jpeg"/><Relationship Id="rId11" Type="http://schemas.openxmlformats.org/officeDocument/2006/relationships/image" Target="../media/image17.jpeg"/><Relationship Id="rId12" Type="http://schemas.openxmlformats.org/officeDocument/2006/relationships/image" Target="../media/image18.jpeg"/><Relationship Id="rId13" Type="http://schemas.openxmlformats.org/officeDocument/2006/relationships/image" Target="../media/image19.jpeg"/><Relationship Id="rId14" Type="http://schemas.openxmlformats.org/officeDocument/2006/relationships/image" Target="../media/image20.jpeg"/><Relationship Id="rId15" Type="http://schemas.openxmlformats.org/officeDocument/2006/relationships/image" Target="../media/image21.jpeg"/><Relationship Id="rId16" Type="http://schemas.openxmlformats.org/officeDocument/2006/relationships/image" Target="../media/image22.jpeg"/><Relationship Id="rId17" Type="http://schemas.openxmlformats.org/officeDocument/2006/relationships/image" Target="../media/image23.jpeg"/><Relationship Id="rId18" Type="http://schemas.openxmlformats.org/officeDocument/2006/relationships/image" Target="../media/image24.jpeg"/><Relationship Id="rId19" Type="http://schemas.openxmlformats.org/officeDocument/2006/relationships/image" Target="../media/image25.jpeg"/><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8.jpeg"/><Relationship Id="rId7" Type="http://schemas.openxmlformats.org/officeDocument/2006/relationships/image" Target="../media/image13.jpeg"/><Relationship Id="rId8"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00.tiff"/><Relationship Id="rId4" Type="http://schemas.openxmlformats.org/officeDocument/2006/relationships/image" Target="../media/image101.png"/><Relationship Id="rId1" Type="http://schemas.openxmlformats.org/officeDocument/2006/relationships/slideLayout" Target="../slideLayouts/slideLayout18.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3" Type="http://schemas.openxmlformats.org/officeDocument/2006/relationships/hyperlink" Target="https://www.scm.com/adf-modeling-suite/adf-hands-on-workshops/advanced-2-day-reaxff-workshop/" TargetMode="External"/><Relationship Id="rId4" Type="http://schemas.openxmlformats.org/officeDocument/2006/relationships/hyperlink" Target="http://dx.doi.org/10.1021/ja204023c" TargetMode="External"/><Relationship Id="rId5" Type="http://schemas.openxmlformats.org/officeDocument/2006/relationships/image" Target="../media/image102.jpeg"/><Relationship Id="rId6" Type="http://schemas.openxmlformats.org/officeDocument/2006/relationships/image" Target="../media/image97.png"/><Relationship Id="rId7" Type="http://schemas.openxmlformats.org/officeDocument/2006/relationships/hyperlink" Target="https://www.youtube.com/watch?v=lq2nueKRCEE" TargetMode="External"/><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3" Type="http://schemas.openxmlformats.org/officeDocument/2006/relationships/hyperlink" Target="https://www.scm.com/adf-modeling-suite/adf-hands-on-workshops/advanced-2-day-reaxff-workshop/" TargetMode="External"/><Relationship Id="rId4" Type="http://schemas.openxmlformats.org/officeDocument/2006/relationships/image" Target="../media/image103.png"/><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4.tiff"/><Relationship Id="rId3" Type="http://schemas.openxmlformats.org/officeDocument/2006/relationships/hyperlink" Target="http://dx.doi.org/10.1039/C4CP04532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hyperlink" Target="http://dx.doi.org/10.1002/jcc.23246" TargetMode="External"/><Relationship Id="rId5" Type="http://schemas.openxmlformats.org/officeDocument/2006/relationships/image" Target="../media/image106.png"/><Relationship Id="rId1" Type="http://schemas.openxmlformats.org/officeDocument/2006/relationships/slideLayout" Target="../slideLayouts/slideLayout18.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3" Type="http://schemas.openxmlformats.org/officeDocument/2006/relationships/hyperlink" Target="http://dx.doi.org/10.1002/jcc.23246" TargetMode="External"/><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18.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tiff"/><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0.tiff"/><Relationship Id="rId1" Type="http://schemas.openxmlformats.org/officeDocument/2006/relationships/slideLayout" Target="../slideLayouts/slideLayout18.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12.png"/><Relationship Id="rId3"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hyperlink" Target="https://www.youtube.com/watch?v=QywDl9BylEo" TargetMode="External"/><Relationship Id="rId5" Type="http://schemas.openxmlformats.org/officeDocument/2006/relationships/image" Target="../media/image115.jpeg"/><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6.png"/><Relationship Id="rId3" Type="http://schemas.openxmlformats.org/officeDocument/2006/relationships/image" Target="../media/image117.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5" Type="http://schemas.openxmlformats.org/officeDocument/2006/relationships/image" Target="../media/image120.png"/><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hyperlink" Target="https://www.scm.com/doc/Tutorials/COSMO-RS/pKa_values.html" TargetMode="External"/><Relationship Id="rId1" Type="http://schemas.openxmlformats.org/officeDocument/2006/relationships/slideLayout" Target="../slideLayouts/slideLayout15.xml"/><Relationship Id="rId2"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hyperlink" Target="http://dx.doi.org/10.1021/cr300497a" TargetMode="External"/><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png"/><Relationship Id="rId5" Type="http://schemas.openxmlformats.org/officeDocument/2006/relationships/image" Target="../media/image124.png"/><Relationship Id="rId6" Type="http://schemas.openxmlformats.org/officeDocument/2006/relationships/image" Target="../media/image125.png"/><Relationship Id="rId7" Type="http://schemas.openxmlformats.org/officeDocument/2006/relationships/image" Target="../media/image126.png"/><Relationship Id="rId8" Type="http://schemas.openxmlformats.org/officeDocument/2006/relationships/image" Target="../media/image127.png"/><Relationship Id="rId9" Type="http://schemas.openxmlformats.org/officeDocument/2006/relationships/image" Target="../media/image128.tiff"/><Relationship Id="rId10" Type="http://schemas.openxmlformats.org/officeDocument/2006/relationships/image" Target="../media/image63.png"/><Relationship Id="rId11"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30.png"/><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31.png"/><Relationship Id="rId3" Type="http://schemas.openxmlformats.org/officeDocument/2006/relationships/hyperlink" Target="http://dx.doi.org/10.1002/chem.20140509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5.png"/><Relationship Id="rId5" Type="http://schemas.openxmlformats.org/officeDocument/2006/relationships/image" Target="../media/image136.png"/><Relationship Id="rId1" Type="http://schemas.openxmlformats.org/officeDocument/2006/relationships/slideLayout" Target="../slideLayouts/slideLayout11.xml"/><Relationship Id="rId2" Type="http://schemas.openxmlformats.org/officeDocument/2006/relationships/notesSlide" Target="../notesSlides/notesSlide38.xml"/></Relationships>
</file>

<file path=ppt/slides/_rels/slide59.xml.rels><?xml version="1.0" encoding="UTF-8" standalone="yes"?>
<Relationships xmlns="http://schemas.openxmlformats.org/package/2006/relationships"><Relationship Id="rId3" Type="http://schemas.openxmlformats.org/officeDocument/2006/relationships/image" Target="../media/image137.emf"/><Relationship Id="rId4" Type="http://schemas.openxmlformats.org/officeDocument/2006/relationships/image" Target="../media/image138.png"/><Relationship Id="rId1" Type="http://schemas.openxmlformats.org/officeDocument/2006/relationships/slideLayout" Target="../slideLayouts/slideLayout11.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jpeg"/><Relationship Id="rId1" Type="http://schemas.openxmlformats.org/officeDocument/2006/relationships/slideLayout" Target="../slideLayouts/slideLayout11.xml"/><Relationship Id="rId2"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image" Target="../media/image139.wmf"/><Relationship Id="rId4" Type="http://schemas.openxmlformats.org/officeDocument/2006/relationships/image" Target="../media/image140.wmf"/><Relationship Id="rId5" Type="http://schemas.openxmlformats.org/officeDocument/2006/relationships/image" Target="../media/image141.png"/><Relationship Id="rId1" Type="http://schemas.openxmlformats.org/officeDocument/2006/relationships/slideLayout" Target="../slideLayouts/slideLayout11.xml"/><Relationship Id="rId2" Type="http://schemas.openxmlformats.org/officeDocument/2006/relationships/notesSlide" Target="../notesSlides/notesSlide40.xml"/></Relationships>
</file>

<file path=ppt/slides/_rels/slide61.xml.rels><?xml version="1.0" encoding="UTF-8" standalone="yes"?>
<Relationships xmlns="http://schemas.openxmlformats.org/package/2006/relationships"><Relationship Id="rId3" Type="http://schemas.openxmlformats.org/officeDocument/2006/relationships/hyperlink" Target="http://dx.doi.org/10.1021/ja507738e" TargetMode="External"/><Relationship Id="rId4" Type="http://schemas.openxmlformats.org/officeDocument/2006/relationships/hyperlink" Target="http://dx.doi.org/10.1021/jp5016565" TargetMode="External"/><Relationship Id="rId5" Type="http://schemas.openxmlformats.org/officeDocument/2006/relationships/image" Target="../media/image142.jpeg"/><Relationship Id="rId1" Type="http://schemas.openxmlformats.org/officeDocument/2006/relationships/slideLayout" Target="../slideLayouts/slideLayout11.xml"/><Relationship Id="rId2" Type="http://schemas.openxmlformats.org/officeDocument/2006/relationships/notesSlide" Target="../notesSlides/notesSlide41.xml"/></Relationships>
</file>

<file path=ppt/slides/_rels/slide62.xml.rels><?xml version="1.0" encoding="UTF-8" standalone="yes"?>
<Relationships xmlns="http://schemas.openxmlformats.org/package/2006/relationships"><Relationship Id="rId3" Type="http://schemas.openxmlformats.org/officeDocument/2006/relationships/image" Target="../media/image143.emf"/><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hyperlink" Target="http://dx.doi.org/10.1063/1.4923368" TargetMode="External"/><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63.xml.rels><?xml version="1.0" encoding="UTF-8" standalone="yes"?>
<Relationships xmlns="http://schemas.openxmlformats.org/package/2006/relationships"><Relationship Id="rId3" Type="http://schemas.openxmlformats.org/officeDocument/2006/relationships/hyperlink" Target="http://research.chem.psu.edu/lxjgroup/" TargetMode="External"/><Relationship Id="rId4" Type="http://schemas.openxmlformats.org/officeDocument/2006/relationships/hyperlink" Target="https://www.scm.com/wp-content/uploads/Videos/SimulatingSERSwithADF.webm" TargetMode="External"/><Relationship Id="rId5" Type="http://schemas.openxmlformats.org/officeDocument/2006/relationships/hyperlink" Target="http://pubs.acs.org/doi/abs/10.1021/ar400075r" TargetMode="External"/><Relationship Id="rId6" Type="http://schemas.openxmlformats.org/officeDocument/2006/relationships/image" Target="../media/image147.png"/><Relationship Id="rId7" Type="http://schemas.openxmlformats.org/officeDocument/2006/relationships/image" Target="../media/image148.png"/><Relationship Id="rId8" Type="http://schemas.openxmlformats.org/officeDocument/2006/relationships/image" Target="../media/image149.png"/><Relationship Id="rId9" Type="http://schemas.openxmlformats.org/officeDocument/2006/relationships/image" Target="../media/image150.png"/><Relationship Id="rId1" Type="http://schemas.openxmlformats.org/officeDocument/2006/relationships/slideLayout" Target="../slideLayouts/slideLayout10.xml"/><Relationship Id="rId2" Type="http://schemas.openxmlformats.org/officeDocument/2006/relationships/image" Target="../media/image34.png"/></Relationships>
</file>

<file path=ppt/slides/_rels/slide64.xml.rels><?xml version="1.0" encoding="UTF-8" standalone="yes"?>
<Relationships xmlns="http://schemas.openxmlformats.org/package/2006/relationships"><Relationship Id="rId3" Type="http://schemas.openxmlformats.org/officeDocument/2006/relationships/hyperlink" Target="10.1021/acs.jctc.6b00940" TargetMode="External"/><Relationship Id="rId4" Type="http://schemas.openxmlformats.org/officeDocument/2006/relationships/image" Target="../media/image151.tiff"/><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65.xml.rels><?xml version="1.0" encoding="UTF-8" standalone="yes"?>
<Relationships xmlns="http://schemas.openxmlformats.org/package/2006/relationships"><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1" Type="http://schemas.openxmlformats.org/officeDocument/2006/relationships/slideLayout" Target="../slideLayouts/slideLayout10.xml"/><Relationship Id="rId2" Type="http://schemas.openxmlformats.org/officeDocument/2006/relationships/image" Target="../media/image152.png"/></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4" Type="http://schemas.openxmlformats.org/officeDocument/2006/relationships/hyperlink" Target="dx.doi.org/10.1021/jp803441m" TargetMode="External"/><Relationship Id="rId5" Type="http://schemas.openxmlformats.org/officeDocument/2006/relationships/image" Target="../media/image157.jpeg"/><Relationship Id="rId1" Type="http://schemas.openxmlformats.org/officeDocument/2006/relationships/slideLayout" Target="../slideLayouts/slideLayout15.xml"/><Relationship Id="rId2" Type="http://schemas.openxmlformats.org/officeDocument/2006/relationships/notesSlide" Target="../notesSlides/notesSlide44.xml"/></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hyperlink" Target="http://dx.doi.org/10.1021/ct5005214" TargetMode="External"/><Relationship Id="rId1" Type="http://schemas.openxmlformats.org/officeDocument/2006/relationships/slideLayout" Target="../slideLayouts/slideLayout15.xml"/><Relationship Id="rId2" Type="http://schemas.openxmlformats.org/officeDocument/2006/relationships/notesSlide" Target="../notesSlides/notesSlide45.xml"/></Relationships>
</file>

<file path=ppt/slides/_rels/slide68.xml.rels><?xml version="1.0" encoding="UTF-8" standalone="yes"?>
<Relationships xmlns="http://schemas.openxmlformats.org/package/2006/relationships"><Relationship Id="rId3" Type="http://schemas.openxmlformats.org/officeDocument/2006/relationships/hyperlink" Target="http://dx.doi.org/10.1021/ja411859m" TargetMode="External"/><Relationship Id="rId4" Type="http://schemas.openxmlformats.org/officeDocument/2006/relationships/image" Target="../media/image161.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9.xml.rels><?xml version="1.0" encoding="UTF-8" standalone="yes"?>
<Relationships xmlns="http://schemas.openxmlformats.org/package/2006/relationships"><Relationship Id="rId3" Type="http://schemas.openxmlformats.org/officeDocument/2006/relationships/hyperlink" Target="http://dx.doi.org/10.1021/jz400176m" TargetMode="External"/><Relationship Id="rId4" Type="http://schemas.openxmlformats.org/officeDocument/2006/relationships/image" Target="../media/image162.png"/><Relationship Id="rId5" Type="http://schemas.openxmlformats.org/officeDocument/2006/relationships/image" Target="../media/image163.png"/><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1021/ja312458f" TargetMode="External"/><Relationship Id="rId4" Type="http://schemas.openxmlformats.org/officeDocument/2006/relationships/image" Target="../media/image37.png"/><Relationship Id="rId5" Type="http://schemas.openxmlformats.org/officeDocument/2006/relationships/image" Target="../media/image38.jpe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3" Type="http://schemas.openxmlformats.org/officeDocument/2006/relationships/image" Target="../media/image164.tiff"/><Relationship Id="rId4" Type="http://schemas.openxmlformats.org/officeDocument/2006/relationships/image" Target="../media/image165.tiff"/><Relationship Id="rId1" Type="http://schemas.openxmlformats.org/officeDocument/2006/relationships/slideLayout" Target="../slideLayouts/slideLayout11.xml"/><Relationship Id="rId2" Type="http://schemas.openxmlformats.org/officeDocument/2006/relationships/notesSlide" Target="../notesSlides/notesSlide48.xml"/></Relationships>
</file>

<file path=ppt/slides/_rels/slide71.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hyperlink" Target="http://dx.doi.org/10.1016/j.dyepig.2017.04.001" TargetMode="External"/><Relationship Id="rId7" Type="http://schemas.openxmlformats.org/officeDocument/2006/relationships/hyperlink" Target="http://dx.doi.org/10.1021/jacs.6b12124" TargetMode="External"/><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9.png"/><Relationship Id="rId3" Type="http://schemas.openxmlformats.org/officeDocument/2006/relationships/hyperlink" Target="https://www.scm.com/adf-modeling-suite/wizard/organic-electronics/vibrational-progression-of-an-oled-phosphorescent-emitter/"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70.emf"/><Relationship Id="rId4" Type="http://schemas.openxmlformats.org/officeDocument/2006/relationships/image" Target="../media/image171.emf"/><Relationship Id="rId5" Type="http://schemas.openxmlformats.org/officeDocument/2006/relationships/image" Target="../media/image172.emf"/><Relationship Id="rId6" Type="http://schemas.openxmlformats.org/officeDocument/2006/relationships/image" Target="../media/image35.png"/><Relationship Id="rId1" Type="http://schemas.openxmlformats.org/officeDocument/2006/relationships/slideLayout" Target="../slideLayouts/slideLayout18.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173.png"/></Relationships>
</file>

<file path=ppt/slides/_rels/slide75.xml.rels><?xml version="1.0" encoding="UTF-8" standalone="yes"?>
<Relationships xmlns="http://schemas.openxmlformats.org/package/2006/relationships"><Relationship Id="rId3" Type="http://schemas.openxmlformats.org/officeDocument/2006/relationships/image" Target="../media/image174.png"/><Relationship Id="rId4" Type="http://schemas.openxmlformats.org/officeDocument/2006/relationships/hyperlink" Target="http://journals.aps.org/prl/abstract/10.1103/PhysRevLett.115.137402" TargetMode="External"/><Relationship Id="rId5" Type="http://schemas.openxmlformats.org/officeDocument/2006/relationships/image" Target="../media/image175.png"/><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176.png"/></Relationships>
</file>

<file path=ppt/slides/_rels/slide78.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17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9.png"/><Relationship Id="rId3" Type="http://schemas.openxmlformats.org/officeDocument/2006/relationships/hyperlink" Target="http://dx.doi.org/10.1002/anie.201005431"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slideLayout" Target="../slideLayouts/slideLayout18.xml"/><Relationship Id="rId2" Type="http://schemas.openxmlformats.org/officeDocument/2006/relationships/notesSlide" Target="../notesSlides/notesSlide57.xml"/></Relationships>
</file>

<file path=ppt/slides/_rels/slide81.xml.rels><?xml version="1.0" encoding="UTF-8" standalone="yes"?>
<Relationships xmlns="http://schemas.openxmlformats.org/package/2006/relationships"><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1" Type="http://schemas.openxmlformats.org/officeDocument/2006/relationships/slideLayout" Target="../slideLayouts/slideLayout18.xml"/><Relationship Id="rId2" Type="http://schemas.openxmlformats.org/officeDocument/2006/relationships/notesSlide" Target="../notesSlides/notesSlide58.xml"/></Relationships>
</file>

<file path=ppt/slides/_rels/slide82.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hyperlink" Target="http://dx.doi.org/10.1149/2.005408jes" TargetMode="External"/><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83.xml.rels><?xml version="1.0" encoding="UTF-8" standalone="yes"?>
<Relationships xmlns="http://schemas.openxmlformats.org/package/2006/relationships"><Relationship Id="rId3" Type="http://schemas.openxmlformats.org/officeDocument/2006/relationships/hyperlink" Target="http://dx.doi.org/10.1149/2.005408jes" TargetMode="External"/><Relationship Id="rId4" Type="http://schemas.openxmlformats.org/officeDocument/2006/relationships/image" Target="../media/image185.emf"/><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3" Type="http://schemas.openxmlformats.org/officeDocument/2006/relationships/hyperlink" Target="http://dx.doi.org/10.1021/ie404410v" TargetMode="External"/><Relationship Id="rId4" Type="http://schemas.openxmlformats.org/officeDocument/2006/relationships/image" Target="../media/image186.jpeg"/><Relationship Id="rId1" Type="http://schemas.openxmlformats.org/officeDocument/2006/relationships/slideLayout" Target="../slideLayouts/slideLayout15.xml"/><Relationship Id="rId2" Type="http://schemas.openxmlformats.org/officeDocument/2006/relationships/notesSlide" Target="../notesSlides/notesSlide61.xml"/></Relationships>
</file>

<file path=ppt/slides/_rels/slide85.xml.rels><?xml version="1.0" encoding="UTF-8" standalone="yes"?>
<Relationships xmlns="http://schemas.openxmlformats.org/package/2006/relationships"><Relationship Id="rId3" Type="http://schemas.openxmlformats.org/officeDocument/2006/relationships/image" Target="../media/image187.png"/><Relationship Id="rId4" Type="http://schemas.openxmlformats.org/officeDocument/2006/relationships/image" Target="../media/image188.png"/><Relationship Id="rId5" Type="http://schemas.openxmlformats.org/officeDocument/2006/relationships/hyperlink" Target="http://dx.doi.org/10.1021/ie404410v" TargetMode="External"/><Relationship Id="rId1" Type="http://schemas.openxmlformats.org/officeDocument/2006/relationships/slideLayout" Target="../slideLayouts/slideLayout15.xml"/><Relationship Id="rId2" Type="http://schemas.openxmlformats.org/officeDocument/2006/relationships/notesSlide" Target="../notesSlides/notesSlide62.xml"/></Relationships>
</file>

<file path=ppt/slides/_rels/slide9.xml.rels><?xml version="1.0" encoding="UTF-8" standalone="yes"?>
<Relationships xmlns="http://schemas.openxmlformats.org/package/2006/relationships"><Relationship Id="rId3" Type="http://schemas.openxmlformats.org/officeDocument/2006/relationships/hyperlink" Target="http://dx.doi.org/10.1021/jp500869r" TargetMode="External"/><Relationship Id="rId4" Type="http://schemas.openxmlformats.org/officeDocument/2006/relationships/hyperlink" Target="http://dx.doi.org/10.1021/jz402544r" TargetMode="External"/><Relationship Id="rId5" Type="http://schemas.openxmlformats.org/officeDocument/2006/relationships/image" Target="../media/image40.png"/><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
          </p:nvPr>
        </p:nvSpPr>
        <p:spPr>
          <a:xfrm>
            <a:off x="476250" y="11601450"/>
            <a:ext cx="17335500" cy="1708150"/>
          </a:xfrm>
        </p:spPr>
        <p:txBody>
          <a:bodyPr>
            <a:normAutofit/>
          </a:bodyPr>
          <a:lstStyle/>
          <a:p>
            <a:r>
              <a:rPr lang="en-US" dirty="0" smtClean="0"/>
              <a:t>Fedor Goumans, </a:t>
            </a:r>
            <a:r>
              <a:rPr lang="en-US" dirty="0" smtClean="0">
                <a:hlinkClick r:id="rId2"/>
              </a:rPr>
              <a:t>goumans@scm.com</a:t>
            </a:r>
            <a:endParaRPr lang="en-US" dirty="0" smtClean="0"/>
          </a:p>
          <a:p>
            <a:r>
              <a:rPr lang="en-US" dirty="0" smtClean="0"/>
              <a:t>Seminar Yale, 1 December 2017</a:t>
            </a:r>
          </a:p>
        </p:txBody>
      </p:sp>
      <p:sp>
        <p:nvSpPr>
          <p:cNvPr id="3" name="Title 2"/>
          <p:cNvSpPr>
            <a:spLocks noGrp="1"/>
          </p:cNvSpPr>
          <p:nvPr>
            <p:ph type="title" idx="4294967295"/>
          </p:nvPr>
        </p:nvSpPr>
        <p:spPr>
          <a:xfrm>
            <a:off x="476250" y="4554704"/>
            <a:ext cx="17335500" cy="4981074"/>
          </a:xfrm>
        </p:spPr>
        <p:txBody>
          <a:bodyPr>
            <a:noAutofit/>
          </a:bodyPr>
          <a:lstStyle/>
          <a:p>
            <a:pPr algn="l"/>
            <a:r>
              <a:rPr lang="en-US" sz="6600" dirty="0" smtClean="0">
                <a:solidFill>
                  <a:schemeClr val="bg1"/>
                </a:solidFill>
              </a:rPr>
              <a:t>Chemistry &amp; Materials</a:t>
            </a:r>
            <a:br>
              <a:rPr lang="en-US" sz="6600" dirty="0" smtClean="0">
                <a:solidFill>
                  <a:schemeClr val="bg1"/>
                </a:solidFill>
              </a:rPr>
            </a:br>
            <a:r>
              <a:rPr lang="en-US" sz="6600" dirty="0" smtClean="0">
                <a:solidFill>
                  <a:schemeClr val="bg1"/>
                </a:solidFill>
              </a:rPr>
              <a:t>with the ADF Modeling Suite</a:t>
            </a:r>
            <a:r>
              <a:rPr lang="en-US" sz="6600" dirty="0">
                <a:solidFill>
                  <a:schemeClr val="bg1"/>
                </a:solidFill>
              </a:rPr>
              <a:t/>
            </a:r>
            <a:br>
              <a:rPr lang="en-US" sz="6600" dirty="0">
                <a:solidFill>
                  <a:schemeClr val="bg1"/>
                </a:solidFill>
              </a:rPr>
            </a:br>
            <a:r>
              <a:rPr lang="en-US" sz="6600" dirty="0"/>
              <a:t/>
            </a:r>
            <a:br>
              <a:rPr lang="en-US" sz="6600" dirty="0"/>
            </a:br>
            <a:endParaRPr lang="en-US" sz="5400" dirty="0"/>
          </a:p>
        </p:txBody>
      </p:sp>
    </p:spTree>
    <p:extLst>
      <p:ext uri="{BB962C8B-B14F-4D97-AF65-F5344CB8AC3E}">
        <p14:creationId xmlns:p14="http://schemas.microsoft.com/office/powerpoint/2010/main" val="166798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7"/>
          <p:cNvSpPr txBox="1">
            <a:spLocks noChangeArrowheads="1"/>
          </p:cNvSpPr>
          <p:nvPr/>
        </p:nvSpPr>
        <p:spPr bwMode="auto">
          <a:xfrm>
            <a:off x="13920034" y="11472819"/>
            <a:ext cx="3852004" cy="600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a:latin typeface="Lato" charset="0"/>
                <a:ea typeface="Lato" charset="0"/>
                <a:cs typeface="Lato" charset="0"/>
                <a:hlinkClick r:id="rId3"/>
              </a:rPr>
              <a:t>ADF </a:t>
            </a:r>
            <a:r>
              <a:rPr lang="en-US" altLang="ja-JP" sz="3300" dirty="0">
                <a:latin typeface="Lato" charset="0"/>
                <a:ea typeface="Lato" charset="0"/>
                <a:cs typeface="Lato" charset="0"/>
                <a:hlinkClick r:id="rId4"/>
              </a:rPr>
              <a:t>tutorial </a:t>
            </a:r>
            <a:r>
              <a:rPr lang="en-US" altLang="ja-JP" sz="3300" dirty="0">
                <a:latin typeface="Lato" charset="0"/>
                <a:ea typeface="Lato" charset="0"/>
                <a:cs typeface="Lato" charset="0"/>
              </a:rPr>
              <a:t>online</a:t>
            </a:r>
          </a:p>
        </p:txBody>
      </p:sp>
      <p:sp>
        <p:nvSpPr>
          <p:cNvPr id="18434" name="Rectangle 2"/>
          <p:cNvSpPr>
            <a:spLocks noGrp="1" noChangeArrowheads="1"/>
          </p:cNvSpPr>
          <p:nvPr>
            <p:ph type="title"/>
          </p:nvPr>
        </p:nvSpPr>
        <p:spPr>
          <a:xfrm>
            <a:off x="0" y="0"/>
            <a:ext cx="18288000" cy="1271555"/>
          </a:xfrm>
        </p:spPr>
        <p:txBody>
          <a:bodyPr>
            <a:normAutofit/>
          </a:bodyPr>
          <a:lstStyle/>
          <a:p>
            <a:pPr eaLnBrk="1" hangingPunct="1"/>
            <a:r>
              <a:rPr lang="en-US" altLang="ja-JP" sz="7200" dirty="0">
                <a:ea typeface="MS PGothic" pitchFamily="34" charset="-128"/>
              </a:rPr>
              <a:t>Phosphorescent OLED emitters</a:t>
            </a:r>
          </a:p>
        </p:txBody>
      </p:sp>
      <p:pic>
        <p:nvPicPr>
          <p:cNvPr id="7" name="Picture 1"/>
          <p:cNvPicPr>
            <a:picLocks noChangeAspect="1" noChangeArrowheads="1"/>
          </p:cNvPicPr>
          <p:nvPr/>
        </p:nvPicPr>
        <p:blipFill rotWithShape="1">
          <a:blip r:embed="rId5" cstate="print"/>
          <a:srcRect l="744" b="23310"/>
          <a:stretch/>
        </p:blipFill>
        <p:spPr bwMode="auto">
          <a:xfrm>
            <a:off x="7344476" y="1802401"/>
            <a:ext cx="10644889" cy="5712824"/>
          </a:xfrm>
          <a:prstGeom prst="rect">
            <a:avLst/>
          </a:prstGeom>
          <a:noFill/>
          <a:ln w="9525">
            <a:noFill/>
            <a:miter lim="800000"/>
            <a:headEnd/>
            <a:tailEnd/>
          </a:ln>
        </p:spPr>
      </p:pic>
      <p:sp>
        <p:nvSpPr>
          <p:cNvPr id="8" name="TextBox 1"/>
          <p:cNvSpPr txBox="1"/>
          <p:nvPr/>
        </p:nvSpPr>
        <p:spPr>
          <a:xfrm>
            <a:off x="12666920" y="10286146"/>
            <a:ext cx="5337083" cy="889448"/>
          </a:xfrm>
          <a:prstGeom prst="rect">
            <a:avLst/>
          </a:prstGeom>
          <a:noFill/>
        </p:spPr>
        <p:txBody>
          <a:bodyPr wrap="square" lIns="149327" tIns="74663" rIns="149327" bIns="74663" rtlCol="0">
            <a:spAutoFit/>
          </a:bodyPr>
          <a:lstStyle/>
          <a:p>
            <a:pPr algn="just"/>
            <a:r>
              <a:rPr lang="en-US" sz="2400" dirty="0"/>
              <a:t>K. Mori, T. P. M. </a:t>
            </a:r>
            <a:r>
              <a:rPr lang="en-US" sz="2400" dirty="0" err="1"/>
              <a:t>Goumans</a:t>
            </a:r>
            <a:r>
              <a:rPr lang="en-US" sz="2400" dirty="0"/>
              <a:t>, E. van </a:t>
            </a:r>
            <a:r>
              <a:rPr lang="en-US" sz="2400" dirty="0" err="1"/>
              <a:t>Lenthe</a:t>
            </a:r>
            <a:r>
              <a:rPr lang="en-US" sz="2400" dirty="0"/>
              <a:t>, F. Wang, </a:t>
            </a:r>
            <a:r>
              <a:rPr lang="en-US" sz="2400" dirty="0" smtClean="0">
                <a:hlinkClick r:id="rId6"/>
              </a:rPr>
              <a:t>PCCP  </a:t>
            </a:r>
            <a:r>
              <a:rPr lang="en-US" sz="2400" b="1" dirty="0">
                <a:hlinkClick r:id="rId6"/>
              </a:rPr>
              <a:t>16, </a:t>
            </a:r>
            <a:r>
              <a:rPr lang="en-US" sz="2400" dirty="0">
                <a:hlinkClick r:id="rId6"/>
              </a:rPr>
              <a:t>14523 (2014)</a:t>
            </a:r>
            <a:endParaRPr lang="en-US" sz="2400" dirty="0"/>
          </a:p>
        </p:txBody>
      </p:sp>
      <p:sp>
        <p:nvSpPr>
          <p:cNvPr id="9" name="Content Placeholder 3"/>
          <p:cNvSpPr txBox="1">
            <a:spLocks/>
          </p:cNvSpPr>
          <p:nvPr/>
        </p:nvSpPr>
        <p:spPr>
          <a:xfrm>
            <a:off x="376527" y="1802400"/>
            <a:ext cx="7624473" cy="9970501"/>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3600" dirty="0">
                <a:latin typeface="Lato Medium" charset="0"/>
                <a:ea typeface="Lato Medium" charset="0"/>
                <a:cs typeface="Lato Medium" charset="0"/>
              </a:rPr>
              <a:t>Optimize OLED performance</a:t>
            </a:r>
          </a:p>
          <a:p>
            <a:pPr lvl="1" hangingPunct="1"/>
            <a:r>
              <a:rPr lang="en-US" sz="3600" dirty="0">
                <a:latin typeface="Lato Medium" charset="0"/>
                <a:ea typeface="Lato Medium" charset="0"/>
                <a:cs typeface="Lato Medium" charset="0"/>
              </a:rPr>
              <a:t>High charge mobility</a:t>
            </a:r>
          </a:p>
          <a:p>
            <a:pPr lvl="1" hangingPunct="1"/>
            <a:r>
              <a:rPr lang="en-US" sz="3600" dirty="0">
                <a:latin typeface="Lato Medium" charset="0"/>
                <a:ea typeface="Lato Medium" charset="0"/>
                <a:cs typeface="Lato Medium" charset="0"/>
              </a:rPr>
              <a:t>Fast ISC: S</a:t>
            </a:r>
            <a:r>
              <a:rPr lang="en-US" sz="3600" baseline="-25000" dirty="0">
                <a:latin typeface="Lato Medium" charset="0"/>
                <a:ea typeface="Lato Medium" charset="0"/>
                <a:cs typeface="Lato Medium" charset="0"/>
              </a:rPr>
              <a:t>1</a:t>
            </a:r>
            <a:r>
              <a:rPr lang="en-US" sz="3600" dirty="0">
                <a:latin typeface="Lato Medium" charset="0"/>
                <a:ea typeface="Lato Medium" charset="0"/>
                <a:cs typeface="Lato Medium" charset="0"/>
              </a:rPr>
              <a:t>→T</a:t>
            </a:r>
            <a:r>
              <a:rPr lang="en-US" sz="3600" baseline="-25000" dirty="0">
                <a:latin typeface="Lato Medium" charset="0"/>
                <a:ea typeface="Lato Medium" charset="0"/>
                <a:cs typeface="Lato Medium" charset="0"/>
              </a:rPr>
              <a:t>1</a:t>
            </a:r>
          </a:p>
          <a:p>
            <a:pPr lvl="1" hangingPunct="1"/>
            <a:r>
              <a:rPr lang="en-US" sz="3600" dirty="0">
                <a:solidFill>
                  <a:srgbClr val="FF941E"/>
                </a:solidFill>
                <a:latin typeface="Lato Medium" charset="0"/>
                <a:ea typeface="Lato Medium" charset="0"/>
                <a:cs typeface="Lato Medium" charset="0"/>
              </a:rPr>
              <a:t>Phosphorescence T</a:t>
            </a:r>
            <a:r>
              <a:rPr lang="en-US" sz="3600" baseline="-25000" dirty="0">
                <a:solidFill>
                  <a:srgbClr val="FF941E"/>
                </a:solidFill>
                <a:latin typeface="Lato Medium" charset="0"/>
                <a:ea typeface="Lato Medium" charset="0"/>
                <a:cs typeface="Lato Medium" charset="0"/>
              </a:rPr>
              <a:t>1</a:t>
            </a:r>
            <a:r>
              <a:rPr lang="en-US" sz="3600" dirty="0">
                <a:solidFill>
                  <a:srgbClr val="FF941E"/>
                </a:solidFill>
                <a:latin typeface="Lato Medium" charset="0"/>
                <a:ea typeface="Lato Medium" charset="0"/>
                <a:cs typeface="Lato Medium" charset="0"/>
              </a:rPr>
              <a:t>→ S</a:t>
            </a:r>
            <a:r>
              <a:rPr lang="en-US" sz="3600" baseline="-25000" dirty="0">
                <a:solidFill>
                  <a:srgbClr val="FF941E"/>
                </a:solidFill>
                <a:latin typeface="Lato Medium" charset="0"/>
                <a:ea typeface="Lato Medium" charset="0"/>
                <a:cs typeface="Lato Medium" charset="0"/>
              </a:rPr>
              <a:t>0</a:t>
            </a:r>
          </a:p>
          <a:p>
            <a:pPr lvl="1" hangingPunct="1"/>
            <a:r>
              <a:rPr lang="en-US" sz="3600" dirty="0">
                <a:latin typeface="Lato Medium" charset="0"/>
                <a:ea typeface="Lato Medium" charset="0"/>
                <a:cs typeface="Lato Medium" charset="0"/>
              </a:rPr>
              <a:t>Classically forbidden</a:t>
            </a:r>
          </a:p>
          <a:p>
            <a:pPr lvl="1" hangingPunct="1"/>
            <a:r>
              <a:rPr lang="en-US" sz="3600" dirty="0">
                <a:latin typeface="Lato Medium" charset="0"/>
                <a:ea typeface="Lato Medium" charset="0"/>
                <a:cs typeface="Lato Medium" charset="0"/>
              </a:rPr>
              <a:t>Need </a:t>
            </a:r>
            <a:r>
              <a:rPr lang="en-US" sz="3600" b="1" dirty="0">
                <a:latin typeface="Lato Medium" charset="0"/>
                <a:ea typeface="Lato Medium" charset="0"/>
                <a:cs typeface="Lato Medium" charset="0"/>
              </a:rPr>
              <a:t>spin-orbit coupling</a:t>
            </a:r>
          </a:p>
          <a:p>
            <a:pPr lvl="1" hangingPunct="1"/>
            <a:endParaRPr lang="en-US" sz="3600" dirty="0">
              <a:latin typeface="Lato Medium" charset="0"/>
              <a:ea typeface="Lato Medium" charset="0"/>
              <a:cs typeface="Lato Medium" charset="0"/>
            </a:endParaRPr>
          </a:p>
          <a:p>
            <a:pPr hangingPunct="1"/>
            <a:r>
              <a:rPr lang="en-US" sz="3600" dirty="0">
                <a:latin typeface="Lato Medium" charset="0"/>
                <a:ea typeface="Lato Medium" charset="0"/>
                <a:cs typeface="Lato Medium" charset="0"/>
              </a:rPr>
              <a:t>ADF features</a:t>
            </a:r>
            <a:endParaRPr lang="en-US" sz="3600" baseline="-25000" dirty="0">
              <a:latin typeface="Lato Medium" charset="0"/>
              <a:ea typeface="Lato Medium" charset="0"/>
              <a:cs typeface="Lato Medium" charset="0"/>
            </a:endParaRPr>
          </a:p>
          <a:p>
            <a:pPr lvl="1" hangingPunct="1"/>
            <a:r>
              <a:rPr lang="en-US" sz="3600" dirty="0">
                <a:solidFill>
                  <a:srgbClr val="FF941E"/>
                </a:solidFill>
                <a:latin typeface="Lato Medium" charset="0"/>
                <a:ea typeface="Lato Medium" charset="0"/>
                <a:cs typeface="Lato Medium" charset="0"/>
              </a:rPr>
              <a:t>SOC-TDDFT: </a:t>
            </a:r>
            <a:r>
              <a:rPr lang="en-US" sz="3600" dirty="0" err="1">
                <a:solidFill>
                  <a:srgbClr val="FF941E"/>
                </a:solidFill>
                <a:latin typeface="Lato Medium" charset="0"/>
                <a:ea typeface="Lato Medium" charset="0"/>
                <a:cs typeface="Lato Medium" charset="0"/>
              </a:rPr>
              <a:t>k</a:t>
            </a:r>
            <a:r>
              <a:rPr lang="en-US" sz="3600" baseline="-25000" dirty="0" err="1">
                <a:solidFill>
                  <a:srgbClr val="FF941E"/>
                </a:solidFill>
                <a:latin typeface="Lato Medium" charset="0"/>
                <a:ea typeface="Lato Medium" charset="0"/>
                <a:cs typeface="Lato Medium" charset="0"/>
              </a:rPr>
              <a:t>phos</a:t>
            </a:r>
            <a:endParaRPr lang="en-US" sz="3600" baseline="-25000" dirty="0">
              <a:solidFill>
                <a:srgbClr val="FF941E"/>
              </a:solidFill>
              <a:latin typeface="Lato Medium" charset="0"/>
              <a:ea typeface="Lato Medium" charset="0"/>
              <a:cs typeface="Lato Medium" charset="0"/>
            </a:endParaRPr>
          </a:p>
          <a:p>
            <a:pPr lvl="1" hangingPunct="1"/>
            <a:r>
              <a:rPr lang="en-US" sz="3600" dirty="0">
                <a:latin typeface="Lato Medium" charset="0"/>
                <a:ea typeface="Lato Medium" charset="0"/>
                <a:cs typeface="Lato Medium" charset="0"/>
              </a:rPr>
              <a:t>SOCME: </a:t>
            </a:r>
            <a:r>
              <a:rPr lang="en-US" sz="3600" dirty="0" err="1">
                <a:latin typeface="Lato Medium" charset="0"/>
                <a:ea typeface="Lato Medium" charset="0"/>
                <a:cs typeface="Lato Medium" charset="0"/>
              </a:rPr>
              <a:t>k</a:t>
            </a:r>
            <a:r>
              <a:rPr lang="en-US" sz="3600" baseline="-25000" dirty="0" err="1">
                <a:latin typeface="Lato Medium" charset="0"/>
                <a:ea typeface="Lato Medium" charset="0"/>
                <a:cs typeface="Lato Medium" charset="0"/>
              </a:rPr>
              <a:t>ISC</a:t>
            </a:r>
            <a:endParaRPr lang="en-US" sz="3600" baseline="-25000" dirty="0">
              <a:latin typeface="Lato Medium" charset="0"/>
              <a:ea typeface="Lato Medium" charset="0"/>
              <a:cs typeface="Lato Medium" charset="0"/>
            </a:endParaRPr>
          </a:p>
          <a:p>
            <a:pPr lvl="1" hangingPunct="1"/>
            <a:r>
              <a:rPr lang="en-US" sz="3600" dirty="0">
                <a:latin typeface="Lato Medium" charset="0"/>
                <a:ea typeface="Lato Medium" charset="0"/>
                <a:cs typeface="Lato Medium" charset="0"/>
              </a:rPr>
              <a:t>Transfer integrals (</a:t>
            </a:r>
            <a:r>
              <a:rPr lang="en-US" sz="3600" dirty="0" err="1">
                <a:latin typeface="Lato Medium" charset="0"/>
                <a:ea typeface="Lato Medium" charset="0"/>
                <a:cs typeface="Lato Medium" charset="0"/>
              </a:rPr>
              <a:t>mobilities</a:t>
            </a:r>
            <a:r>
              <a:rPr lang="en-US" sz="3600" dirty="0">
                <a:latin typeface="Lato Medium" charset="0"/>
                <a:ea typeface="Lato Medium" charset="0"/>
                <a:cs typeface="Lato Medium" charset="0"/>
              </a:rPr>
              <a:t>)</a:t>
            </a:r>
          </a:p>
          <a:p>
            <a:pPr lvl="1" hangingPunct="1"/>
            <a:r>
              <a:rPr lang="en-US" sz="3600" dirty="0" err="1">
                <a:latin typeface="Lato Medium" charset="0"/>
                <a:ea typeface="Lato Medium" charset="0"/>
                <a:cs typeface="Lato Medium" charset="0"/>
              </a:rPr>
              <a:t>Vibrationally</a:t>
            </a:r>
            <a:r>
              <a:rPr lang="en-US" sz="3600" dirty="0">
                <a:latin typeface="Lato Medium" charset="0"/>
                <a:ea typeface="Lato Medium" charset="0"/>
                <a:cs typeface="Lato Medium" charset="0"/>
              </a:rPr>
              <a:t> resolved abs/</a:t>
            </a:r>
            <a:r>
              <a:rPr lang="en-US" sz="3600" dirty="0" err="1">
                <a:latin typeface="Lato Medium" charset="0"/>
                <a:ea typeface="Lato Medium" charset="0"/>
                <a:cs typeface="Lato Medium" charset="0"/>
              </a:rPr>
              <a:t>em</a:t>
            </a:r>
            <a:endParaRPr lang="en-US" sz="3600" dirty="0">
              <a:latin typeface="Lato Medium" charset="0"/>
              <a:ea typeface="Lato Medium" charset="0"/>
              <a:cs typeface="Lato Medium" charset="0"/>
            </a:endParaRPr>
          </a:p>
          <a:p>
            <a:pPr lvl="1" hangingPunct="1"/>
            <a:endParaRPr lang="en-US" sz="3600" dirty="0">
              <a:latin typeface="Lato Medium" charset="0"/>
              <a:ea typeface="Lato Medium" charset="0"/>
              <a:cs typeface="Lato Medium" charset="0"/>
            </a:endParaRPr>
          </a:p>
        </p:txBody>
      </p:sp>
      <p:pic>
        <p:nvPicPr>
          <p:cNvPr id="6" name="Picture 5" descr="TOC.png"/>
          <p:cNvPicPr>
            <a:picLocks noChangeAspect="1"/>
          </p:cNvPicPr>
          <p:nvPr/>
        </p:nvPicPr>
        <p:blipFill rotWithShape="1">
          <a:blip r:embed="rId7" cstate="print"/>
          <a:srcRect l="1143" t="2197" r="72530" b="10291"/>
          <a:stretch/>
        </p:blipFill>
        <p:spPr>
          <a:xfrm>
            <a:off x="8783182" y="7836773"/>
            <a:ext cx="2808000" cy="4671000"/>
          </a:xfrm>
          <a:prstGeom prst="rect">
            <a:avLst/>
          </a:prstGeom>
        </p:spPr>
      </p:pic>
      <p:sp>
        <p:nvSpPr>
          <p:cNvPr id="13" name="Text Box 17"/>
          <p:cNvSpPr txBox="1">
            <a:spLocks noChangeArrowheads="1"/>
          </p:cNvSpPr>
          <p:nvPr/>
        </p:nvSpPr>
        <p:spPr bwMode="auto">
          <a:xfrm>
            <a:off x="12666920" y="7733948"/>
            <a:ext cx="3852004"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smtClean="0">
                <a:latin typeface="Lato" charset="0"/>
                <a:ea typeface="Lato" charset="0"/>
                <a:cs typeface="Lato" charset="0"/>
              </a:rPr>
              <a:t>23 </a:t>
            </a:r>
            <a:r>
              <a:rPr lang="en-US" altLang="ja-JP" sz="3300" dirty="0" err="1" smtClean="0">
                <a:latin typeface="Lato" charset="0"/>
                <a:ea typeface="Lato" charset="0"/>
                <a:cs typeface="Lato" charset="0"/>
              </a:rPr>
              <a:t>Ir</a:t>
            </a:r>
            <a:r>
              <a:rPr lang="en-US" altLang="ja-JP" sz="3300" dirty="0" smtClean="0">
                <a:latin typeface="Lato" charset="0"/>
                <a:ea typeface="Lato" charset="0"/>
                <a:cs typeface="Lato" charset="0"/>
              </a:rPr>
              <a:t>, Rh, Ru, </a:t>
            </a:r>
            <a:r>
              <a:rPr lang="en-US" altLang="ja-JP" sz="3300" dirty="0" err="1" smtClean="0">
                <a:latin typeface="Lato" charset="0"/>
                <a:ea typeface="Lato" charset="0"/>
                <a:cs typeface="Lato" charset="0"/>
              </a:rPr>
              <a:t>Os</a:t>
            </a:r>
            <a:r>
              <a:rPr lang="en-US" altLang="ja-JP" sz="3300" dirty="0" smtClean="0">
                <a:latin typeface="Lato" charset="0"/>
                <a:ea typeface="Lato" charset="0"/>
                <a:cs typeface="Lato" charset="0"/>
              </a:rPr>
              <a:t>, Pt, Re complexes</a:t>
            </a:r>
            <a:endParaRPr lang="en-US" altLang="ja-JP" sz="3300" dirty="0">
              <a:latin typeface="Lato" charset="0"/>
              <a:ea typeface="Lato" charset="0"/>
              <a:cs typeface="Lato" charset="0"/>
            </a:endParaRPr>
          </a:p>
        </p:txBody>
      </p:sp>
    </p:spTree>
    <p:extLst>
      <p:ext uri="{BB962C8B-B14F-4D97-AF65-F5344CB8AC3E}">
        <p14:creationId xmlns:p14="http://schemas.microsoft.com/office/powerpoint/2010/main" val="1245482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 y="95461"/>
            <a:ext cx="18288001" cy="1271555"/>
          </a:xfrm>
        </p:spPr>
        <p:txBody>
          <a:bodyPr>
            <a:noAutofit/>
          </a:bodyPr>
          <a:lstStyle/>
          <a:p>
            <a:r>
              <a:rPr lang="en-US" sz="6000" b="1" dirty="0"/>
              <a:t>Intersystem </a:t>
            </a:r>
            <a:r>
              <a:rPr lang="en-US" sz="6000" b="1" dirty="0" smtClean="0"/>
              <a:t>crossing: spin-orbit </a:t>
            </a:r>
            <a:r>
              <a:rPr lang="en-US" sz="6000" b="1" dirty="0"/>
              <a:t>coupling</a:t>
            </a:r>
          </a:p>
        </p:txBody>
      </p:sp>
      <p:sp>
        <p:nvSpPr>
          <p:cNvPr id="8" name="TextBox 1"/>
          <p:cNvSpPr txBox="1"/>
          <p:nvPr/>
        </p:nvSpPr>
        <p:spPr>
          <a:xfrm>
            <a:off x="-1" y="11642901"/>
            <a:ext cx="14990648" cy="581671"/>
          </a:xfrm>
          <a:prstGeom prst="rect">
            <a:avLst/>
          </a:prstGeom>
          <a:noFill/>
        </p:spPr>
        <p:txBody>
          <a:bodyPr wrap="square" lIns="149327" tIns="74663" rIns="149327" bIns="74663" rtlCol="0">
            <a:spAutoFit/>
          </a:bodyPr>
          <a:lstStyle/>
          <a:p>
            <a:pPr algn="just"/>
            <a:r>
              <a:rPr lang="en-US" sz="2800" dirty="0" smtClean="0">
                <a:latin typeface="Lato" charset="0"/>
                <a:ea typeface="Lato" charset="0"/>
                <a:cs typeface="Lato" charset="0"/>
                <a:hlinkClick r:id="rId3"/>
              </a:rPr>
              <a:t>Phys</a:t>
            </a:r>
            <a:r>
              <a:rPr lang="en-US" sz="2800" dirty="0">
                <a:latin typeface="Lato" charset="0"/>
                <a:ea typeface="Lato" charset="0"/>
                <a:cs typeface="Lato" charset="0"/>
                <a:hlinkClick r:id="rId3"/>
              </a:rPr>
              <a:t>. Chem. Chem. Phys. </a:t>
            </a:r>
            <a:r>
              <a:rPr lang="en-US" sz="2800" b="1" dirty="0">
                <a:latin typeface="Lato" charset="0"/>
                <a:ea typeface="Lato" charset="0"/>
                <a:cs typeface="Lato" charset="0"/>
                <a:hlinkClick r:id="rId3"/>
              </a:rPr>
              <a:t>16</a:t>
            </a:r>
            <a:r>
              <a:rPr lang="en-US" sz="2800" dirty="0">
                <a:latin typeface="Lato" charset="0"/>
                <a:ea typeface="Lato" charset="0"/>
                <a:cs typeface="Lato" charset="0"/>
                <a:hlinkClick r:id="rId3"/>
              </a:rPr>
              <a:t>, 26184-26192 (2014)</a:t>
            </a:r>
            <a:endParaRPr lang="en-US" sz="2800" dirty="0">
              <a:latin typeface="Lato" charset="0"/>
              <a:ea typeface="Lato" charset="0"/>
              <a:cs typeface="Lato" charset="0"/>
            </a:endParaRPr>
          </a:p>
        </p:txBody>
      </p:sp>
      <p:pic>
        <p:nvPicPr>
          <p:cNvPr id="9" name="Picture 8" descr="SOC_OsII.png"/>
          <p:cNvPicPr>
            <a:picLocks noChangeAspect="1"/>
          </p:cNvPicPr>
          <p:nvPr/>
        </p:nvPicPr>
        <p:blipFill>
          <a:blip r:embed="rId4" cstate="print"/>
          <a:stretch>
            <a:fillRect/>
          </a:stretch>
        </p:blipFill>
        <p:spPr>
          <a:xfrm>
            <a:off x="470952" y="2004012"/>
            <a:ext cx="9522124" cy="5277321"/>
          </a:xfrm>
          <a:prstGeom prst="rect">
            <a:avLst/>
          </a:prstGeom>
        </p:spPr>
      </p:pic>
      <p:sp>
        <p:nvSpPr>
          <p:cNvPr id="10" name="Rectangle 9"/>
          <p:cNvSpPr/>
          <p:nvPr/>
        </p:nvSpPr>
        <p:spPr>
          <a:xfrm>
            <a:off x="470952" y="9915819"/>
            <a:ext cx="6448543" cy="1615827"/>
          </a:xfrm>
          <a:prstGeom prst="rect">
            <a:avLst/>
          </a:prstGeom>
        </p:spPr>
        <p:txBody>
          <a:bodyPr wrap="square">
            <a:spAutoFit/>
          </a:bodyPr>
          <a:lstStyle/>
          <a:p>
            <a:pPr algn="l"/>
            <a:r>
              <a:rPr lang="en-US" sz="3300" u="sng" dirty="0" err="1">
                <a:latin typeface="Symbol" pitchFamily="18" charset="2"/>
              </a:rPr>
              <a:t>l</a:t>
            </a:r>
            <a:r>
              <a:rPr lang="en-US" sz="3300" u="sng" baseline="-25000" dirty="0" err="1"/>
              <a:t>exc</a:t>
            </a:r>
            <a:r>
              <a:rPr lang="en-US" sz="3300" u="sng" dirty="0"/>
              <a:t>-dependent quantum yield</a:t>
            </a:r>
          </a:p>
          <a:p>
            <a:pPr algn="l"/>
            <a:r>
              <a:rPr lang="en-US" sz="3300" dirty="0"/>
              <a:t>SOCME negligible for S</a:t>
            </a:r>
            <a:r>
              <a:rPr lang="en-US" sz="3300" baseline="-25000" dirty="0"/>
              <a:t>1</a:t>
            </a:r>
            <a:r>
              <a:rPr lang="en-US" sz="3300" dirty="0"/>
              <a:t>-T</a:t>
            </a:r>
            <a:r>
              <a:rPr lang="en-US" sz="3300" baseline="-25000" dirty="0"/>
              <a:t>n</a:t>
            </a:r>
            <a:endParaRPr lang="en-US" sz="3300" dirty="0"/>
          </a:p>
          <a:p>
            <a:pPr algn="l"/>
            <a:r>
              <a:rPr lang="en-US" sz="3300" dirty="0"/>
              <a:t>ISC from higher </a:t>
            </a:r>
            <a:r>
              <a:rPr lang="en-US" sz="3300" dirty="0" err="1"/>
              <a:t>S</a:t>
            </a:r>
            <a:r>
              <a:rPr lang="en-US" sz="3300" baseline="-25000" dirty="0" err="1"/>
              <a:t>n</a:t>
            </a:r>
            <a:r>
              <a:rPr lang="en-US" sz="3300" baseline="-25000" dirty="0"/>
              <a:t> </a:t>
            </a:r>
            <a:r>
              <a:rPr lang="en-US" sz="3300" dirty="0"/>
              <a:t>states</a:t>
            </a:r>
          </a:p>
        </p:txBody>
      </p:sp>
      <p:sp>
        <p:nvSpPr>
          <p:cNvPr id="11" name="Rectangle 10"/>
          <p:cNvSpPr/>
          <p:nvPr/>
        </p:nvSpPr>
        <p:spPr>
          <a:xfrm>
            <a:off x="470952" y="7865573"/>
            <a:ext cx="7320993" cy="1938992"/>
          </a:xfrm>
          <a:prstGeom prst="rect">
            <a:avLst/>
          </a:prstGeom>
        </p:spPr>
        <p:txBody>
          <a:bodyPr wrap="square">
            <a:spAutoFit/>
          </a:bodyPr>
          <a:lstStyle/>
          <a:p>
            <a:pPr algn="l"/>
            <a:r>
              <a:rPr lang="en-US" sz="3000" b="1" u="sng" dirty="0">
                <a:latin typeface="Lato" charset="0"/>
                <a:ea typeface="Lato" charset="0"/>
                <a:cs typeface="Lato" charset="0"/>
              </a:rPr>
              <a:t>El-Sayed for organometallics</a:t>
            </a:r>
            <a:r>
              <a:rPr lang="en-US" sz="3000" u="sng" dirty="0">
                <a:latin typeface="Lato" charset="0"/>
                <a:ea typeface="Lato" charset="0"/>
                <a:cs typeface="Lato" charset="0"/>
              </a:rPr>
              <a:t>: </a:t>
            </a:r>
          </a:p>
          <a:p>
            <a:pPr algn="l"/>
            <a:r>
              <a:rPr lang="en-US" sz="3000" u="sng" dirty="0">
                <a:latin typeface="Lato" charset="0"/>
                <a:ea typeface="Lato" charset="0"/>
                <a:cs typeface="Lato" charset="0"/>
              </a:rPr>
              <a:t>SOC is largest when:</a:t>
            </a:r>
          </a:p>
          <a:p>
            <a:pPr algn="l">
              <a:buFont typeface="Arial" pitchFamily="34" charset="0"/>
              <a:buChar char="•"/>
            </a:pPr>
            <a:r>
              <a:rPr lang="en-US" sz="3000" dirty="0">
                <a:latin typeface="Lato" charset="0"/>
                <a:ea typeface="Lato" charset="0"/>
                <a:cs typeface="Lato" charset="0"/>
              </a:rPr>
              <a:t> both S (</a:t>
            </a:r>
            <a:r>
              <a:rPr lang="en-US" sz="3000" baseline="30000" dirty="0">
                <a:latin typeface="Lato" charset="0"/>
                <a:ea typeface="Lato" charset="0"/>
                <a:cs typeface="Lato" charset="0"/>
              </a:rPr>
              <a:t>1</a:t>
            </a:r>
            <a:r>
              <a:rPr lang="en-US" sz="3000" dirty="0">
                <a:latin typeface="Lato" charset="0"/>
                <a:ea typeface="Lato" charset="0"/>
                <a:cs typeface="Lato" charset="0"/>
              </a:rPr>
              <a:t>dπ*) and T (</a:t>
            </a:r>
            <a:r>
              <a:rPr lang="en-US" sz="3000" baseline="30000" dirty="0">
                <a:latin typeface="Lato" charset="0"/>
                <a:ea typeface="Lato" charset="0"/>
                <a:cs typeface="Lato" charset="0"/>
              </a:rPr>
              <a:t>3</a:t>
            </a:r>
            <a:r>
              <a:rPr lang="en-US" sz="3000" dirty="0">
                <a:latin typeface="Lato" charset="0"/>
                <a:ea typeface="Lato" charset="0"/>
                <a:cs typeface="Lato" charset="0"/>
              </a:rPr>
              <a:t>d’π*) are MLCT</a:t>
            </a:r>
          </a:p>
          <a:p>
            <a:pPr algn="l">
              <a:buFont typeface="Arial" pitchFamily="34" charset="0"/>
              <a:buChar char="•"/>
            </a:pPr>
            <a:r>
              <a:rPr lang="en-US" sz="3000" dirty="0">
                <a:latin typeface="Lato" charset="0"/>
                <a:ea typeface="Lato" charset="0"/>
                <a:cs typeface="Lato" charset="0"/>
              </a:rPr>
              <a:t> different d-</a:t>
            </a:r>
            <a:r>
              <a:rPr lang="en-US" sz="3000" dirty="0" err="1">
                <a:latin typeface="Lato" charset="0"/>
                <a:ea typeface="Lato" charset="0"/>
                <a:cs typeface="Lato" charset="0"/>
              </a:rPr>
              <a:t>orbitals</a:t>
            </a:r>
            <a:r>
              <a:rPr lang="en-US" sz="3000" dirty="0">
                <a:latin typeface="Lato" charset="0"/>
                <a:ea typeface="Lato" charset="0"/>
                <a:cs typeface="Lato" charset="0"/>
              </a:rPr>
              <a:t> are involved (d ≠ d’).</a:t>
            </a:r>
          </a:p>
        </p:txBody>
      </p:sp>
      <p:pic>
        <p:nvPicPr>
          <p:cNvPr id="2" name="Picture 1"/>
          <p:cNvPicPr>
            <a:picLocks noChangeAspect="1"/>
          </p:cNvPicPr>
          <p:nvPr/>
        </p:nvPicPr>
        <p:blipFill>
          <a:blip r:embed="rId5" cstate="print"/>
          <a:stretch>
            <a:fillRect/>
          </a:stretch>
        </p:blipFill>
        <p:spPr>
          <a:xfrm>
            <a:off x="10998199" y="1474628"/>
            <a:ext cx="7188200" cy="7137400"/>
          </a:xfrm>
          <a:prstGeom prst="rect">
            <a:avLst/>
          </a:prstGeom>
        </p:spPr>
      </p:pic>
      <p:sp>
        <p:nvSpPr>
          <p:cNvPr id="12" name="Rectangle 11"/>
          <p:cNvSpPr/>
          <p:nvPr/>
        </p:nvSpPr>
        <p:spPr>
          <a:xfrm>
            <a:off x="10865405" y="9177567"/>
            <a:ext cx="7320993" cy="1508105"/>
          </a:xfrm>
          <a:prstGeom prst="rect">
            <a:avLst/>
          </a:prstGeom>
        </p:spPr>
        <p:txBody>
          <a:bodyPr wrap="square">
            <a:spAutoFit/>
          </a:bodyPr>
          <a:lstStyle/>
          <a:p>
            <a:pPr algn="l"/>
            <a:r>
              <a:rPr lang="en-US" sz="3000" b="1" u="sng" dirty="0" smtClean="0">
                <a:latin typeface="Lato" charset="0"/>
                <a:ea typeface="Lato" charset="0"/>
                <a:cs typeface="Lato" charset="0"/>
              </a:rPr>
              <a:t>Surface-Hopping Dynamics Ru(</a:t>
            </a:r>
            <a:r>
              <a:rPr lang="en-US" sz="3000" b="1" u="sng" dirty="0" err="1" smtClean="0">
                <a:latin typeface="Lato" charset="0"/>
                <a:ea typeface="Lato" charset="0"/>
                <a:cs typeface="Lato" charset="0"/>
              </a:rPr>
              <a:t>bpy</a:t>
            </a:r>
            <a:r>
              <a:rPr lang="en-US" sz="3000" b="1" u="sng" dirty="0" smtClean="0">
                <a:latin typeface="Lato" charset="0"/>
                <a:ea typeface="Lato" charset="0"/>
                <a:cs typeface="Lato" charset="0"/>
              </a:rPr>
              <a:t>)</a:t>
            </a:r>
            <a:r>
              <a:rPr lang="en-US" sz="3000" b="1" u="sng" baseline="-25000" dirty="0" smtClean="0">
                <a:latin typeface="Lato" charset="0"/>
                <a:ea typeface="Lato" charset="0"/>
                <a:cs typeface="Lato" charset="0"/>
              </a:rPr>
              <a:t>3</a:t>
            </a:r>
            <a:r>
              <a:rPr lang="en-US" sz="3000" b="1" u="sng" baseline="30000" dirty="0" smtClean="0">
                <a:latin typeface="Lato" charset="0"/>
                <a:ea typeface="Lato" charset="0"/>
                <a:cs typeface="Lato" charset="0"/>
              </a:rPr>
              <a:t>2+</a:t>
            </a:r>
            <a:endParaRPr lang="en-US" sz="3000" b="1" u="sng" dirty="0" smtClean="0">
              <a:latin typeface="Lato" charset="0"/>
              <a:ea typeface="Lato" charset="0"/>
              <a:cs typeface="Lato" charset="0"/>
            </a:endParaRPr>
          </a:p>
          <a:p>
            <a:pPr marL="457200" indent="-457200" algn="l">
              <a:buFont typeface="Arial" charset="0"/>
              <a:buChar char="•"/>
            </a:pPr>
            <a:r>
              <a:rPr lang="en-US" sz="3000" dirty="0" smtClean="0">
                <a:latin typeface="Lato" charset="0"/>
                <a:ea typeface="Lato" charset="0"/>
                <a:cs typeface="Lato" charset="0"/>
              </a:rPr>
              <a:t>Interface SHARC-ADF with ISC (SOC)</a:t>
            </a:r>
          </a:p>
          <a:p>
            <a:pPr marL="457200" indent="-457200" algn="l">
              <a:buFont typeface="Arial" charset="0"/>
              <a:buChar char="•"/>
            </a:pPr>
            <a:r>
              <a:rPr lang="en-US" sz="3200" dirty="0" smtClean="0"/>
              <a:t>ISC </a:t>
            </a:r>
            <a:r>
              <a:rPr lang="en-US" sz="3200" dirty="0"/>
              <a:t>from higher S</a:t>
            </a:r>
            <a:r>
              <a:rPr lang="en-US" sz="3200" baseline="-25000" dirty="0"/>
              <a:t>n </a:t>
            </a:r>
            <a:r>
              <a:rPr lang="en-US" sz="3200" dirty="0" smtClean="0"/>
              <a:t>states </a:t>
            </a:r>
            <a:r>
              <a:rPr lang="en-US" sz="3200" dirty="0"/>
              <a:t>within 26 ± 3 fs</a:t>
            </a:r>
          </a:p>
        </p:txBody>
      </p:sp>
      <p:sp>
        <p:nvSpPr>
          <p:cNvPr id="3" name="Rectangle 2"/>
          <p:cNvSpPr/>
          <p:nvPr/>
        </p:nvSpPr>
        <p:spPr>
          <a:xfrm>
            <a:off x="10865406" y="11177075"/>
            <a:ext cx="7320993" cy="954107"/>
          </a:xfrm>
          <a:prstGeom prst="rect">
            <a:avLst/>
          </a:prstGeom>
        </p:spPr>
        <p:txBody>
          <a:bodyPr wrap="square">
            <a:spAutoFit/>
          </a:bodyPr>
          <a:lstStyle/>
          <a:p>
            <a:pPr algn="l"/>
            <a:r>
              <a:rPr lang="en-US" sz="2800" dirty="0" smtClean="0">
                <a:latin typeface="Lato Medium" charset="0"/>
                <a:ea typeface="Lato Medium" charset="0"/>
                <a:cs typeface="Lato Medium" charset="0"/>
              </a:rPr>
              <a:t>Atkins </a:t>
            </a:r>
            <a:r>
              <a:rPr lang="en-US" sz="2800" smtClean="0">
                <a:latin typeface="Lato Medium" charset="0"/>
                <a:ea typeface="Lato Medium" charset="0"/>
                <a:cs typeface="Lato Medium" charset="0"/>
              </a:rPr>
              <a:t>&amp; Gonzalez</a:t>
            </a:r>
            <a:endParaRPr lang="is-IS" sz="2800" dirty="0">
              <a:latin typeface="Lato Medium" charset="0"/>
              <a:ea typeface="Lato Medium" charset="0"/>
              <a:cs typeface="Lato Medium" charset="0"/>
              <a:hlinkClick r:id="rId6"/>
            </a:endParaRPr>
          </a:p>
          <a:p>
            <a:pPr algn="l"/>
            <a:r>
              <a:rPr lang="is-IS" sz="2800" dirty="0" smtClean="0">
                <a:latin typeface="Lato Medium" charset="0"/>
                <a:ea typeface="Lato Medium" charset="0"/>
                <a:cs typeface="Lato Medium" charset="0"/>
                <a:hlinkClick r:id="rId6"/>
              </a:rPr>
              <a:t>J</a:t>
            </a:r>
            <a:r>
              <a:rPr lang="is-IS" sz="2800" dirty="0">
                <a:latin typeface="Lato Medium" charset="0"/>
                <a:ea typeface="Lato Medium" charset="0"/>
                <a:cs typeface="Lato Medium" charset="0"/>
                <a:hlinkClick r:id="rId6"/>
              </a:rPr>
              <a:t>. Phys. Chem. Lett</a:t>
            </a:r>
            <a:r>
              <a:rPr lang="is-IS" sz="2800" dirty="0" smtClean="0">
                <a:latin typeface="Lato Medium" charset="0"/>
                <a:ea typeface="Lato Medium" charset="0"/>
                <a:cs typeface="Lato Medium" charset="0"/>
                <a:hlinkClick r:id="rId6"/>
              </a:rPr>
              <a:t>.,,</a:t>
            </a:r>
            <a:r>
              <a:rPr lang="is-IS" sz="2800" dirty="0">
                <a:latin typeface="Lato Medium" charset="0"/>
                <a:ea typeface="Lato Medium" charset="0"/>
                <a:cs typeface="Lato Medium" charset="0"/>
                <a:hlinkClick r:id="rId6"/>
              </a:rPr>
              <a:t> </a:t>
            </a:r>
            <a:r>
              <a:rPr lang="is-IS" sz="2800" dirty="0" smtClean="0">
                <a:latin typeface="Lato Medium" charset="0"/>
                <a:ea typeface="Lato Medium" charset="0"/>
                <a:cs typeface="Lato Medium" charset="0"/>
                <a:hlinkClick r:id="rId6"/>
              </a:rPr>
              <a:t>8, 3840–3845 (2017)</a:t>
            </a:r>
            <a:endParaRPr lang="is-IS" sz="2800" dirty="0">
              <a:latin typeface="Lato Medium" charset="0"/>
              <a:ea typeface="Lato Medium" charset="0"/>
              <a:cs typeface="Lato Medium" charset="0"/>
            </a:endParaRPr>
          </a:p>
        </p:txBody>
      </p:sp>
    </p:spTree>
    <p:extLst>
      <p:ext uri="{BB962C8B-B14F-4D97-AF65-F5344CB8AC3E}">
        <p14:creationId xmlns:p14="http://schemas.microsoft.com/office/powerpoint/2010/main" val="1632149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49848" y="4854210"/>
            <a:ext cx="6423144" cy="5604192"/>
          </a:xfrm>
          <a:prstGeom prst="rect">
            <a:avLst/>
          </a:prstGeom>
        </p:spPr>
      </p:pic>
      <p:sp>
        <p:nvSpPr>
          <p:cNvPr id="18434" name="Rectangle 2"/>
          <p:cNvSpPr>
            <a:spLocks noGrp="1" noChangeArrowheads="1"/>
          </p:cNvSpPr>
          <p:nvPr>
            <p:ph type="title"/>
          </p:nvPr>
        </p:nvSpPr>
        <p:spPr>
          <a:xfrm>
            <a:off x="215008" y="232787"/>
            <a:ext cx="17857984" cy="1123950"/>
          </a:xfrm>
        </p:spPr>
        <p:txBody>
          <a:bodyPr>
            <a:normAutofit/>
          </a:bodyPr>
          <a:lstStyle/>
          <a:p>
            <a:r>
              <a:rPr lang="en-US" sz="6600" b="1" dirty="0"/>
              <a:t>Non-adiabatic dynamics: SHARC</a:t>
            </a:r>
          </a:p>
        </p:txBody>
      </p:sp>
      <p:sp>
        <p:nvSpPr>
          <p:cNvPr id="8" name="TextBox 1"/>
          <p:cNvSpPr txBox="1"/>
          <p:nvPr/>
        </p:nvSpPr>
        <p:spPr>
          <a:xfrm>
            <a:off x="0" y="9257370"/>
            <a:ext cx="11434840" cy="3217255"/>
          </a:xfrm>
          <a:prstGeom prst="rect">
            <a:avLst/>
          </a:prstGeom>
          <a:noFill/>
        </p:spPr>
        <p:txBody>
          <a:bodyPr wrap="square" lIns="199102" tIns="99550" rIns="199102" bIns="99550" rtlCol="0">
            <a:spAutoFit/>
          </a:bodyPr>
          <a:lstStyle/>
          <a:p>
            <a:r>
              <a:rPr lang="en-US" sz="2800" dirty="0"/>
              <a:t>M. Richter, P. </a:t>
            </a:r>
            <a:r>
              <a:rPr lang="en-US" sz="2800" dirty="0" err="1"/>
              <a:t>Marquetand</a:t>
            </a:r>
            <a:r>
              <a:rPr lang="en-US" sz="2800" dirty="0"/>
              <a:t>, J. González-Vázquez, I. Sola, L. González, </a:t>
            </a:r>
            <a:r>
              <a:rPr lang="en-US" sz="2800" i="1" dirty="0"/>
              <a:t>SHARC – ab initio molecular dynamics with surface hopping in the adiabatic representation including arbitrary couplings, </a:t>
            </a:r>
            <a:r>
              <a:rPr lang="en-US" sz="2800" dirty="0"/>
              <a:t>J. Chem. Theory </a:t>
            </a:r>
            <a:r>
              <a:rPr lang="en-US" sz="2800" dirty="0" err="1"/>
              <a:t>Comput</a:t>
            </a:r>
            <a:r>
              <a:rPr lang="en-US" sz="2800" dirty="0"/>
              <a:t>., </a:t>
            </a:r>
            <a:r>
              <a:rPr lang="en-US" sz="2800" b="1" dirty="0"/>
              <a:t>7</a:t>
            </a:r>
            <a:r>
              <a:rPr lang="en-US" sz="2800" dirty="0"/>
              <a:t>, 1253-1258 (2011).</a:t>
            </a:r>
          </a:p>
          <a:p>
            <a:r>
              <a:rPr lang="en-US" sz="2800" dirty="0"/>
              <a:t>S. Mai, P. </a:t>
            </a:r>
            <a:r>
              <a:rPr lang="en-US" sz="2800" dirty="0" err="1"/>
              <a:t>Marquetand</a:t>
            </a:r>
            <a:r>
              <a:rPr lang="en-US" sz="2800" dirty="0"/>
              <a:t>, L. González, </a:t>
            </a:r>
            <a:r>
              <a:rPr lang="en-US" sz="2800" i="1" dirty="0"/>
              <a:t>A General Method to Describe Intersystem Crossing in Trajectory Surface Hopping</a:t>
            </a:r>
            <a:r>
              <a:rPr lang="en-US" sz="2800" dirty="0"/>
              <a:t>, Int. J. Quantum Chem., </a:t>
            </a:r>
            <a:r>
              <a:rPr lang="en-US" sz="2800" b="1" dirty="0"/>
              <a:t>115</a:t>
            </a:r>
            <a:r>
              <a:rPr lang="en-US" sz="2800" dirty="0"/>
              <a:t>, 1215 (2015).</a:t>
            </a:r>
          </a:p>
        </p:txBody>
      </p:sp>
      <p:pic>
        <p:nvPicPr>
          <p:cNvPr id="10242" name="Picture 2" descr="https://sharc-md.org/wp-content/uploads/2014/10/Banner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3" y="1961459"/>
            <a:ext cx="18434018" cy="259228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3"/>
          <p:cNvSpPr txBox="1">
            <a:spLocks noChangeArrowheads="1"/>
          </p:cNvSpPr>
          <p:nvPr/>
        </p:nvSpPr>
        <p:spPr bwMode="auto">
          <a:xfrm>
            <a:off x="359024" y="4985793"/>
            <a:ext cx="17928976" cy="5739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rgbClr val="004677"/>
                </a:solidFill>
                <a:latin typeface="+mn-lt"/>
                <a:cs typeface="+mn-cs"/>
              </a:defRPr>
            </a:lvl2pPr>
            <a:lvl3pPr marL="1143000" indent="-228600" algn="l" rtl="0" eaLnBrk="0" fontAlgn="base" hangingPunct="0">
              <a:spcBef>
                <a:spcPct val="20000"/>
              </a:spcBef>
              <a:spcAft>
                <a:spcPct val="0"/>
              </a:spcAft>
              <a:buChar char="•"/>
              <a:defRPr sz="1600">
                <a:solidFill>
                  <a:schemeClr val="tx1"/>
                </a:solidFill>
                <a:latin typeface="+mn-lt"/>
                <a:cs typeface="+mn-cs"/>
              </a:defRPr>
            </a:lvl3pPr>
            <a:lvl4pPr marL="1600200" indent="-228600" algn="l" rtl="0" eaLnBrk="0" fontAlgn="base" hangingPunct="0">
              <a:spcBef>
                <a:spcPct val="20000"/>
              </a:spcBef>
              <a:spcAft>
                <a:spcPct val="0"/>
              </a:spcAft>
              <a:buChar char="–"/>
              <a:defRPr sz="1400">
                <a:solidFill>
                  <a:srgbClr val="004677"/>
                </a:solidFill>
                <a:latin typeface="+mn-lt"/>
                <a:cs typeface="+mn-cs"/>
              </a:defRPr>
            </a:lvl4pPr>
            <a:lvl5pPr marL="2057400" indent="-228600" algn="l" rtl="0" eaLnBrk="0" fontAlgn="base" hangingPunct="0">
              <a:spcBef>
                <a:spcPct val="20000"/>
              </a:spcBef>
              <a:spcAft>
                <a:spcPct val="0"/>
              </a:spcAft>
              <a:buChar char="»"/>
              <a:defRPr sz="1400">
                <a:solidFill>
                  <a:schemeClr val="tx1"/>
                </a:solidFill>
                <a:latin typeface="+mn-lt"/>
                <a:cs typeface="+mn-cs"/>
              </a:defRPr>
            </a:lvl5pPr>
            <a:lvl6pPr marL="2514600" indent="-228600" algn="l" rtl="0" fontAlgn="base">
              <a:spcBef>
                <a:spcPct val="20000"/>
              </a:spcBef>
              <a:spcAft>
                <a:spcPct val="0"/>
              </a:spcAft>
              <a:buChar char="»"/>
              <a:defRPr sz="1400">
                <a:solidFill>
                  <a:schemeClr val="tx1"/>
                </a:solidFill>
                <a:latin typeface="+mn-lt"/>
                <a:cs typeface="+mn-cs"/>
              </a:defRPr>
            </a:lvl6pPr>
            <a:lvl7pPr marL="2971800" indent="-228600" algn="l" rtl="0" fontAlgn="base">
              <a:spcBef>
                <a:spcPct val="20000"/>
              </a:spcBef>
              <a:spcAft>
                <a:spcPct val="0"/>
              </a:spcAft>
              <a:buChar char="»"/>
              <a:defRPr sz="1400">
                <a:solidFill>
                  <a:schemeClr val="tx1"/>
                </a:solidFill>
                <a:latin typeface="+mn-lt"/>
                <a:cs typeface="+mn-cs"/>
              </a:defRPr>
            </a:lvl7pPr>
            <a:lvl8pPr marL="3429000" indent="-228600" algn="l" rtl="0" fontAlgn="base">
              <a:spcBef>
                <a:spcPct val="20000"/>
              </a:spcBef>
              <a:spcAft>
                <a:spcPct val="0"/>
              </a:spcAft>
              <a:buChar char="»"/>
              <a:defRPr sz="1400">
                <a:solidFill>
                  <a:schemeClr val="tx1"/>
                </a:solidFill>
                <a:latin typeface="+mn-lt"/>
                <a:cs typeface="+mn-cs"/>
              </a:defRPr>
            </a:lvl8pPr>
            <a:lvl9pPr marL="3886200" indent="-228600" algn="l" rtl="0" fontAlgn="base">
              <a:spcBef>
                <a:spcPct val="20000"/>
              </a:spcBef>
              <a:spcAft>
                <a:spcPct val="0"/>
              </a:spcAft>
              <a:buChar char="»"/>
              <a:defRPr sz="1400">
                <a:solidFill>
                  <a:schemeClr val="tx1"/>
                </a:solidFill>
                <a:latin typeface="+mn-lt"/>
                <a:cs typeface="+mn-cs"/>
              </a:defRPr>
            </a:lvl9pPr>
          </a:lstStyle>
          <a:p>
            <a:pPr eaLnBrk="1" hangingPunct="1">
              <a:lnSpc>
                <a:spcPct val="90000"/>
              </a:lnSpc>
            </a:pPr>
            <a:r>
              <a:rPr lang="en-US" altLang="ja-JP" sz="4400" dirty="0"/>
              <a:t>collaboration with Gonzalez, </a:t>
            </a:r>
            <a:r>
              <a:rPr lang="en-US" altLang="ja-JP" sz="4400" dirty="0" err="1"/>
              <a:t>Oppel</a:t>
            </a:r>
            <a:endParaRPr lang="en-US" altLang="ja-JP" sz="4400" dirty="0"/>
          </a:p>
          <a:p>
            <a:pPr eaLnBrk="1" hangingPunct="1">
              <a:lnSpc>
                <a:spcPct val="90000"/>
              </a:lnSpc>
            </a:pPr>
            <a:r>
              <a:rPr lang="en-US" altLang="ja-JP" sz="4400" dirty="0"/>
              <a:t>Surface Hopping w/ </a:t>
            </a:r>
            <a:r>
              <a:rPr lang="en-US" altLang="ja-JP" sz="4400" dirty="0" err="1"/>
              <a:t>ARbitrary</a:t>
            </a:r>
            <a:r>
              <a:rPr lang="en-US" altLang="ja-JP" sz="4400" dirty="0"/>
              <a:t> Couplings</a:t>
            </a:r>
          </a:p>
          <a:p>
            <a:pPr eaLnBrk="1" hangingPunct="1">
              <a:lnSpc>
                <a:spcPct val="90000"/>
              </a:lnSpc>
            </a:pPr>
            <a:r>
              <a:rPr lang="en-US" altLang="ja-JP" sz="4400" dirty="0" err="1"/>
              <a:t>k</a:t>
            </a:r>
            <a:r>
              <a:rPr lang="en-US" altLang="ja-JP" sz="4400" baseline="-25000" dirty="0" err="1"/>
              <a:t>ISC</a:t>
            </a:r>
            <a:r>
              <a:rPr lang="en-US" altLang="ja-JP" sz="4400" dirty="0"/>
              <a:t> through </a:t>
            </a:r>
            <a:r>
              <a:rPr lang="en-US" altLang="ja-JP" sz="4400" dirty="0" smtClean="0"/>
              <a:t>non-adiabatic couplings </a:t>
            </a:r>
            <a:r>
              <a:rPr lang="en-US" altLang="ja-JP" sz="4400" dirty="0"/>
              <a:t>+ SOC</a:t>
            </a:r>
          </a:p>
          <a:p>
            <a:pPr eaLnBrk="1" hangingPunct="1">
              <a:lnSpc>
                <a:spcPct val="90000"/>
              </a:lnSpc>
            </a:pPr>
            <a:r>
              <a:rPr lang="en-US" altLang="ja-JP" sz="4400" dirty="0"/>
              <a:t>to be extended to (TD)DFTB</a:t>
            </a:r>
          </a:p>
          <a:p>
            <a:pPr lvl="1" eaLnBrk="1" hangingPunct="1">
              <a:lnSpc>
                <a:spcPct val="90000"/>
              </a:lnSpc>
            </a:pPr>
            <a:endParaRPr lang="en-US" altLang="ja-JP" sz="4400" dirty="0"/>
          </a:p>
        </p:txBody>
      </p:sp>
    </p:spTree>
    <p:extLst>
      <p:ext uri="{BB962C8B-B14F-4D97-AF65-F5344CB8AC3E}">
        <p14:creationId xmlns:p14="http://schemas.microsoft.com/office/powerpoint/2010/main" val="13731880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2286000" y="1714500"/>
            <a:ext cx="13716000" cy="83099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4800"/>
          </a:p>
        </p:txBody>
      </p:sp>
      <p:sp>
        <p:nvSpPr>
          <p:cNvPr id="30725" name="Title 10"/>
          <p:cNvSpPr>
            <a:spLocks noGrp="1"/>
          </p:cNvSpPr>
          <p:nvPr>
            <p:ph type="title"/>
          </p:nvPr>
        </p:nvSpPr>
        <p:spPr>
          <a:xfrm>
            <a:off x="0" y="347938"/>
            <a:ext cx="18288000" cy="1038225"/>
          </a:xfrm>
        </p:spPr>
        <p:txBody>
          <a:bodyPr>
            <a:normAutofit fontScale="90000"/>
          </a:bodyPr>
          <a:lstStyle/>
          <a:p>
            <a:r>
              <a:rPr lang="nl-NL" dirty="0" smtClean="0"/>
              <a:t> XANES/NEXAFS: Ru water-splitting cat.</a:t>
            </a:r>
            <a:endParaRPr lang="en-US" dirty="0" smtClean="0"/>
          </a:p>
        </p:txBody>
      </p:sp>
      <p:pic>
        <p:nvPicPr>
          <p:cNvPr id="1333252" name="Picture 4" descr="Calculated L2,3-edges XANES spectrum of Ru complexes with SOC-TDDFT"/>
          <p:cNvPicPr>
            <a:picLocks noChangeAspect="1" noChangeArrowheads="1"/>
          </p:cNvPicPr>
          <p:nvPr/>
        </p:nvPicPr>
        <p:blipFill>
          <a:blip r:embed="rId3" cstate="print"/>
          <a:srcRect/>
          <a:stretch>
            <a:fillRect/>
          </a:stretch>
        </p:blipFill>
        <p:spPr bwMode="auto">
          <a:xfrm>
            <a:off x="7173256" y="1951514"/>
            <a:ext cx="10556370" cy="8158566"/>
          </a:xfrm>
          <a:prstGeom prst="rect">
            <a:avLst/>
          </a:prstGeom>
          <a:noFill/>
        </p:spPr>
      </p:pic>
      <p:sp>
        <p:nvSpPr>
          <p:cNvPr id="18" name="Rectangle 17"/>
          <p:cNvSpPr/>
          <p:nvPr/>
        </p:nvSpPr>
        <p:spPr>
          <a:xfrm>
            <a:off x="7173256" y="10675431"/>
            <a:ext cx="10900201" cy="1569660"/>
          </a:xfrm>
          <a:prstGeom prst="rect">
            <a:avLst/>
          </a:prstGeom>
        </p:spPr>
        <p:txBody>
          <a:bodyPr wrap="square">
            <a:spAutoFit/>
          </a:bodyPr>
          <a:lstStyle/>
          <a:p>
            <a:pPr algn="l"/>
            <a:r>
              <a:rPr lang="en-US" sz="2400" dirty="0">
                <a:latin typeface="Lato Medium" charset="0"/>
                <a:ea typeface="Lato Medium" charset="0"/>
                <a:cs typeface="Lato Medium" charset="0"/>
              </a:rPr>
              <a:t>I. </a:t>
            </a:r>
            <a:r>
              <a:rPr lang="en-US" sz="2400" dirty="0" err="1">
                <a:latin typeface="Lato Medium" charset="0"/>
                <a:ea typeface="Lato Medium" charset="0"/>
                <a:cs typeface="Lato Medium" charset="0"/>
              </a:rPr>
              <a:t>Alperovich</a:t>
            </a:r>
            <a:r>
              <a:rPr lang="en-US" sz="2400" dirty="0">
                <a:latin typeface="Lato Medium" charset="0"/>
                <a:ea typeface="Lato Medium" charset="0"/>
                <a:cs typeface="Lato Medium" charset="0"/>
              </a:rPr>
              <a:t>, G. </a:t>
            </a:r>
            <a:r>
              <a:rPr lang="en-US" sz="2400" dirty="0" err="1">
                <a:latin typeface="Lato Medium" charset="0"/>
                <a:ea typeface="Lato Medium" charset="0"/>
                <a:cs typeface="Lato Medium" charset="0"/>
              </a:rPr>
              <a:t>Smolentsev</a:t>
            </a:r>
            <a:r>
              <a:rPr lang="en-US" sz="2400" dirty="0">
                <a:latin typeface="Lato Medium" charset="0"/>
                <a:ea typeface="Lato Medium" charset="0"/>
                <a:cs typeface="Lato Medium" charset="0"/>
              </a:rPr>
              <a:t>, D. </a:t>
            </a:r>
            <a:r>
              <a:rPr lang="en-US" sz="2400" dirty="0" err="1">
                <a:latin typeface="Lato Medium" charset="0"/>
                <a:ea typeface="Lato Medium" charset="0"/>
                <a:cs typeface="Lato Medium" charset="0"/>
              </a:rPr>
              <a:t>Moonshiram</a:t>
            </a:r>
            <a:r>
              <a:rPr lang="en-US" sz="2400" dirty="0">
                <a:latin typeface="Lato Medium" charset="0"/>
                <a:ea typeface="Lato Medium" charset="0"/>
                <a:cs typeface="Lato Medium" charset="0"/>
              </a:rPr>
              <a:t>, J.W. </a:t>
            </a:r>
            <a:r>
              <a:rPr lang="en-US" sz="2400" dirty="0" err="1">
                <a:latin typeface="Lato Medium" charset="0"/>
                <a:ea typeface="Lato Medium" charset="0"/>
                <a:cs typeface="Lato Medium" charset="0"/>
              </a:rPr>
              <a:t>Jurss</a:t>
            </a:r>
            <a:r>
              <a:rPr lang="en-US" sz="2400" dirty="0">
                <a:latin typeface="Lato Medium" charset="0"/>
                <a:ea typeface="Lato Medium" charset="0"/>
                <a:cs typeface="Lato Medium" charset="0"/>
              </a:rPr>
              <a:t>, J.J. Concepcion, T.J. Meyer, A. </a:t>
            </a:r>
            <a:r>
              <a:rPr lang="en-US" sz="2400" dirty="0" err="1">
                <a:latin typeface="Lato Medium" charset="0"/>
                <a:ea typeface="Lato Medium" charset="0"/>
                <a:cs typeface="Lato Medium" charset="0"/>
              </a:rPr>
              <a:t>Soldatov</a:t>
            </a:r>
            <a:r>
              <a:rPr lang="en-US" sz="2400" dirty="0">
                <a:latin typeface="Lato Medium" charset="0"/>
                <a:ea typeface="Lato Medium" charset="0"/>
                <a:cs typeface="Lato Medium" charset="0"/>
              </a:rPr>
              <a:t>, Y. </a:t>
            </a:r>
            <a:r>
              <a:rPr lang="en-US" sz="2400" dirty="0" err="1">
                <a:latin typeface="Lato Medium" charset="0"/>
                <a:ea typeface="Lato Medium" charset="0"/>
                <a:cs typeface="Lato Medium" charset="0"/>
              </a:rPr>
              <a:t>Pushkar</a:t>
            </a:r>
            <a:r>
              <a:rPr lang="en-US" sz="2400" dirty="0">
                <a:latin typeface="Lato Medium" charset="0"/>
                <a:ea typeface="Lato Medium" charset="0"/>
                <a:cs typeface="Lato Medium" charset="0"/>
              </a:rPr>
              <a:t> Understanding the Electronic Structure of 4d Metal Complexes: From Molecular </a:t>
            </a:r>
            <a:r>
              <a:rPr lang="en-US" sz="2400" dirty="0" err="1">
                <a:latin typeface="Lato Medium" charset="0"/>
                <a:ea typeface="Lato Medium" charset="0"/>
                <a:cs typeface="Lato Medium" charset="0"/>
              </a:rPr>
              <a:t>Spinors</a:t>
            </a:r>
            <a:r>
              <a:rPr lang="en-US" sz="2400" dirty="0">
                <a:latin typeface="Lato Medium" charset="0"/>
                <a:ea typeface="Lato Medium" charset="0"/>
                <a:cs typeface="Lato Medium" charset="0"/>
              </a:rPr>
              <a:t> to L-Edge Spectra of a </a:t>
            </a:r>
            <a:r>
              <a:rPr lang="en-US" sz="2400" dirty="0" err="1">
                <a:latin typeface="Lato Medium" charset="0"/>
                <a:ea typeface="Lato Medium" charset="0"/>
                <a:cs typeface="Lato Medium" charset="0"/>
              </a:rPr>
              <a:t>di-Ru</a:t>
            </a:r>
            <a:r>
              <a:rPr lang="en-US" sz="2400" dirty="0">
                <a:latin typeface="Lato Medium" charset="0"/>
                <a:ea typeface="Lato Medium" charset="0"/>
                <a:cs typeface="Lato Medium" charset="0"/>
              </a:rPr>
              <a:t> Catalyst </a:t>
            </a:r>
            <a:r>
              <a:rPr lang="en-US" sz="2400" dirty="0">
                <a:latin typeface="Lato Medium" charset="0"/>
                <a:ea typeface="Lato Medium" charset="0"/>
                <a:cs typeface="Lato Medium" charset="0"/>
                <a:hlinkClick r:id="rId4"/>
              </a:rPr>
              <a:t>J. Am. Chem. Soc., 133 15786-15794 (2011)</a:t>
            </a:r>
            <a:r>
              <a:rPr lang="en-US" sz="2400" dirty="0">
                <a:latin typeface="Lato Medium" charset="0"/>
                <a:ea typeface="Lato Medium" charset="0"/>
                <a:cs typeface="Lato Medium" charset="0"/>
              </a:rPr>
              <a:t>. </a:t>
            </a:r>
          </a:p>
        </p:txBody>
      </p:sp>
      <p:sp>
        <p:nvSpPr>
          <p:cNvPr id="7" name="Content Placeholder 3"/>
          <p:cNvSpPr>
            <a:spLocks noGrp="1"/>
          </p:cNvSpPr>
          <p:nvPr>
            <p:ph sz="quarter" idx="4294967295"/>
          </p:nvPr>
        </p:nvSpPr>
        <p:spPr>
          <a:xfrm>
            <a:off x="558374" y="2154746"/>
            <a:ext cx="6695786" cy="6999232"/>
          </a:xfrm>
          <a:prstGeom prst="rect">
            <a:avLst/>
          </a:prstGeom>
        </p:spPr>
        <p:txBody>
          <a:bodyPr>
            <a:normAutofit lnSpcReduction="10000"/>
          </a:bodyPr>
          <a:lstStyle/>
          <a:p>
            <a:pPr eaLnBrk="1" hangingPunct="1"/>
            <a:r>
              <a:rPr lang="en-US" dirty="0" smtClean="0"/>
              <a:t>SOC necessary for L</a:t>
            </a:r>
            <a:r>
              <a:rPr lang="en-US" baseline="-25000" dirty="0" smtClean="0"/>
              <a:t>2,3</a:t>
            </a:r>
          </a:p>
          <a:p>
            <a:pPr lvl="1"/>
            <a:r>
              <a:rPr lang="en-US" dirty="0" smtClean="0"/>
              <a:t>Selected (core) excitations</a:t>
            </a:r>
          </a:p>
          <a:p>
            <a:pPr lvl="1"/>
            <a:r>
              <a:rPr lang="en-US" dirty="0" smtClean="0"/>
              <a:t>FDMNES, FEFF fails</a:t>
            </a:r>
          </a:p>
          <a:p>
            <a:pPr lvl="1"/>
            <a:r>
              <a:rPr lang="en-US" dirty="0" smtClean="0"/>
              <a:t>New: LFDFT </a:t>
            </a:r>
          </a:p>
          <a:p>
            <a:pPr lvl="1"/>
            <a:endParaRPr lang="en-US" dirty="0" smtClean="0"/>
          </a:p>
          <a:p>
            <a:r>
              <a:rPr lang="en-US" dirty="0" smtClean="0"/>
              <a:t>K-edges,  XPS</a:t>
            </a:r>
          </a:p>
          <a:p>
            <a:pPr lvl="1"/>
            <a:r>
              <a:rPr lang="en-US" dirty="0" smtClean="0"/>
              <a:t>Fast Slater-TS or TP</a:t>
            </a:r>
          </a:p>
          <a:p>
            <a:pPr lvl="1"/>
            <a:r>
              <a:rPr lang="en-US" dirty="0" smtClean="0"/>
              <a:t>KS energies or </a:t>
            </a:r>
            <a:r>
              <a:rPr lang="en-US" dirty="0" smtClean="0">
                <a:latin typeface="Symbol" charset="2"/>
                <a:ea typeface="Symbol" charset="2"/>
                <a:cs typeface="Symbol" charset="2"/>
              </a:rPr>
              <a:t>D</a:t>
            </a:r>
            <a:r>
              <a:rPr lang="en-US" dirty="0" smtClean="0"/>
              <a:t>SCF</a:t>
            </a:r>
          </a:p>
          <a:p>
            <a:pPr lvl="1"/>
            <a:r>
              <a:rPr lang="en-US" dirty="0" smtClean="0"/>
              <a:t>Polarization-resolved possible</a:t>
            </a:r>
          </a:p>
          <a:p>
            <a:pPr lvl="1"/>
            <a:r>
              <a:rPr lang="en-US" dirty="0" smtClean="0"/>
              <a:t>Helps determine exp. structure</a:t>
            </a:r>
          </a:p>
          <a:p>
            <a:pPr marL="476250" lvl="1" indent="0">
              <a:buNone/>
            </a:pPr>
            <a:r>
              <a:rPr lang="en-US" sz="2400" dirty="0"/>
              <a:t>	    </a:t>
            </a:r>
          </a:p>
          <a:p>
            <a:pPr marL="476250" lvl="1" indent="0">
              <a:buNone/>
            </a:pPr>
            <a:r>
              <a:rPr lang="de-DE" sz="2400" dirty="0" smtClean="0"/>
              <a:t>e.g. J</a:t>
            </a:r>
            <a:r>
              <a:rPr lang="de-DE" sz="2400" dirty="0"/>
              <a:t>. Phys. Chem. C 116, 18910 (2012</a:t>
            </a:r>
            <a:r>
              <a:rPr lang="de-DE" sz="2400" dirty="0" smtClean="0"/>
              <a:t>); </a:t>
            </a:r>
            <a:r>
              <a:rPr lang="en-US" altLang="it-IT" sz="2400" dirty="0"/>
              <a:t>141, 044313 (2014)</a:t>
            </a:r>
            <a:endParaRPr lang="en-GB" altLang="it-IT" sz="2400" dirty="0"/>
          </a:p>
          <a:p>
            <a:pPr marL="476250" lvl="1" indent="0">
              <a:buNone/>
            </a:pPr>
            <a:endParaRPr lang="de-DE" sz="2400" dirty="0" smtClean="0"/>
          </a:p>
          <a:p>
            <a:pPr marL="476250" lvl="1" indent="0">
              <a:buNone/>
            </a:pPr>
            <a:endParaRPr lang="en-US" sz="2400" dirty="0"/>
          </a:p>
          <a:p>
            <a:pPr lvl="1"/>
            <a:endParaRPr lang="en-US" dirty="0" smtClean="0"/>
          </a:p>
          <a:p>
            <a:endParaRPr lang="en-US" dirty="0" smtClean="0"/>
          </a:p>
          <a:p>
            <a:endParaRPr lang="en-US" dirty="0"/>
          </a:p>
          <a:p>
            <a:pPr lvl="1"/>
            <a:endParaRPr lang="en-US" dirty="0" smtClean="0"/>
          </a:p>
        </p:txBody>
      </p:sp>
    </p:spTree>
    <p:extLst>
      <p:ext uri="{BB962C8B-B14F-4D97-AF65-F5344CB8AC3E}">
        <p14:creationId xmlns:p14="http://schemas.microsoft.com/office/powerpoint/2010/main" val="537101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2385"/>
            <a:ext cx="18288000" cy="1328306"/>
          </a:xfrm>
        </p:spPr>
        <p:txBody>
          <a:bodyPr>
            <a:normAutofit/>
          </a:bodyPr>
          <a:lstStyle/>
          <a:p>
            <a:r>
              <a:rPr lang="en-US" sz="7200" dirty="0"/>
              <a:t>ETS-NOCV: bond &amp; density decomposition</a:t>
            </a:r>
          </a:p>
        </p:txBody>
      </p:sp>
      <p:sp>
        <p:nvSpPr>
          <p:cNvPr id="3" name="Content Placeholder 2"/>
          <p:cNvSpPr>
            <a:spLocks noGrp="1"/>
          </p:cNvSpPr>
          <p:nvPr>
            <p:ph sz="quarter" idx="11"/>
          </p:nvPr>
        </p:nvSpPr>
        <p:spPr>
          <a:xfrm>
            <a:off x="397693" y="2494436"/>
            <a:ext cx="10253372" cy="10167327"/>
          </a:xfrm>
        </p:spPr>
        <p:txBody>
          <a:bodyPr>
            <a:normAutofit/>
          </a:bodyPr>
          <a:lstStyle/>
          <a:p>
            <a:r>
              <a:rPr lang="en-US" dirty="0" smtClean="0"/>
              <a:t>Molecule built from fragments</a:t>
            </a:r>
          </a:p>
          <a:p>
            <a:endParaRPr lang="en-US" dirty="0" smtClean="0"/>
          </a:p>
          <a:p>
            <a:r>
              <a:rPr lang="en-US" dirty="0" smtClean="0"/>
              <a:t>Bond analysis with meaningful terms:</a:t>
            </a:r>
          </a:p>
          <a:p>
            <a:pPr lvl="1"/>
            <a:endParaRPr lang="en-US" dirty="0" smtClean="0"/>
          </a:p>
          <a:p>
            <a:pPr lvl="1"/>
            <a:endParaRPr lang="en-US" dirty="0"/>
          </a:p>
          <a:p>
            <a:pPr lvl="1"/>
            <a:endParaRPr lang="en-US" dirty="0" smtClean="0"/>
          </a:p>
          <a:p>
            <a:pPr lvl="1"/>
            <a:endParaRPr lang="en-US" dirty="0" smtClean="0"/>
          </a:p>
          <a:p>
            <a:pPr lvl="1"/>
            <a:endParaRPr lang="en-US" dirty="0" smtClean="0"/>
          </a:p>
          <a:p>
            <a:endParaRPr lang="en-US" dirty="0" smtClean="0"/>
          </a:p>
          <a:p>
            <a:r>
              <a:rPr lang="en-US" dirty="0" smtClean="0"/>
              <a:t>Combine with </a:t>
            </a:r>
            <a:r>
              <a:rPr lang="en-US" dirty="0"/>
              <a:t>NOCV (</a:t>
            </a:r>
            <a:r>
              <a:rPr lang="en-US" dirty="0">
                <a:hlinkClick r:id="rId2"/>
              </a:rPr>
              <a:t>webinar</a:t>
            </a:r>
            <a:r>
              <a:rPr lang="en-US" dirty="0" smtClean="0"/>
              <a:t>)</a:t>
            </a:r>
          </a:p>
          <a:p>
            <a:pPr lvl="1"/>
            <a:r>
              <a:rPr lang="en-US" dirty="0"/>
              <a:t>O</a:t>
            </a:r>
            <a:r>
              <a:rPr lang="en-US" dirty="0" smtClean="0"/>
              <a:t>rbital interactions / charge transfer</a:t>
            </a:r>
          </a:p>
          <a:p>
            <a:pPr lvl="1"/>
            <a:endParaRPr lang="en-US" dirty="0"/>
          </a:p>
          <a:p>
            <a:r>
              <a:rPr lang="en-US" dirty="0" smtClean="0"/>
              <a:t>Also periodic 1D, 2D</a:t>
            </a:r>
            <a:r>
              <a:rPr lang="en-US" dirty="0"/>
              <a:t>, 3D  (</a:t>
            </a:r>
            <a:r>
              <a:rPr lang="en-US" dirty="0">
                <a:hlinkClick r:id="rId3"/>
              </a:rPr>
              <a:t>tutorials</a:t>
            </a:r>
            <a:r>
              <a:rPr lang="en-US" dirty="0" smtClean="0"/>
              <a:t>)</a:t>
            </a:r>
          </a:p>
          <a:p>
            <a:pPr lvl="1"/>
            <a:r>
              <a:rPr lang="en-US" dirty="0" smtClean="0"/>
              <a:t>(Ad)sorption </a:t>
            </a:r>
            <a:r>
              <a:rPr lang="en-US" dirty="0" err="1" smtClean="0"/>
              <a:t>nanotbues</a:t>
            </a:r>
            <a:r>
              <a:rPr lang="en-US" dirty="0" smtClean="0"/>
              <a:t>, surfaces, MOFs etc.</a:t>
            </a:r>
          </a:p>
          <a:p>
            <a:pPr lvl="1"/>
            <a:endParaRPr lang="en-US" dirty="0"/>
          </a:p>
          <a:p>
            <a:endParaRPr lang="en-US" dirty="0" smtClean="0"/>
          </a:p>
          <a:p>
            <a:endParaRPr lang="en-US" dirty="0" smtClean="0"/>
          </a:p>
        </p:txBody>
      </p:sp>
      <p:pic>
        <p:nvPicPr>
          <p:cNvPr id="12" name="Picture 11"/>
          <p:cNvPicPr>
            <a:picLocks noChangeAspect="1"/>
          </p:cNvPicPr>
          <p:nvPr/>
        </p:nvPicPr>
        <p:blipFill>
          <a:blip r:embed="rId4"/>
          <a:stretch>
            <a:fillRect/>
          </a:stretch>
        </p:blipFill>
        <p:spPr>
          <a:xfrm>
            <a:off x="407631" y="4955379"/>
            <a:ext cx="9507894" cy="2800127"/>
          </a:xfrm>
          <a:prstGeom prst="rect">
            <a:avLst/>
          </a:prstGeom>
        </p:spPr>
      </p:pic>
      <p:grpSp>
        <p:nvGrpSpPr>
          <p:cNvPr id="7" name="Group 6"/>
          <p:cNvGrpSpPr/>
          <p:nvPr/>
        </p:nvGrpSpPr>
        <p:grpSpPr>
          <a:xfrm>
            <a:off x="10661003" y="2067383"/>
            <a:ext cx="7172871" cy="10213870"/>
            <a:chOff x="206759" y="2225627"/>
            <a:chExt cx="7172871" cy="10213870"/>
          </a:xfrm>
        </p:grpSpPr>
        <p:grpSp>
          <p:nvGrpSpPr>
            <p:cNvPr id="8" name="Group 7"/>
            <p:cNvGrpSpPr/>
            <p:nvPr/>
          </p:nvGrpSpPr>
          <p:grpSpPr>
            <a:xfrm>
              <a:off x="1467237" y="10150437"/>
              <a:ext cx="4151682" cy="2289060"/>
              <a:chOff x="6834372" y="10528123"/>
              <a:chExt cx="4151682" cy="2289060"/>
            </a:xfrm>
          </p:grpSpPr>
          <p:sp>
            <p:nvSpPr>
              <p:cNvPr id="46" name="Rounded Rectangle 45"/>
              <p:cNvSpPr/>
              <p:nvPr/>
            </p:nvSpPr>
            <p:spPr>
              <a:xfrm>
                <a:off x="7109799" y="10528123"/>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7" name="Oval 46"/>
              <p:cNvSpPr/>
              <p:nvPr/>
            </p:nvSpPr>
            <p:spPr>
              <a:xfrm>
                <a:off x="7970729" y="10687129"/>
                <a:ext cx="775253" cy="766073"/>
              </a:xfrm>
              <a:prstGeom prst="ellipse">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48" name="Oval 47"/>
              <p:cNvSpPr/>
              <p:nvPr/>
            </p:nvSpPr>
            <p:spPr>
              <a:xfrm>
                <a:off x="8640426" y="10816339"/>
                <a:ext cx="1053548" cy="507655"/>
              </a:xfrm>
              <a:prstGeom prst="ellipse">
                <a:avLst/>
              </a:prstGeom>
              <a:solidFill>
                <a:schemeClr val="accent1">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mc:AlternateContent xmlns:mc="http://schemas.openxmlformats.org/markup-compatibility/2006" xmlns:a14="http://schemas.microsoft.com/office/drawing/2010/main">
            <mc:Choice Requires="a14">
              <p:sp>
                <p:nvSpPr>
                  <p:cNvPr id="49" name="TextBox 48"/>
                  <p:cNvSpPr txBox="1"/>
                  <p:nvPr/>
                </p:nvSpPr>
                <p:spPr>
                  <a:xfrm>
                    <a:off x="6834372" y="11540295"/>
                    <a:ext cx="4151682" cy="1276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lang="de-DE" sz="4000" i="1" smtClean="0">
                                  <a:latin typeface="Cambria Math" charset="0"/>
                                  <a:cs typeface="Times New Roman" panose="02020603050405020304" pitchFamily="18" charset="0"/>
                                </a:rPr>
                              </m:ctrlPr>
                            </m:sSubSupPr>
                            <m:e>
                              <m:r>
                                <m:rPr>
                                  <m:nor/>
                                </m:rPr>
                                <a:rPr lang="el-GR" sz="4000" dirty="0">
                                  <a:latin typeface="Times New Roman" panose="02020603050405020304" pitchFamily="18" charset="0"/>
                                  <a:cs typeface="Times New Roman" panose="02020603050405020304" pitchFamily="18" charset="0"/>
                                </a:rPr>
                                <m:t>Ψ</m:t>
                              </m:r>
                            </m:e>
                            <m:sub/>
                            <m:sup>
                              <m:r>
                                <m:rPr>
                                  <m:sty m:val="p"/>
                                </m:rPr>
                                <a:rPr lang="de-DE" sz="4000" b="0" i="1" smtClean="0">
                                  <a:latin typeface="Cambria Math" panose="02040503050406030204" pitchFamily="18" charset="0"/>
                                  <a:cs typeface="Times New Roman" panose="02020603050405020304" pitchFamily="18" charset="0"/>
                                </a:rPr>
                                <m:t>AB</m:t>
                              </m:r>
                            </m:sup>
                          </m:sSubSup>
                        </m:oMath>
                      </m:oMathPara>
                    </a14:m>
                    <a:endParaRPr lang="en-GB" sz="3200" dirty="0"/>
                  </a:p>
                  <a:p>
                    <a:endParaRPr kumimoji="0" lang="en-GB" sz="3200" b="0" u="none" strike="noStrike" cap="none" spc="0" normalizeH="0" dirty="0">
                      <a:ln>
                        <a:noFill/>
                      </a:ln>
                      <a:solidFill>
                        <a:srgbClr val="000000"/>
                      </a:solidFill>
                      <a:effectLst/>
                      <a:uFillTx/>
                      <a:sym typeface="Helvetica Light"/>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6834372" y="11540295"/>
                    <a:ext cx="4151682" cy="1276888"/>
                  </a:xfrm>
                  <a:prstGeom prst="rect">
                    <a:avLst/>
                  </a:prstGeom>
                  <a:blipFill>
                    <a:blip r:embed="rId8"/>
                    <a:stretch>
                      <a:fillRect/>
                    </a:stretch>
                  </a:blipFill>
                  <a:ln w="12700" cap="flat">
                    <a:noFill/>
                    <a:miter lim="400000"/>
                  </a:ln>
                  <a:effectLst/>
                </p:spPr>
                <p:txBody>
                  <a:bodyPr/>
                  <a:lstStyle/>
                  <a:p>
                    <a:r>
                      <a:rPr lang="en-GB">
                        <a:noFill/>
                      </a:rPr>
                      <a:t> </a:t>
                    </a:r>
                  </a:p>
                </p:txBody>
              </p:sp>
            </mc:Fallback>
          </mc:AlternateContent>
        </p:grpSp>
        <p:grpSp>
          <p:nvGrpSpPr>
            <p:cNvPr id="9" name="Group 8"/>
            <p:cNvGrpSpPr/>
            <p:nvPr/>
          </p:nvGrpSpPr>
          <p:grpSpPr>
            <a:xfrm>
              <a:off x="206759" y="2225627"/>
              <a:ext cx="7172871" cy="8820016"/>
              <a:chOff x="206759" y="2225627"/>
              <a:chExt cx="7172871" cy="8820016"/>
            </a:xfrm>
          </p:grpSpPr>
          <p:grpSp>
            <p:nvGrpSpPr>
              <p:cNvPr id="10" name="Group 9"/>
              <p:cNvGrpSpPr/>
              <p:nvPr/>
            </p:nvGrpSpPr>
            <p:grpSpPr>
              <a:xfrm>
                <a:off x="1769161" y="2225627"/>
                <a:ext cx="3399182" cy="1790414"/>
                <a:chOff x="7076661" y="2503922"/>
                <a:chExt cx="3399182" cy="1790414"/>
              </a:xfrm>
            </p:grpSpPr>
            <p:sp>
              <p:nvSpPr>
                <p:cNvPr id="40" name="Rounded Rectangle 39"/>
                <p:cNvSpPr/>
                <p:nvPr/>
              </p:nvSpPr>
              <p:spPr>
                <a:xfrm>
                  <a:off x="7076661" y="2503922"/>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41" name="Oval 40"/>
                <p:cNvSpPr/>
                <p:nvPr/>
              </p:nvSpPr>
              <p:spPr>
                <a:xfrm>
                  <a:off x="7559903" y="2662928"/>
                  <a:ext cx="775253" cy="766073"/>
                </a:xfrm>
                <a:prstGeom prst="ellipse">
                  <a:avLst/>
                </a:prstGeom>
                <a:solidFill>
                  <a:srgbClr val="00B0F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Oval 41"/>
                <p:cNvSpPr/>
                <p:nvPr/>
              </p:nvSpPr>
              <p:spPr>
                <a:xfrm>
                  <a:off x="9044609" y="2792138"/>
                  <a:ext cx="1053548" cy="507655"/>
                </a:xfrm>
                <a:prstGeom prst="ellipse">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43" name="Straight Connector 42"/>
                <p:cNvCxnSpPr/>
                <p:nvPr/>
              </p:nvCxnSpPr>
              <p:spPr>
                <a:xfrm>
                  <a:off x="8647043" y="2503922"/>
                  <a:ext cx="0" cy="1790414"/>
                </a:xfrm>
                <a:prstGeom prst="line">
                  <a:avLst/>
                </a:prstGeom>
                <a:noFill/>
                <a:ln w="41275"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44" name="TextBox 43"/>
                    <p:cNvSpPr txBox="1"/>
                    <p:nvPr/>
                  </p:nvSpPr>
                  <p:spPr>
                    <a:xfrm>
                      <a:off x="7506845" y="3416750"/>
                      <a:ext cx="1084078" cy="7628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A</m:t>
                                </m:r>
                              </m:sub>
                              <m:sup>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GS</m:t>
                                </m:r>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506845" y="3416750"/>
                      <a:ext cx="1084078" cy="762838"/>
                    </a:xfrm>
                    <a:prstGeom prst="rect">
                      <a:avLst/>
                    </a:prstGeom>
                    <a:blipFill>
                      <a:blip r:embed="rId9"/>
                      <a:stretch>
                        <a:fillRect/>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9029345" y="3416847"/>
                      <a:ext cx="1084078" cy="759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B</m:t>
                                </m:r>
                              </m:sub>
                              <m:sup>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GS</m:t>
                                </m:r>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9029345" y="3416847"/>
                      <a:ext cx="1084078" cy="759888"/>
                    </a:xfrm>
                    <a:prstGeom prst="rect">
                      <a:avLst/>
                    </a:prstGeom>
                    <a:blipFill>
                      <a:blip r:embed="rId10"/>
                      <a:stretch>
                        <a:fillRect/>
                      </a:stretch>
                    </a:blipFill>
                    <a:ln w="12700" cap="flat">
                      <a:noFill/>
                      <a:miter lim="400000"/>
                    </a:ln>
                    <a:effectLst/>
                  </p:spPr>
                  <p:txBody>
                    <a:bodyPr/>
                    <a:lstStyle/>
                    <a:p>
                      <a:r>
                        <a:rPr lang="en-GB">
                          <a:noFill/>
                        </a:rPr>
                        <a:t> </a:t>
                      </a:r>
                    </a:p>
                  </p:txBody>
                </p:sp>
              </mc:Fallback>
            </mc:AlternateContent>
          </p:grpSp>
          <p:grpSp>
            <p:nvGrpSpPr>
              <p:cNvPr id="11" name="Group 10"/>
              <p:cNvGrpSpPr/>
              <p:nvPr/>
            </p:nvGrpSpPr>
            <p:grpSpPr>
              <a:xfrm>
                <a:off x="1762537" y="4206830"/>
                <a:ext cx="3399182" cy="1790414"/>
                <a:chOff x="7089915" y="4445368"/>
                <a:chExt cx="3399182" cy="1790414"/>
              </a:xfrm>
            </p:grpSpPr>
            <p:sp>
              <p:nvSpPr>
                <p:cNvPr id="34" name="Rounded Rectangle 33"/>
                <p:cNvSpPr/>
                <p:nvPr/>
              </p:nvSpPr>
              <p:spPr>
                <a:xfrm>
                  <a:off x="7089915" y="4445368"/>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Oval 34"/>
                <p:cNvSpPr/>
                <p:nvPr/>
              </p:nvSpPr>
              <p:spPr>
                <a:xfrm>
                  <a:off x="7573157" y="4604374"/>
                  <a:ext cx="775253" cy="766073"/>
                </a:xfrm>
                <a:prstGeom prst="ellipse">
                  <a:avLst/>
                </a:prstGeom>
                <a:solidFill>
                  <a:srgbClr val="002060">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Oval 35"/>
                <p:cNvSpPr/>
                <p:nvPr/>
              </p:nvSpPr>
              <p:spPr>
                <a:xfrm>
                  <a:off x="9057863" y="4733584"/>
                  <a:ext cx="1053548" cy="507655"/>
                </a:xfrm>
                <a:prstGeom prst="ellipse">
                  <a:avLst/>
                </a:prstGeom>
                <a:solidFill>
                  <a:srgbClr val="F26421">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cxnSp>
              <p:nvCxnSpPr>
                <p:cNvPr id="37" name="Straight Connector 36"/>
                <p:cNvCxnSpPr/>
                <p:nvPr/>
              </p:nvCxnSpPr>
              <p:spPr>
                <a:xfrm>
                  <a:off x="8660297" y="4445368"/>
                  <a:ext cx="0" cy="1790414"/>
                </a:xfrm>
                <a:prstGeom prst="line">
                  <a:avLst/>
                </a:prstGeom>
                <a:noFill/>
                <a:ln w="41275" cap="flat">
                  <a:solidFill>
                    <a:srgbClr val="000000"/>
                  </a:solidFill>
                  <a:prstDash val="solid"/>
                  <a:miter lim="400000"/>
                </a:ln>
                <a:effectLst/>
                <a:sp3d/>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38" name="TextBox 37"/>
                    <p:cNvSpPr txBox="1"/>
                    <p:nvPr/>
                  </p:nvSpPr>
                  <p:spPr>
                    <a:xfrm>
                      <a:off x="7581011" y="5341269"/>
                      <a:ext cx="962250" cy="796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A</m:t>
                                </m:r>
                              </m:sub>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7581011" y="5341269"/>
                      <a:ext cx="962250" cy="796693"/>
                    </a:xfrm>
                    <a:prstGeom prst="rect">
                      <a:avLst/>
                    </a:prstGeom>
                    <a:blipFill>
                      <a:blip r:embed="rId11"/>
                      <a:stretch>
                        <a:fillRect/>
                      </a:stretch>
                    </a:blipFill>
                    <a:ln w="12700" cap="flat">
                      <a:noFill/>
                      <a:miter lim="400000"/>
                    </a:ln>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9103512" y="5341366"/>
                      <a:ext cx="962250" cy="793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kumimoji="0" lang="de-DE" sz="4000" b="0" i="1" u="none" strike="noStrike" cap="none" spc="0" normalizeH="0" smtClean="0">
                                    <a:ln>
                                      <a:noFill/>
                                    </a:ln>
                                    <a:solidFill>
                                      <a:srgbClr val="000000"/>
                                    </a:solidFill>
                                    <a:effectLst/>
                                    <a:uFillTx/>
                                    <a:latin typeface="Cambria Math" charset="0"/>
                                    <a:cs typeface="Times New Roman" panose="02020603050405020304" pitchFamily="18" charset="0"/>
                                    <a:sym typeface="Helvetica Light"/>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kumimoji="0" lang="de-DE" sz="4000" b="0" i="0" u="none" strike="noStrike" cap="none" spc="0" normalizeH="0" smtClean="0">
                                    <a:ln>
                                      <a:noFill/>
                                    </a:ln>
                                    <a:solidFill>
                                      <a:srgbClr val="000000"/>
                                    </a:solidFill>
                                    <a:effectLst/>
                                    <a:uFillTx/>
                                    <a:latin typeface="Cambria Math" panose="02040503050406030204" pitchFamily="18" charset="0"/>
                                    <a:cs typeface="Times New Roman" panose="02020603050405020304" pitchFamily="18" charset="0"/>
                                    <a:sym typeface="Helvetica Light"/>
                                  </a:rPr>
                                  <m:t>B</m:t>
                                </m:r>
                              </m:sub>
                              <m:sup/>
                            </m:sSubSup>
                          </m:oMath>
                        </m:oMathPara>
                      </a14:m>
                      <a:endParaRPr kumimoji="0" lang="en-GB" sz="3600" b="0" u="none" strike="noStrike" cap="none" spc="0" normalizeH="0" dirty="0">
                        <a:ln>
                          <a:noFill/>
                        </a:ln>
                        <a:solidFill>
                          <a:srgbClr val="000000"/>
                        </a:solidFill>
                        <a:effectLst/>
                        <a:uFillTx/>
                        <a:sym typeface="Helvetica Light"/>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103512" y="5341366"/>
                      <a:ext cx="962250" cy="793743"/>
                    </a:xfrm>
                    <a:prstGeom prst="rect">
                      <a:avLst/>
                    </a:prstGeom>
                    <a:blipFill>
                      <a:blip r:embed="rId5"/>
                      <a:stretch>
                        <a:fillRect/>
                      </a:stretch>
                    </a:blipFill>
                    <a:ln w="12700" cap="flat">
                      <a:noFill/>
                      <a:miter lim="400000"/>
                    </a:ln>
                    <a:effectLst/>
                  </p:spPr>
                  <p:txBody>
                    <a:bodyPr/>
                    <a:lstStyle/>
                    <a:p>
                      <a:r>
                        <a:rPr lang="en-GB">
                          <a:noFill/>
                        </a:rPr>
                        <a:t> </a:t>
                      </a:r>
                    </a:p>
                  </p:txBody>
                </p:sp>
              </mc:Fallback>
            </mc:AlternateContent>
          </p:grpSp>
          <p:grpSp>
            <p:nvGrpSpPr>
              <p:cNvPr id="13" name="Group 12"/>
              <p:cNvGrpSpPr/>
              <p:nvPr/>
            </p:nvGrpSpPr>
            <p:grpSpPr>
              <a:xfrm>
                <a:off x="1755911" y="6207911"/>
                <a:ext cx="3399182" cy="2342697"/>
                <a:chOff x="7103169" y="6446449"/>
                <a:chExt cx="3399182" cy="2342697"/>
              </a:xfrm>
            </p:grpSpPr>
            <p:sp>
              <p:nvSpPr>
                <p:cNvPr id="30" name="Rounded Rectangle 29"/>
                <p:cNvSpPr/>
                <p:nvPr/>
              </p:nvSpPr>
              <p:spPr>
                <a:xfrm>
                  <a:off x="7103169" y="6446449"/>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31" name="Oval 30"/>
                <p:cNvSpPr/>
                <p:nvPr/>
              </p:nvSpPr>
              <p:spPr>
                <a:xfrm>
                  <a:off x="7964099" y="6605455"/>
                  <a:ext cx="775253" cy="766073"/>
                </a:xfrm>
                <a:prstGeom prst="ellipse">
                  <a:avLst/>
                </a:prstGeom>
                <a:solidFill>
                  <a:srgbClr val="002060">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Oval 31"/>
                <p:cNvSpPr/>
                <p:nvPr/>
              </p:nvSpPr>
              <p:spPr>
                <a:xfrm>
                  <a:off x="8633796" y="6734665"/>
                  <a:ext cx="1053548" cy="507655"/>
                </a:xfrm>
                <a:prstGeom prst="ellipse">
                  <a:avLst/>
                </a:prstGeom>
                <a:solidFill>
                  <a:srgbClr val="F26421">
                    <a:alpha val="50196"/>
                  </a:srgb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mc:AlternateContent xmlns:mc="http://schemas.openxmlformats.org/markup-compatibility/2006" xmlns:a14="http://schemas.microsoft.com/office/drawing/2010/main">
              <mc:Choice Requires="a14">
                <p:sp>
                  <p:nvSpPr>
                    <p:cNvPr id="33" name="TextBox 32"/>
                    <p:cNvSpPr txBox="1"/>
                    <p:nvPr/>
                  </p:nvSpPr>
                  <p:spPr>
                    <a:xfrm>
                      <a:off x="7781901" y="7404985"/>
                      <a:ext cx="1865687" cy="1384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d>
                              <m:dPr>
                                <m:begChr m:val="{"/>
                                <m:endChr m:val="}"/>
                                <m:ctrlPr>
                                  <a:rPr lang="de-DE" sz="4000" i="1" smtClean="0">
                                    <a:latin typeface="Cambria Math" charset="0"/>
                                    <a:cs typeface="Times New Roman" panose="02020603050405020304" pitchFamily="18" charset="0"/>
                                  </a:rPr>
                                </m:ctrlPr>
                              </m:dPr>
                              <m:e>
                                <m:sSubSup>
                                  <m:sSubSupPr>
                                    <m:ctrlPr>
                                      <a:rPr lang="de-DE" sz="4000" i="1">
                                        <a:latin typeface="Cambria Math" charset="0"/>
                                        <a:cs typeface="Times New Roman" panose="02020603050405020304" pitchFamily="18" charset="0"/>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lang="de-DE" sz="4000" i="0">
                                        <a:latin typeface="Cambria Math" panose="02040503050406030204" pitchFamily="18" charset="0"/>
                                        <a:cs typeface="Times New Roman" panose="02020603050405020304" pitchFamily="18" charset="0"/>
                                      </a:rPr>
                                      <m:t>A</m:t>
                                    </m:r>
                                  </m:sub>
                                  <m:sup/>
                                </m:sSubSup>
                                <m:sSubSup>
                                  <m:sSubSupPr>
                                    <m:ctrlPr>
                                      <a:rPr lang="de-DE" sz="4000" i="1">
                                        <a:latin typeface="Cambria Math" charset="0"/>
                                        <a:cs typeface="Times New Roman" panose="02020603050405020304" pitchFamily="18" charset="0"/>
                                      </a:rPr>
                                    </m:ctrlPr>
                                  </m:sSubSupPr>
                                  <m:e>
                                    <m:r>
                                      <m:rPr>
                                        <m:nor/>
                                      </m:rPr>
                                      <a:rPr lang="el-GR" sz="4000" dirty="0">
                                        <a:latin typeface="Times New Roman" panose="02020603050405020304" pitchFamily="18" charset="0"/>
                                        <a:cs typeface="Times New Roman" panose="02020603050405020304" pitchFamily="18" charset="0"/>
                                      </a:rPr>
                                      <m:t>Ψ</m:t>
                                    </m:r>
                                  </m:e>
                                  <m:sub>
                                    <m:r>
                                      <m:rPr>
                                        <m:sty m:val="p"/>
                                      </m:rPr>
                                      <a:rPr lang="de-DE" sz="4000" i="0">
                                        <a:latin typeface="Cambria Math" panose="02040503050406030204" pitchFamily="18" charset="0"/>
                                        <a:cs typeface="Times New Roman" panose="02020603050405020304" pitchFamily="18" charset="0"/>
                                      </a:rPr>
                                      <m:t>B</m:t>
                                    </m:r>
                                  </m:sub>
                                  <m:sup/>
                                </m:sSubSup>
                              </m:e>
                            </m:d>
                          </m:oMath>
                        </m:oMathPara>
                      </a14:m>
                      <a:endParaRPr lang="en-GB" sz="3600" dirty="0"/>
                    </a:p>
                    <a:p>
                      <a:endParaRPr kumimoji="0" lang="en-GB" sz="3600" b="0" u="none" strike="noStrike" cap="none" spc="0" normalizeH="0" dirty="0">
                        <a:ln>
                          <a:noFill/>
                        </a:ln>
                        <a:solidFill>
                          <a:srgbClr val="000000"/>
                        </a:solidFill>
                        <a:effectLst/>
                        <a:uFillTx/>
                        <a:sym typeface="Helvetica Light"/>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781901" y="7404985"/>
                      <a:ext cx="1865687" cy="1384161"/>
                    </a:xfrm>
                    <a:prstGeom prst="rect">
                      <a:avLst/>
                    </a:prstGeom>
                    <a:blipFill>
                      <a:blip r:embed="rId6"/>
                      <a:stretch>
                        <a:fillRect r="-1961"/>
                      </a:stretch>
                    </a:blipFill>
                    <a:ln w="12700" cap="flat">
                      <a:noFill/>
                      <a:miter lim="400000"/>
                    </a:ln>
                    <a:effectLst/>
                  </p:spPr>
                  <p:txBody>
                    <a:bodyPr/>
                    <a:lstStyle/>
                    <a:p>
                      <a:r>
                        <a:rPr lang="en-GB">
                          <a:noFill/>
                        </a:rPr>
                        <a:t> </a:t>
                      </a:r>
                    </a:p>
                  </p:txBody>
                </p:sp>
              </mc:Fallback>
            </mc:AlternateContent>
          </p:grpSp>
          <p:grpSp>
            <p:nvGrpSpPr>
              <p:cNvPr id="14" name="Group 13"/>
              <p:cNvGrpSpPr/>
              <p:nvPr/>
            </p:nvGrpSpPr>
            <p:grpSpPr>
              <a:xfrm>
                <a:off x="1394350" y="8169234"/>
                <a:ext cx="4151682" cy="2257320"/>
                <a:chOff x="6721728" y="8546921"/>
                <a:chExt cx="4151682" cy="2257320"/>
              </a:xfrm>
            </p:grpSpPr>
            <p:sp>
              <p:nvSpPr>
                <p:cNvPr id="26" name="Rounded Rectangle 25"/>
                <p:cNvSpPr/>
                <p:nvPr/>
              </p:nvSpPr>
              <p:spPr>
                <a:xfrm>
                  <a:off x="7096545" y="8546921"/>
                  <a:ext cx="3399182" cy="1790414"/>
                </a:xfrm>
                <a:prstGeom prst="roundRect">
                  <a:avLst/>
                </a:prstGeom>
                <a:solidFill>
                  <a:schemeClr val="accent2">
                    <a:lumMod val="60000"/>
                    <a:lumOff val="40000"/>
                  </a:schemeClr>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27" name="Oval 26"/>
                <p:cNvSpPr/>
                <p:nvPr/>
              </p:nvSpPr>
              <p:spPr>
                <a:xfrm>
                  <a:off x="8627172" y="8835137"/>
                  <a:ext cx="1053548" cy="507655"/>
                </a:xfrm>
                <a:prstGeom prst="ellipse">
                  <a:avLst/>
                </a:prstGeom>
                <a:solidFill>
                  <a:srgbClr val="F2642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mn-lt"/>
                    <a:ea typeface="+mn-ea"/>
                    <a:cs typeface="+mn-cs"/>
                    <a:sym typeface="Helvetica Light"/>
                  </a:endParaRPr>
                </a:p>
              </p:txBody>
            </p:sp>
            <p:sp>
              <p:nvSpPr>
                <p:cNvPr id="28" name="Oval 27"/>
                <p:cNvSpPr/>
                <p:nvPr/>
              </p:nvSpPr>
              <p:spPr>
                <a:xfrm>
                  <a:off x="7957475" y="8705927"/>
                  <a:ext cx="775253" cy="766073"/>
                </a:xfrm>
                <a:prstGeom prst="ellipse">
                  <a:avLst/>
                </a:prstGeom>
                <a:solidFill>
                  <a:srgbClr val="00206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mn-lt"/>
                    <a:ea typeface="+mn-ea"/>
                    <a:cs typeface="+mn-cs"/>
                    <a:sym typeface="Helvetica Light"/>
                  </a:endParaRPr>
                </a:p>
              </p:txBody>
            </p:sp>
            <mc:AlternateContent xmlns:mc="http://schemas.openxmlformats.org/markup-compatibility/2006" xmlns:a14="http://schemas.microsoft.com/office/drawing/2010/main">
              <mc:Choice Requires="a14">
                <p:sp>
                  <p:nvSpPr>
                    <p:cNvPr id="29" name="TextBox 28"/>
                    <p:cNvSpPr txBox="1"/>
                    <p:nvPr/>
                  </p:nvSpPr>
                  <p:spPr>
                    <a:xfrm>
                      <a:off x="6721728" y="9590832"/>
                      <a:ext cx="4151682" cy="12134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14:m>
                        <m:oMathPara xmlns:m="http://schemas.openxmlformats.org/officeDocument/2006/math">
                          <m:oMathParaPr>
                            <m:jc m:val="centerGroup"/>
                          </m:oMathParaPr>
                          <m:oMath xmlns:m="http://schemas.openxmlformats.org/officeDocument/2006/math">
                            <m:sSubSup>
                              <m:sSubSupPr>
                                <m:ctrlPr>
                                  <a:rPr lang="de-DE" sz="3400" i="1" smtClean="0">
                                    <a:latin typeface="Cambria Math" charset="0"/>
                                    <a:cs typeface="Times New Roman" panose="02020603050405020304" pitchFamily="18" charset="0"/>
                                  </a:rPr>
                                </m:ctrlPr>
                              </m:sSubSupPr>
                              <m:e>
                                <m:r>
                                  <m:rPr>
                                    <m:nor/>
                                  </m:rPr>
                                  <a:rPr lang="el-GR" sz="3400" dirty="0">
                                    <a:latin typeface="Times New Roman" panose="02020603050405020304" pitchFamily="18" charset="0"/>
                                    <a:cs typeface="Times New Roman" panose="02020603050405020304" pitchFamily="18" charset="0"/>
                                  </a:rPr>
                                  <m:t>Ψ</m:t>
                                </m:r>
                              </m:e>
                              <m:sub/>
                              <m:sup>
                                <m:r>
                                  <a:rPr lang="de-DE" sz="3400" b="0" smtClean="0">
                                    <a:latin typeface="Cambria Math" panose="02040503050406030204" pitchFamily="18" charset="0"/>
                                    <a:cs typeface="Times New Roman" panose="02020603050405020304" pitchFamily="18" charset="0"/>
                                  </a:rPr>
                                  <m:t>0</m:t>
                                </m:r>
                              </m:sup>
                            </m:sSubSup>
                            <m:r>
                              <a:rPr lang="de-DE" sz="3400" b="0" i="1" smtClean="0">
                                <a:latin typeface="Cambria Math" panose="02040503050406030204" pitchFamily="18" charset="0"/>
                                <a:cs typeface="Times New Roman" panose="02020603050405020304" pitchFamily="18" charset="0"/>
                              </a:rPr>
                              <m:t>=</m:t>
                            </m:r>
                            <m:r>
                              <m:rPr>
                                <m:sty m:val="p"/>
                              </m:rPr>
                              <a:rPr lang="de-DE" sz="3400" b="0" i="1" smtClean="0">
                                <a:latin typeface="Cambria Math" panose="02040503050406030204" pitchFamily="18" charset="0"/>
                                <a:cs typeface="Times New Roman" panose="02020603050405020304" pitchFamily="18" charset="0"/>
                              </a:rPr>
                              <m:t>NA</m:t>
                            </m:r>
                            <m:d>
                              <m:dPr>
                                <m:begChr m:val="{"/>
                                <m:endChr m:val="}"/>
                                <m:ctrlPr>
                                  <a:rPr lang="de-DE" sz="3400" i="1" smtClean="0">
                                    <a:latin typeface="Cambria Math" charset="0"/>
                                    <a:cs typeface="Times New Roman" panose="02020603050405020304" pitchFamily="18" charset="0"/>
                                  </a:rPr>
                                </m:ctrlPr>
                              </m:dPr>
                              <m:e>
                                <m:sSubSup>
                                  <m:sSubSupPr>
                                    <m:ctrlPr>
                                      <a:rPr lang="de-DE" sz="3400" i="1">
                                        <a:latin typeface="Cambria Math" charset="0"/>
                                        <a:cs typeface="Times New Roman" panose="02020603050405020304" pitchFamily="18" charset="0"/>
                                      </a:rPr>
                                    </m:ctrlPr>
                                  </m:sSubSupPr>
                                  <m:e>
                                    <m:r>
                                      <m:rPr>
                                        <m:nor/>
                                      </m:rPr>
                                      <a:rPr lang="el-GR" sz="3400" dirty="0">
                                        <a:latin typeface="Times New Roman" panose="02020603050405020304" pitchFamily="18" charset="0"/>
                                        <a:cs typeface="Times New Roman" panose="02020603050405020304" pitchFamily="18" charset="0"/>
                                      </a:rPr>
                                      <m:t>Ψ</m:t>
                                    </m:r>
                                  </m:e>
                                  <m:sub>
                                    <m:r>
                                      <m:rPr>
                                        <m:sty m:val="p"/>
                                      </m:rPr>
                                      <a:rPr lang="de-DE" sz="3400" i="1" smtClean="0">
                                        <a:latin typeface="Cambria Math" panose="02040503050406030204" pitchFamily="18" charset="0"/>
                                        <a:cs typeface="Times New Roman" panose="02020603050405020304" pitchFamily="18" charset="0"/>
                                      </a:rPr>
                                      <m:t>A</m:t>
                                    </m:r>
                                  </m:sub>
                                  <m:sup/>
                                </m:sSubSup>
                                <m:sSubSup>
                                  <m:sSubSupPr>
                                    <m:ctrlPr>
                                      <a:rPr lang="de-DE" sz="3400" i="1">
                                        <a:latin typeface="Cambria Math" charset="0"/>
                                        <a:cs typeface="Times New Roman" panose="02020603050405020304" pitchFamily="18" charset="0"/>
                                      </a:rPr>
                                    </m:ctrlPr>
                                  </m:sSubSupPr>
                                  <m:e>
                                    <m:r>
                                      <m:rPr>
                                        <m:nor/>
                                      </m:rPr>
                                      <a:rPr lang="el-GR" sz="3400" dirty="0">
                                        <a:latin typeface="Times New Roman" panose="02020603050405020304" pitchFamily="18" charset="0"/>
                                        <a:cs typeface="Times New Roman" panose="02020603050405020304" pitchFamily="18" charset="0"/>
                                      </a:rPr>
                                      <m:t>Ψ</m:t>
                                    </m:r>
                                  </m:e>
                                  <m:sub>
                                    <m:r>
                                      <m:rPr>
                                        <m:sty m:val="p"/>
                                      </m:rPr>
                                      <a:rPr lang="de-DE" sz="3400" i="1" smtClean="0">
                                        <a:latin typeface="Cambria Math" panose="02040503050406030204" pitchFamily="18" charset="0"/>
                                        <a:cs typeface="Times New Roman" panose="02020603050405020304" pitchFamily="18" charset="0"/>
                                      </a:rPr>
                                      <m:t>B</m:t>
                                    </m:r>
                                  </m:sub>
                                  <m:sup/>
                                </m:sSubSup>
                              </m:e>
                            </m:d>
                          </m:oMath>
                        </m:oMathPara>
                      </a14:m>
                      <a:endParaRPr lang="en-GB" sz="3400" dirty="0"/>
                    </a:p>
                    <a:p>
                      <a:endParaRPr kumimoji="0" lang="en-GB" sz="3200" b="0" u="none" strike="noStrike" cap="none" spc="0" normalizeH="0" dirty="0">
                        <a:ln>
                          <a:noFill/>
                        </a:ln>
                        <a:solidFill>
                          <a:srgbClr val="000000"/>
                        </a:solidFill>
                        <a:effectLst/>
                        <a:uFillTx/>
                        <a:sym typeface="Helvetica Light"/>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6721728" y="9590832"/>
                      <a:ext cx="4151682" cy="1213409"/>
                    </a:xfrm>
                    <a:prstGeom prst="rect">
                      <a:avLst/>
                    </a:prstGeom>
                    <a:blipFill>
                      <a:blip r:embed="rId7"/>
                      <a:stretch>
                        <a:fillRect/>
                      </a:stretch>
                    </a:blipFill>
                    <a:ln w="12700" cap="flat">
                      <a:noFill/>
                      <a:miter lim="400000"/>
                    </a:ln>
                    <a:effectLst/>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 name="TextBox 14"/>
                  <p:cNvSpPr txBox="1"/>
                  <p:nvPr/>
                </p:nvSpPr>
                <p:spPr>
                  <a:xfrm>
                    <a:off x="5491581" y="3741851"/>
                    <a:ext cx="1716688" cy="7657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prep</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491581" y="3741851"/>
                    <a:ext cx="1716688" cy="765722"/>
                  </a:xfrm>
                  <a:prstGeom prst="rect">
                    <a:avLst/>
                  </a:prstGeom>
                  <a:blipFill rotWithShape="0">
                    <a:blip r:embed="rId12"/>
                    <a:stretch>
                      <a:fillRect/>
                    </a:stretch>
                  </a:blipFill>
                  <a:ln w="12700" cap="flat">
                    <a:noFill/>
                    <a:miter lim="400000"/>
                  </a:ln>
                  <a:effectLst/>
                </p:spPr>
                <p:txBody>
                  <a:bodyPr/>
                  <a:lstStyle/>
                  <a:p>
                    <a:r>
                      <a:rPr lang="en-US">
                        <a:noFill/>
                      </a:rPr>
                      <a:t> </a:t>
                    </a:r>
                  </a:p>
                </p:txBody>
              </p:sp>
            </mc:Fallback>
          </mc:AlternateContent>
          <p:sp>
            <p:nvSpPr>
              <p:cNvPr id="16" name="Freeform 15"/>
              <p:cNvSpPr/>
              <p:nvPr/>
            </p:nvSpPr>
            <p:spPr>
              <a:xfrm>
                <a:off x="5008288" y="3081130"/>
                <a:ext cx="179938" cy="2047532"/>
              </a:xfrm>
              <a:custGeom>
                <a:avLst/>
                <a:gdLst>
                  <a:gd name="connsiteX0" fmla="*/ 140182 w 179938"/>
                  <a:gd name="connsiteY0" fmla="*/ 0 h 2047532"/>
                  <a:gd name="connsiteX1" fmla="*/ 179938 w 179938"/>
                  <a:gd name="connsiteY1" fmla="*/ 2047461 h 2047532"/>
                </a:gdLst>
                <a:ahLst/>
                <a:cxnLst>
                  <a:cxn ang="0">
                    <a:pos x="connsiteX0" y="connsiteY0"/>
                  </a:cxn>
                  <a:cxn ang="0">
                    <a:pos x="connsiteX1" y="connsiteY1"/>
                  </a:cxn>
                </a:cxnLst>
                <a:rect l="l" t="t" r="r" b="b"/>
                <a:pathLst>
                  <a:path w="179938" h="2047532">
                    <a:moveTo>
                      <a:pt x="140182" y="0"/>
                    </a:moveTo>
                    <a:cubicBezTo>
                      <a:pt x="12629" y="1028700"/>
                      <a:pt x="-114923" y="2057400"/>
                      <a:pt x="179938" y="2047461"/>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endParaRPr>
              </a:p>
            </p:txBody>
          </p:sp>
          <mc:AlternateContent xmlns:mc="http://schemas.openxmlformats.org/markup-compatibility/2006" xmlns:a14="http://schemas.microsoft.com/office/drawing/2010/main">
            <mc:Choice Requires="a14">
              <p:sp>
                <p:nvSpPr>
                  <p:cNvPr id="17" name="TextBox 16"/>
                  <p:cNvSpPr txBox="1"/>
                  <p:nvPr/>
                </p:nvSpPr>
                <p:spPr>
                  <a:xfrm>
                    <a:off x="5532521" y="5743504"/>
                    <a:ext cx="184710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elstat</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5532521" y="5743504"/>
                    <a:ext cx="1847109" cy="718145"/>
                  </a:xfrm>
                  <a:prstGeom prst="rect">
                    <a:avLst/>
                  </a:prstGeom>
                  <a:blipFill rotWithShape="0">
                    <a:blip r:embed="rId13"/>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5529892" y="7721933"/>
                    <a:ext cx="175734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Pauli</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5529892" y="7721933"/>
                    <a:ext cx="1757341" cy="718145"/>
                  </a:xfrm>
                  <a:prstGeom prst="rect">
                    <a:avLst/>
                  </a:prstGeom>
                  <a:blipFill rotWithShape="0">
                    <a:blip r:embed="rId14"/>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446491" y="9682594"/>
                    <a:ext cx="149297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orb</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5446491" y="9682594"/>
                    <a:ext cx="1492973" cy="718145"/>
                  </a:xfrm>
                  <a:prstGeom prst="rect">
                    <a:avLst/>
                  </a:prstGeom>
                  <a:blipFill rotWithShape="0">
                    <a:blip r:embed="rId15"/>
                    <a:stretch>
                      <a:fillRect/>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06759" y="7406715"/>
                    <a:ext cx="138877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14:m>
                      <m:oMathPara xmlns:m="http://schemas.openxmlformats.org/officeDocument/2006/math">
                        <m:oMathParaPr>
                          <m:jc m:val="centerGroup"/>
                        </m:oMathParaPr>
                        <m:oMath xmlns:m="http://schemas.openxmlformats.org/officeDocument/2006/math">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Δ</m:t>
                          </m:r>
                          <m:sSub>
                            <m:sSubPr>
                              <m:ctrlPr>
                                <a:rPr kumimoji="0" lang="de-DE" sz="4000" b="0" i="1" u="none" strike="noStrike" cap="none" spc="0" normalizeH="0" baseline="0" smtClean="0">
                                  <a:ln>
                                    <a:noFill/>
                                  </a:ln>
                                  <a:solidFill>
                                    <a:srgbClr val="000000"/>
                                  </a:solidFill>
                                  <a:effectLst/>
                                  <a:uFillTx/>
                                  <a:latin typeface="Cambria Math" charset="0"/>
                                  <a:ea typeface="+mn-ea"/>
                                  <a:cs typeface="+mn-cs"/>
                                  <a:sym typeface="Helvetica Light"/>
                                </a:rPr>
                              </m:ctrlPr>
                            </m:sSubPr>
                            <m:e>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E</m:t>
                              </m:r>
                            </m:e>
                            <m:sub>
                              <m:r>
                                <m:rPr>
                                  <m:sty m:val="p"/>
                                </m:rPr>
                                <a:rPr kumimoji="0" lang="de-DE" sz="4000" b="0" i="0" u="none" strike="noStrike" cap="none" spc="0" normalizeH="0" baseline="0" smtClean="0">
                                  <a:ln>
                                    <a:noFill/>
                                  </a:ln>
                                  <a:solidFill>
                                    <a:srgbClr val="000000"/>
                                  </a:solidFill>
                                  <a:effectLst/>
                                  <a:uFillTx/>
                                  <a:latin typeface="Cambria Math" panose="02040503050406030204" pitchFamily="18" charset="0"/>
                                  <a:ea typeface="+mn-ea"/>
                                  <a:cs typeface="+mn-cs"/>
                                  <a:sym typeface="Helvetica Light"/>
                                </a:rPr>
                                <m:t>int</m:t>
                              </m:r>
                            </m:sub>
                          </m:sSub>
                        </m:oMath>
                      </m:oMathPara>
                    </a14:m>
                    <a:endParaRPr kumimoji="0" lang="en-GB" sz="5000" b="0" u="none" strike="noStrike" cap="none" spc="0" normalizeH="0" baseline="0" dirty="0">
                      <a:ln>
                        <a:noFill/>
                      </a:ln>
                      <a:solidFill>
                        <a:srgbClr val="000000"/>
                      </a:solidFill>
                      <a:effectLst/>
                      <a:uFillTx/>
                      <a:ea typeface="+mn-ea"/>
                      <a:cs typeface="+mn-cs"/>
                      <a:sym typeface="Helvetica Light"/>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06759" y="7406715"/>
                    <a:ext cx="1388778" cy="718145"/>
                  </a:xfrm>
                  <a:prstGeom prst="rect">
                    <a:avLst/>
                  </a:prstGeom>
                  <a:blipFill rotWithShape="0">
                    <a:blip r:embed="rId16"/>
                    <a:stretch>
                      <a:fillRect/>
                    </a:stretch>
                  </a:blipFill>
                  <a:ln w="12700" cap="flat">
                    <a:noFill/>
                    <a:miter lim="400000"/>
                  </a:ln>
                  <a:effectLst/>
                </p:spPr>
                <p:txBody>
                  <a:bodyPr/>
                  <a:lstStyle/>
                  <a:p>
                    <a:r>
                      <a:rPr lang="en-US">
                        <a:noFill/>
                      </a:rPr>
                      <a:t> </a:t>
                    </a:r>
                  </a:p>
                </p:txBody>
              </p:sp>
            </mc:Fallback>
          </mc:AlternateContent>
          <p:cxnSp>
            <p:nvCxnSpPr>
              <p:cNvPr id="21" name="Curved Connector 20"/>
              <p:cNvCxnSpPr>
                <a:stCxn id="16" idx="3"/>
                <a:endCxn id="45" idx="1"/>
              </p:cNvCxnSpPr>
              <p:nvPr/>
            </p:nvCxnSpPr>
            <p:spPr>
              <a:xfrm>
                <a:off x="5168343" y="3120834"/>
                <a:ext cx="19883" cy="2007757"/>
              </a:xfrm>
              <a:prstGeom prst="curvedConnector3">
                <a:avLst>
                  <a:gd name="adj1" fmla="val 1249726"/>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2" name="Curved Connector 21"/>
              <p:cNvCxnSpPr>
                <a:stCxn id="23" idx="3"/>
                <a:endCxn id="30" idx="3"/>
              </p:cNvCxnSpPr>
              <p:nvPr/>
            </p:nvCxnSpPr>
            <p:spPr>
              <a:xfrm flipH="1">
                <a:off x="5155093" y="5102037"/>
                <a:ext cx="6626" cy="2001081"/>
              </a:xfrm>
              <a:prstGeom prst="curvedConnector3">
                <a:avLst>
                  <a:gd name="adj1" fmla="val -3450045"/>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3" name="Curved Connector 22"/>
              <p:cNvCxnSpPr>
                <a:stCxn id="30" idx="3"/>
                <a:endCxn id="35" idx="3"/>
              </p:cNvCxnSpPr>
              <p:nvPr/>
            </p:nvCxnSpPr>
            <p:spPr>
              <a:xfrm>
                <a:off x="5155093" y="7103118"/>
                <a:ext cx="13256" cy="1961323"/>
              </a:xfrm>
              <a:prstGeom prst="curvedConnector3">
                <a:avLst>
                  <a:gd name="adj1" fmla="val 1824502"/>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4" name="Curved Connector 23"/>
              <p:cNvCxnSpPr/>
              <p:nvPr/>
            </p:nvCxnSpPr>
            <p:spPr>
              <a:xfrm>
                <a:off x="5188226" y="9064441"/>
                <a:ext cx="13256" cy="1961323"/>
              </a:xfrm>
              <a:prstGeom prst="curvedConnector3">
                <a:avLst>
                  <a:gd name="adj1" fmla="val 1824502"/>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cxnSp>
            <p:nvCxnSpPr>
              <p:cNvPr id="25" name="Curved Connector 24"/>
              <p:cNvCxnSpPr>
                <a:stCxn id="23" idx="1"/>
                <a:endCxn id="40" idx="1"/>
              </p:cNvCxnSpPr>
              <p:nvPr/>
            </p:nvCxnSpPr>
            <p:spPr>
              <a:xfrm rot="10800000" flipV="1">
                <a:off x="1742665" y="5102036"/>
                <a:ext cx="19873" cy="5943607"/>
              </a:xfrm>
              <a:prstGeom prst="curvedConnector3">
                <a:avLst>
                  <a:gd name="adj1" fmla="val 1250304"/>
                </a:avLst>
              </a:prstGeom>
              <a:noFill/>
              <a:ln w="44450" cap="flat">
                <a:solidFill>
                  <a:srgbClr val="000000"/>
                </a:solidFill>
                <a:prstDash val="solid"/>
                <a:miter lim="400000"/>
                <a:tailEnd type="triangle" w="lg" len="lg"/>
              </a:ln>
              <a:effectLst/>
              <a:sp3d/>
            </p:spPr>
            <p:style>
              <a:lnRef idx="0">
                <a:scrgbClr r="0" g="0" b="0"/>
              </a:lnRef>
              <a:fillRef idx="0">
                <a:scrgbClr r="0" g="0" b="0"/>
              </a:fillRef>
              <a:effectRef idx="0">
                <a:scrgbClr r="0" g="0" b="0"/>
              </a:effectRef>
              <a:fontRef idx="none"/>
            </p:style>
          </p:cxnSp>
        </p:grpSp>
      </p:grpSp>
    </p:spTree>
    <p:extLst>
      <p:ext uri="{BB962C8B-B14F-4D97-AF65-F5344CB8AC3E}">
        <p14:creationId xmlns:p14="http://schemas.microsoft.com/office/powerpoint/2010/main" val="1942722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2286000" y="1714500"/>
            <a:ext cx="1371600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4800"/>
          </a:p>
        </p:txBody>
      </p:sp>
      <p:sp>
        <p:nvSpPr>
          <p:cNvPr id="30725" name="Title 10"/>
          <p:cNvSpPr>
            <a:spLocks noGrp="1"/>
          </p:cNvSpPr>
          <p:nvPr>
            <p:ph type="title"/>
          </p:nvPr>
        </p:nvSpPr>
        <p:spPr>
          <a:xfrm>
            <a:off x="0" y="0"/>
            <a:ext cx="18288000" cy="1420671"/>
          </a:xfrm>
        </p:spPr>
        <p:txBody>
          <a:bodyPr>
            <a:noAutofit/>
          </a:bodyPr>
          <a:lstStyle/>
          <a:p>
            <a:r>
              <a:rPr lang="nl-NL" sz="6000" dirty="0" err="1"/>
              <a:t>Catalyst</a:t>
            </a:r>
            <a:r>
              <a:rPr lang="nl-NL" sz="6000" dirty="0"/>
              <a:t> design: </a:t>
            </a:r>
            <a:r>
              <a:rPr lang="nl-NL" sz="6000" dirty="0" err="1"/>
              <a:t>activation</a:t>
            </a:r>
            <a:r>
              <a:rPr lang="nl-NL" sz="6000" dirty="0"/>
              <a:t> </a:t>
            </a:r>
            <a:r>
              <a:rPr lang="nl-NL" sz="6000" dirty="0" err="1"/>
              <a:t>strain</a:t>
            </a:r>
            <a:r>
              <a:rPr lang="nl-NL" sz="6000" dirty="0"/>
              <a:t> model</a:t>
            </a:r>
            <a:endParaRPr lang="en-US" sz="6000" dirty="0"/>
          </a:p>
        </p:txBody>
      </p:sp>
      <p:sp>
        <p:nvSpPr>
          <p:cNvPr id="7" name="Rectangle 6"/>
          <p:cNvSpPr/>
          <p:nvPr/>
        </p:nvSpPr>
        <p:spPr>
          <a:xfrm>
            <a:off x="828215" y="9543221"/>
            <a:ext cx="7687135" cy="1384995"/>
          </a:xfrm>
          <a:prstGeom prst="rect">
            <a:avLst/>
          </a:prstGeom>
        </p:spPr>
        <p:txBody>
          <a:bodyPr wrap="square">
            <a:spAutoFit/>
          </a:bodyPr>
          <a:lstStyle/>
          <a:p>
            <a:pPr algn="l"/>
            <a:r>
              <a:rPr lang="en-US" sz="2800" dirty="0">
                <a:latin typeface="Lato" charset="0"/>
                <a:ea typeface="Lato" charset="0"/>
                <a:cs typeface="Lato" charset="0"/>
              </a:rPr>
              <a:t>Chem. Eur. J. (communication) 2009, 15, 6112</a:t>
            </a:r>
          </a:p>
          <a:p>
            <a:pPr algn="l"/>
            <a:r>
              <a:rPr lang="en-US" sz="2800" dirty="0">
                <a:latin typeface="Lato" charset="0"/>
                <a:ea typeface="Lato" charset="0"/>
                <a:cs typeface="Lato" charset="0"/>
              </a:rPr>
              <a:t>Org. </a:t>
            </a:r>
            <a:r>
              <a:rPr lang="en-US" sz="2800" dirty="0" err="1">
                <a:latin typeface="Lato" charset="0"/>
                <a:ea typeface="Lato" charset="0"/>
                <a:cs typeface="Lato" charset="0"/>
              </a:rPr>
              <a:t>Biomol</a:t>
            </a:r>
            <a:r>
              <a:rPr lang="en-US" sz="2800" dirty="0">
                <a:latin typeface="Lato" charset="0"/>
                <a:ea typeface="Lato" charset="0"/>
                <a:cs typeface="Lato" charset="0"/>
              </a:rPr>
              <a:t>. Chem. 2010, 8, 3118</a:t>
            </a:r>
          </a:p>
          <a:p>
            <a:pPr algn="l"/>
            <a:r>
              <a:rPr lang="en-US" sz="2800" dirty="0">
                <a:latin typeface="Lato" charset="0"/>
                <a:ea typeface="Lato" charset="0"/>
                <a:cs typeface="Lato" charset="0"/>
              </a:rPr>
              <a:t>Nature Chem. 2010, 2, 417</a:t>
            </a:r>
          </a:p>
        </p:txBody>
      </p:sp>
      <p:sp>
        <p:nvSpPr>
          <p:cNvPr id="8" name="Rectangle 7"/>
          <p:cNvSpPr/>
          <p:nvPr/>
        </p:nvSpPr>
        <p:spPr>
          <a:xfrm>
            <a:off x="9144000" y="9579453"/>
            <a:ext cx="8708408" cy="1938992"/>
          </a:xfrm>
          <a:prstGeom prst="rect">
            <a:avLst/>
          </a:prstGeom>
        </p:spPr>
        <p:txBody>
          <a:bodyPr wrap="square">
            <a:spAutoFit/>
          </a:bodyPr>
          <a:lstStyle/>
          <a:p>
            <a:pPr algn="l"/>
            <a:r>
              <a:rPr lang="en-US" sz="3000" dirty="0">
                <a:latin typeface="Lato" charset="0"/>
                <a:ea typeface="Lato" charset="0"/>
                <a:cs typeface="Lato" charset="0"/>
              </a:rPr>
              <a:t>EDA along the reaction path</a:t>
            </a:r>
          </a:p>
          <a:p>
            <a:pPr algn="l"/>
            <a:r>
              <a:rPr lang="en-US" sz="3000" dirty="0">
                <a:latin typeface="Lato" charset="0"/>
                <a:ea typeface="Lato" charset="0"/>
                <a:cs typeface="Lato" charset="0"/>
              </a:rPr>
              <a:t>Bite-Angle Effect: Activation Strain analyses:</a:t>
            </a:r>
          </a:p>
          <a:p>
            <a:pPr algn="l"/>
            <a:r>
              <a:rPr lang="en-US" sz="3000" dirty="0">
                <a:latin typeface="Lato" charset="0"/>
                <a:ea typeface="Lato" charset="0"/>
                <a:cs typeface="Lato" charset="0"/>
              </a:rPr>
              <a:t>• </a:t>
            </a:r>
            <a:r>
              <a:rPr lang="en-US" sz="3000" dirty="0">
                <a:solidFill>
                  <a:srgbClr val="0000FF"/>
                </a:solidFill>
                <a:latin typeface="Lato" charset="0"/>
                <a:ea typeface="Lato" charset="0"/>
                <a:cs typeface="Lato" charset="0"/>
              </a:rPr>
              <a:t>HOMO–LUMO interaction marginally improved</a:t>
            </a:r>
          </a:p>
          <a:p>
            <a:pPr algn="l"/>
            <a:r>
              <a:rPr lang="en-US" sz="3000" dirty="0">
                <a:latin typeface="Lato" charset="0"/>
                <a:ea typeface="Lato" charset="0"/>
                <a:cs typeface="Lato" charset="0"/>
              </a:rPr>
              <a:t>• </a:t>
            </a:r>
            <a:r>
              <a:rPr lang="en-US" sz="3000" dirty="0">
                <a:solidFill>
                  <a:srgbClr val="FF0000"/>
                </a:solidFill>
                <a:latin typeface="Lato" charset="0"/>
                <a:ea typeface="Lato" charset="0"/>
                <a:cs typeface="Lato" charset="0"/>
              </a:rPr>
              <a:t>But: strain reduced by building it into catalyst</a:t>
            </a:r>
            <a:endParaRPr lang="en-US" sz="3000" dirty="0">
              <a:latin typeface="Lato" charset="0"/>
              <a:ea typeface="Lato" charset="0"/>
              <a:cs typeface="Lato" charset="0"/>
            </a:endParaRPr>
          </a:p>
        </p:txBody>
      </p:sp>
      <p:sp>
        <p:nvSpPr>
          <p:cNvPr id="15" name="Rectangle 14"/>
          <p:cNvSpPr/>
          <p:nvPr/>
        </p:nvSpPr>
        <p:spPr>
          <a:xfrm flipH="1">
            <a:off x="5404014" y="4256428"/>
            <a:ext cx="835820" cy="609398"/>
          </a:xfrm>
          <a:prstGeom prst="rect">
            <a:avLst/>
          </a:prstGeom>
        </p:spPr>
        <p:txBody>
          <a:bodyPr wrap="square">
            <a:spAutoFit/>
          </a:bodyPr>
          <a:lstStyle/>
          <a:p>
            <a:r>
              <a:rPr lang="en-US" sz="3000" dirty="0">
                <a:latin typeface="Lato" charset="0"/>
                <a:ea typeface="Lato" charset="0"/>
                <a:cs typeface="Lato" charset="0"/>
              </a:rPr>
              <a:t>TS</a:t>
            </a:r>
            <a:endParaRPr lang="en-US" sz="3000" dirty="0"/>
          </a:p>
        </p:txBody>
      </p:sp>
      <p:sp>
        <p:nvSpPr>
          <p:cNvPr id="10" name="Rectangle 9"/>
          <p:cNvSpPr/>
          <p:nvPr/>
        </p:nvSpPr>
        <p:spPr>
          <a:xfrm>
            <a:off x="828215" y="10950427"/>
            <a:ext cx="7168754" cy="1477328"/>
          </a:xfrm>
          <a:prstGeom prst="rect">
            <a:avLst/>
          </a:prstGeom>
        </p:spPr>
        <p:txBody>
          <a:bodyPr wrap="square">
            <a:spAutoFit/>
          </a:bodyPr>
          <a:lstStyle/>
          <a:p>
            <a:pPr algn="l"/>
            <a:r>
              <a:rPr lang="nb-NO" sz="3000" u="sng" dirty="0">
                <a:latin typeface="Lato" charset="0"/>
                <a:ea typeface="Lato" charset="0"/>
                <a:cs typeface="Lato" charset="0"/>
              </a:rPr>
              <a:t>Latest </a:t>
            </a:r>
            <a:r>
              <a:rPr lang="nb-NO" sz="3000" u="sng" dirty="0" err="1">
                <a:latin typeface="Lato" charset="0"/>
                <a:ea typeface="Lato" charset="0"/>
                <a:cs typeface="Lato" charset="0"/>
              </a:rPr>
              <a:t>reviews</a:t>
            </a:r>
            <a:r>
              <a:rPr lang="nb-NO" sz="3000" u="sng" dirty="0">
                <a:latin typeface="Lato" charset="0"/>
                <a:ea typeface="Lato" charset="0"/>
                <a:cs typeface="Lato" charset="0"/>
              </a:rPr>
              <a:t>: </a:t>
            </a:r>
          </a:p>
          <a:p>
            <a:pPr algn="l"/>
            <a:r>
              <a:rPr lang="nb-NO" sz="3000" dirty="0" err="1">
                <a:latin typeface="Lato" charset="0"/>
                <a:ea typeface="Lato" charset="0"/>
                <a:cs typeface="Lato" charset="0"/>
              </a:rPr>
              <a:t>Chem</a:t>
            </a:r>
            <a:r>
              <a:rPr lang="nb-NO" sz="3000" dirty="0">
                <a:latin typeface="Lato" charset="0"/>
                <a:ea typeface="Lato" charset="0"/>
                <a:cs typeface="Lato" charset="0"/>
              </a:rPr>
              <a:t>. </a:t>
            </a:r>
            <a:r>
              <a:rPr lang="nb-NO" sz="3000" dirty="0" err="1">
                <a:latin typeface="Lato" charset="0"/>
                <a:ea typeface="Lato" charset="0"/>
                <a:cs typeface="Lato" charset="0"/>
              </a:rPr>
              <a:t>Soc</a:t>
            </a:r>
            <a:r>
              <a:rPr lang="nb-NO" sz="3000" dirty="0">
                <a:latin typeface="Lato" charset="0"/>
                <a:ea typeface="Lato" charset="0"/>
                <a:cs typeface="Lato" charset="0"/>
              </a:rPr>
              <a:t>. Rev. 2014, 43, 4953</a:t>
            </a:r>
          </a:p>
          <a:p>
            <a:pPr algn="l"/>
            <a:r>
              <a:rPr lang="pt-BR" sz="3000" dirty="0">
                <a:latin typeface="Lato" charset="0"/>
                <a:ea typeface="Lato" charset="0"/>
                <a:cs typeface="Lato" charset="0"/>
              </a:rPr>
              <a:t>WIRES Comput. Mol. </a:t>
            </a:r>
            <a:r>
              <a:rPr lang="pt-BR" sz="3000" dirty="0" err="1">
                <a:latin typeface="Lato" charset="0"/>
                <a:ea typeface="Lato" charset="0"/>
                <a:cs typeface="Lato" charset="0"/>
              </a:rPr>
              <a:t>Sci</a:t>
            </a:r>
            <a:r>
              <a:rPr lang="pt-BR" sz="3000" dirty="0">
                <a:latin typeface="Lato" charset="0"/>
                <a:ea typeface="Lato" charset="0"/>
                <a:cs typeface="Lato" charset="0"/>
              </a:rPr>
              <a:t>. 2015, 5, 324</a:t>
            </a:r>
            <a:endParaRPr lang="en-US" sz="3000" dirty="0">
              <a:latin typeface="Lato" charset="0"/>
              <a:ea typeface="Lato" charset="0"/>
              <a:cs typeface="Lato"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445" y="1860786"/>
            <a:ext cx="10442958" cy="752330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4675" y="2903622"/>
            <a:ext cx="6010656" cy="5437632"/>
          </a:xfrm>
          <a:prstGeom prst="rect">
            <a:avLst/>
          </a:prstGeom>
        </p:spPr>
      </p:pic>
    </p:spTree>
    <p:extLst>
      <p:ext uri="{BB962C8B-B14F-4D97-AF65-F5344CB8AC3E}">
        <p14:creationId xmlns:p14="http://schemas.microsoft.com/office/powerpoint/2010/main" val="990394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2286000" y="1714500"/>
            <a:ext cx="1371600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4800"/>
          </a:p>
        </p:txBody>
      </p:sp>
      <p:sp>
        <p:nvSpPr>
          <p:cNvPr id="30725" name="Title 10"/>
          <p:cNvSpPr>
            <a:spLocks noGrp="1"/>
          </p:cNvSpPr>
          <p:nvPr>
            <p:ph type="title"/>
          </p:nvPr>
        </p:nvSpPr>
        <p:spPr>
          <a:xfrm>
            <a:off x="-53912" y="0"/>
            <a:ext cx="18288000" cy="1388704"/>
          </a:xfrm>
        </p:spPr>
        <p:txBody>
          <a:bodyPr>
            <a:noAutofit/>
          </a:bodyPr>
          <a:lstStyle/>
          <a:p>
            <a:r>
              <a:rPr lang="nl-NL" sz="6000" dirty="0" err="1"/>
              <a:t>Catalyst</a:t>
            </a:r>
            <a:r>
              <a:rPr lang="nl-NL" sz="6000" dirty="0"/>
              <a:t> </a:t>
            </a:r>
            <a:r>
              <a:rPr lang="nl-NL" sz="6000" dirty="0" err="1"/>
              <a:t>natural</a:t>
            </a:r>
            <a:r>
              <a:rPr lang="nl-NL" sz="6000" dirty="0"/>
              <a:t> </a:t>
            </a:r>
            <a:r>
              <a:rPr lang="nl-NL" sz="6000" dirty="0" err="1"/>
              <a:t>selection</a:t>
            </a:r>
            <a:r>
              <a:rPr lang="nl-NL" sz="6000" dirty="0"/>
              <a:t>: survival of the weakest</a:t>
            </a:r>
            <a:endParaRPr lang="en-US" sz="6000" dirty="0"/>
          </a:p>
        </p:txBody>
      </p:sp>
      <p:pic>
        <p:nvPicPr>
          <p:cNvPr id="1554439" name="Picture 7" descr="C:\Desktop\figure1a.pn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7194" y="3242056"/>
            <a:ext cx="13612592" cy="7893391"/>
          </a:xfrm>
          <a:prstGeom prst="rect">
            <a:avLst/>
          </a:prstGeom>
          <a:noFill/>
        </p:spPr>
      </p:pic>
      <p:sp>
        <p:nvSpPr>
          <p:cNvPr id="29" name="Rectangle 28"/>
          <p:cNvSpPr/>
          <p:nvPr/>
        </p:nvSpPr>
        <p:spPr>
          <a:xfrm>
            <a:off x="407194" y="1418307"/>
            <a:ext cx="17826894" cy="2631490"/>
          </a:xfrm>
          <a:prstGeom prst="rect">
            <a:avLst/>
          </a:prstGeom>
        </p:spPr>
        <p:txBody>
          <a:bodyPr wrap="square">
            <a:spAutoFit/>
          </a:bodyPr>
          <a:lstStyle/>
          <a:p>
            <a:pPr algn="l"/>
            <a:r>
              <a:rPr lang="en-US" sz="3300" dirty="0">
                <a:latin typeface="Lato" charset="0"/>
                <a:ea typeface="Lato" charset="0"/>
                <a:cs typeface="Lato" charset="0"/>
              </a:rPr>
              <a:t>I</a:t>
            </a:r>
            <a:r>
              <a:rPr lang="en-US" sz="3300" dirty="0" smtClean="0">
                <a:latin typeface="Lato" charset="0"/>
                <a:ea typeface="Lato" charset="0"/>
                <a:cs typeface="Lato" charset="0"/>
              </a:rPr>
              <a:t>ncreased </a:t>
            </a:r>
            <a:r>
              <a:rPr lang="en-US" sz="3300" dirty="0">
                <a:latin typeface="Lato" charset="0"/>
                <a:ea typeface="Lato" charset="0"/>
                <a:cs typeface="Lato" charset="0"/>
              </a:rPr>
              <a:t>bite angle </a:t>
            </a:r>
            <a:r>
              <a:rPr lang="en-US" sz="3300" dirty="0" err="1">
                <a:latin typeface="Lato" charset="0"/>
                <a:ea typeface="Lato" charset="0"/>
                <a:cs typeface="Lato" charset="0"/>
              </a:rPr>
              <a:t>dppe</a:t>
            </a:r>
            <a:r>
              <a:rPr lang="en-US" sz="3300" dirty="0">
                <a:latin typeface="Lato" charset="0"/>
                <a:ea typeface="Lato" charset="0"/>
                <a:cs typeface="Lato" charset="0"/>
              </a:rPr>
              <a:t> → </a:t>
            </a:r>
            <a:r>
              <a:rPr lang="en-US" sz="3300" dirty="0" err="1">
                <a:latin typeface="Lato" charset="0"/>
                <a:ea typeface="Lato" charset="0"/>
                <a:cs typeface="Lato" charset="0"/>
              </a:rPr>
              <a:t>dppb</a:t>
            </a:r>
            <a:r>
              <a:rPr lang="en-US" sz="3300" dirty="0">
                <a:latin typeface="Lato" charset="0"/>
                <a:ea typeface="Lato" charset="0"/>
                <a:cs typeface="Lato" charset="0"/>
              </a:rPr>
              <a:t> </a:t>
            </a:r>
          </a:p>
          <a:p>
            <a:pPr marL="428625" indent="-428625" algn="l">
              <a:buFont typeface="Arial" charset="0"/>
              <a:buChar char="•"/>
            </a:pPr>
            <a:r>
              <a:rPr lang="en-US" sz="3300" dirty="0">
                <a:latin typeface="Lato" charset="0"/>
                <a:ea typeface="Lato" charset="0"/>
                <a:cs typeface="Lato" charset="0"/>
              </a:rPr>
              <a:t>I</a:t>
            </a:r>
            <a:r>
              <a:rPr lang="en-US" sz="3300" dirty="0" smtClean="0">
                <a:latin typeface="Lato" charset="0"/>
                <a:ea typeface="Lato" charset="0"/>
                <a:cs typeface="Lato" charset="0"/>
              </a:rPr>
              <a:t>mproved </a:t>
            </a:r>
            <a:r>
              <a:rPr lang="en-US" sz="3300" dirty="0">
                <a:latin typeface="Lato" charset="0"/>
                <a:ea typeface="Lato" charset="0"/>
                <a:cs typeface="Lato" charset="0"/>
              </a:rPr>
              <a:t>electronic </a:t>
            </a:r>
            <a:r>
              <a:rPr lang="en-US" sz="3300" dirty="0" smtClean="0">
                <a:latin typeface="Lato" charset="0"/>
                <a:ea typeface="Lato" charset="0"/>
                <a:cs typeface="Lato" charset="0"/>
              </a:rPr>
              <a:t>interaction </a:t>
            </a:r>
            <a:r>
              <a:rPr lang="en-US" sz="3300" u="sng" dirty="0" smtClean="0">
                <a:latin typeface="Lato" charset="0"/>
                <a:ea typeface="Lato" charset="0"/>
                <a:cs typeface="Lato" charset="0"/>
              </a:rPr>
              <a:t>and</a:t>
            </a:r>
            <a:r>
              <a:rPr lang="en-US" sz="3300" dirty="0" smtClean="0">
                <a:latin typeface="Lato" charset="0"/>
                <a:ea typeface="Lato" charset="0"/>
                <a:cs typeface="Lato" charset="0"/>
              </a:rPr>
              <a:t> larger </a:t>
            </a:r>
            <a:r>
              <a:rPr lang="en-US" sz="3300" dirty="0">
                <a:latin typeface="Lato" charset="0"/>
                <a:ea typeface="Lato" charset="0"/>
                <a:cs typeface="Lato" charset="0"/>
              </a:rPr>
              <a:t>repulsive strain</a:t>
            </a:r>
          </a:p>
          <a:p>
            <a:pPr marL="428625" indent="-428625" algn="l">
              <a:buFont typeface="Arial" charset="0"/>
              <a:buChar char="•"/>
            </a:pPr>
            <a:r>
              <a:rPr lang="en-US" sz="3300" dirty="0" smtClean="0">
                <a:latin typeface="Lato" charset="0"/>
                <a:ea typeface="Lato" charset="0"/>
                <a:cs typeface="Lato" charset="0"/>
              </a:rPr>
              <a:t>Strain outweighs electronic </a:t>
            </a:r>
            <a:r>
              <a:rPr lang="en-US" sz="3300" dirty="0">
                <a:latin typeface="Lato" charset="0"/>
                <a:ea typeface="Lato" charset="0"/>
                <a:cs typeface="Lato" charset="0"/>
              </a:rPr>
              <a:t>interactions → </a:t>
            </a:r>
            <a:r>
              <a:rPr lang="en-US" sz="3300" dirty="0" err="1">
                <a:latin typeface="Lato" charset="0"/>
                <a:ea typeface="Lato" charset="0"/>
                <a:cs typeface="Lato" charset="0"/>
              </a:rPr>
              <a:t>dppb</a:t>
            </a:r>
            <a:r>
              <a:rPr lang="en-US" sz="3300" dirty="0">
                <a:latin typeface="Lato" charset="0"/>
                <a:ea typeface="Lato" charset="0"/>
                <a:cs typeface="Lato" charset="0"/>
              </a:rPr>
              <a:t> most destabilized → best </a:t>
            </a:r>
            <a:r>
              <a:rPr lang="en-US" sz="3300" dirty="0" err="1" smtClean="0">
                <a:latin typeface="Lato" charset="0"/>
                <a:ea typeface="Lato" charset="0"/>
                <a:cs typeface="Lato" charset="0"/>
              </a:rPr>
              <a:t>catalyt</a:t>
            </a:r>
            <a:endParaRPr lang="en-US" sz="3300" dirty="0">
              <a:latin typeface="Lato" charset="0"/>
              <a:ea typeface="Lato" charset="0"/>
              <a:cs typeface="Lato" charset="0"/>
            </a:endParaRPr>
          </a:p>
          <a:p>
            <a:pPr marL="428625" indent="-428625" algn="l">
              <a:buFont typeface="Arial" charset="0"/>
              <a:buChar char="•"/>
            </a:pPr>
            <a:endParaRPr lang="en-US" sz="3300" dirty="0">
              <a:latin typeface="Lato" charset="0"/>
              <a:ea typeface="Lato" charset="0"/>
              <a:cs typeface="Lato" charset="0"/>
            </a:endParaRPr>
          </a:p>
          <a:p>
            <a:pPr marL="428625" indent="-428625" algn="l">
              <a:buFont typeface="Arial" charset="0"/>
              <a:buChar char="•"/>
            </a:pPr>
            <a:endParaRPr lang="en-US" sz="3300" dirty="0">
              <a:latin typeface="Lato" charset="0"/>
              <a:ea typeface="Lato" charset="0"/>
              <a:cs typeface="Lato" charset="0"/>
            </a:endParaRPr>
          </a:p>
        </p:txBody>
      </p:sp>
      <p:sp>
        <p:nvSpPr>
          <p:cNvPr id="2" name="Rectangle 1"/>
          <p:cNvSpPr/>
          <p:nvPr/>
        </p:nvSpPr>
        <p:spPr>
          <a:xfrm>
            <a:off x="889063" y="11135447"/>
            <a:ext cx="13827062" cy="1077218"/>
          </a:xfrm>
          <a:prstGeom prst="rect">
            <a:avLst/>
          </a:prstGeom>
        </p:spPr>
        <p:txBody>
          <a:bodyPr wrap="square">
            <a:spAutoFit/>
          </a:bodyPr>
          <a:lstStyle/>
          <a:p>
            <a:pPr algn="l"/>
            <a:r>
              <a:rPr lang="en-US" sz="3200" dirty="0">
                <a:solidFill>
                  <a:srgbClr val="707070"/>
                </a:solidFill>
                <a:latin typeface="Lato" charset="0"/>
              </a:rPr>
              <a:t>J. </a:t>
            </a:r>
            <a:r>
              <a:rPr lang="en-US" sz="3200" dirty="0" err="1">
                <a:solidFill>
                  <a:srgbClr val="707070"/>
                </a:solidFill>
                <a:latin typeface="Lato" charset="0"/>
              </a:rPr>
              <a:t>Wassenaar</a:t>
            </a:r>
            <a:r>
              <a:rPr lang="en-US" sz="3200" dirty="0">
                <a:solidFill>
                  <a:srgbClr val="707070"/>
                </a:solidFill>
                <a:latin typeface="Lato" charset="0"/>
              </a:rPr>
              <a:t>, </a:t>
            </a:r>
            <a:r>
              <a:rPr lang="en-US" sz="3200" dirty="0" smtClean="0">
                <a:solidFill>
                  <a:srgbClr val="707070"/>
                </a:solidFill>
                <a:latin typeface="Lato" charset="0"/>
              </a:rPr>
              <a:t>et al. </a:t>
            </a:r>
            <a:r>
              <a:rPr lang="en-US" sz="3200" b="1" i="1" dirty="0" smtClean="0">
                <a:solidFill>
                  <a:srgbClr val="707070"/>
                </a:solidFill>
                <a:latin typeface="Lato" charset="0"/>
              </a:rPr>
              <a:t>Catalyst </a:t>
            </a:r>
            <a:r>
              <a:rPr lang="en-US" sz="3200" b="1" i="1" dirty="0">
                <a:solidFill>
                  <a:srgbClr val="707070"/>
                </a:solidFill>
                <a:latin typeface="Lato" charset="0"/>
              </a:rPr>
              <a:t>selection based on intermediate stability measured by mass spectrometry.</a:t>
            </a:r>
            <a:r>
              <a:rPr lang="en-US" sz="3200" dirty="0">
                <a:solidFill>
                  <a:srgbClr val="707070"/>
                </a:solidFill>
                <a:latin typeface="Lato" charset="0"/>
              </a:rPr>
              <a:t> </a:t>
            </a:r>
            <a:r>
              <a:rPr lang="en-US" sz="3200" dirty="0">
                <a:solidFill>
                  <a:srgbClr val="FF931E"/>
                </a:solidFill>
                <a:latin typeface="Lato" charset="0"/>
                <a:hlinkClick r:id="rId4"/>
              </a:rPr>
              <a:t>Nature Chem. 2, 417 (2010)</a:t>
            </a:r>
            <a:endParaRPr lang="en-US" sz="3200"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 t="20942" r="-9" b="17589"/>
          <a:stretch/>
        </p:blipFill>
        <p:spPr>
          <a:xfrm>
            <a:off x="11772900" y="3902235"/>
            <a:ext cx="5700713" cy="3286517"/>
          </a:xfrm>
          <a:prstGeom prst="rect">
            <a:avLst/>
          </a:prstGeom>
        </p:spPr>
      </p:pic>
    </p:spTree>
    <p:extLst>
      <p:ext uri="{BB962C8B-B14F-4D97-AF65-F5344CB8AC3E}">
        <p14:creationId xmlns:p14="http://schemas.microsoft.com/office/powerpoint/2010/main" val="1143242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3" name="Rectangle 3"/>
          <p:cNvSpPr>
            <a:spLocks noGrp="1" noChangeArrowheads="1"/>
          </p:cNvSpPr>
          <p:nvPr>
            <p:ph type="body" idx="1"/>
          </p:nvPr>
        </p:nvSpPr>
        <p:spPr>
          <a:xfrm>
            <a:off x="603136" y="1933673"/>
            <a:ext cx="17684864" cy="7981801"/>
          </a:xfrm>
        </p:spPr>
        <p:txBody>
          <a:bodyPr>
            <a:noAutofit/>
          </a:bodyPr>
          <a:lstStyle/>
          <a:p>
            <a:pPr eaLnBrk="1" hangingPunct="1">
              <a:lnSpc>
                <a:spcPct val="90000"/>
              </a:lnSpc>
            </a:pPr>
            <a:r>
              <a:rPr lang="en-US" altLang="ja-JP" sz="4000" dirty="0"/>
              <a:t>Hopping transport:</a:t>
            </a:r>
          </a:p>
          <a:p>
            <a:pPr lvl="1" eaLnBrk="1" hangingPunct="1">
              <a:lnSpc>
                <a:spcPct val="90000"/>
              </a:lnSpc>
            </a:pPr>
            <a:r>
              <a:rPr lang="en-US" altLang="ja-JP" sz="4000" dirty="0"/>
              <a:t>Charge transfer integrals (FO</a:t>
            </a:r>
            <a:r>
              <a:rPr lang="en-US" altLang="ja-JP" sz="4000" dirty="0" smtClean="0"/>
              <a:t>) - easy</a:t>
            </a:r>
            <a:endParaRPr lang="en-US" altLang="ja-JP" sz="4000" dirty="0"/>
          </a:p>
          <a:p>
            <a:pPr lvl="1" eaLnBrk="1" hangingPunct="1">
              <a:lnSpc>
                <a:spcPct val="90000"/>
              </a:lnSpc>
            </a:pPr>
            <a:r>
              <a:rPr lang="en-US" altLang="ja-JP" sz="4000" dirty="0"/>
              <a:t>Electronic couplings from FDE</a:t>
            </a:r>
          </a:p>
          <a:p>
            <a:pPr lvl="1" eaLnBrk="1" hangingPunct="1">
              <a:lnSpc>
                <a:spcPct val="90000"/>
              </a:lnSpc>
            </a:pPr>
            <a:endParaRPr lang="en-US" altLang="ja-JP" sz="4000" dirty="0"/>
          </a:p>
          <a:p>
            <a:pPr lvl="1" eaLnBrk="1" hangingPunct="1">
              <a:lnSpc>
                <a:spcPct val="90000"/>
              </a:lnSpc>
            </a:pPr>
            <a:endParaRPr lang="en-US" altLang="ja-JP" sz="4000" dirty="0"/>
          </a:p>
          <a:p>
            <a:pPr eaLnBrk="1" hangingPunct="1">
              <a:lnSpc>
                <a:spcPct val="90000"/>
              </a:lnSpc>
            </a:pPr>
            <a:r>
              <a:rPr lang="en-US" altLang="ja-JP" sz="4000" dirty="0"/>
              <a:t>Band transport: effective mass tensors in BAND</a:t>
            </a:r>
          </a:p>
          <a:p>
            <a:pPr lvl="1" eaLnBrk="1" hangingPunct="1">
              <a:lnSpc>
                <a:spcPct val="90000"/>
              </a:lnSpc>
            </a:pPr>
            <a:endParaRPr lang="en-US" altLang="ja-JP" sz="4000" dirty="0"/>
          </a:p>
          <a:p>
            <a:pPr lvl="1" eaLnBrk="1" hangingPunct="1">
              <a:lnSpc>
                <a:spcPct val="90000"/>
              </a:lnSpc>
            </a:pPr>
            <a:endParaRPr lang="en-US" altLang="ja-JP" sz="4000" dirty="0"/>
          </a:p>
          <a:p>
            <a:pPr eaLnBrk="1" hangingPunct="1">
              <a:lnSpc>
                <a:spcPct val="90000"/>
              </a:lnSpc>
            </a:pPr>
            <a:r>
              <a:rPr lang="en-US" altLang="ja-JP" sz="4000" dirty="0"/>
              <a:t>Non-equilibrium Green’s Function (NEGF)</a:t>
            </a:r>
          </a:p>
          <a:p>
            <a:pPr lvl="1" eaLnBrk="1" hangingPunct="1">
              <a:lnSpc>
                <a:spcPct val="90000"/>
              </a:lnSpc>
            </a:pPr>
            <a:r>
              <a:rPr lang="en-US" altLang="ja-JP" sz="4000" dirty="0"/>
              <a:t>transmission probabilities for single-molecule junctions</a:t>
            </a:r>
          </a:p>
          <a:p>
            <a:pPr lvl="1" eaLnBrk="1" hangingPunct="1">
              <a:lnSpc>
                <a:spcPct val="90000"/>
              </a:lnSpc>
            </a:pPr>
            <a:r>
              <a:rPr lang="en-US" altLang="ja-JP" sz="4000" dirty="0"/>
              <a:t>quick calculation: wide-band limit</a:t>
            </a:r>
          </a:p>
          <a:p>
            <a:pPr lvl="1" eaLnBrk="1" hangingPunct="1">
              <a:lnSpc>
                <a:spcPct val="90000"/>
              </a:lnSpc>
            </a:pPr>
            <a:r>
              <a:rPr lang="en-US" altLang="ja-JP" sz="4000" dirty="0"/>
              <a:t>also in BAND (periodic </a:t>
            </a:r>
            <a:r>
              <a:rPr lang="en-US" altLang="ja-JP" sz="4000" dirty="0" smtClean="0"/>
              <a:t>structures, fully self-consistent, bias) </a:t>
            </a:r>
            <a:r>
              <a:rPr lang="en-US" altLang="ja-JP" sz="4000" dirty="0"/>
              <a:t>and in </a:t>
            </a:r>
            <a:r>
              <a:rPr lang="en-US" altLang="ja-JP" sz="4000" dirty="0" smtClean="0"/>
              <a:t>DFTB</a:t>
            </a: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a:p>
            <a:pPr lvl="1" eaLnBrk="1" hangingPunct="1">
              <a:lnSpc>
                <a:spcPct val="90000"/>
              </a:lnSpc>
              <a:buNone/>
            </a:pPr>
            <a:endParaRPr lang="en-US" altLang="ja-JP" sz="4000" dirty="0"/>
          </a:p>
        </p:txBody>
      </p:sp>
      <p:grpSp>
        <p:nvGrpSpPr>
          <p:cNvPr id="2" name="Group 39"/>
          <p:cNvGrpSpPr/>
          <p:nvPr/>
        </p:nvGrpSpPr>
        <p:grpSpPr>
          <a:xfrm>
            <a:off x="11649167" y="1955156"/>
            <a:ext cx="6246948" cy="2753721"/>
            <a:chOff x="888131" y="1524000"/>
            <a:chExt cx="7887728" cy="3741410"/>
          </a:xfrm>
        </p:grpSpPr>
        <p:pic>
          <p:nvPicPr>
            <p:cNvPr id="42" name="Picture 4" descr="C:\Users\Admin\Desktop\spindens_gc-gc_FDEm.png"/>
            <p:cNvPicPr>
              <a:picLocks noChangeAspect="1" noChangeArrowheads="1"/>
            </p:cNvPicPr>
            <p:nvPr/>
          </p:nvPicPr>
          <p:blipFill>
            <a:blip r:embed="rId3" cstate="print"/>
            <a:srcRect/>
            <a:stretch>
              <a:fillRect/>
            </a:stretch>
          </p:blipFill>
          <p:spPr bwMode="auto">
            <a:xfrm rot="21321943">
              <a:off x="1677056" y="1524000"/>
              <a:ext cx="7098803" cy="3741410"/>
            </a:xfrm>
            <a:prstGeom prst="rect">
              <a:avLst/>
            </a:prstGeom>
            <a:noFill/>
          </p:spPr>
        </p:pic>
        <p:sp>
          <p:nvSpPr>
            <p:cNvPr id="49" name="Curved Right Arrow 48"/>
            <p:cNvSpPr/>
            <p:nvPr/>
          </p:nvSpPr>
          <p:spPr>
            <a:xfrm>
              <a:off x="914400" y="2209800"/>
              <a:ext cx="762000" cy="25146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a:solidFill>
                  <a:schemeClr val="tx1"/>
                </a:solidFill>
              </a:endParaRPr>
            </a:p>
          </p:txBody>
        </p:sp>
        <p:sp>
          <p:nvSpPr>
            <p:cNvPr id="50" name="TextBox 1"/>
            <p:cNvSpPr txBox="1"/>
            <p:nvPr/>
          </p:nvSpPr>
          <p:spPr>
            <a:xfrm>
              <a:off x="888131" y="2984447"/>
              <a:ext cx="1357233" cy="899660"/>
            </a:xfrm>
            <a:prstGeom prst="rect">
              <a:avLst/>
            </a:prstGeom>
            <a:noFill/>
          </p:spPr>
          <p:txBody>
            <a:bodyPr wrap="square" lIns="152835" tIns="76418" rIns="152835" bIns="76418" rtlCol="0">
              <a:spAutoFit/>
            </a:bodyPr>
            <a:lstStyle/>
            <a:p>
              <a:pPr algn="just"/>
              <a:r>
                <a:rPr lang="en-US" sz="3300" dirty="0">
                  <a:latin typeface="Lato" charset="0"/>
                  <a:ea typeface="Lato" charset="0"/>
                  <a:cs typeface="Lato" charset="0"/>
                </a:rPr>
                <a:t>h</a:t>
              </a:r>
              <a:r>
                <a:rPr lang="en-US" sz="3300" baseline="30000" dirty="0">
                  <a:latin typeface="Lato" charset="0"/>
                  <a:ea typeface="Lato" charset="0"/>
                  <a:cs typeface="Lato" charset="0"/>
                </a:rPr>
                <a:t>+</a:t>
              </a:r>
              <a:endParaRPr lang="en-US" sz="3300" dirty="0">
                <a:latin typeface="Lato" charset="0"/>
                <a:ea typeface="Lato" charset="0"/>
                <a:cs typeface="Lato" charset="0"/>
              </a:endParaRPr>
            </a:p>
          </p:txBody>
        </p:sp>
      </p:grpSp>
      <p:sp>
        <p:nvSpPr>
          <p:cNvPr id="266242" name="Rectangle 2"/>
          <p:cNvSpPr>
            <a:spLocks noGrp="1" noChangeArrowheads="1"/>
          </p:cNvSpPr>
          <p:nvPr>
            <p:ph type="title"/>
          </p:nvPr>
        </p:nvSpPr>
        <p:spPr>
          <a:xfrm>
            <a:off x="0" y="0"/>
            <a:ext cx="18288000" cy="1314450"/>
          </a:xfrm>
        </p:spPr>
        <p:txBody>
          <a:bodyPr>
            <a:noAutofit/>
          </a:bodyPr>
          <a:lstStyle/>
          <a:p>
            <a:pPr eaLnBrk="1" hangingPunct="1">
              <a:defRPr/>
            </a:pPr>
            <a:r>
              <a:rPr lang="en-US" altLang="ja-JP" sz="7200" dirty="0"/>
              <a:t>Methods to calculate charge </a:t>
            </a:r>
            <a:r>
              <a:rPr lang="en-US" altLang="ja-JP" sz="7200" dirty="0" err="1"/>
              <a:t>mobilities</a:t>
            </a:r>
            <a:r>
              <a:rPr lang="en-US" altLang="ja-JP" sz="7200" dirty="0"/>
              <a:t> </a:t>
            </a:r>
          </a:p>
        </p:txBody>
      </p:sp>
    </p:spTree>
    <p:extLst>
      <p:ext uri="{BB962C8B-B14F-4D97-AF65-F5344CB8AC3E}">
        <p14:creationId xmlns:p14="http://schemas.microsoft.com/office/powerpoint/2010/main" val="1206420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0" y="22983"/>
            <a:ext cx="18288000" cy="1472964"/>
          </a:xfrm>
        </p:spPr>
        <p:txBody>
          <a:bodyPr>
            <a:normAutofit/>
          </a:bodyPr>
          <a:lstStyle/>
          <a:p>
            <a:pPr eaLnBrk="1" hangingPunct="1"/>
            <a:r>
              <a:rPr lang="en-US" altLang="ja-JP" sz="5400" dirty="0"/>
              <a:t>Effective transfer integral J</a:t>
            </a:r>
            <a:r>
              <a:rPr lang="en-US" altLang="ja-JP" sz="5400" baseline="-25000" dirty="0"/>
              <a:t>eff</a:t>
            </a:r>
            <a:r>
              <a:rPr lang="en-US" altLang="ja-JP" sz="5400" dirty="0"/>
              <a:t> = electronic coupling V </a:t>
            </a:r>
          </a:p>
        </p:txBody>
      </p:sp>
      <p:sp>
        <p:nvSpPr>
          <p:cNvPr id="267278" name="Text Box 14"/>
          <p:cNvSpPr txBox="1">
            <a:spLocks noChangeArrowheads="1"/>
          </p:cNvSpPr>
          <p:nvPr/>
        </p:nvSpPr>
        <p:spPr bwMode="auto">
          <a:xfrm>
            <a:off x="5387262" y="6952773"/>
            <a:ext cx="2536032"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ja-JP" sz="3300" dirty="0">
                <a:solidFill>
                  <a:srgbClr val="FF0000"/>
                </a:solidFill>
                <a:latin typeface="Lato" charset="0"/>
                <a:ea typeface="Lato" charset="0"/>
                <a:cs typeface="Lato" charset="0"/>
              </a:rPr>
              <a:t>extract </a:t>
            </a:r>
            <a:r>
              <a:rPr lang="en-US" altLang="ja-JP" sz="3300" dirty="0" smtClean="0">
                <a:solidFill>
                  <a:srgbClr val="FF0000"/>
                </a:solidFill>
                <a:latin typeface="Lato" charset="0"/>
                <a:ea typeface="Lato" charset="0"/>
                <a:cs typeface="Lato" charset="0"/>
              </a:rPr>
              <a:t>dimers</a:t>
            </a:r>
            <a:endParaRPr lang="en-US" altLang="ja-JP" sz="3300" dirty="0">
              <a:solidFill>
                <a:srgbClr val="FF0000"/>
              </a:solidFill>
              <a:latin typeface="Lato" charset="0"/>
              <a:ea typeface="Lato" charset="0"/>
              <a:cs typeface="Lato" charset="0"/>
            </a:endParaRPr>
          </a:p>
        </p:txBody>
      </p:sp>
      <p:graphicFrame>
        <p:nvGraphicFramePr>
          <p:cNvPr id="15383" name="Object 23"/>
          <p:cNvGraphicFramePr>
            <a:graphicFrameLocks noChangeAspect="1"/>
          </p:cNvGraphicFramePr>
          <p:nvPr>
            <p:extLst/>
          </p:nvPr>
        </p:nvGraphicFramePr>
        <p:xfrm>
          <a:off x="814607" y="9287272"/>
          <a:ext cx="4536281" cy="1081088"/>
        </p:xfrm>
        <a:graphic>
          <a:graphicData uri="http://schemas.openxmlformats.org/presentationml/2006/ole">
            <mc:AlternateContent xmlns:mc="http://schemas.openxmlformats.org/markup-compatibility/2006">
              <mc:Choice xmlns:v="urn:schemas-microsoft-com:vml" Requires="v">
                <p:oleObj spid="_x0000_s1047" name="Equation" r:id="rId4" imgW="1802895" imgH="431570" progId="Equation.3">
                  <p:embed/>
                </p:oleObj>
              </mc:Choice>
              <mc:Fallback>
                <p:oleObj name="Equation" r:id="rId4" imgW="1802895" imgH="43157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607" y="9287272"/>
                        <a:ext cx="4536281" cy="1081088"/>
                      </a:xfrm>
                      <a:prstGeom prst="rect">
                        <a:avLst/>
                      </a:prstGeom>
                      <a:noFill/>
                      <a:ln w="38100">
                        <a:solidFill>
                          <a:srgbClr val="0D0D0D"/>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 Box 17"/>
          <p:cNvSpPr txBox="1">
            <a:spLocks noChangeArrowheads="1"/>
          </p:cNvSpPr>
          <p:nvPr/>
        </p:nvSpPr>
        <p:spPr bwMode="auto">
          <a:xfrm>
            <a:off x="9344809" y="11137376"/>
            <a:ext cx="8188678" cy="1107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l">
              <a:spcBef>
                <a:spcPct val="50000"/>
              </a:spcBef>
              <a:defRPr/>
            </a:pPr>
            <a:r>
              <a:rPr lang="en-US" altLang="ja-JP" sz="3300" dirty="0">
                <a:latin typeface="Lato" charset="0"/>
                <a:ea typeface="Lato" charset="0"/>
                <a:cs typeface="Lato" charset="0"/>
                <a:hlinkClick r:id="rId6"/>
              </a:rPr>
              <a:t>ADF tutorial </a:t>
            </a:r>
            <a:r>
              <a:rPr lang="en-US" altLang="ja-JP" sz="3300" dirty="0">
                <a:latin typeface="Lato" charset="0"/>
                <a:ea typeface="Lato" charset="0"/>
                <a:cs typeface="Lato" charset="0"/>
              </a:rPr>
              <a:t>online, ADF </a:t>
            </a:r>
            <a:r>
              <a:rPr lang="en-US" altLang="ja-JP" sz="3300" dirty="0" smtClean="0">
                <a:latin typeface="Lato" charset="0"/>
                <a:ea typeface="Lato" charset="0"/>
                <a:cs typeface="Lato" charset="0"/>
              </a:rPr>
              <a:t>prints V / J</a:t>
            </a:r>
            <a:r>
              <a:rPr lang="en-US" altLang="ja-JP" sz="3300" baseline="-25000" dirty="0" smtClean="0">
                <a:latin typeface="Lato" charset="0"/>
                <a:ea typeface="Lato" charset="0"/>
                <a:cs typeface="Lato" charset="0"/>
              </a:rPr>
              <a:t>eff</a:t>
            </a:r>
            <a:r>
              <a:rPr lang="en-US" altLang="ja-JP" sz="3300" dirty="0" smtClean="0">
                <a:latin typeface="Lato" charset="0"/>
                <a:ea typeface="Lato" charset="0"/>
                <a:cs typeface="Lato" charset="0"/>
              </a:rPr>
              <a:t> =&gt; use with Marcus theory for hopping rates</a:t>
            </a:r>
          </a:p>
        </p:txBody>
      </p:sp>
      <p:sp>
        <p:nvSpPr>
          <p:cNvPr id="20" name="Text Box 10"/>
          <p:cNvSpPr txBox="1">
            <a:spLocks noChangeArrowheads="1"/>
          </p:cNvSpPr>
          <p:nvPr/>
        </p:nvSpPr>
        <p:spPr bwMode="auto">
          <a:xfrm>
            <a:off x="10811619" y="7631965"/>
            <a:ext cx="4860540"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altLang="ja-JP" sz="3600" b="1" dirty="0">
                <a:latin typeface="Lato" charset="0"/>
                <a:ea typeface="Lato" charset="0"/>
                <a:cs typeface="Lato" charset="0"/>
              </a:rPr>
              <a:t>Anisotropic mobility:</a:t>
            </a:r>
          </a:p>
        </p:txBody>
      </p:sp>
      <p:pic>
        <p:nvPicPr>
          <p:cNvPr id="21"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b="13461"/>
          <a:stretch>
            <a:fillRect/>
          </a:stretch>
        </p:blipFill>
        <p:spPr bwMode="auto">
          <a:xfrm>
            <a:off x="9560041" y="8411770"/>
            <a:ext cx="7967492" cy="1317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2" name="Text Box 11"/>
          <p:cNvSpPr txBox="1">
            <a:spLocks noChangeArrowheads="1"/>
          </p:cNvSpPr>
          <p:nvPr/>
        </p:nvSpPr>
        <p:spPr bwMode="auto">
          <a:xfrm>
            <a:off x="9005812" y="9939358"/>
            <a:ext cx="9075949" cy="5539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fr-FR" altLang="ja-JP" sz="3000" dirty="0">
                <a:latin typeface="Lato" charset="0"/>
                <a:ea typeface="Lato" charset="0"/>
                <a:cs typeface="Lato" charset="0"/>
              </a:rPr>
              <a:t>S.-H. </a:t>
            </a:r>
            <a:r>
              <a:rPr lang="fr-FR" altLang="ja-JP" sz="3000" dirty="0" err="1">
                <a:latin typeface="Lato" charset="0"/>
                <a:ea typeface="Lato" charset="0"/>
                <a:cs typeface="Lato" charset="0"/>
              </a:rPr>
              <a:t>Wen</a:t>
            </a:r>
            <a:r>
              <a:rPr lang="fr-FR" altLang="ja-JP" sz="3000" dirty="0">
                <a:latin typeface="Lato" charset="0"/>
                <a:ea typeface="Lato" charset="0"/>
                <a:cs typeface="Lato" charset="0"/>
              </a:rPr>
              <a:t> et al., J. Phys. </a:t>
            </a:r>
            <a:r>
              <a:rPr lang="fr-FR" altLang="ja-JP" sz="3000" dirty="0" err="1">
                <a:latin typeface="Lato" charset="0"/>
                <a:ea typeface="Lato" charset="0"/>
                <a:cs typeface="Lato" charset="0"/>
              </a:rPr>
              <a:t>Chem</a:t>
            </a:r>
            <a:r>
              <a:rPr lang="fr-FR" altLang="ja-JP" sz="3000" dirty="0">
                <a:latin typeface="Lato" charset="0"/>
                <a:ea typeface="Lato" charset="0"/>
                <a:cs typeface="Lato" charset="0"/>
              </a:rPr>
              <a:t>. B 113, 8813 (2009)</a:t>
            </a:r>
            <a:endParaRPr lang="en-US" altLang="ja-JP" sz="3000" dirty="0">
              <a:latin typeface="Lato" charset="0"/>
              <a:ea typeface="Lato" charset="0"/>
              <a:cs typeface="Lato" charset="0"/>
            </a:endParaRPr>
          </a:p>
        </p:txBody>
      </p:sp>
      <p:pic>
        <p:nvPicPr>
          <p:cNvPr id="23" name="Picture 14"/>
          <p:cNvPicPr>
            <a:picLocks noChangeAspect="1" noChangeArrowheads="1"/>
          </p:cNvPicPr>
          <p:nvPr/>
        </p:nvPicPr>
        <p:blipFill>
          <a:blip r:embed="rId8" cstate="print"/>
          <a:srcRect/>
          <a:stretch>
            <a:fillRect/>
          </a:stretch>
        </p:blipFill>
        <p:spPr bwMode="auto">
          <a:xfrm>
            <a:off x="613071" y="10654450"/>
            <a:ext cx="5183181" cy="1284943"/>
          </a:xfrm>
          <a:prstGeom prst="rect">
            <a:avLst/>
          </a:prstGeom>
          <a:noFill/>
          <a:ln w="9525">
            <a:noFill/>
            <a:miter lim="800000"/>
            <a:headEnd/>
            <a:tailEnd/>
          </a:ln>
        </p:spPr>
      </p:pic>
      <p:sp>
        <p:nvSpPr>
          <p:cNvPr id="2" name="Curved Down Arrow 1"/>
          <p:cNvSpPr/>
          <p:nvPr/>
        </p:nvSpPr>
        <p:spPr>
          <a:xfrm rot="5400000">
            <a:off x="5302426" y="9895626"/>
            <a:ext cx="2272140" cy="1504417"/>
          </a:xfrm>
          <a:prstGeom prst="curvedDownArrow">
            <a:avLst/>
          </a:prstGeom>
          <a:noFill/>
          <a:ln w="12700" cap="flat">
            <a:solidFill>
              <a:srgbClr val="FF941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613" y="1276570"/>
            <a:ext cx="17198920" cy="5844440"/>
          </a:xfrm>
          <a:prstGeom prst="rect">
            <a:avLst/>
          </a:prstGeom>
        </p:spPr>
      </p:pic>
    </p:spTree>
    <p:extLst>
      <p:ext uri="{BB962C8B-B14F-4D97-AF65-F5344CB8AC3E}">
        <p14:creationId xmlns:p14="http://schemas.microsoft.com/office/powerpoint/2010/main" val="158542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0" y="257175"/>
            <a:ext cx="18288000" cy="1796143"/>
          </a:xfrm>
        </p:spPr>
        <p:txBody>
          <a:bodyPr>
            <a:noAutofit/>
          </a:bodyPr>
          <a:lstStyle/>
          <a:p>
            <a:pPr eaLnBrk="1" hangingPunct="1"/>
            <a:r>
              <a:rPr lang="en-US" sz="6000" dirty="0" smtClean="0"/>
              <a:t>Beyond transfer integrals: </a:t>
            </a:r>
            <a:r>
              <a:rPr lang="en-US" sz="6000" dirty="0"/>
              <a:t>e</a:t>
            </a:r>
            <a:r>
              <a:rPr lang="en-US" sz="6000" dirty="0" smtClean="0"/>
              <a:t>nvironments </a:t>
            </a:r>
            <a:r>
              <a:rPr lang="en-US" sz="6000" dirty="0"/>
              <a:t>with </a:t>
            </a:r>
            <a:r>
              <a:rPr lang="en-US" sz="6000" dirty="0" smtClean="0"/>
              <a:t>FDE</a:t>
            </a:r>
            <a:r>
              <a:rPr lang="en-US" sz="6000" dirty="0"/>
              <a:t/>
            </a:r>
            <a:br>
              <a:rPr lang="en-US" sz="6000" dirty="0"/>
            </a:br>
            <a:endParaRPr lang="ru-RU" sz="6000" dirty="0"/>
          </a:p>
        </p:txBody>
      </p:sp>
      <p:sp>
        <p:nvSpPr>
          <p:cNvPr id="19" name="TextBox 1"/>
          <p:cNvSpPr txBox="1"/>
          <p:nvPr/>
        </p:nvSpPr>
        <p:spPr>
          <a:xfrm>
            <a:off x="179970" y="11117474"/>
            <a:ext cx="17768496" cy="1168604"/>
          </a:xfrm>
          <a:prstGeom prst="rect">
            <a:avLst/>
          </a:prstGeom>
          <a:noFill/>
        </p:spPr>
        <p:txBody>
          <a:bodyPr wrap="square" lIns="181943" tIns="90971" rIns="181943" bIns="90971" rtlCol="0">
            <a:spAutoFit/>
          </a:bodyPr>
          <a:lstStyle/>
          <a:p>
            <a:pPr algn="just"/>
            <a:r>
              <a:rPr lang="en-US" sz="3200" smtClean="0"/>
              <a:t>Pavanello</a:t>
            </a:r>
            <a:r>
              <a:rPr lang="en-US" sz="3200" dirty="0" smtClean="0"/>
              <a:t> </a:t>
            </a:r>
            <a:r>
              <a:rPr lang="en-US" sz="3200" dirty="0"/>
              <a:t>&amp; </a:t>
            </a:r>
            <a:r>
              <a:rPr lang="en-US" sz="3200" dirty="0" err="1" smtClean="0"/>
              <a:t>Neugebauer</a:t>
            </a:r>
            <a:r>
              <a:rPr lang="en-US" sz="3200" dirty="0" smtClean="0"/>
              <a:t> </a:t>
            </a:r>
            <a:r>
              <a:rPr lang="en-US" sz="3200" dirty="0"/>
              <a:t>groups: </a:t>
            </a:r>
            <a:r>
              <a:rPr lang="en-US" sz="3200" i="1" dirty="0" err="1"/>
              <a:t>Excitons</a:t>
            </a:r>
            <a:r>
              <a:rPr lang="en-US" sz="3200" i="1" dirty="0"/>
              <a:t>: </a:t>
            </a:r>
            <a:r>
              <a:rPr lang="de-DE" sz="3200" dirty="0"/>
              <a:t>J. Chem. Phys. </a:t>
            </a:r>
            <a:r>
              <a:rPr lang="de-DE" sz="3200" b="1" dirty="0"/>
              <a:t>138</a:t>
            </a:r>
            <a:r>
              <a:rPr lang="de-DE" sz="3200" dirty="0"/>
              <a:t>, 034104 (2013), </a:t>
            </a:r>
            <a:r>
              <a:rPr lang="de-DE" sz="3200" i="1" dirty="0" err="1"/>
              <a:t>charge</a:t>
            </a:r>
            <a:r>
              <a:rPr lang="de-DE" sz="3200" i="1" dirty="0"/>
              <a:t> </a:t>
            </a:r>
            <a:r>
              <a:rPr lang="de-DE" sz="3200" i="1" dirty="0" err="1"/>
              <a:t>separation</a:t>
            </a:r>
            <a:r>
              <a:rPr lang="de-DE" sz="3200" dirty="0"/>
              <a:t>: J. Chem. Phys. </a:t>
            </a:r>
            <a:r>
              <a:rPr lang="de-DE" sz="3200" b="1" dirty="0"/>
              <a:t>140</a:t>
            </a:r>
            <a:r>
              <a:rPr lang="de-DE" sz="3200" dirty="0"/>
              <a:t>, 164103 </a:t>
            </a:r>
            <a:r>
              <a:rPr lang="en-US" sz="3200" dirty="0"/>
              <a:t>(2014)</a:t>
            </a:r>
            <a:r>
              <a:rPr lang="de-DE" sz="3200" dirty="0"/>
              <a:t>, </a:t>
            </a:r>
            <a:r>
              <a:rPr lang="de-DE" sz="3200" dirty="0" smtClean="0"/>
              <a:t> </a:t>
            </a:r>
            <a:r>
              <a:rPr lang="de-DE" sz="3200" i="1" dirty="0" err="1" smtClean="0"/>
              <a:t>charge</a:t>
            </a:r>
            <a:r>
              <a:rPr lang="de-DE" sz="3200" i="1" dirty="0" smtClean="0"/>
              <a:t> </a:t>
            </a:r>
            <a:r>
              <a:rPr lang="de-DE" sz="3200" i="1" dirty="0" err="1"/>
              <a:t>transfer</a:t>
            </a:r>
            <a:r>
              <a:rPr lang="de-DE" sz="3200" dirty="0"/>
              <a:t>: </a:t>
            </a:r>
            <a:r>
              <a:rPr lang="en-US" sz="3200" dirty="0"/>
              <a:t> J. Chem. Theory </a:t>
            </a:r>
            <a:r>
              <a:rPr lang="en-US" sz="3200" dirty="0" err="1"/>
              <a:t>Comput</a:t>
            </a:r>
            <a:r>
              <a:rPr lang="en-US" sz="3200" dirty="0"/>
              <a:t>. 2014, 10, 2546−2556</a:t>
            </a:r>
            <a:endParaRPr lang="de-DE" sz="3200" dirty="0"/>
          </a:p>
        </p:txBody>
      </p:sp>
      <p:sp>
        <p:nvSpPr>
          <p:cNvPr id="7" name="Rectangle 6"/>
          <p:cNvSpPr/>
          <p:nvPr/>
        </p:nvSpPr>
        <p:spPr>
          <a:xfrm>
            <a:off x="11820966" y="4200453"/>
            <a:ext cx="6127500" cy="7089849"/>
          </a:xfrm>
          <a:prstGeom prst="rect">
            <a:avLst/>
          </a:prstGeom>
        </p:spPr>
        <p:txBody>
          <a:bodyPr wrap="square" lIns="163282" tIns="81641" rIns="163282" bIns="81641">
            <a:spAutoFit/>
          </a:bodyPr>
          <a:lstStyle/>
          <a:p>
            <a:pPr marL="514350" indent="-514350" algn="l">
              <a:buFont typeface="Arial" charset="0"/>
              <a:buChar char="•"/>
            </a:pPr>
            <a:r>
              <a:rPr lang="de-DE" sz="3750" dirty="0" err="1"/>
              <a:t>Frozen-Density</a:t>
            </a:r>
            <a:r>
              <a:rPr lang="de-DE" sz="3750" dirty="0"/>
              <a:t> Embedding</a:t>
            </a:r>
          </a:p>
          <a:p>
            <a:pPr marL="514350" indent="-514350" algn="l">
              <a:buFont typeface="Arial" charset="0"/>
              <a:buChar char="•"/>
            </a:pPr>
            <a:r>
              <a:rPr lang="de-DE" sz="3750" dirty="0"/>
              <a:t>Subsystems: DFT-in-DFT</a:t>
            </a:r>
          </a:p>
          <a:p>
            <a:pPr algn="l"/>
            <a:r>
              <a:rPr lang="de-DE" sz="3750" dirty="0"/>
              <a:t>	(</a:t>
            </a:r>
            <a:r>
              <a:rPr lang="de-DE" sz="3750" dirty="0" err="1"/>
              <a:t>or</a:t>
            </a:r>
            <a:r>
              <a:rPr lang="de-DE" sz="3750" dirty="0"/>
              <a:t> WFT-in-DFT)</a:t>
            </a:r>
          </a:p>
          <a:p>
            <a:pPr marL="514350" indent="-514350" algn="l">
              <a:buFont typeface="Arial" charset="0"/>
              <a:buChar char="•"/>
            </a:pPr>
            <a:r>
              <a:rPr lang="de-DE" sz="3750" dirty="0" err="1"/>
              <a:t>F</a:t>
            </a:r>
            <a:r>
              <a:rPr lang="de-DE" sz="3750" dirty="0" err="1" smtClean="0"/>
              <a:t>reeze-thaw</a:t>
            </a:r>
            <a:endParaRPr lang="de-DE" sz="3750" dirty="0"/>
          </a:p>
          <a:p>
            <a:pPr marL="514350" indent="-514350" algn="l">
              <a:buFont typeface="Arial" charset="0"/>
              <a:buChar char="•"/>
            </a:pPr>
            <a:r>
              <a:rPr lang="de-DE" sz="3750" dirty="0"/>
              <a:t>Linear </a:t>
            </a:r>
            <a:r>
              <a:rPr lang="de-DE" sz="3750" dirty="0" err="1"/>
              <a:t>scaling</a:t>
            </a:r>
            <a:endParaRPr lang="de-DE" sz="3750" dirty="0"/>
          </a:p>
          <a:p>
            <a:pPr marL="514350" indent="-514350" algn="l">
              <a:buFont typeface="Arial" charset="0"/>
              <a:buChar char="•"/>
            </a:pPr>
            <a:r>
              <a:rPr lang="de-DE" sz="3750" dirty="0"/>
              <a:t>Control </a:t>
            </a:r>
            <a:r>
              <a:rPr lang="de-DE" sz="3750" dirty="0" err="1"/>
              <a:t>over</a:t>
            </a:r>
            <a:r>
              <a:rPr lang="de-DE" sz="3750" dirty="0"/>
              <a:t> </a:t>
            </a:r>
            <a:r>
              <a:rPr lang="de-DE" sz="3750" dirty="0" err="1"/>
              <a:t>constraints</a:t>
            </a:r>
            <a:endParaRPr lang="de-DE" sz="3750" dirty="0"/>
          </a:p>
          <a:p>
            <a:pPr marL="514350" indent="-514350" algn="l">
              <a:buFont typeface="Arial" charset="0"/>
              <a:buChar char="•"/>
            </a:pPr>
            <a:endParaRPr lang="de-DE" sz="3750" dirty="0"/>
          </a:p>
          <a:p>
            <a:pPr algn="l"/>
            <a:r>
              <a:rPr lang="de-DE" sz="3750" u="sng" dirty="0"/>
              <a:t>1993: </a:t>
            </a:r>
            <a:r>
              <a:rPr lang="de-DE" sz="3750" u="sng" dirty="0" err="1"/>
              <a:t>Wesolowski</a:t>
            </a:r>
            <a:r>
              <a:rPr lang="de-DE" sz="3750" u="sng" dirty="0"/>
              <a:t> &amp; </a:t>
            </a:r>
            <a:r>
              <a:rPr lang="de-DE" sz="3750" u="sng" dirty="0" err="1"/>
              <a:t>Warshel</a:t>
            </a:r>
            <a:endParaRPr lang="de-DE" sz="3750" u="sng" dirty="0"/>
          </a:p>
          <a:p>
            <a:pPr algn="l"/>
            <a:r>
              <a:rPr lang="de-DE" sz="3750" dirty="0"/>
              <a:t>ADF: </a:t>
            </a:r>
            <a:r>
              <a:rPr lang="de-DE" sz="3750" dirty="0" err="1"/>
              <a:t>Visscher</a:t>
            </a:r>
            <a:r>
              <a:rPr lang="de-DE" sz="3750" dirty="0"/>
              <a:t>, Neugebauer, </a:t>
            </a:r>
            <a:r>
              <a:rPr lang="de-DE" sz="3750" dirty="0" smtClean="0"/>
              <a:t>Jacob, </a:t>
            </a:r>
            <a:r>
              <a:rPr lang="de-DE" sz="3750" dirty="0" err="1"/>
              <a:t>Pavanello</a:t>
            </a:r>
            <a:endParaRPr lang="de-DE" sz="3750" dirty="0"/>
          </a:p>
          <a:p>
            <a:pPr marL="514350" indent="-514350" algn="l">
              <a:buFont typeface="Arial" charset="0"/>
              <a:buChar char="•"/>
            </a:pPr>
            <a:endParaRPr lang="de-DE" sz="3750" dirty="0"/>
          </a:p>
          <a:p>
            <a:pPr marL="514350" indent="-514350" algn="l">
              <a:buFont typeface="Arial" charset="0"/>
              <a:buChar char="•"/>
            </a:pPr>
            <a:endParaRPr lang="en-US" sz="3750" dirty="0"/>
          </a:p>
        </p:txBody>
      </p:sp>
      <p:pic>
        <p:nvPicPr>
          <p:cNvPr id="6" name="Picture 5" descr="Screen Shot 2014-08-07 at 16.48.5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70" y="3872446"/>
            <a:ext cx="11526696" cy="6536724"/>
          </a:xfrm>
          <a:prstGeom prst="rect">
            <a:avLst/>
          </a:prstGeom>
        </p:spPr>
      </p:pic>
      <p:sp>
        <p:nvSpPr>
          <p:cNvPr id="8" name="Rectangle 7"/>
          <p:cNvSpPr/>
          <p:nvPr/>
        </p:nvSpPr>
        <p:spPr>
          <a:xfrm>
            <a:off x="622142" y="1849945"/>
            <a:ext cx="16980057" cy="1642204"/>
          </a:xfrm>
          <a:prstGeom prst="rect">
            <a:avLst/>
          </a:prstGeom>
        </p:spPr>
        <p:txBody>
          <a:bodyPr wrap="square" lIns="163282" tIns="81641" rIns="163282" bIns="81641">
            <a:spAutoFit/>
          </a:bodyPr>
          <a:lstStyle/>
          <a:p>
            <a:pPr algn="l"/>
            <a:r>
              <a:rPr lang="de-DE" sz="4800" dirty="0" err="1" smtClean="0">
                <a:latin typeface="Lato Medium" charset="0"/>
                <a:ea typeface="Lato Medium" charset="0"/>
                <a:cs typeface="Lato Medium" charset="0"/>
              </a:rPr>
              <a:t>Couplings</a:t>
            </a:r>
            <a:r>
              <a:rPr lang="de-DE" sz="4800" dirty="0" smtClean="0">
                <a:latin typeface="Lato Medium" charset="0"/>
                <a:ea typeface="Lato Medium" charset="0"/>
                <a:cs typeface="Lato Medium" charset="0"/>
              </a:rPr>
              <a:t>: </a:t>
            </a:r>
            <a:r>
              <a:rPr lang="de-DE" sz="4800" dirty="0" err="1" smtClean="0">
                <a:latin typeface="Lato Medium" charset="0"/>
                <a:ea typeface="Lato Medium" charset="0"/>
                <a:cs typeface="Lato Medium" charset="0"/>
              </a:rPr>
              <a:t>electron</a:t>
            </a:r>
            <a:r>
              <a:rPr lang="de-DE" sz="4800" dirty="0" smtClean="0">
                <a:latin typeface="Lato Medium" charset="0"/>
                <a:ea typeface="Lato Medium" charset="0"/>
                <a:cs typeface="Lato Medium" charset="0"/>
              </a:rPr>
              <a:t> </a:t>
            </a:r>
            <a:r>
              <a:rPr lang="de-DE" sz="4800" dirty="0" err="1" smtClean="0">
                <a:latin typeface="Lato Medium" charset="0"/>
                <a:ea typeface="Lato Medium" charset="0"/>
                <a:cs typeface="Lato Medium" charset="0"/>
              </a:rPr>
              <a:t>transfer</a:t>
            </a:r>
            <a:r>
              <a:rPr lang="de-DE" sz="4800" dirty="0" smtClean="0">
                <a:latin typeface="Lato Medium" charset="0"/>
                <a:ea typeface="Lato Medium" charset="0"/>
                <a:cs typeface="Lato Medium" charset="0"/>
              </a:rPr>
              <a:t>, </a:t>
            </a:r>
            <a:r>
              <a:rPr lang="de-DE" sz="4800" dirty="0" err="1" smtClean="0">
                <a:latin typeface="Lato Medium" charset="0"/>
                <a:ea typeface="Lato Medium" charset="0"/>
                <a:cs typeface="Lato Medium" charset="0"/>
              </a:rPr>
              <a:t>exciton</a:t>
            </a:r>
            <a:r>
              <a:rPr lang="de-DE" sz="4800" dirty="0" smtClean="0">
                <a:latin typeface="Lato Medium" charset="0"/>
                <a:ea typeface="Lato Medium" charset="0"/>
                <a:cs typeface="Lato Medium" charset="0"/>
              </a:rPr>
              <a:t>, </a:t>
            </a:r>
            <a:r>
              <a:rPr lang="de-DE" sz="4800" dirty="0" err="1" smtClean="0">
                <a:latin typeface="Lato Medium" charset="0"/>
                <a:ea typeface="Lato Medium" charset="0"/>
                <a:cs typeface="Lato Medium" charset="0"/>
              </a:rPr>
              <a:t>charge</a:t>
            </a:r>
            <a:r>
              <a:rPr lang="de-DE" sz="4800" dirty="0" smtClean="0">
                <a:latin typeface="Lato Medium" charset="0"/>
                <a:ea typeface="Lato Medium" charset="0"/>
                <a:cs typeface="Lato Medium" charset="0"/>
              </a:rPr>
              <a:t> </a:t>
            </a:r>
            <a:r>
              <a:rPr lang="de-DE" sz="4800" dirty="0" err="1" smtClean="0">
                <a:latin typeface="Lato Medium" charset="0"/>
                <a:ea typeface="Lato Medium" charset="0"/>
                <a:cs typeface="Lato Medium" charset="0"/>
              </a:rPr>
              <a:t>separation</a:t>
            </a:r>
            <a:r>
              <a:rPr lang="de-DE" sz="4800" dirty="0" smtClean="0">
                <a:latin typeface="Lato Medium" charset="0"/>
                <a:ea typeface="Lato Medium" charset="0"/>
                <a:cs typeface="Lato Medium" charset="0"/>
              </a:rPr>
              <a:t>, ....</a:t>
            </a:r>
          </a:p>
          <a:p>
            <a:pPr algn="l"/>
            <a:r>
              <a:rPr lang="de-DE" sz="4800" dirty="0" err="1" smtClean="0">
                <a:latin typeface="Lato Medium" charset="0"/>
                <a:ea typeface="Lato Medium" charset="0"/>
                <a:cs typeface="Lato Medium" charset="0"/>
              </a:rPr>
              <a:t>Include</a:t>
            </a:r>
            <a:r>
              <a:rPr lang="de-DE" sz="4800" dirty="0" smtClean="0">
                <a:latin typeface="Lato Medium" charset="0"/>
                <a:ea typeface="Lato Medium" charset="0"/>
                <a:cs typeface="Lato Medium" charset="0"/>
              </a:rPr>
              <a:t> </a:t>
            </a:r>
            <a:r>
              <a:rPr lang="de-DE" sz="4800" dirty="0" err="1" smtClean="0">
                <a:latin typeface="Lato Medium" charset="0"/>
                <a:ea typeface="Lato Medium" charset="0"/>
                <a:cs typeface="Lato Medium" charset="0"/>
              </a:rPr>
              <a:t>environment</a:t>
            </a:r>
            <a:r>
              <a:rPr lang="de-DE" sz="4800" dirty="0" smtClean="0">
                <a:latin typeface="Lato Medium" charset="0"/>
                <a:ea typeface="Lato Medium" charset="0"/>
                <a:cs typeface="Lato Medium" charset="0"/>
              </a:rPr>
              <a:t> / </a:t>
            </a:r>
            <a:r>
              <a:rPr lang="de-DE" sz="4800" dirty="0" err="1" smtClean="0">
                <a:latin typeface="Lato Medium" charset="0"/>
                <a:ea typeface="Lato Medium" charset="0"/>
                <a:cs typeface="Lato Medium" charset="0"/>
              </a:rPr>
              <a:t>polarization</a:t>
            </a:r>
            <a:r>
              <a:rPr lang="de-DE" sz="4800" dirty="0" smtClean="0">
                <a:latin typeface="Lato Medium" charset="0"/>
                <a:ea typeface="Lato Medium" charset="0"/>
                <a:cs typeface="Lato Medium" charset="0"/>
              </a:rPr>
              <a:t> at DFT </a:t>
            </a:r>
            <a:r>
              <a:rPr lang="de-DE" sz="4800" dirty="0" err="1" smtClean="0">
                <a:latin typeface="Lato Medium" charset="0"/>
                <a:ea typeface="Lato Medium" charset="0"/>
                <a:cs typeface="Lato Medium" charset="0"/>
              </a:rPr>
              <a:t>level</a:t>
            </a:r>
            <a:r>
              <a:rPr lang="de-DE" sz="4800" dirty="0" smtClean="0">
                <a:latin typeface="Lato Medium" charset="0"/>
                <a:ea typeface="Lato Medium" charset="0"/>
                <a:cs typeface="Lato Medium" charset="0"/>
              </a:rPr>
              <a:t> </a:t>
            </a:r>
            <a:endParaRPr lang="en-US" sz="4800" dirty="0">
              <a:latin typeface="Lato Medium" charset="0"/>
              <a:ea typeface="Lato Medium" charset="0"/>
              <a:cs typeface="Lato Medium" charset="0"/>
            </a:endParaRPr>
          </a:p>
        </p:txBody>
      </p:sp>
    </p:spTree>
    <p:extLst>
      <p:ext uri="{BB962C8B-B14F-4D97-AF65-F5344CB8AC3E}">
        <p14:creationId xmlns:p14="http://schemas.microsoft.com/office/powerpoint/2010/main" val="200390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Outline</a:t>
            </a:r>
            <a:endParaRPr lang="en-US" dirty="0"/>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12267" b="27024"/>
          <a:stretch/>
        </p:blipFill>
        <p:spPr>
          <a:xfrm>
            <a:off x="8703733" y="2909250"/>
            <a:ext cx="9211733" cy="8193752"/>
          </a:xfrm>
          <a:prstGeom prst="rect">
            <a:avLst/>
          </a:prstGeom>
        </p:spPr>
      </p:pic>
      <p:sp>
        <p:nvSpPr>
          <p:cNvPr id="17" name="Content Placeholder 2"/>
          <p:cNvSpPr>
            <a:spLocks noGrp="1"/>
          </p:cNvSpPr>
          <p:nvPr>
            <p:ph sz="quarter" idx="11"/>
          </p:nvPr>
        </p:nvSpPr>
        <p:spPr>
          <a:xfrm>
            <a:off x="654553" y="1771075"/>
            <a:ext cx="16978313" cy="9975895"/>
          </a:xfrm>
        </p:spPr>
        <p:txBody>
          <a:bodyPr>
            <a:normAutofit fontScale="92500" lnSpcReduction="20000"/>
          </a:bodyPr>
          <a:lstStyle/>
          <a:p>
            <a:pPr eaLnBrk="1" hangingPunct="1"/>
            <a:r>
              <a:rPr lang="en-US" dirty="0" smtClean="0"/>
              <a:t>Background</a:t>
            </a:r>
          </a:p>
          <a:p>
            <a:pPr lvl="1"/>
            <a:endParaRPr lang="en-US" dirty="0" smtClean="0"/>
          </a:p>
          <a:p>
            <a:pPr eaLnBrk="1" hangingPunct="1"/>
            <a:r>
              <a:rPr lang="en-US" dirty="0" smtClean="0"/>
              <a:t>ADF</a:t>
            </a:r>
            <a:r>
              <a:rPr lang="en-US" dirty="0"/>
              <a:t>: </a:t>
            </a:r>
            <a:r>
              <a:rPr lang="en-US" dirty="0" smtClean="0"/>
              <a:t>powerful molecular </a:t>
            </a:r>
            <a:r>
              <a:rPr lang="en-US" dirty="0"/>
              <a:t>DFT </a:t>
            </a:r>
            <a:endParaRPr lang="en-US" dirty="0" smtClean="0"/>
          </a:p>
          <a:p>
            <a:pPr lvl="1"/>
            <a:r>
              <a:rPr lang="en-US" dirty="0" smtClean="0"/>
              <a:t>Spectroscopy: NMR, EPR, VCD, UV, XAS</a:t>
            </a:r>
          </a:p>
          <a:p>
            <a:pPr lvl="1" eaLnBrk="1" hangingPunct="1"/>
            <a:r>
              <a:rPr lang="en-US" dirty="0" smtClean="0"/>
              <a:t>Advanced solvation / environments</a:t>
            </a:r>
          </a:p>
          <a:p>
            <a:pPr lvl="1" eaLnBrk="1" hangingPunct="1"/>
            <a:endParaRPr lang="en-US" dirty="0"/>
          </a:p>
          <a:p>
            <a:pPr eaLnBrk="1" hangingPunct="1"/>
            <a:r>
              <a:rPr lang="en-US" dirty="0"/>
              <a:t>BAND: </a:t>
            </a:r>
            <a:r>
              <a:rPr lang="en-US" dirty="0" smtClean="0"/>
              <a:t>periodic DFT</a:t>
            </a:r>
          </a:p>
          <a:p>
            <a:pPr lvl="1"/>
            <a:r>
              <a:rPr lang="en-US" dirty="0" smtClean="0"/>
              <a:t>(2D) Materials</a:t>
            </a:r>
          </a:p>
          <a:p>
            <a:pPr lvl="1"/>
            <a:endParaRPr lang="en-US" dirty="0" smtClean="0"/>
          </a:p>
          <a:p>
            <a:pPr eaLnBrk="1" hangingPunct="1"/>
            <a:r>
              <a:rPr lang="en-US" dirty="0" smtClean="0"/>
              <a:t>DFTB</a:t>
            </a:r>
            <a:r>
              <a:rPr lang="en-US" dirty="0"/>
              <a:t>: fast </a:t>
            </a:r>
            <a:r>
              <a:rPr lang="en-US" dirty="0" smtClean="0"/>
              <a:t>approximate DFT</a:t>
            </a:r>
          </a:p>
          <a:p>
            <a:pPr lvl="1"/>
            <a:endParaRPr lang="en-US" dirty="0" smtClean="0"/>
          </a:p>
          <a:p>
            <a:pPr eaLnBrk="1" hangingPunct="1"/>
            <a:r>
              <a:rPr lang="en-US" dirty="0" smtClean="0"/>
              <a:t>ReaxFF: Reactive MD</a:t>
            </a:r>
          </a:p>
          <a:p>
            <a:pPr lvl="1"/>
            <a:r>
              <a:rPr lang="en-US" dirty="0" smtClean="0"/>
              <a:t>Dynamics of large complicated systems</a:t>
            </a:r>
          </a:p>
          <a:p>
            <a:pPr lvl="1"/>
            <a:endParaRPr lang="en-US" dirty="0" smtClean="0"/>
          </a:p>
          <a:p>
            <a:pPr eaLnBrk="1" hangingPunct="1"/>
            <a:r>
              <a:rPr lang="en-US" dirty="0"/>
              <a:t>COSMO-RS: fluid thermodynamics</a:t>
            </a:r>
          </a:p>
          <a:p>
            <a:pPr lvl="1" eaLnBrk="1" hangingPunct="1"/>
            <a:r>
              <a:rPr lang="en-US" dirty="0"/>
              <a:t>VLE, LLE, </a:t>
            </a:r>
            <a:r>
              <a:rPr lang="en-US" dirty="0" err="1"/>
              <a:t>logP</a:t>
            </a:r>
            <a:r>
              <a:rPr lang="en-US" dirty="0"/>
              <a:t>, </a:t>
            </a:r>
            <a:r>
              <a:rPr lang="en-US" dirty="0" smtClean="0"/>
              <a:t>solubility</a:t>
            </a:r>
          </a:p>
          <a:p>
            <a:pPr lvl="1" eaLnBrk="1" hangingPunct="1"/>
            <a:endParaRPr lang="en-US" dirty="0" smtClean="0"/>
          </a:p>
          <a:p>
            <a:pPr eaLnBrk="1" hangingPunct="1"/>
            <a:r>
              <a:rPr lang="en-US" dirty="0" smtClean="0"/>
              <a:t>Integrated GUI </a:t>
            </a:r>
            <a:r>
              <a:rPr lang="mr-IN" dirty="0" smtClean="0"/>
              <a:t>–</a:t>
            </a:r>
            <a:r>
              <a:rPr lang="en-US" dirty="0" smtClean="0"/>
              <a:t> use out of the box</a:t>
            </a:r>
            <a:endParaRPr lang="en-US" dirty="0"/>
          </a:p>
          <a:p>
            <a:pPr eaLnBrk="1" hangingPunct="1"/>
            <a:endParaRPr lang="en-US" dirty="0" smtClean="0"/>
          </a:p>
          <a:p>
            <a:pPr eaLnBrk="1" hangingPunct="1"/>
            <a:r>
              <a:rPr lang="en-US" dirty="0" smtClean="0"/>
              <a:t>Scripting: workflows &amp; automation</a:t>
            </a:r>
            <a:endParaRPr lang="en-US" dirty="0"/>
          </a:p>
        </p:txBody>
      </p:sp>
    </p:spTree>
    <p:extLst>
      <p:ext uri="{BB962C8B-B14F-4D97-AF65-F5344CB8AC3E}">
        <p14:creationId xmlns:p14="http://schemas.microsoft.com/office/powerpoint/2010/main" val="1032792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a:xfrm>
            <a:off x="0" y="257175"/>
            <a:ext cx="18288000" cy="1796143"/>
          </a:xfrm>
        </p:spPr>
        <p:txBody>
          <a:bodyPr>
            <a:noAutofit/>
          </a:bodyPr>
          <a:lstStyle/>
          <a:p>
            <a:pPr eaLnBrk="1" hangingPunct="1"/>
            <a:r>
              <a:rPr lang="en-US" sz="6000" dirty="0" smtClean="0"/>
              <a:t>Constrained Subsystem DFT: CSDFT</a:t>
            </a:r>
            <a:r>
              <a:rPr lang="en-US" sz="6000" dirty="0"/>
              <a:t/>
            </a:r>
            <a:br>
              <a:rPr lang="en-US" sz="6000" dirty="0"/>
            </a:br>
            <a:endParaRPr lang="ru-RU" sz="6000" dirty="0"/>
          </a:p>
        </p:txBody>
      </p:sp>
      <p:sp>
        <p:nvSpPr>
          <p:cNvPr id="19" name="TextBox 1"/>
          <p:cNvSpPr txBox="1"/>
          <p:nvPr/>
        </p:nvSpPr>
        <p:spPr>
          <a:xfrm>
            <a:off x="179970" y="11675247"/>
            <a:ext cx="13907505" cy="676161"/>
          </a:xfrm>
          <a:prstGeom prst="rect">
            <a:avLst/>
          </a:prstGeom>
          <a:noFill/>
        </p:spPr>
        <p:txBody>
          <a:bodyPr wrap="square" lIns="181943" tIns="90971" rIns="181943" bIns="90971" rtlCol="0">
            <a:spAutoFit/>
          </a:bodyPr>
          <a:lstStyle/>
          <a:p>
            <a:pPr algn="l"/>
            <a:r>
              <a:rPr lang="en-US" sz="3200" dirty="0">
                <a:latin typeface="Lato Medium" charset="0"/>
                <a:ea typeface="Lato Medium" charset="0"/>
                <a:cs typeface="Lato Medium" charset="0"/>
              </a:rPr>
              <a:t>Ramos &amp; </a:t>
            </a:r>
            <a:r>
              <a:rPr lang="en-US" sz="3200" dirty="0" err="1">
                <a:latin typeface="Lato Medium" charset="0"/>
                <a:ea typeface="Lato Medium" charset="0"/>
                <a:cs typeface="Lato Medium" charset="0"/>
              </a:rPr>
              <a:t>Pavanello</a:t>
            </a:r>
            <a:r>
              <a:rPr lang="en-US" sz="3200" dirty="0">
                <a:latin typeface="Lato Medium" charset="0"/>
                <a:ea typeface="Lato Medium" charset="0"/>
                <a:cs typeface="Lato Medium" charset="0"/>
              </a:rPr>
              <a:t>, Phys. Chem. Chem. Phys., </a:t>
            </a:r>
            <a:r>
              <a:rPr lang="nb-NO" sz="3200" dirty="0" smtClean="0">
                <a:latin typeface="Lato Medium" charset="0"/>
                <a:ea typeface="Lato Medium" charset="0"/>
                <a:cs typeface="Lato Medium" charset="0"/>
              </a:rPr>
              <a:t>18</a:t>
            </a:r>
            <a:r>
              <a:rPr lang="nb-NO" sz="3200" dirty="0">
                <a:latin typeface="Lato Medium" charset="0"/>
                <a:ea typeface="Lato Medium" charset="0"/>
                <a:cs typeface="Lato Medium" charset="0"/>
              </a:rPr>
              <a:t>, </a:t>
            </a:r>
            <a:r>
              <a:rPr lang="nb-NO" sz="3200" dirty="0" smtClean="0">
                <a:latin typeface="Lato Medium" charset="0"/>
                <a:ea typeface="Lato Medium" charset="0"/>
                <a:cs typeface="Lato Medium" charset="0"/>
              </a:rPr>
              <a:t>21172 </a:t>
            </a:r>
            <a:r>
              <a:rPr lang="nb-NO" sz="3200" dirty="0">
                <a:latin typeface="Lato Medium" charset="0"/>
                <a:ea typeface="Lato Medium" charset="0"/>
                <a:cs typeface="Lato Medium" charset="0"/>
              </a:rPr>
              <a:t>(2016)</a:t>
            </a:r>
            <a:endParaRPr lang="en-US" sz="3200" dirty="0">
              <a:latin typeface="Lato Medium" charset="0"/>
              <a:ea typeface="Lato Medium" charset="0"/>
              <a:cs typeface="Lato Medium" charset="0"/>
            </a:endParaRPr>
          </a:p>
        </p:txBody>
      </p:sp>
      <p:pic>
        <p:nvPicPr>
          <p:cNvPr id="2" name="Picture 1"/>
          <p:cNvPicPr>
            <a:picLocks noChangeAspect="1"/>
          </p:cNvPicPr>
          <p:nvPr/>
        </p:nvPicPr>
        <p:blipFill>
          <a:blip r:embed="rId3"/>
          <a:stretch>
            <a:fillRect/>
          </a:stretch>
        </p:blipFill>
        <p:spPr>
          <a:xfrm>
            <a:off x="0" y="1137680"/>
            <a:ext cx="17942530" cy="5213418"/>
          </a:xfrm>
          <a:prstGeom prst="rect">
            <a:avLst/>
          </a:prstGeom>
        </p:spPr>
      </p:pic>
      <p:pic>
        <p:nvPicPr>
          <p:cNvPr id="3" name="Picture 2"/>
          <p:cNvPicPr>
            <a:picLocks noChangeAspect="1"/>
          </p:cNvPicPr>
          <p:nvPr/>
        </p:nvPicPr>
        <p:blipFill>
          <a:blip r:embed="rId4"/>
          <a:stretch>
            <a:fillRect/>
          </a:stretch>
        </p:blipFill>
        <p:spPr>
          <a:xfrm>
            <a:off x="8890605" y="4324350"/>
            <a:ext cx="9051925" cy="6770936"/>
          </a:xfrm>
          <a:prstGeom prst="rect">
            <a:avLst/>
          </a:prstGeom>
        </p:spPr>
      </p:pic>
      <p:sp>
        <p:nvSpPr>
          <p:cNvPr id="12" name="TextBox 11"/>
          <p:cNvSpPr txBox="1"/>
          <p:nvPr/>
        </p:nvSpPr>
        <p:spPr>
          <a:xfrm>
            <a:off x="404208" y="5293772"/>
            <a:ext cx="7853967" cy="4832092"/>
          </a:xfrm>
          <a:prstGeom prst="rect">
            <a:avLst/>
          </a:prstGeom>
          <a:noFill/>
        </p:spPr>
        <p:txBody>
          <a:bodyPr wrap="square" rtlCol="0">
            <a:spAutoFit/>
          </a:bodyPr>
          <a:lstStyle/>
          <a:p>
            <a:pPr algn="l"/>
            <a:r>
              <a:rPr lang="en-US" sz="4400" dirty="0" smtClean="0">
                <a:latin typeface="Lato Medium" charset="0"/>
                <a:ea typeface="Lato Medium" charset="0"/>
                <a:cs typeface="Lato Medium" charset="0"/>
              </a:rPr>
              <a:t>localize charges and/or spins on a portion of a subsystem</a:t>
            </a:r>
          </a:p>
          <a:p>
            <a:pPr algn="l"/>
            <a:endParaRPr lang="en-US" sz="4400" dirty="0">
              <a:latin typeface="Lato Medium" charset="0"/>
              <a:ea typeface="Lato Medium" charset="0"/>
              <a:cs typeface="Lato Medium" charset="0"/>
            </a:endParaRPr>
          </a:p>
          <a:p>
            <a:pPr algn="l"/>
            <a:r>
              <a:rPr lang="en-US" sz="4400" dirty="0" smtClean="0">
                <a:latin typeface="Lato Medium" charset="0"/>
                <a:ea typeface="Lato Medium" charset="0"/>
                <a:cs typeface="Lato Medium" charset="0"/>
              </a:rPr>
              <a:t>Extended to excited states: XCDFT (in prep. - </a:t>
            </a:r>
            <a:r>
              <a:rPr lang="en-US" sz="4400" dirty="0" err="1" smtClean="0">
                <a:latin typeface="Lato Medium" charset="0"/>
                <a:ea typeface="Lato Medium" charset="0"/>
                <a:cs typeface="Lato Medium" charset="0"/>
              </a:rPr>
              <a:t>Pavanello</a:t>
            </a:r>
            <a:r>
              <a:rPr lang="en-US" sz="4400" dirty="0" smtClean="0">
                <a:latin typeface="Lato Medium" charset="0"/>
                <a:ea typeface="Lato Medium" charset="0"/>
                <a:cs typeface="Lato Medium" charset="0"/>
              </a:rPr>
              <a:t>)</a:t>
            </a:r>
          </a:p>
          <a:p>
            <a:pPr algn="l"/>
            <a:endParaRPr lang="en-US" sz="4400" dirty="0">
              <a:latin typeface="Lato Medium" charset="0"/>
              <a:ea typeface="Lato Medium" charset="0"/>
              <a:cs typeface="Lato Medium" charset="0"/>
            </a:endParaRPr>
          </a:p>
          <a:p>
            <a:pPr algn="l"/>
            <a:endParaRPr lang="en-US" sz="4400" dirty="0">
              <a:latin typeface="Lato Medium" charset="0"/>
              <a:ea typeface="Lato Medium" charset="0"/>
              <a:cs typeface="Lato Medium" charset="0"/>
            </a:endParaRPr>
          </a:p>
        </p:txBody>
      </p:sp>
    </p:spTree>
    <p:extLst>
      <p:ext uri="{BB962C8B-B14F-4D97-AF65-F5344CB8AC3E}">
        <p14:creationId xmlns:p14="http://schemas.microsoft.com/office/powerpoint/2010/main" val="1844035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109" y="0"/>
            <a:ext cx="16977732" cy="1328306"/>
          </a:xfrm>
        </p:spPr>
        <p:txBody>
          <a:bodyPr>
            <a:normAutofit fontScale="90000"/>
          </a:bodyPr>
          <a:lstStyle/>
          <a:p>
            <a:r>
              <a:rPr lang="en-US" dirty="0" smtClean="0"/>
              <a:t>BAND: Periodic DFT</a:t>
            </a:r>
            <a:endParaRPr lang="en-US" dirty="0"/>
          </a:p>
        </p:txBody>
      </p:sp>
      <p:pic>
        <p:nvPicPr>
          <p:cNvPr id="10" name="Picture 3"/>
          <p:cNvPicPr>
            <a:picLocks noChangeAspect="1" noChangeArrowheads="1"/>
          </p:cNvPicPr>
          <p:nvPr/>
        </p:nvPicPr>
        <p:blipFill>
          <a:blip r:embed="rId2" cstate="print"/>
          <a:srcRect l="12432" t="17515" r="4781" b="9553"/>
          <a:stretch>
            <a:fillRect/>
          </a:stretch>
        </p:blipFill>
        <p:spPr bwMode="auto">
          <a:xfrm>
            <a:off x="8263466" y="6631411"/>
            <a:ext cx="10024533" cy="5303864"/>
          </a:xfrm>
          <a:prstGeom prst="rect">
            <a:avLst/>
          </a:prstGeom>
          <a:noFill/>
          <a:ln w="9525">
            <a:noFill/>
            <a:miter lim="800000"/>
            <a:headEnd/>
            <a:tailEnd/>
          </a:ln>
          <a:effectLst/>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51369"/>
          <a:stretch/>
        </p:blipFill>
        <p:spPr>
          <a:xfrm>
            <a:off x="236705" y="1526732"/>
            <a:ext cx="10464269" cy="402023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05" y="6665445"/>
            <a:ext cx="8645174" cy="5303864"/>
          </a:xfrm>
          <a:prstGeom prst="rect">
            <a:avLst/>
          </a:prstGeom>
        </p:spPr>
      </p:pic>
      <p:grpSp>
        <p:nvGrpSpPr>
          <p:cNvPr id="6" name="Group 5"/>
          <p:cNvGrpSpPr/>
          <p:nvPr/>
        </p:nvGrpSpPr>
        <p:grpSpPr>
          <a:xfrm>
            <a:off x="10987692" y="1328306"/>
            <a:ext cx="7042046" cy="3897092"/>
            <a:chOff x="319693" y="6020213"/>
            <a:chExt cx="9477620" cy="5244947"/>
          </a:xfrm>
        </p:grpSpPr>
        <p:grpSp>
          <p:nvGrpSpPr>
            <p:cNvPr id="7" name="Group 3"/>
            <p:cNvGrpSpPr>
              <a:grpSpLocks/>
            </p:cNvGrpSpPr>
            <p:nvPr/>
          </p:nvGrpSpPr>
          <p:grpSpPr bwMode="auto">
            <a:xfrm>
              <a:off x="5147335" y="6020213"/>
              <a:ext cx="4649978" cy="5244947"/>
              <a:chOff x="-180" y="-140"/>
              <a:chExt cx="3296" cy="3716"/>
            </a:xfrm>
          </p:grpSpPr>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 y="280"/>
                <a:ext cx="3296" cy="3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 name="Rectangle 5"/>
              <p:cNvSpPr>
                <a:spLocks/>
              </p:cNvSpPr>
              <p:nvPr/>
            </p:nvSpPr>
            <p:spPr bwMode="auto">
              <a:xfrm>
                <a:off x="783" y="-140"/>
                <a:ext cx="1369" cy="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a:latin typeface="Lato" charset="0"/>
                    <a:ea typeface="Lato" charset="0"/>
                    <a:cs typeface="Lato" charset="0"/>
                  </a:rPr>
                  <a:t>bias = 0.1</a:t>
                </a:r>
              </a:p>
            </p:txBody>
          </p:sp>
        </p:grpSp>
        <p:grpSp>
          <p:nvGrpSpPr>
            <p:cNvPr id="8" name="Group 7"/>
            <p:cNvGrpSpPr>
              <a:grpSpLocks/>
            </p:cNvGrpSpPr>
            <p:nvPr/>
          </p:nvGrpSpPr>
          <p:grpSpPr bwMode="auto">
            <a:xfrm>
              <a:off x="319693" y="6078498"/>
              <a:ext cx="4607781" cy="5186662"/>
              <a:chOff x="0" y="-147"/>
              <a:chExt cx="3311" cy="3724"/>
            </a:xfrm>
          </p:grpSpPr>
          <p:pic>
            <p:nvPicPr>
              <p:cNvPr id="11"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80"/>
                <a:ext cx="3311" cy="32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 name="Rectangle 9"/>
              <p:cNvSpPr>
                <a:spLocks/>
              </p:cNvSpPr>
              <p:nvPr/>
            </p:nvSpPr>
            <p:spPr bwMode="auto">
              <a:xfrm>
                <a:off x="1085" y="-147"/>
                <a:ext cx="1141"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a:latin typeface="Lato" charset="0"/>
                    <a:ea typeface="Lato" charset="0"/>
                    <a:cs typeface="Lato" charset="0"/>
                  </a:rPr>
                  <a:t>bias = 0</a:t>
                </a:r>
              </a:p>
            </p:txBody>
          </p:sp>
        </p:grpSp>
      </p:grpSp>
      <p:sp>
        <p:nvSpPr>
          <p:cNvPr id="15" name="Rectangle 10"/>
          <p:cNvSpPr>
            <a:spLocks/>
          </p:cNvSpPr>
          <p:nvPr/>
        </p:nvSpPr>
        <p:spPr bwMode="auto">
          <a:xfrm>
            <a:off x="1309467" y="5852290"/>
            <a:ext cx="5245368"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smtClean="0">
                <a:latin typeface="Lato" charset="0"/>
                <a:ea typeface="Lato" charset="0"/>
                <a:cs typeface="Lato" charset="0"/>
              </a:rPr>
              <a:t>Dielectric function ML </a:t>
            </a:r>
            <a:r>
              <a:rPr lang="en-US" sz="3300" dirty="0" err="1" smtClean="0">
                <a:latin typeface="Lato" charset="0"/>
                <a:ea typeface="Lato" charset="0"/>
                <a:cs typeface="Lato" charset="0"/>
              </a:rPr>
              <a:t>ZnO</a:t>
            </a:r>
            <a:endParaRPr lang="en-US" sz="3300" dirty="0">
              <a:latin typeface="Lato" charset="0"/>
              <a:ea typeface="Lato" charset="0"/>
              <a:cs typeface="Lato" charset="0"/>
            </a:endParaRPr>
          </a:p>
        </p:txBody>
      </p:sp>
      <p:sp>
        <p:nvSpPr>
          <p:cNvPr id="16" name="Rectangle 10"/>
          <p:cNvSpPr>
            <a:spLocks/>
          </p:cNvSpPr>
          <p:nvPr/>
        </p:nvSpPr>
        <p:spPr bwMode="auto">
          <a:xfrm>
            <a:off x="12897152" y="5691506"/>
            <a:ext cx="302841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smtClean="0">
                <a:latin typeface="Lato" charset="0"/>
                <a:ea typeface="Lato" charset="0"/>
                <a:cs typeface="Lato" charset="0"/>
              </a:rPr>
              <a:t>STM </a:t>
            </a:r>
            <a:r>
              <a:rPr lang="en-US" sz="3300" dirty="0" err="1" smtClean="0">
                <a:latin typeface="Lato" charset="0"/>
                <a:ea typeface="Lato" charset="0"/>
                <a:cs typeface="Lato" charset="0"/>
              </a:rPr>
              <a:t>PtGe</a:t>
            </a:r>
            <a:r>
              <a:rPr lang="en-US" sz="3300" dirty="0" smtClean="0">
                <a:latin typeface="Lato" charset="0"/>
                <a:ea typeface="Lato" charset="0"/>
                <a:cs typeface="Lato" charset="0"/>
              </a:rPr>
              <a:t>(100)</a:t>
            </a:r>
            <a:endParaRPr lang="en-US" sz="3300" dirty="0">
              <a:latin typeface="Lato" charset="0"/>
              <a:ea typeface="Lato" charset="0"/>
              <a:cs typeface="Lato" charset="0"/>
            </a:endParaRPr>
          </a:p>
        </p:txBody>
      </p:sp>
      <p:sp>
        <p:nvSpPr>
          <p:cNvPr id="17" name="Rectangle 10"/>
          <p:cNvSpPr>
            <a:spLocks/>
          </p:cNvSpPr>
          <p:nvPr/>
        </p:nvSpPr>
        <p:spPr bwMode="auto">
          <a:xfrm>
            <a:off x="455109" y="11760011"/>
            <a:ext cx="7103249"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smtClean="0">
                <a:latin typeface="Lato" charset="0"/>
                <a:ea typeface="Lato" charset="0"/>
                <a:cs typeface="Lato" charset="0"/>
              </a:rPr>
              <a:t>Band structure, </a:t>
            </a:r>
            <a:r>
              <a:rPr lang="en-US" sz="3300" dirty="0" err="1" smtClean="0">
                <a:latin typeface="Lato" charset="0"/>
                <a:ea typeface="Lato" charset="0"/>
                <a:cs typeface="Lato" charset="0"/>
              </a:rPr>
              <a:t>pDOS</a:t>
            </a:r>
            <a:r>
              <a:rPr lang="en-US" sz="3300" dirty="0" smtClean="0">
                <a:latin typeface="Lato" charset="0"/>
                <a:ea typeface="Lato" charset="0"/>
                <a:cs typeface="Lato" charset="0"/>
              </a:rPr>
              <a:t>, fat bands </a:t>
            </a:r>
            <a:r>
              <a:rPr lang="en-US" sz="3300" dirty="0" err="1" smtClean="0">
                <a:latin typeface="Lato" charset="0"/>
                <a:ea typeface="Lato" charset="0"/>
                <a:cs typeface="Lato" charset="0"/>
              </a:rPr>
              <a:t>ZnO</a:t>
            </a:r>
            <a:endParaRPr lang="en-US" sz="3300" dirty="0">
              <a:latin typeface="Lato" charset="0"/>
              <a:ea typeface="Lato" charset="0"/>
              <a:cs typeface="Lato" charset="0"/>
            </a:endParaRPr>
          </a:p>
        </p:txBody>
      </p:sp>
      <p:sp>
        <p:nvSpPr>
          <p:cNvPr id="18" name="Rectangle 10"/>
          <p:cNvSpPr>
            <a:spLocks/>
          </p:cNvSpPr>
          <p:nvPr/>
        </p:nvSpPr>
        <p:spPr bwMode="auto">
          <a:xfrm>
            <a:off x="9150994" y="11760011"/>
            <a:ext cx="6837150"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86699" bIns="0">
            <a:spAutoFit/>
          </a:bodyPr>
          <a:lstStyle/>
          <a:p>
            <a:pPr marL="59532"/>
            <a:r>
              <a:rPr lang="en-US" sz="3300" dirty="0" smtClean="0">
                <a:latin typeface="Lato" charset="0"/>
                <a:ea typeface="Lato" charset="0"/>
                <a:cs typeface="Lato" charset="0"/>
              </a:rPr>
              <a:t>Polarizing MoS</a:t>
            </a:r>
            <a:r>
              <a:rPr lang="en-US" sz="3300" baseline="-25000" dirty="0" smtClean="0">
                <a:latin typeface="Lato" charset="0"/>
                <a:ea typeface="Lato" charset="0"/>
                <a:cs typeface="Lato" charset="0"/>
              </a:rPr>
              <a:t>2</a:t>
            </a:r>
            <a:r>
              <a:rPr lang="en-US" sz="3300" dirty="0" smtClean="0">
                <a:latin typeface="Lato" charset="0"/>
                <a:ea typeface="Lato" charset="0"/>
                <a:cs typeface="Lato" charset="0"/>
              </a:rPr>
              <a:t> with an </a:t>
            </a:r>
            <a:r>
              <a:rPr lang="en-US" sz="3300" dirty="0" err="1" smtClean="0">
                <a:latin typeface="Lato" charset="0"/>
                <a:ea typeface="Lato" charset="0"/>
                <a:cs typeface="Lato" charset="0"/>
              </a:rPr>
              <a:t>eletric</a:t>
            </a:r>
            <a:r>
              <a:rPr lang="en-US" sz="3300" dirty="0" smtClean="0">
                <a:latin typeface="Lato" charset="0"/>
                <a:ea typeface="Lato" charset="0"/>
                <a:cs typeface="Lato" charset="0"/>
              </a:rPr>
              <a:t> field</a:t>
            </a:r>
            <a:endParaRPr lang="en-US" sz="3300" dirty="0">
              <a:latin typeface="Lato" charset="0"/>
              <a:ea typeface="Lato" charset="0"/>
              <a:cs typeface="Lato" charset="0"/>
            </a:endParaRPr>
          </a:p>
        </p:txBody>
      </p:sp>
    </p:spTree>
    <p:extLst>
      <p:ext uri="{BB962C8B-B14F-4D97-AF65-F5344CB8AC3E}">
        <p14:creationId xmlns:p14="http://schemas.microsoft.com/office/powerpoint/2010/main" val="1234401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4299" y="2119028"/>
            <a:ext cx="7893640" cy="5293520"/>
          </a:xfrm>
          <a:prstGeom prst="rect">
            <a:avLst/>
          </a:prstGeom>
        </p:spPr>
      </p:pic>
      <p:sp>
        <p:nvSpPr>
          <p:cNvPr id="84994" name="Title 1"/>
          <p:cNvSpPr>
            <a:spLocks noGrp="1"/>
          </p:cNvSpPr>
          <p:nvPr>
            <p:ph type="title"/>
          </p:nvPr>
        </p:nvSpPr>
        <p:spPr>
          <a:xfrm>
            <a:off x="0" y="-1"/>
            <a:ext cx="18288000" cy="1685925"/>
          </a:xfrm>
        </p:spPr>
        <p:txBody>
          <a:bodyPr>
            <a:normAutofit/>
          </a:bodyPr>
          <a:lstStyle/>
          <a:p>
            <a:pPr eaLnBrk="1" hangingPunct="1"/>
            <a:r>
              <a:rPr lang="en-US" dirty="0">
                <a:solidFill>
                  <a:srgbClr val="FF941E"/>
                </a:solidFill>
              </a:rPr>
              <a:t>BAND vs. Plane Wave </a:t>
            </a:r>
            <a:r>
              <a:rPr lang="en-US" dirty="0" smtClean="0">
                <a:solidFill>
                  <a:srgbClr val="FF941E"/>
                </a:solidFill>
              </a:rPr>
              <a:t>codes</a:t>
            </a:r>
            <a:endParaRPr lang="en-US" sz="6000" dirty="0">
              <a:solidFill>
                <a:schemeClr val="accent2"/>
              </a:solidFill>
            </a:endParaRPr>
          </a:p>
        </p:txBody>
      </p:sp>
      <p:sp>
        <p:nvSpPr>
          <p:cNvPr id="84995" name="Content Placeholder 2"/>
          <p:cNvSpPr>
            <a:spLocks noGrp="1"/>
          </p:cNvSpPr>
          <p:nvPr>
            <p:ph idx="1"/>
          </p:nvPr>
        </p:nvSpPr>
        <p:spPr>
          <a:xfrm>
            <a:off x="735807" y="1798320"/>
            <a:ext cx="13565312" cy="10454640"/>
          </a:xfrm>
        </p:spPr>
        <p:txBody>
          <a:bodyPr>
            <a:normAutofit fontScale="92500" lnSpcReduction="10000"/>
          </a:bodyPr>
          <a:lstStyle/>
          <a:p>
            <a:pPr eaLnBrk="1" hangingPunct="1"/>
            <a:r>
              <a:rPr lang="en-US" dirty="0"/>
              <a:t>Atom centered basis functions, STO or NAO</a:t>
            </a:r>
          </a:p>
          <a:p>
            <a:pPr lvl="1" eaLnBrk="1" hangingPunct="1"/>
            <a:r>
              <a:rPr lang="en-US" sz="3300" dirty="0"/>
              <a:t>Compare cluster with periodic</a:t>
            </a:r>
          </a:p>
          <a:p>
            <a:pPr lvl="1" eaLnBrk="1" hangingPunct="1"/>
            <a:r>
              <a:rPr lang="en-US" sz="3300" dirty="0"/>
              <a:t>No </a:t>
            </a:r>
            <a:r>
              <a:rPr lang="en-US" sz="3300" dirty="0" err="1"/>
              <a:t>pseudopotentials</a:t>
            </a:r>
            <a:r>
              <a:rPr lang="en-US" sz="3300" dirty="0"/>
              <a:t>, all elements</a:t>
            </a:r>
          </a:p>
          <a:p>
            <a:pPr lvl="1" eaLnBrk="1" hangingPunct="1"/>
            <a:r>
              <a:rPr lang="en-US" sz="3300" dirty="0" smtClean="0"/>
              <a:t>Core spectroscopy (core </a:t>
            </a:r>
            <a:r>
              <a:rPr lang="en-US" sz="3300" dirty="0"/>
              <a:t>holes)</a:t>
            </a:r>
          </a:p>
          <a:p>
            <a:pPr lvl="1" eaLnBrk="1" hangingPunct="1"/>
            <a:r>
              <a:rPr lang="en-US" sz="3300" dirty="0"/>
              <a:t>Easy (orbital, density) analysis with GUI</a:t>
            </a:r>
          </a:p>
          <a:p>
            <a:pPr lvl="1" eaLnBrk="1" hangingPunct="1"/>
            <a:r>
              <a:rPr lang="en-US" sz="3300" dirty="0"/>
              <a:t>Fast for empty (1D, 2D, porous)</a:t>
            </a:r>
          </a:p>
          <a:p>
            <a:pPr lvl="1" eaLnBrk="1" hangingPunct="1"/>
            <a:r>
              <a:rPr lang="en-US" sz="3300" dirty="0" smtClean="0"/>
              <a:t>xc: SCAN, MN15-L, </a:t>
            </a:r>
            <a:r>
              <a:rPr lang="en-US" sz="3300" dirty="0"/>
              <a:t>HSE06, GLLB-</a:t>
            </a:r>
            <a:r>
              <a:rPr lang="en-US" sz="3300" dirty="0" err="1"/>
              <a:t>sc</a:t>
            </a:r>
            <a:r>
              <a:rPr lang="en-US" sz="3300" dirty="0"/>
              <a:t>, </a:t>
            </a:r>
            <a:r>
              <a:rPr lang="en-US" sz="3300" dirty="0" smtClean="0"/>
              <a:t>D3(BJ</a:t>
            </a:r>
            <a:r>
              <a:rPr lang="is-IS" sz="3300" dirty="0" smtClean="0"/>
              <a:t>), ...</a:t>
            </a:r>
          </a:p>
          <a:p>
            <a:pPr lvl="1" eaLnBrk="1" hangingPunct="1"/>
            <a:r>
              <a:rPr lang="is-IS" sz="3300" dirty="0" smtClean="0"/>
              <a:t>Self-consistent NEGF</a:t>
            </a:r>
          </a:p>
          <a:p>
            <a:pPr lvl="2"/>
            <a:r>
              <a:rPr lang="en-US" sz="3300" dirty="0" smtClean="0"/>
              <a:t>G</a:t>
            </a:r>
            <a:r>
              <a:rPr lang="is-IS" sz="3300" dirty="0" smtClean="0"/>
              <a:t>ate &amp; bias potential</a:t>
            </a:r>
          </a:p>
          <a:p>
            <a:pPr lvl="2"/>
            <a:r>
              <a:rPr lang="is-IS" sz="3300" dirty="0"/>
              <a:t>S</a:t>
            </a:r>
            <a:r>
              <a:rPr lang="is-IS" sz="3300" dirty="0" smtClean="0"/>
              <a:t>pin transport</a:t>
            </a:r>
            <a:endParaRPr lang="en-US" sz="3300" dirty="0"/>
          </a:p>
          <a:p>
            <a:pPr lvl="1"/>
            <a:endParaRPr lang="en-US" sz="3600" dirty="0"/>
          </a:p>
          <a:p>
            <a:r>
              <a:rPr lang="en-US" dirty="0"/>
              <a:t>True 2D surfaces, 1D polymers</a:t>
            </a:r>
          </a:p>
          <a:p>
            <a:pPr lvl="1"/>
            <a:r>
              <a:rPr lang="en-US" sz="3225" dirty="0"/>
              <a:t>Het. catalysis: polarization, COSMO</a:t>
            </a:r>
          </a:p>
          <a:p>
            <a:pPr lvl="1"/>
            <a:r>
              <a:rPr lang="en-US" sz="3225" dirty="0"/>
              <a:t>2D </a:t>
            </a:r>
            <a:r>
              <a:rPr lang="en-US" sz="3225" dirty="0" smtClean="0"/>
              <a:t>electronics (homogeneous E field)</a:t>
            </a:r>
            <a:endParaRPr lang="en-US" sz="3225" dirty="0"/>
          </a:p>
          <a:p>
            <a:pPr lvl="1"/>
            <a:r>
              <a:rPr lang="en-US" sz="3225" dirty="0"/>
              <a:t>Nanotubes</a:t>
            </a:r>
          </a:p>
          <a:p>
            <a:pPr lvl="1" eaLnBrk="1" hangingPunct="1"/>
            <a:endParaRPr lang="en-US" sz="3300" dirty="0"/>
          </a:p>
          <a:p>
            <a:r>
              <a:rPr lang="en-US" dirty="0"/>
              <a:t>Integrated Graphical Interface: </a:t>
            </a:r>
            <a:endParaRPr lang="en-US" dirty="0" smtClean="0"/>
          </a:p>
          <a:p>
            <a:pPr lvl="1"/>
            <a:r>
              <a:rPr lang="en-US" dirty="0"/>
              <a:t>E</a:t>
            </a:r>
            <a:r>
              <a:rPr lang="en-US" dirty="0" smtClean="0"/>
              <a:t>asy </a:t>
            </a:r>
            <a:r>
              <a:rPr lang="en-US" dirty="0"/>
              <a:t>set up &amp; </a:t>
            </a:r>
            <a:r>
              <a:rPr lang="en-US" dirty="0" smtClean="0"/>
              <a:t>analysis</a:t>
            </a:r>
          </a:p>
          <a:p>
            <a:pPr lvl="1"/>
            <a:r>
              <a:rPr lang="en-US" dirty="0" smtClean="0"/>
              <a:t>Switch: ADF, BAND  &amp; </a:t>
            </a:r>
            <a:r>
              <a:rPr lang="en-US" dirty="0" smtClean="0">
                <a:solidFill>
                  <a:srgbClr val="FF941E"/>
                </a:solidFill>
              </a:rPr>
              <a:t>Quantum Espresso</a:t>
            </a:r>
          </a:p>
          <a:p>
            <a:endParaRPr lang="en-US" sz="4200" dirty="0"/>
          </a:p>
          <a:p>
            <a:pPr eaLnBrk="1" hangingPunct="1">
              <a:buNone/>
            </a:pPr>
            <a:endParaRPr lang="en-US" sz="3600" dirty="0"/>
          </a:p>
        </p:txBody>
      </p:sp>
      <p:sp>
        <p:nvSpPr>
          <p:cNvPr id="4" name="Rectangle 3"/>
          <p:cNvSpPr/>
          <p:nvPr/>
        </p:nvSpPr>
        <p:spPr>
          <a:xfrm>
            <a:off x="9557725" y="7412548"/>
            <a:ext cx="8730275" cy="1338828"/>
          </a:xfrm>
          <a:prstGeom prst="rect">
            <a:avLst/>
          </a:prstGeom>
        </p:spPr>
        <p:txBody>
          <a:bodyPr wrap="none">
            <a:spAutoFit/>
          </a:bodyPr>
          <a:lstStyle/>
          <a:p>
            <a:r>
              <a:rPr lang="en-US" sz="2700" dirty="0">
                <a:latin typeface="Lato" charset="0"/>
                <a:ea typeface="Lato" charset="0"/>
                <a:cs typeface="Lato" charset="0"/>
              </a:rPr>
              <a:t> crystal orbitals,  periodic energy decomposition analysis</a:t>
            </a:r>
          </a:p>
          <a:p>
            <a:r>
              <a:rPr lang="en-US" sz="2400" dirty="0">
                <a:latin typeface="Lato" charset="0"/>
                <a:ea typeface="Lato" charset="0"/>
                <a:cs typeface="Lato" charset="0"/>
              </a:rPr>
              <a:t>M. </a:t>
            </a:r>
            <a:r>
              <a:rPr lang="en-US" sz="2400" dirty="0" err="1">
                <a:latin typeface="Lato" charset="0"/>
                <a:ea typeface="Lato" charset="0"/>
                <a:cs typeface="Lato" charset="0"/>
              </a:rPr>
              <a:t>Raupach</a:t>
            </a:r>
            <a:r>
              <a:rPr lang="en-US" sz="2400" dirty="0">
                <a:latin typeface="Lato" charset="0"/>
                <a:ea typeface="Lato" charset="0"/>
                <a:cs typeface="Lato" charset="0"/>
              </a:rPr>
              <a:t> and M. Tonner, </a:t>
            </a:r>
            <a:r>
              <a:rPr lang="is-IS" sz="2400" dirty="0">
                <a:latin typeface="Lato" charset="0"/>
                <a:ea typeface="Lato" charset="0"/>
                <a:cs typeface="Lato" charset="0"/>
                <a:hlinkClick r:id="rId3"/>
              </a:rPr>
              <a:t>J. Chem. Phys. </a:t>
            </a:r>
            <a:r>
              <a:rPr lang="is-IS" sz="2400" b="1" dirty="0">
                <a:latin typeface="Lato" charset="0"/>
                <a:ea typeface="Lato" charset="0"/>
                <a:cs typeface="Lato" charset="0"/>
                <a:hlinkClick r:id="rId3"/>
              </a:rPr>
              <a:t>142</a:t>
            </a:r>
            <a:r>
              <a:rPr lang="is-IS" sz="2400" dirty="0">
                <a:latin typeface="Lato" charset="0"/>
                <a:ea typeface="Lato" charset="0"/>
                <a:cs typeface="Lato" charset="0"/>
                <a:hlinkClick r:id="rId3"/>
              </a:rPr>
              <a:t>, 194105 (2015</a:t>
            </a:r>
            <a:r>
              <a:rPr lang="is-IS" sz="2700" dirty="0">
                <a:latin typeface="Lato" charset="0"/>
                <a:ea typeface="Lato" charset="0"/>
                <a:cs typeface="Lato" charset="0"/>
                <a:hlinkClick r:id="rId3"/>
              </a:rPr>
              <a:t>)</a:t>
            </a:r>
            <a:endParaRPr lang="en-US" sz="2700" dirty="0">
              <a:latin typeface="Lato" charset="0"/>
              <a:ea typeface="Lato" charset="0"/>
              <a:cs typeface="Lato" charset="0"/>
            </a:endParaRPr>
          </a:p>
          <a:p>
            <a:endParaRPr lang="en-US" sz="2700" dirty="0">
              <a:latin typeface="Lato" charset="0"/>
              <a:ea typeface="Lato" charset="0"/>
              <a:cs typeface="Lato"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299" y="8273008"/>
            <a:ext cx="7431121" cy="4866164"/>
          </a:xfrm>
          <a:prstGeom prst="rect">
            <a:avLst/>
          </a:prstGeom>
        </p:spPr>
      </p:pic>
    </p:spTree>
    <p:extLst>
      <p:ext uri="{BB962C8B-B14F-4D97-AF65-F5344CB8AC3E}">
        <p14:creationId xmlns:p14="http://schemas.microsoft.com/office/powerpoint/2010/main" val="1889190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0" y="35681"/>
            <a:ext cx="18288000" cy="1143000"/>
          </a:xfrm>
        </p:spPr>
        <p:txBody>
          <a:bodyPr>
            <a:noAutofit/>
          </a:bodyPr>
          <a:lstStyle/>
          <a:p>
            <a:pPr eaLnBrk="1" hangingPunct="1">
              <a:defRPr/>
            </a:pPr>
            <a:r>
              <a:rPr lang="en-US" sz="7200" b="1" dirty="0"/>
              <a:t>      Relativity makes your car start</a:t>
            </a:r>
          </a:p>
        </p:txBody>
      </p:sp>
      <p:sp>
        <p:nvSpPr>
          <p:cNvPr id="86019" name="TextBox 4"/>
          <p:cNvSpPr txBox="1">
            <a:spLocks noChangeArrowheads="1"/>
          </p:cNvSpPr>
          <p:nvPr/>
        </p:nvSpPr>
        <p:spPr bwMode="auto">
          <a:xfrm>
            <a:off x="357142" y="11822966"/>
            <a:ext cx="17730833"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000" dirty="0">
                <a:latin typeface="Calibri" pitchFamily="34" charset="0"/>
                <a:ea typeface="MS PGothic" pitchFamily="34" charset="-128"/>
              </a:rPr>
              <a:t>R. </a:t>
            </a:r>
            <a:r>
              <a:rPr lang="en-US" sz="3000" dirty="0" err="1">
                <a:latin typeface="Calibri" pitchFamily="34" charset="0"/>
                <a:ea typeface="MS PGothic" pitchFamily="34" charset="-128"/>
              </a:rPr>
              <a:t>Ahuja</a:t>
            </a:r>
            <a:r>
              <a:rPr lang="en-US" sz="3000" dirty="0">
                <a:latin typeface="Calibri" pitchFamily="34" charset="0"/>
                <a:ea typeface="MS PGothic" pitchFamily="34" charset="-128"/>
              </a:rPr>
              <a:t>, A. </a:t>
            </a:r>
            <a:r>
              <a:rPr lang="en-US" sz="3000" dirty="0" err="1">
                <a:latin typeface="Calibri" pitchFamily="34" charset="0"/>
                <a:ea typeface="MS PGothic" pitchFamily="34" charset="-128"/>
              </a:rPr>
              <a:t>Blomqvist</a:t>
            </a:r>
            <a:r>
              <a:rPr lang="en-US" sz="3000" dirty="0">
                <a:latin typeface="Calibri" pitchFamily="34" charset="0"/>
                <a:ea typeface="MS PGothic" pitchFamily="34" charset="-128"/>
              </a:rPr>
              <a:t>, P. Larsson, P. </a:t>
            </a:r>
            <a:r>
              <a:rPr lang="en-US" sz="3000" dirty="0" err="1">
                <a:latin typeface="Calibri" pitchFamily="34" charset="0"/>
                <a:ea typeface="MS PGothic" pitchFamily="34" charset="-128"/>
              </a:rPr>
              <a:t>Pyykkö</a:t>
            </a:r>
            <a:r>
              <a:rPr lang="en-US" sz="3000" dirty="0">
                <a:latin typeface="Calibri" pitchFamily="34" charset="0"/>
                <a:ea typeface="MS PGothic" pitchFamily="34" charset="-128"/>
              </a:rPr>
              <a:t>, and P. </a:t>
            </a:r>
            <a:r>
              <a:rPr lang="en-US" sz="3000" dirty="0" err="1">
                <a:latin typeface="Calibri" pitchFamily="34" charset="0"/>
                <a:ea typeface="MS PGothic" pitchFamily="34" charset="-128"/>
              </a:rPr>
              <a:t>Zaleski-Ejgierd</a:t>
            </a:r>
            <a:r>
              <a:rPr lang="en-US" sz="3000" dirty="0">
                <a:latin typeface="Calibri" pitchFamily="34" charset="0"/>
                <a:ea typeface="MS PGothic" pitchFamily="34" charset="-128"/>
              </a:rPr>
              <a:t>, Phys. Rev. </a:t>
            </a:r>
            <a:r>
              <a:rPr lang="en-US" sz="3000" dirty="0" err="1">
                <a:latin typeface="Calibri" pitchFamily="34" charset="0"/>
                <a:ea typeface="MS PGothic" pitchFamily="34" charset="-128"/>
              </a:rPr>
              <a:t>Lett</a:t>
            </a:r>
            <a:r>
              <a:rPr lang="en-US" sz="3000" dirty="0">
                <a:latin typeface="Calibri" pitchFamily="34" charset="0"/>
                <a:ea typeface="MS PGothic" pitchFamily="34" charset="-128"/>
              </a:rPr>
              <a:t>. </a:t>
            </a:r>
            <a:r>
              <a:rPr lang="en-US" sz="3000" b="1" dirty="0">
                <a:latin typeface="Calibri" pitchFamily="34" charset="0"/>
                <a:ea typeface="MS PGothic" pitchFamily="34" charset="-128"/>
              </a:rPr>
              <a:t>106</a:t>
            </a:r>
            <a:r>
              <a:rPr lang="en-US" sz="3000" dirty="0">
                <a:latin typeface="Calibri" pitchFamily="34" charset="0"/>
                <a:ea typeface="MS PGothic" pitchFamily="34" charset="-128"/>
              </a:rPr>
              <a:t>, 018301 (2011)</a:t>
            </a:r>
          </a:p>
          <a:p>
            <a:pPr algn="ctr" eaLnBrk="1" hangingPunct="1"/>
            <a:endParaRPr lang="en-US" sz="3000" dirty="0">
              <a:latin typeface="Calibri" pitchFamily="34" charset="0"/>
              <a:ea typeface="MS PGothic" pitchFamily="34" charset="-128"/>
            </a:endParaRPr>
          </a:p>
        </p:txBody>
      </p:sp>
      <p:sp>
        <p:nvSpPr>
          <p:cNvPr id="86020" name="TextBox 6"/>
          <p:cNvSpPr txBox="1">
            <a:spLocks noChangeArrowheads="1"/>
          </p:cNvSpPr>
          <p:nvPr/>
        </p:nvSpPr>
        <p:spPr bwMode="auto">
          <a:xfrm>
            <a:off x="12075319" y="2268397"/>
            <a:ext cx="5600700" cy="5632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600" dirty="0">
                <a:latin typeface="Arial" pitchFamily="34" charset="0"/>
                <a:ea typeface="MS PGothic" pitchFamily="34" charset="-128"/>
              </a:rPr>
              <a:t>- Total and partial density of states (DOS) of lead in Lead (IV) oxide</a:t>
            </a:r>
          </a:p>
          <a:p>
            <a:pPr algn="l" eaLnBrk="1" hangingPunct="1"/>
            <a:endParaRPr lang="en-US" sz="3600" dirty="0">
              <a:latin typeface="Arial" pitchFamily="34" charset="0"/>
              <a:ea typeface="MS PGothic" pitchFamily="34" charset="-128"/>
            </a:endParaRPr>
          </a:p>
          <a:p>
            <a:pPr algn="l" eaLnBrk="1" hangingPunct="1"/>
            <a:r>
              <a:rPr lang="en-US" sz="3600" dirty="0">
                <a:latin typeface="Arial" pitchFamily="34" charset="0"/>
                <a:ea typeface="MS PGothic" pitchFamily="34" charset="-128"/>
              </a:rPr>
              <a:t>- Strong relativistic shift in</a:t>
            </a:r>
          </a:p>
          <a:p>
            <a:pPr algn="l" eaLnBrk="1" hangingPunct="1"/>
            <a:r>
              <a:rPr lang="en-US" sz="3600" dirty="0">
                <a:latin typeface="Arial" pitchFamily="34" charset="0"/>
                <a:ea typeface="MS PGothic" pitchFamily="34" charset="-128"/>
              </a:rPr>
              <a:t>both occupied and unoccupied </a:t>
            </a:r>
            <a:r>
              <a:rPr lang="en-US" sz="3600" dirty="0" err="1">
                <a:latin typeface="Arial" pitchFamily="34" charset="0"/>
                <a:ea typeface="MS PGothic" pitchFamily="34" charset="-128"/>
              </a:rPr>
              <a:t>Pb</a:t>
            </a:r>
            <a:r>
              <a:rPr lang="en-US" sz="3600" dirty="0">
                <a:latin typeface="Arial" pitchFamily="34" charset="0"/>
                <a:ea typeface="MS PGothic" pitchFamily="34" charset="-128"/>
              </a:rPr>
              <a:t> 6s states.</a:t>
            </a:r>
          </a:p>
          <a:p>
            <a:pPr algn="l" eaLnBrk="1" hangingPunct="1"/>
            <a:endParaRPr lang="en-US" sz="3600" dirty="0">
              <a:latin typeface="Arial" pitchFamily="34" charset="0"/>
              <a:ea typeface="MS PGothic" pitchFamily="34" charset="-128"/>
            </a:endParaRPr>
          </a:p>
          <a:p>
            <a:pPr algn="l" eaLnBrk="1" hangingPunct="1"/>
            <a:r>
              <a:rPr lang="en-US" sz="3600" dirty="0">
                <a:latin typeface="Arial" pitchFamily="34" charset="0"/>
                <a:ea typeface="MS PGothic" pitchFamily="34" charset="-128"/>
              </a:rPr>
              <a:t>-  Without relativity, 12V battery would be 2.4V!</a:t>
            </a:r>
            <a:endParaRPr lang="en-US" sz="3000" dirty="0">
              <a:latin typeface="Calibri" pitchFamily="34" charset="0"/>
              <a:ea typeface="MS PGothic" pitchFamily="34" charset="-128"/>
            </a:endParaRPr>
          </a:p>
        </p:txBody>
      </p:sp>
      <p:sp>
        <p:nvSpPr>
          <p:cNvPr id="86022" name="TextBox 7"/>
          <p:cNvSpPr txBox="1">
            <a:spLocks noChangeArrowheads="1"/>
          </p:cNvSpPr>
          <p:nvPr/>
        </p:nvSpPr>
        <p:spPr bwMode="auto">
          <a:xfrm>
            <a:off x="357141" y="10383012"/>
            <a:ext cx="17473612"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000" dirty="0">
                <a:latin typeface="Arial" pitchFamily="34" charset="0"/>
                <a:ea typeface="MS PGothic" pitchFamily="34" charset="-128"/>
              </a:rPr>
              <a:t>Orange = lead 6s states, Green =  lead 6p states.</a:t>
            </a:r>
            <a:endParaRPr lang="en-US" sz="3000" dirty="0">
              <a:latin typeface="Calibri" pitchFamily="34" charset="0"/>
              <a:ea typeface="MS PGothic" pitchFamily="34" charset="-128"/>
            </a:endParaRPr>
          </a:p>
          <a:p>
            <a:pPr algn="l" eaLnBrk="1" hangingPunct="1"/>
            <a:r>
              <a:rPr lang="en-US" sz="3000" dirty="0">
                <a:latin typeface="Arial" pitchFamily="34" charset="0"/>
                <a:ea typeface="MS PGothic" pitchFamily="34" charset="-128"/>
              </a:rPr>
              <a:t>NR = nonrelativistic, SR = scalar relativistic, </a:t>
            </a:r>
            <a:r>
              <a:rPr lang="en-US" sz="3000" dirty="0" smtClean="0">
                <a:latin typeface="Arial" pitchFamily="34" charset="0"/>
                <a:ea typeface="MS PGothic" pitchFamily="34" charset="-128"/>
              </a:rPr>
              <a:t> SOC = </a:t>
            </a:r>
            <a:r>
              <a:rPr lang="en-US" sz="3000" b="1" u="sng" dirty="0" smtClean="0">
                <a:latin typeface="Arial" pitchFamily="34" charset="0"/>
                <a:ea typeface="MS PGothic" pitchFamily="34" charset="-128"/>
              </a:rPr>
              <a:t>self-consistent</a:t>
            </a:r>
            <a:r>
              <a:rPr lang="en-US" sz="3000" dirty="0" smtClean="0">
                <a:latin typeface="Arial" pitchFamily="34" charset="0"/>
                <a:ea typeface="MS PGothic" pitchFamily="34" charset="-128"/>
              </a:rPr>
              <a:t> spin </a:t>
            </a:r>
            <a:r>
              <a:rPr lang="en-US" sz="3000" dirty="0">
                <a:latin typeface="Arial" pitchFamily="34" charset="0"/>
                <a:ea typeface="MS PGothic" pitchFamily="34" charset="-128"/>
              </a:rPr>
              <a:t>orbit coupling </a:t>
            </a:r>
          </a:p>
          <a:p>
            <a:pPr eaLnBrk="1" hangingPunct="1"/>
            <a:endParaRPr lang="en-US" sz="3000" dirty="0">
              <a:latin typeface="Arial" pitchFamily="34" charset="0"/>
              <a:ea typeface="MS PGothic" pitchFamily="34" charset="-128"/>
            </a:endParaRPr>
          </a:p>
        </p:txBody>
      </p:sp>
      <p:pic>
        <p:nvPicPr>
          <p:cNvPr id="7" name="Picture 6" descr="6.png"/>
          <p:cNvPicPr>
            <a:picLocks noChangeAspect="1"/>
          </p:cNvPicPr>
          <p:nvPr/>
        </p:nvPicPr>
        <p:blipFill>
          <a:blip r:embed="rId3" cstate="print"/>
          <a:stretch>
            <a:fillRect/>
          </a:stretch>
        </p:blipFill>
        <p:spPr>
          <a:xfrm>
            <a:off x="357141" y="2033004"/>
            <a:ext cx="10958559" cy="8108870"/>
          </a:xfrm>
          <a:prstGeom prst="rect">
            <a:avLst/>
          </a:prstGeom>
        </p:spPr>
      </p:pic>
      <p:sp>
        <p:nvSpPr>
          <p:cNvPr id="8" name="Subtitle 2"/>
          <p:cNvSpPr txBox="1">
            <a:spLocks/>
          </p:cNvSpPr>
          <p:nvPr/>
        </p:nvSpPr>
        <p:spPr>
          <a:xfrm>
            <a:off x="1807330" y="6990755"/>
            <a:ext cx="1256157" cy="410837"/>
          </a:xfrm>
          <a:prstGeom prst="rect">
            <a:avLst/>
          </a:prstGeom>
          <a:solidFill>
            <a:schemeClr val="bg1"/>
          </a:solidFill>
        </p:spPr>
        <p:txBody>
          <a:bodyPr vert="horz" lIns="137160" tIns="68580" rIns="137160" bIns="68580" rtlCol="0">
            <a:noAutofit/>
          </a:bodyPr>
          <a:lstStyle/>
          <a:p>
            <a:pPr algn="l" defTabSz="1371600" hangingPunct="1">
              <a:spcBef>
                <a:spcPct val="20000"/>
              </a:spcBef>
              <a:defRPr/>
            </a:pPr>
            <a:r>
              <a:rPr lang="en-US" sz="3200" b="1" kern="1200" dirty="0">
                <a:solidFill>
                  <a:schemeClr val="tx1"/>
                </a:solidFill>
                <a:latin typeface="Arial" pitchFamily="34" charset="0"/>
                <a:cs typeface="Arial" pitchFamily="34" charset="0"/>
              </a:rPr>
              <a:t>SOC</a:t>
            </a:r>
            <a:endParaRPr lang="en-US" sz="3200" b="1" kern="1200" dirty="0">
              <a:solidFill>
                <a:schemeClr val="tx1"/>
              </a:solidFill>
            </a:endParaRPr>
          </a:p>
        </p:txBody>
      </p:sp>
    </p:spTree>
    <p:extLst>
      <p:ext uri="{BB962C8B-B14F-4D97-AF65-F5344CB8AC3E}">
        <p14:creationId xmlns:p14="http://schemas.microsoft.com/office/powerpoint/2010/main" val="1078760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4294967295"/>
          </p:nvPr>
        </p:nvSpPr>
        <p:spPr>
          <a:xfrm>
            <a:off x="1399692" y="1698989"/>
            <a:ext cx="12853428" cy="7670006"/>
          </a:xfrm>
        </p:spPr>
        <p:txBody>
          <a:bodyPr/>
          <a:lstStyle/>
          <a:p>
            <a:pPr eaLnBrk="1" hangingPunct="1"/>
            <a:r>
              <a:rPr lang="en-US" sz="4200" dirty="0">
                <a:cs typeface="Times New Roman" pitchFamily="18" charset="0"/>
              </a:rPr>
              <a:t>Dissociation at </a:t>
            </a:r>
            <a:r>
              <a:rPr lang="en-US" sz="4200" dirty="0" smtClean="0">
                <a:cs typeface="Times New Roman" pitchFamily="18" charset="0"/>
              </a:rPr>
              <a:t>TMO – NP interface </a:t>
            </a:r>
            <a:r>
              <a:rPr lang="en-US" sz="4200" dirty="0">
                <a:cs typeface="Times New Roman" pitchFamily="18" charset="0"/>
              </a:rPr>
              <a:t>preferred</a:t>
            </a:r>
          </a:p>
          <a:p>
            <a:pPr eaLnBrk="1" hangingPunct="1"/>
            <a:r>
              <a:rPr lang="en-US" sz="4200" dirty="0">
                <a:cs typeface="Times New Roman" pitchFamily="18" charset="0"/>
              </a:rPr>
              <a:t>Aluminum acts as electron </a:t>
            </a:r>
            <a:r>
              <a:rPr lang="en-US" sz="4200" dirty="0" smtClean="0">
                <a:cs typeface="Times New Roman" pitchFamily="18" charset="0"/>
              </a:rPr>
              <a:t>donor</a:t>
            </a:r>
          </a:p>
          <a:p>
            <a:pPr eaLnBrk="1" hangingPunct="1"/>
            <a:r>
              <a:rPr lang="en-US" sz="4200" dirty="0" smtClean="0">
                <a:cs typeface="Times New Roman" pitchFamily="18" charset="0"/>
              </a:rPr>
              <a:t>Need 2D to polarize surface</a:t>
            </a:r>
            <a:endParaRPr lang="en-US" sz="4200" dirty="0">
              <a:cs typeface="Times New Roman" pitchFamily="18" charset="0"/>
            </a:endParaRPr>
          </a:p>
        </p:txBody>
      </p:sp>
      <p:sp>
        <p:nvSpPr>
          <p:cNvPr id="4" name="Rectangle 1037"/>
          <p:cNvSpPr>
            <a:spLocks noChangeArrowheads="1"/>
          </p:cNvSpPr>
          <p:nvPr/>
        </p:nvSpPr>
        <p:spPr bwMode="auto">
          <a:xfrm>
            <a:off x="3138113" y="11458525"/>
            <a:ext cx="10028707" cy="5078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700" dirty="0">
                <a:latin typeface="Lato" charset="0"/>
                <a:ea typeface="Lato" charset="0"/>
                <a:cs typeface="Lato" charset="0"/>
              </a:rPr>
              <a:t>Li, </a:t>
            </a:r>
            <a:r>
              <a:rPr lang="en-US" sz="2700" dirty="0" err="1">
                <a:latin typeface="Lato" charset="0"/>
                <a:ea typeface="Lato" charset="0"/>
                <a:cs typeface="Lato" charset="0"/>
              </a:rPr>
              <a:t>Croiset</a:t>
            </a:r>
            <a:r>
              <a:rPr lang="en-US" sz="2700" dirty="0">
                <a:latin typeface="Lato" charset="0"/>
                <a:ea typeface="Lato" charset="0"/>
                <a:cs typeface="Lato" charset="0"/>
              </a:rPr>
              <a:t>, </a:t>
            </a:r>
            <a:r>
              <a:rPr lang="en-US" sz="2700" dirty="0" err="1">
                <a:latin typeface="Lato" charset="0"/>
                <a:ea typeface="Lato" charset="0"/>
                <a:cs typeface="Lato" charset="0"/>
              </a:rPr>
              <a:t>Ricardez</a:t>
            </a:r>
            <a:r>
              <a:rPr lang="en-US" sz="2700" dirty="0">
                <a:latin typeface="Lato" charset="0"/>
                <a:ea typeface="Lato" charset="0"/>
                <a:cs typeface="Lato" charset="0"/>
              </a:rPr>
              <a:t>-Sandoval, </a:t>
            </a:r>
            <a:r>
              <a:rPr lang="en-US" sz="2700" i="1" dirty="0">
                <a:latin typeface="Lato" charset="0"/>
                <a:ea typeface="Lato" charset="0"/>
                <a:cs typeface="Lato" charset="0"/>
              </a:rPr>
              <a:t>J. Phys. Chem. C</a:t>
            </a:r>
            <a:r>
              <a:rPr lang="en-US" sz="2700" dirty="0">
                <a:latin typeface="Lato" charset="0"/>
                <a:ea typeface="Lato" charset="0"/>
                <a:cs typeface="Lato" charset="0"/>
              </a:rPr>
              <a:t> </a:t>
            </a:r>
            <a:r>
              <a:rPr lang="en-US" sz="2700" b="1" dirty="0">
                <a:latin typeface="Lato" charset="0"/>
                <a:ea typeface="Lato" charset="0"/>
                <a:cs typeface="Lato" charset="0"/>
              </a:rPr>
              <a:t>2013</a:t>
            </a:r>
            <a:r>
              <a:rPr lang="en-US" sz="2700" dirty="0">
                <a:latin typeface="Lato" charset="0"/>
                <a:ea typeface="Lato" charset="0"/>
                <a:cs typeface="Lato" charset="0"/>
              </a:rPr>
              <a:t>, </a:t>
            </a:r>
            <a:r>
              <a:rPr lang="en-US" sz="2700" i="1" dirty="0">
                <a:latin typeface="Lato" charset="0"/>
                <a:ea typeface="Lato" charset="0"/>
                <a:cs typeface="Lato" charset="0"/>
              </a:rPr>
              <a:t>117</a:t>
            </a:r>
            <a:r>
              <a:rPr lang="en-US" sz="2700" dirty="0">
                <a:latin typeface="Lato" charset="0"/>
                <a:ea typeface="Lato" charset="0"/>
                <a:cs typeface="Lato" charset="0"/>
              </a:rPr>
              <a:t>, 16907</a:t>
            </a:r>
          </a:p>
        </p:txBody>
      </p:sp>
      <p:pic>
        <p:nvPicPr>
          <p:cNvPr id="2" name="Picture 1"/>
          <p:cNvPicPr>
            <a:picLocks noChangeAspect="1"/>
          </p:cNvPicPr>
          <p:nvPr/>
        </p:nvPicPr>
        <p:blipFill>
          <a:blip r:embed="rId3" cstate="print"/>
          <a:stretch>
            <a:fillRect/>
          </a:stretch>
        </p:blipFill>
        <p:spPr>
          <a:xfrm>
            <a:off x="709140" y="4348505"/>
            <a:ext cx="7091835" cy="6436915"/>
          </a:xfrm>
          <a:prstGeom prst="rect">
            <a:avLst/>
          </a:prstGeom>
        </p:spPr>
      </p:pic>
      <p:pic>
        <p:nvPicPr>
          <p:cNvPr id="3" name="Picture 2"/>
          <p:cNvPicPr>
            <a:picLocks noChangeAspect="1"/>
          </p:cNvPicPr>
          <p:nvPr/>
        </p:nvPicPr>
        <p:blipFill>
          <a:blip r:embed="rId4" cstate="print"/>
          <a:stretch>
            <a:fillRect/>
          </a:stretch>
        </p:blipFill>
        <p:spPr>
          <a:xfrm>
            <a:off x="7905876" y="4535065"/>
            <a:ext cx="10144291" cy="6037685"/>
          </a:xfrm>
          <a:prstGeom prst="rect">
            <a:avLst/>
          </a:prstGeom>
        </p:spPr>
      </p:pic>
      <p:sp>
        <p:nvSpPr>
          <p:cNvPr id="7" name="Title 1"/>
          <p:cNvSpPr txBox="1">
            <a:spLocks/>
          </p:cNvSpPr>
          <p:nvPr/>
        </p:nvSpPr>
        <p:spPr>
          <a:xfrm>
            <a:off x="709140" y="113015"/>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CH</a:t>
            </a:r>
            <a:r>
              <a:rPr lang="en-US" sz="8400" baseline="-25000" dirty="0"/>
              <a:t>4</a:t>
            </a:r>
            <a:r>
              <a:rPr lang="en-US" sz="8400" dirty="0"/>
              <a:t> and H</a:t>
            </a:r>
            <a:r>
              <a:rPr lang="en-US" sz="8400" baseline="-25000" dirty="0"/>
              <a:t>2</a:t>
            </a:r>
            <a:r>
              <a:rPr lang="en-US" sz="8400" dirty="0"/>
              <a:t> dissociation on Ni/</a:t>
            </a:r>
            <a:r>
              <a:rPr lang="el-GR" sz="8400" dirty="0"/>
              <a:t>γ-Al</a:t>
            </a:r>
            <a:r>
              <a:rPr lang="el-GR" sz="8400" baseline="-25000" dirty="0"/>
              <a:t>2</a:t>
            </a:r>
            <a:r>
              <a:rPr lang="el-GR" sz="8400" dirty="0"/>
              <a:t>O</a:t>
            </a:r>
            <a:r>
              <a:rPr lang="el-GR" sz="8400" baseline="-25000" dirty="0"/>
              <a:t>3</a:t>
            </a:r>
            <a:endParaRPr lang="en-US" sz="8400" dirty="0"/>
          </a:p>
        </p:txBody>
      </p:sp>
    </p:spTree>
    <p:extLst>
      <p:ext uri="{BB962C8B-B14F-4D97-AF65-F5344CB8AC3E}">
        <p14:creationId xmlns:p14="http://schemas.microsoft.com/office/powerpoint/2010/main" val="373179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2691" name="Picture 3"/>
          <p:cNvPicPr>
            <a:picLocks noChangeAspect="1" noChangeArrowheads="1"/>
          </p:cNvPicPr>
          <p:nvPr/>
        </p:nvPicPr>
        <p:blipFill>
          <a:blip r:embed="rId3" cstate="print"/>
          <a:srcRect l="12432" t="17515" r="4781" b="9553"/>
          <a:stretch>
            <a:fillRect/>
          </a:stretch>
        </p:blipFill>
        <p:spPr bwMode="auto">
          <a:xfrm>
            <a:off x="8833582" y="1770394"/>
            <a:ext cx="9432521" cy="4990637"/>
          </a:xfrm>
          <a:prstGeom prst="rect">
            <a:avLst/>
          </a:prstGeom>
          <a:noFill/>
          <a:ln w="9525">
            <a:noFill/>
            <a:miter lim="800000"/>
            <a:headEnd/>
            <a:tailEnd/>
          </a:ln>
          <a:effectLst/>
        </p:spPr>
      </p:pic>
      <p:pic>
        <p:nvPicPr>
          <p:cNvPr id="1522690" name="Picture 2"/>
          <p:cNvPicPr>
            <a:picLocks noChangeAspect="1" noChangeArrowheads="1"/>
          </p:cNvPicPr>
          <p:nvPr/>
        </p:nvPicPr>
        <p:blipFill>
          <a:blip r:embed="rId4" cstate="print"/>
          <a:srcRect/>
          <a:stretch>
            <a:fillRect/>
          </a:stretch>
        </p:blipFill>
        <p:spPr bwMode="auto">
          <a:xfrm>
            <a:off x="312116" y="6134944"/>
            <a:ext cx="11660809" cy="5260412"/>
          </a:xfrm>
          <a:prstGeom prst="rect">
            <a:avLst/>
          </a:prstGeom>
          <a:noFill/>
          <a:ln w="9525">
            <a:noFill/>
            <a:miter lim="800000"/>
            <a:headEnd/>
            <a:tailEnd/>
          </a:ln>
        </p:spPr>
      </p:pic>
      <p:cxnSp>
        <p:nvCxnSpPr>
          <p:cNvPr id="10" name="Straight Arrow Connector 9"/>
          <p:cNvCxnSpPr/>
          <p:nvPr/>
        </p:nvCxnSpPr>
        <p:spPr>
          <a:xfrm flipV="1">
            <a:off x="8833582" y="3202923"/>
            <a:ext cx="0" cy="1404156"/>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1" name="Rectangle 10"/>
          <p:cNvSpPr>
            <a:spLocks noChangeArrowheads="1"/>
          </p:cNvSpPr>
          <p:nvPr/>
        </p:nvSpPr>
        <p:spPr bwMode="auto">
          <a:xfrm>
            <a:off x="7969486" y="5002872"/>
            <a:ext cx="1728192" cy="646325"/>
          </a:xfrm>
          <a:prstGeom prst="rect">
            <a:avLst/>
          </a:prstGeom>
          <a:noFill/>
          <a:ln w="9525">
            <a:noFill/>
            <a:miter lim="800000"/>
            <a:headEnd/>
            <a:tailEnd/>
          </a:ln>
        </p:spPr>
        <p:txBody>
          <a:bodyPr wrap="square" lIns="137153" tIns="68577" rIns="137153" bIns="68577" anchor="ctr">
            <a:spAutoFit/>
          </a:bodyPr>
          <a:lstStyle/>
          <a:p>
            <a:pPr eaLnBrk="0" hangingPunct="0"/>
            <a:r>
              <a:rPr lang="en-US" sz="3300" dirty="0"/>
              <a:t>3 </a:t>
            </a:r>
            <a:r>
              <a:rPr lang="en-US" sz="3300" dirty="0" err="1"/>
              <a:t>eV</a:t>
            </a:r>
            <a:r>
              <a:rPr lang="en-US" sz="3300" dirty="0"/>
              <a:t>/Å</a:t>
            </a:r>
            <a:endParaRPr lang="hu-HU" sz="2700" dirty="0">
              <a:latin typeface="Arial" pitchFamily="34" charset="0"/>
            </a:endParaRPr>
          </a:p>
        </p:txBody>
      </p:sp>
      <p:sp>
        <p:nvSpPr>
          <p:cNvPr id="12" name="Rectangle 11"/>
          <p:cNvSpPr/>
          <p:nvPr/>
        </p:nvSpPr>
        <p:spPr>
          <a:xfrm>
            <a:off x="0" y="11648713"/>
            <a:ext cx="17980353" cy="461665"/>
          </a:xfrm>
          <a:prstGeom prst="rect">
            <a:avLst/>
          </a:prstGeom>
        </p:spPr>
        <p:txBody>
          <a:bodyPr wrap="square">
            <a:spAutoFit/>
          </a:bodyPr>
          <a:lstStyle/>
          <a:p>
            <a:r>
              <a:rPr lang="en-US" sz="2400" dirty="0">
                <a:latin typeface="Lato Medium" charset="0"/>
                <a:ea typeface="Lato Medium" charset="0"/>
                <a:cs typeface="Lato Medium" charset="0"/>
              </a:rPr>
              <a:t>Electron transport in </a:t>
            </a:r>
            <a:r>
              <a:rPr lang="en-US" sz="2400" dirty="0" err="1">
                <a:latin typeface="Lato Medium" charset="0"/>
                <a:ea typeface="Lato Medium" charset="0"/>
                <a:cs typeface="Lato Medium" charset="0"/>
              </a:rPr>
              <a:t>MoWSeS</a:t>
            </a:r>
            <a:r>
              <a:rPr lang="en-US" sz="2400" dirty="0">
                <a:latin typeface="Lato Medium" charset="0"/>
                <a:ea typeface="Lato Medium" charset="0"/>
                <a:cs typeface="Lato Medium" charset="0"/>
              </a:rPr>
              <a:t> </a:t>
            </a:r>
            <a:r>
              <a:rPr lang="en-US" sz="2400" dirty="0" err="1">
                <a:latin typeface="Lato Medium" charset="0"/>
                <a:ea typeface="Lato Medium" charset="0"/>
                <a:cs typeface="Lato Medium" charset="0"/>
              </a:rPr>
              <a:t>monolayers</a:t>
            </a:r>
            <a:r>
              <a:rPr lang="en-US" sz="2400" dirty="0">
                <a:latin typeface="Lato Medium" charset="0"/>
                <a:ea typeface="Lato Medium" charset="0"/>
                <a:cs typeface="Lato Medium" charset="0"/>
              </a:rPr>
              <a:t> in the presence of an external electric field, </a:t>
            </a:r>
            <a:r>
              <a:rPr lang="en-US" sz="2400" dirty="0">
                <a:latin typeface="Lato Medium" charset="0"/>
                <a:ea typeface="Lato Medium" charset="0"/>
                <a:cs typeface="Lato Medium" charset="0"/>
                <a:hlinkClick r:id="rId5"/>
              </a:rPr>
              <a:t>Phys. Chem. Chem. Phys. (2014)</a:t>
            </a:r>
            <a:endParaRPr lang="en-US" sz="2400" dirty="0">
              <a:latin typeface="Lato Medium" charset="0"/>
              <a:ea typeface="Lato Medium" charset="0"/>
              <a:cs typeface="Lato Medium" charset="0"/>
            </a:endParaRPr>
          </a:p>
        </p:txBody>
      </p:sp>
      <p:sp>
        <p:nvSpPr>
          <p:cNvPr id="8" name="Title 1"/>
          <p:cNvSpPr txBox="1">
            <a:spLocks/>
          </p:cNvSpPr>
          <p:nvPr/>
        </p:nvSpPr>
        <p:spPr>
          <a:xfrm>
            <a:off x="0" y="0"/>
            <a:ext cx="18288000" cy="1492222"/>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Closing the band gap in 2D </a:t>
            </a:r>
            <a:r>
              <a:rPr lang="en-US" sz="8400" dirty="0" err="1"/>
              <a:t>MoWSeS</a:t>
            </a:r>
            <a:endParaRPr lang="en-US" sz="8400" dirty="0"/>
          </a:p>
        </p:txBody>
      </p:sp>
      <p:sp>
        <p:nvSpPr>
          <p:cNvPr id="9" name="Rectangle 3"/>
          <p:cNvSpPr txBox="1">
            <a:spLocks noChangeArrowheads="1"/>
          </p:cNvSpPr>
          <p:nvPr/>
        </p:nvSpPr>
        <p:spPr>
          <a:xfrm>
            <a:off x="312115" y="2146632"/>
            <a:ext cx="7831759" cy="1806037"/>
          </a:xfrm>
          <a:prstGeom prst="rect">
            <a:avLst/>
          </a:prstGeom>
        </p:spPr>
        <p:txBody>
          <a:bodyPr vert="horz" lIns="91440" tIns="45720" rIns="91440" bIns="45720" rtlCol="0">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Medium" charset="0"/>
                <a:ea typeface="Lato Medium" charset="0"/>
                <a:cs typeface="Lato Medium"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Medium" charset="0"/>
                <a:ea typeface="Lato Medium" charset="0"/>
                <a:cs typeface="Lato Medium"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Medium" charset="0"/>
                <a:ea typeface="Lato Medium" charset="0"/>
                <a:cs typeface="Lato Medium"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Medium" charset="0"/>
                <a:ea typeface="Lato Medium" charset="0"/>
                <a:cs typeface="Lato Medium"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hangingPunct="1"/>
            <a:r>
              <a:rPr lang="en-US" sz="4000" dirty="0" smtClean="0"/>
              <a:t>Need 2D + homogeneous field</a:t>
            </a:r>
          </a:p>
          <a:p>
            <a:pPr hangingPunct="1"/>
            <a:r>
              <a:rPr lang="en-US" sz="4000" dirty="0" smtClean="0"/>
              <a:t>Plane wave: 3D + saw-tooth gives </a:t>
            </a:r>
            <a:r>
              <a:rPr lang="en-US" sz="4000" i="1" dirty="0" smtClean="0"/>
              <a:t>wrong </a:t>
            </a:r>
            <a:r>
              <a:rPr lang="en-US" sz="4000" dirty="0" smtClean="0"/>
              <a:t>behavior</a:t>
            </a:r>
            <a:endParaRPr lang="en-US" sz="4000" dirty="0"/>
          </a:p>
        </p:txBody>
      </p:sp>
    </p:spTree>
    <p:extLst>
      <p:ext uri="{BB962C8B-B14F-4D97-AF65-F5344CB8AC3E}">
        <p14:creationId xmlns:p14="http://schemas.microsoft.com/office/powerpoint/2010/main" val="889853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0" y="63441"/>
            <a:ext cx="18288000" cy="1565334"/>
          </a:xfrm>
        </p:spPr>
        <p:txBody>
          <a:bodyPr>
            <a:normAutofit/>
          </a:bodyPr>
          <a:lstStyle/>
          <a:p>
            <a:r>
              <a:rPr lang="en-US" sz="6600" dirty="0" smtClean="0"/>
              <a:t>Stretching-induced conductance: spin transport </a:t>
            </a:r>
            <a:endParaRPr lang="en-US" sz="6600" dirty="0"/>
          </a:p>
        </p:txBody>
      </p:sp>
      <p:sp>
        <p:nvSpPr>
          <p:cNvPr id="11" name="Rectangle 10"/>
          <p:cNvSpPr/>
          <p:nvPr/>
        </p:nvSpPr>
        <p:spPr>
          <a:xfrm>
            <a:off x="12143908" y="7500878"/>
            <a:ext cx="6000750" cy="707886"/>
          </a:xfrm>
          <a:prstGeom prst="rect">
            <a:avLst/>
          </a:prstGeom>
        </p:spPr>
        <p:txBody>
          <a:bodyPr wrap="square">
            <a:spAutoFit/>
          </a:bodyPr>
          <a:lstStyle/>
          <a:p>
            <a:pPr algn="l"/>
            <a:r>
              <a:rPr lang="en-US" sz="4000" dirty="0" smtClean="0">
                <a:solidFill>
                  <a:srgbClr val="5D5D5D"/>
                </a:solidFill>
                <a:latin typeface="Lato-Regular" charset="0"/>
              </a:rPr>
              <a:t>Stretch: Fe LS </a:t>
            </a:r>
            <a:r>
              <a:rPr lang="en-US" sz="4000" smtClean="0">
                <a:solidFill>
                  <a:srgbClr val="5D5D5D"/>
                </a:solidFill>
                <a:latin typeface="Lato-Regular" charset="0"/>
              </a:rPr>
              <a:t>=&gt; HS</a:t>
            </a:r>
            <a:endParaRPr lang="en-US" sz="4000" dirty="0" smtClean="0">
              <a:solidFill>
                <a:srgbClr val="5D5D5D"/>
              </a:solidFill>
              <a:latin typeface="Lato-Regular" charset="0"/>
            </a:endParaRPr>
          </a:p>
        </p:txBody>
      </p:sp>
      <p:sp>
        <p:nvSpPr>
          <p:cNvPr id="12" name="CuadroTexto 7"/>
          <p:cNvSpPr txBox="1"/>
          <p:nvPr/>
        </p:nvSpPr>
        <p:spPr>
          <a:xfrm>
            <a:off x="250714" y="11499035"/>
            <a:ext cx="16408511" cy="1077218"/>
          </a:xfrm>
          <a:prstGeom prst="rect">
            <a:avLst/>
          </a:prstGeom>
          <a:noFill/>
        </p:spPr>
        <p:txBody>
          <a:bodyPr wrap="square" rtlCol="0">
            <a:spAutoFit/>
          </a:bodyPr>
          <a:lstStyle/>
          <a:p>
            <a:pPr algn="l"/>
            <a:r>
              <a:rPr lang="nl-NL" sz="3200" dirty="0" err="1">
                <a:latin typeface="Lato Medium" charset="0"/>
                <a:ea typeface="Lato Medium" charset="0"/>
                <a:cs typeface="Lato Medium" charset="0"/>
              </a:rPr>
              <a:t>Riccardo</a:t>
            </a:r>
            <a:r>
              <a:rPr lang="nl-NL" sz="3200" dirty="0">
                <a:latin typeface="Lato Medium" charset="0"/>
                <a:ea typeface="Lato Medium" charset="0"/>
                <a:cs typeface="Lato Medium" charset="0"/>
              </a:rPr>
              <a:t> </a:t>
            </a:r>
            <a:r>
              <a:rPr lang="nl-NL" sz="3200" dirty="0" err="1" smtClean="0">
                <a:latin typeface="Lato Medium" charset="0"/>
                <a:ea typeface="Lato Medium" charset="0"/>
                <a:cs typeface="Lato Medium" charset="0"/>
              </a:rPr>
              <a:t>Frisenda</a:t>
            </a:r>
            <a:r>
              <a:rPr lang="nl-NL" sz="3200" dirty="0" smtClean="0">
                <a:latin typeface="Lato Medium" charset="0"/>
                <a:ea typeface="Lato Medium" charset="0"/>
                <a:cs typeface="Lato Medium" charset="0"/>
              </a:rPr>
              <a:t>, et. </a:t>
            </a:r>
            <a:r>
              <a:rPr lang="es-ES" sz="3200" dirty="0">
                <a:latin typeface="Lato Medium" charset="0"/>
                <a:ea typeface="Lato Medium" charset="0"/>
                <a:cs typeface="Lato Medium" charset="0"/>
              </a:rPr>
              <a:t>a</a:t>
            </a:r>
            <a:r>
              <a:rPr lang="nl-NL" sz="3200" dirty="0" smtClean="0">
                <a:latin typeface="Lato Medium" charset="0"/>
                <a:ea typeface="Lato Medium" charset="0"/>
                <a:cs typeface="Lato Medium" charset="0"/>
              </a:rPr>
              <a:t>l. </a:t>
            </a:r>
            <a:r>
              <a:rPr lang="en-US" sz="3200" dirty="0">
                <a:latin typeface="Lato Medium" charset="0"/>
                <a:ea typeface="Lato Medium" charset="0"/>
                <a:cs typeface="Lato Medium" charset="0"/>
              </a:rPr>
              <a:t>Stretching-Induced Conductance Increase in a Spin-Crossover </a:t>
            </a:r>
            <a:r>
              <a:rPr lang="en-US" sz="3200" dirty="0" smtClean="0">
                <a:latin typeface="Lato Medium" charset="0"/>
                <a:ea typeface="Lato Medium" charset="0"/>
                <a:cs typeface="Lato Medium" charset="0"/>
              </a:rPr>
              <a:t>Molecule. Nano letters 2016, 16(8), </a:t>
            </a:r>
            <a:r>
              <a:rPr lang="en-US" sz="3200" dirty="0" err="1" smtClean="0">
                <a:latin typeface="Lato Medium" charset="0"/>
                <a:ea typeface="Lato Medium" charset="0"/>
                <a:cs typeface="Lato Medium" charset="0"/>
              </a:rPr>
              <a:t>pp</a:t>
            </a:r>
            <a:r>
              <a:rPr lang="en-US" sz="3200" dirty="0" smtClean="0">
                <a:latin typeface="Lato Medium" charset="0"/>
                <a:ea typeface="Lato Medium" charset="0"/>
                <a:cs typeface="Lato Medium" charset="0"/>
              </a:rPr>
              <a:t> 4733-4737</a:t>
            </a:r>
            <a:endParaRPr lang="en-US" sz="3200" dirty="0">
              <a:latin typeface="Lato Medium" charset="0"/>
              <a:ea typeface="Lato Medium" charset="0"/>
              <a:cs typeface="Lato Medium" charset="0"/>
            </a:endParaRPr>
          </a:p>
        </p:txBody>
      </p:sp>
      <p:sp>
        <p:nvSpPr>
          <p:cNvPr id="13" name="Rectangle 12"/>
          <p:cNvSpPr/>
          <p:nvPr/>
        </p:nvSpPr>
        <p:spPr>
          <a:xfrm>
            <a:off x="12143908" y="8608195"/>
            <a:ext cx="6315076" cy="3170099"/>
          </a:xfrm>
          <a:prstGeom prst="rect">
            <a:avLst/>
          </a:prstGeom>
        </p:spPr>
        <p:txBody>
          <a:bodyPr wrap="square">
            <a:spAutoFit/>
          </a:bodyPr>
          <a:lstStyle/>
          <a:p>
            <a:pPr algn="l"/>
            <a:r>
              <a:rPr lang="en-US" sz="4000" dirty="0" smtClean="0">
                <a:solidFill>
                  <a:srgbClr val="5D5D5D"/>
                </a:solidFill>
                <a:latin typeface="Lato-Regular" charset="0"/>
              </a:rPr>
              <a:t>spin-polarized BAND/NEGF </a:t>
            </a:r>
            <a:r>
              <a:rPr lang="en-US" sz="4000" dirty="0" err="1" smtClean="0">
                <a:solidFill>
                  <a:srgbClr val="5D5D5D"/>
                </a:solidFill>
                <a:latin typeface="Lato-Regular" charset="0"/>
              </a:rPr>
              <a:t>calcs</a:t>
            </a:r>
            <a:r>
              <a:rPr lang="en-US" sz="4000" dirty="0" smtClean="0">
                <a:solidFill>
                  <a:srgbClr val="5D5D5D"/>
                </a:solidFill>
                <a:latin typeface="Lato-Regular" charset="0"/>
              </a:rPr>
              <a:t>.:  increased HS conductance</a:t>
            </a:r>
          </a:p>
          <a:p>
            <a:pPr algn="l"/>
            <a:r>
              <a:rPr lang="en-US" sz="4000" dirty="0" smtClean="0">
                <a:solidFill>
                  <a:srgbClr val="5D5D5D"/>
                </a:solidFill>
                <a:latin typeface="Lato-Regular" charset="0"/>
              </a:rPr>
              <a:t>- Agrees with exp.</a:t>
            </a:r>
          </a:p>
          <a:p>
            <a:pPr algn="l"/>
            <a:endParaRPr lang="en-US" sz="4000" dirty="0" smtClean="0">
              <a:solidFill>
                <a:srgbClr val="5D5D5D"/>
              </a:solidFill>
              <a:latin typeface="Lato-Regular" charset="0"/>
            </a:endParaRPr>
          </a:p>
        </p:txBody>
      </p:sp>
      <p:pic>
        <p:nvPicPr>
          <p:cNvPr id="45058" name="Picture 2"/>
          <p:cNvPicPr>
            <a:picLocks noChangeAspect="1" noChangeArrowheads="1"/>
          </p:cNvPicPr>
          <p:nvPr/>
        </p:nvPicPr>
        <p:blipFill>
          <a:blip r:embed="rId2" cstate="print"/>
          <a:srcRect/>
          <a:stretch>
            <a:fillRect/>
          </a:stretch>
        </p:blipFill>
        <p:spPr bwMode="auto">
          <a:xfrm>
            <a:off x="272583" y="1628775"/>
            <a:ext cx="11460107" cy="8842580"/>
          </a:xfrm>
          <a:prstGeom prst="rect">
            <a:avLst/>
          </a:prstGeom>
          <a:noFill/>
          <a:ln w="9525">
            <a:noFill/>
            <a:miter lim="800000"/>
            <a:headEnd/>
            <a:tailEnd/>
          </a:ln>
          <a:effectLst/>
        </p:spPr>
      </p:pic>
      <p:pic>
        <p:nvPicPr>
          <p:cNvPr id="45059" name="Picture 3"/>
          <p:cNvPicPr>
            <a:picLocks noChangeAspect="1" noChangeArrowheads="1"/>
          </p:cNvPicPr>
          <p:nvPr/>
        </p:nvPicPr>
        <p:blipFill>
          <a:blip r:embed="rId3" cstate="print"/>
          <a:srcRect/>
          <a:stretch>
            <a:fillRect/>
          </a:stretch>
        </p:blipFill>
        <p:spPr bwMode="auto">
          <a:xfrm>
            <a:off x="13055600" y="1628775"/>
            <a:ext cx="3603625" cy="5418137"/>
          </a:xfrm>
          <a:prstGeom prst="rect">
            <a:avLst/>
          </a:prstGeom>
          <a:noFill/>
          <a:ln w="9525">
            <a:noFill/>
            <a:miter lim="800000"/>
            <a:headEnd/>
            <a:tailEnd/>
          </a:ln>
          <a:effectLst/>
        </p:spPr>
      </p:pic>
    </p:spTree>
    <p:extLst>
      <p:ext uri="{BB962C8B-B14F-4D97-AF65-F5344CB8AC3E}">
        <p14:creationId xmlns:p14="http://schemas.microsoft.com/office/powerpoint/2010/main" val="256087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8288000" cy="1983059"/>
          </a:xfrm>
        </p:spPr>
        <p:txBody>
          <a:bodyPr>
            <a:normAutofit/>
          </a:bodyPr>
          <a:lstStyle/>
          <a:p>
            <a:r>
              <a:rPr lang="en-US" dirty="0" smtClean="0"/>
              <a:t>DFTB: approximate DFT</a:t>
            </a:r>
            <a:endParaRPr lang="en-US" dirty="0"/>
          </a:p>
        </p:txBody>
      </p:sp>
      <p:sp>
        <p:nvSpPr>
          <p:cNvPr id="15" name="Content Placeholder 3"/>
          <p:cNvSpPr>
            <a:spLocks noGrp="1"/>
          </p:cNvSpPr>
          <p:nvPr>
            <p:ph sz="quarter" idx="4294967295"/>
          </p:nvPr>
        </p:nvSpPr>
        <p:spPr>
          <a:xfrm>
            <a:off x="9754604" y="1824211"/>
            <a:ext cx="8304796" cy="11063113"/>
          </a:xfrm>
          <a:prstGeom prst="rect">
            <a:avLst/>
          </a:prstGeom>
        </p:spPr>
        <p:txBody>
          <a:bodyPr>
            <a:normAutofit/>
          </a:bodyPr>
          <a:lstStyle/>
          <a:p>
            <a:pPr marL="0" indent="0">
              <a:buNone/>
            </a:pPr>
            <a:r>
              <a:rPr lang="en-US" sz="4875" u="sng" dirty="0" smtClean="0"/>
              <a:t>Approximations (to DFT)</a:t>
            </a:r>
            <a:endParaRPr lang="en-US" u="sng" dirty="0" smtClean="0"/>
          </a:p>
          <a:p>
            <a:pPr defTabSz="1371600" eaLnBrk="0" fontAlgn="base">
              <a:spcBef>
                <a:spcPct val="0"/>
              </a:spcBef>
              <a:spcAft>
                <a:spcPct val="0"/>
              </a:spcAft>
              <a:defRPr/>
            </a:pPr>
            <a:r>
              <a:rPr lang="en-US" sz="4050" dirty="0" smtClean="0"/>
              <a:t>Nearest neighbors</a:t>
            </a:r>
          </a:p>
          <a:p>
            <a:pPr defTabSz="1371600" eaLnBrk="0" fontAlgn="base">
              <a:spcBef>
                <a:spcPct val="0"/>
              </a:spcBef>
              <a:spcAft>
                <a:spcPct val="0"/>
              </a:spcAft>
              <a:defRPr/>
            </a:pPr>
            <a:r>
              <a:rPr lang="en-US" sz="4050" dirty="0" smtClean="0"/>
              <a:t>Minimal basis</a:t>
            </a:r>
          </a:p>
          <a:p>
            <a:pPr defTabSz="1371600" eaLnBrk="0" fontAlgn="base">
              <a:spcBef>
                <a:spcPct val="0"/>
              </a:spcBef>
              <a:spcAft>
                <a:spcPct val="0"/>
              </a:spcAft>
              <a:defRPr/>
            </a:pPr>
            <a:r>
              <a:rPr lang="en-US" sz="4050" dirty="0" err="1" smtClean="0"/>
              <a:t>Elec</a:t>
            </a:r>
            <a:r>
              <a:rPr lang="en-US" sz="4050" dirty="0" smtClean="0"/>
              <a:t> &amp; rep. </a:t>
            </a:r>
            <a:r>
              <a:rPr lang="en-US" sz="4050" b="1" u="sng" dirty="0" smtClean="0"/>
              <a:t>parameters</a:t>
            </a:r>
            <a:endParaRPr lang="en-US" sz="4050" dirty="0" smtClean="0"/>
          </a:p>
          <a:p>
            <a:pPr defTabSz="1371600" eaLnBrk="0" fontAlgn="base">
              <a:spcBef>
                <a:spcPct val="0"/>
              </a:spcBef>
              <a:spcAft>
                <a:spcPct val="0"/>
              </a:spcAft>
              <a:defRPr/>
            </a:pPr>
            <a:endParaRPr lang="en-US" sz="4050" dirty="0"/>
          </a:p>
          <a:p>
            <a:pPr marL="0" indent="0">
              <a:buNone/>
            </a:pPr>
            <a:r>
              <a:rPr lang="en-US" sz="4875" u="sng" dirty="0" smtClean="0"/>
              <a:t>Capabilities &amp; Features</a:t>
            </a:r>
            <a:endParaRPr lang="en-US" sz="4000" u="sng" dirty="0"/>
          </a:p>
          <a:p>
            <a:pPr defTabSz="1371600" eaLnBrk="0" fontAlgn="base">
              <a:spcBef>
                <a:spcPct val="0"/>
              </a:spcBef>
              <a:spcAft>
                <a:spcPct val="0"/>
              </a:spcAft>
              <a:defRPr/>
            </a:pPr>
            <a:r>
              <a:rPr lang="en-US" sz="4050" dirty="0" smtClean="0"/>
              <a:t>Much faster than DFT</a:t>
            </a:r>
          </a:p>
          <a:p>
            <a:pPr lvl="1" defTabSz="1371600" eaLnBrk="0" fontAlgn="base">
              <a:spcBef>
                <a:spcPct val="0"/>
              </a:spcBef>
              <a:spcAft>
                <a:spcPct val="0"/>
              </a:spcAft>
              <a:defRPr/>
            </a:pPr>
            <a:r>
              <a:rPr lang="en-US" sz="3150" dirty="0" smtClean="0"/>
              <a:t>Molecules and periodic</a:t>
            </a:r>
          </a:p>
          <a:p>
            <a:pPr defTabSz="1371600" eaLnBrk="0" fontAlgn="base">
              <a:spcBef>
                <a:spcPct val="0"/>
              </a:spcBef>
              <a:spcAft>
                <a:spcPct val="0"/>
              </a:spcAft>
              <a:defRPr/>
            </a:pPr>
            <a:r>
              <a:rPr lang="en-US" sz="4050" dirty="0" smtClean="0"/>
              <a:t>Repulsive</a:t>
            </a:r>
          </a:p>
          <a:p>
            <a:pPr lvl="1" defTabSz="1371600" eaLnBrk="0" fontAlgn="base">
              <a:spcBef>
                <a:spcPct val="0"/>
              </a:spcBef>
              <a:spcAft>
                <a:spcPct val="0"/>
              </a:spcAft>
              <a:defRPr/>
            </a:pPr>
            <a:r>
              <a:rPr lang="en-US" sz="3150" dirty="0" smtClean="0"/>
              <a:t>Geometries </a:t>
            </a:r>
          </a:p>
          <a:p>
            <a:pPr lvl="1" defTabSz="1371600" eaLnBrk="0" fontAlgn="base">
              <a:spcBef>
                <a:spcPct val="0"/>
              </a:spcBef>
              <a:spcAft>
                <a:spcPct val="0"/>
              </a:spcAft>
              <a:defRPr/>
            </a:pPr>
            <a:r>
              <a:rPr lang="en-US" sz="3150" dirty="0" err="1" smtClean="0"/>
              <a:t>Vibrationally</a:t>
            </a:r>
            <a:r>
              <a:rPr lang="en-US" sz="3150" dirty="0" smtClean="0"/>
              <a:t> resolved excitations</a:t>
            </a:r>
          </a:p>
          <a:p>
            <a:pPr lvl="1" defTabSz="1371600" eaLnBrk="0" fontAlgn="base">
              <a:spcBef>
                <a:spcPct val="0"/>
              </a:spcBef>
              <a:spcAft>
                <a:spcPct val="0"/>
              </a:spcAft>
              <a:defRPr/>
            </a:pPr>
            <a:r>
              <a:rPr lang="en-US" sz="3150" dirty="0" smtClean="0"/>
              <a:t>IR, phonons, MD</a:t>
            </a:r>
            <a:endParaRPr lang="en-US" sz="3150" dirty="0"/>
          </a:p>
          <a:p>
            <a:pPr defTabSz="1371600" eaLnBrk="0" fontAlgn="base">
              <a:spcBef>
                <a:spcPct val="0"/>
              </a:spcBef>
              <a:spcAft>
                <a:spcPct val="0"/>
              </a:spcAft>
              <a:defRPr/>
            </a:pPr>
            <a:r>
              <a:rPr lang="en-US" sz="4050" dirty="0" smtClean="0"/>
              <a:t>Electronic</a:t>
            </a:r>
          </a:p>
          <a:p>
            <a:pPr lvl="1" defTabSz="1371600" eaLnBrk="0" fontAlgn="base">
              <a:spcBef>
                <a:spcPct val="0"/>
              </a:spcBef>
              <a:spcAft>
                <a:spcPct val="0"/>
              </a:spcAft>
              <a:defRPr/>
            </a:pPr>
            <a:r>
              <a:rPr lang="en-US" sz="3150" dirty="0" smtClean="0"/>
              <a:t>Band structures, MOs</a:t>
            </a:r>
          </a:p>
          <a:p>
            <a:pPr lvl="1" defTabSz="1371600" eaLnBrk="0" fontAlgn="base">
              <a:spcBef>
                <a:spcPct val="0"/>
              </a:spcBef>
              <a:spcAft>
                <a:spcPct val="0"/>
              </a:spcAft>
              <a:defRPr/>
            </a:pPr>
            <a:r>
              <a:rPr lang="en-US" sz="3150" dirty="0" smtClean="0"/>
              <a:t>UV/VIS</a:t>
            </a:r>
          </a:p>
          <a:p>
            <a:pPr lvl="1" defTabSz="1371600" eaLnBrk="0" fontAlgn="base">
              <a:spcBef>
                <a:spcPct val="0"/>
              </a:spcBef>
              <a:spcAft>
                <a:spcPct val="0"/>
              </a:spcAft>
              <a:defRPr/>
            </a:pPr>
            <a:r>
              <a:rPr lang="en-US" sz="3150" dirty="0" smtClean="0"/>
              <a:t>Electron transport (NEGF)</a:t>
            </a:r>
          </a:p>
          <a:p>
            <a:pPr defTabSz="1371600" eaLnBrk="0" fontAlgn="base">
              <a:spcBef>
                <a:spcPct val="0"/>
              </a:spcBef>
              <a:spcAft>
                <a:spcPct val="0"/>
              </a:spcAft>
              <a:defRPr/>
            </a:pPr>
            <a:r>
              <a:rPr lang="en-US" sz="4050" dirty="0" smtClean="0"/>
              <a:t>Pre-optimize or pre-screen</a:t>
            </a:r>
            <a:endParaRPr lang="en-US" sz="2250" dirty="0" smtClean="0"/>
          </a:p>
          <a:p>
            <a:pPr lvl="1" defTabSz="1371600" eaLnBrk="0" fontAlgn="base">
              <a:spcBef>
                <a:spcPct val="0"/>
              </a:spcBef>
              <a:spcAft>
                <a:spcPct val="0"/>
              </a:spcAft>
              <a:defRPr/>
            </a:pPr>
            <a:r>
              <a:rPr lang="en-US" sz="3150" dirty="0" smtClean="0"/>
              <a:t>Script or chain jobs</a:t>
            </a:r>
            <a:endParaRPr lang="en-US" sz="4050" dirty="0"/>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3195" y="7557068"/>
            <a:ext cx="7780805" cy="4713113"/>
          </a:xfrm>
          <a:prstGeom prst="rect">
            <a:avLst/>
          </a:prstGeom>
        </p:spPr>
      </p:pic>
      <p:sp>
        <p:nvSpPr>
          <p:cNvPr id="18" name="TextBox 17"/>
          <p:cNvSpPr txBox="1"/>
          <p:nvPr/>
        </p:nvSpPr>
        <p:spPr>
          <a:xfrm>
            <a:off x="3150566" y="7871394"/>
            <a:ext cx="2923473" cy="8156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25"/>
            <a:r>
              <a:rPr lang="en-US" sz="2400" dirty="0">
                <a:latin typeface="Lato" charset="0"/>
                <a:ea typeface="Lato" charset="0"/>
                <a:cs typeface="Lato" charset="0"/>
              </a:rPr>
              <a:t>QN 2015: rep</a:t>
            </a:r>
          </a:p>
          <a:p>
            <a:pPr algn="l" defTabSz="619125"/>
            <a:r>
              <a:rPr lang="en-US" sz="2400" dirty="0">
                <a:latin typeface="Lato" charset="0"/>
                <a:ea typeface="Lato" charset="0"/>
                <a:cs typeface="Lato" charset="0"/>
              </a:rPr>
              <a:t>QN 2013: </a:t>
            </a:r>
            <a:r>
              <a:rPr lang="en-US" sz="2400" dirty="0" err="1">
                <a:latin typeface="Lato" charset="0"/>
                <a:ea typeface="Lato" charset="0"/>
                <a:cs typeface="Lato" charset="0"/>
              </a:rPr>
              <a:t>ele</a:t>
            </a:r>
            <a:r>
              <a:rPr lang="en-US" sz="2400" dirty="0">
                <a:latin typeface="Lato" charset="0"/>
                <a:ea typeface="Lato" charset="0"/>
                <a:cs typeface="Lato" charset="0"/>
              </a:rPr>
              <a:t> </a:t>
            </a:r>
          </a:p>
        </p:txBody>
      </p:sp>
      <p:pic>
        <p:nvPicPr>
          <p:cNvPr id="7" name="pasted-image.tif"/>
          <p:cNvPicPr>
            <a:picLocks noChangeAspect="1"/>
          </p:cNvPicPr>
          <p:nvPr/>
        </p:nvPicPr>
        <p:blipFill>
          <a:blip r:embed="rId3" cstate="print">
            <a:alphaModFix/>
            <a:lum/>
          </a:blip>
          <a:srcRect/>
          <a:stretch>
            <a:fillRect/>
          </a:stretch>
        </p:blipFill>
        <p:spPr>
          <a:xfrm>
            <a:off x="1363195" y="2909450"/>
            <a:ext cx="7589074" cy="4446317"/>
          </a:xfrm>
          <a:prstGeom prst="rect">
            <a:avLst/>
          </a:prstGeom>
          <a:noFill/>
          <a:ln>
            <a:noFill/>
          </a:ln>
        </p:spPr>
      </p:pic>
      <p:sp>
        <p:nvSpPr>
          <p:cNvPr id="8" name="Text Placeholder 1"/>
          <p:cNvSpPr txBox="1">
            <a:spLocks/>
          </p:cNvSpPr>
          <p:nvPr/>
        </p:nvSpPr>
        <p:spPr>
          <a:xfrm>
            <a:off x="1717464" y="1824211"/>
            <a:ext cx="6880536" cy="1389364"/>
          </a:xfrm>
          <a:prstGeom prst="rect">
            <a:avLst/>
          </a:prstGeom>
        </p:spPr>
        <p:txBody>
          <a:bodyPr vert="horz" lIns="91440" tIns="45720" rIns="91440" bIns="45720" rtlCol="0">
            <a:normAutofit/>
          </a:bodyPr>
          <a:lstStyle>
            <a:defPPr marL="432000" marR="0" lvl="0" indent="-324000">
              <a:spcBef>
                <a:spcPts val="0"/>
              </a:spcBef>
              <a:spcAft>
                <a:spcPts val="1414"/>
              </a:spcAft>
              <a:buSzPct val="45000"/>
              <a:buFont typeface="StarSymbol"/>
              <a:buNone/>
              <a:defRPr lang="en-US" sz="2200" b="0" i="0" u="none" strike="noStrike" kern="1200">
                <a:ln>
                  <a:noFill/>
                </a:ln>
                <a:solidFill>
                  <a:srgbClr val="4C4E4B"/>
                </a:solidFill>
                <a:latin typeface="Lato Light" pitchFamily="2"/>
                <a:ea typeface="Droid Sans Fallback" pitchFamily="2"/>
                <a:cs typeface="FreeSans" pitchFamily="2"/>
              </a:defRPr>
            </a:defPPr>
            <a:lvl1pPr marL="432000" marR="0" lvl="0" indent="-324000" algn="l" defTabSz="619125" rtl="0" latinLnBrk="0">
              <a:lnSpc>
                <a:spcPct val="100000"/>
              </a:lnSpc>
              <a:spcBef>
                <a:spcPts val="0"/>
              </a:spcBef>
              <a:spcAft>
                <a:spcPts val="1414"/>
              </a:spcAft>
              <a:buClrTx/>
              <a:buSzPct val="4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1pPr>
            <a:lvl2pPr marL="864000" marR="0" lvl="1" indent="-324000" algn="l" defTabSz="619125" rtl="0" latinLnBrk="0">
              <a:lnSpc>
                <a:spcPct val="100000"/>
              </a:lnSpc>
              <a:spcBef>
                <a:spcPts val="0"/>
              </a:spcBef>
              <a:spcAft>
                <a:spcPts val="1134"/>
              </a:spcAft>
              <a:buClrTx/>
              <a:buSzPct val="7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2pPr>
            <a:lvl3pPr marL="1295999" marR="0" lvl="2" indent="-288000" algn="l" defTabSz="619125" rtl="0" latinLnBrk="0">
              <a:lnSpc>
                <a:spcPct val="100000"/>
              </a:lnSpc>
              <a:spcBef>
                <a:spcPts val="0"/>
              </a:spcBef>
              <a:spcAft>
                <a:spcPts val="850"/>
              </a:spcAft>
              <a:buClrTx/>
              <a:buSzPct val="4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3pPr>
            <a:lvl4pPr marL="1728000" marR="0" lvl="3" indent="-216000" algn="l" defTabSz="619125" rtl="0" latinLnBrk="0">
              <a:lnSpc>
                <a:spcPct val="100000"/>
              </a:lnSpc>
              <a:spcBef>
                <a:spcPts val="0"/>
              </a:spcBef>
              <a:spcAft>
                <a:spcPts val="567"/>
              </a:spcAft>
              <a:buClrTx/>
              <a:buSzPct val="7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4pPr>
            <a:lvl5pPr marL="2160000" marR="0" lvl="4" indent="-216000" algn="l" defTabSz="619125" rtl="0" latinLnBrk="0">
              <a:lnSpc>
                <a:spcPct val="100000"/>
              </a:lnSpc>
              <a:spcBef>
                <a:spcPts val="0"/>
              </a:spcBef>
              <a:spcAft>
                <a:spcPts val="283"/>
              </a:spcAft>
              <a:buClrTx/>
              <a:buSzPct val="4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5pPr>
            <a:lvl6pPr marL="2592000" marR="0" lvl="5" indent="-216000" algn="l" defTabSz="619125" rtl="0" latinLnBrk="0">
              <a:lnSpc>
                <a:spcPct val="100000"/>
              </a:lnSpc>
              <a:spcBef>
                <a:spcPts val="0"/>
              </a:spcBef>
              <a:spcAft>
                <a:spcPts val="283"/>
              </a:spcAft>
              <a:buClrTx/>
              <a:buSzPct val="4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6pPr>
            <a:lvl7pPr marL="3024000" marR="0" lvl="6" indent="-216000" algn="l" defTabSz="619125" rtl="0" latinLnBrk="0">
              <a:lnSpc>
                <a:spcPct val="100000"/>
              </a:lnSpc>
              <a:spcBef>
                <a:spcPts val="0"/>
              </a:spcBef>
              <a:spcAft>
                <a:spcPts val="283"/>
              </a:spcAft>
              <a:buClrTx/>
              <a:buSzPct val="4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7pPr>
            <a:lvl8pPr marL="3456000" marR="0" lvl="7" indent="-216000" algn="l" defTabSz="619125" rtl="0" latinLnBrk="0">
              <a:lnSpc>
                <a:spcPct val="100000"/>
              </a:lnSpc>
              <a:spcBef>
                <a:spcPts val="0"/>
              </a:spcBef>
              <a:spcAft>
                <a:spcPts val="283"/>
              </a:spcAft>
              <a:buClrTx/>
              <a:buSzPct val="4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8pPr>
            <a:lvl9pPr marL="3887999" marR="0" lvl="8" indent="-216000" algn="l" defTabSz="619125" rtl="0" latinLnBrk="0">
              <a:lnSpc>
                <a:spcPct val="100000"/>
              </a:lnSpc>
              <a:spcBef>
                <a:spcPts val="0"/>
              </a:spcBef>
              <a:spcAft>
                <a:spcPts val="283"/>
              </a:spcAft>
              <a:buClrTx/>
              <a:buSzPct val="45000"/>
              <a:buFont typeface="StarSymbol"/>
              <a:buChar char="●"/>
              <a:tabLst/>
              <a:defRPr lang="en-US" sz="2200" b="0" i="0" u="none" strike="noStrike" kern="1200" cap="none" spc="0" baseline="0">
                <a:ln>
                  <a:noFill/>
                </a:ln>
                <a:solidFill>
                  <a:srgbClr val="4C4E4B"/>
                </a:solidFill>
                <a:uFillTx/>
                <a:latin typeface="Lato Light" pitchFamily="2"/>
                <a:ea typeface="Droid Sans Fallback" pitchFamily="2"/>
                <a:cs typeface="FreeSans" pitchFamily="2"/>
                <a:sym typeface="Helvetica Light"/>
              </a:defRPr>
            </a:lvl9pPr>
          </a:lstStyle>
          <a:p>
            <a:pPr marL="108000" indent="0" hangingPunct="1">
              <a:buNone/>
            </a:pPr>
            <a:r>
              <a:rPr lang="en-US" sz="2800" smtClean="0"/>
              <a:t>Band structures in Si crystals with</a:t>
            </a:r>
            <a:br>
              <a:rPr lang="en-US" sz="2800" smtClean="0"/>
            </a:br>
            <a:r>
              <a:rPr lang="en-US" sz="2800" b="1" smtClean="0">
                <a:solidFill>
                  <a:srgbClr val="000000"/>
                </a:solidFill>
              </a:rPr>
              <a:t>PBE/TZP</a:t>
            </a:r>
            <a:r>
              <a:rPr lang="en-US" sz="2800" smtClean="0"/>
              <a:t>, </a:t>
            </a:r>
            <a:r>
              <a:rPr lang="en-US" sz="2800" b="1" smtClean="0">
                <a:solidFill>
                  <a:srgbClr val="51A8F9"/>
                </a:solidFill>
              </a:rPr>
              <a:t>matsci-0-3</a:t>
            </a:r>
            <a:r>
              <a:rPr lang="en-US" sz="2800" smtClean="0"/>
              <a:t>, </a:t>
            </a:r>
            <a:r>
              <a:rPr lang="en-US" sz="2800" b="1" dirty="0" err="1" smtClean="0">
                <a:solidFill>
                  <a:srgbClr val="FF0000"/>
                </a:solidFill>
              </a:rPr>
              <a:t>QuaSiNaNo</a:t>
            </a:r>
            <a:r>
              <a:rPr lang="en-US" sz="2800" b="1" dirty="0" smtClean="0">
                <a:solidFill>
                  <a:srgbClr val="FF0000"/>
                </a:solidFill>
              </a:rPr>
              <a:t> 2013</a:t>
            </a:r>
            <a:endParaRPr lang="en-US" sz="2800" b="1" dirty="0">
              <a:solidFill>
                <a:srgbClr val="FF0000"/>
              </a:solidFill>
            </a:endParaRPr>
          </a:p>
        </p:txBody>
      </p:sp>
    </p:spTree>
    <p:extLst>
      <p:ext uri="{BB962C8B-B14F-4D97-AF65-F5344CB8AC3E}">
        <p14:creationId xmlns:p14="http://schemas.microsoft.com/office/powerpoint/2010/main" val="1365475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15225" y="5983934"/>
            <a:ext cx="9144000" cy="1962076"/>
          </a:xfrm>
          <a:prstGeom prst="rect">
            <a:avLst/>
          </a:prstGeom>
        </p:spPr>
        <p:txBody>
          <a:bodyPr>
            <a:spAutoFit/>
          </a:bodyPr>
          <a:lstStyle/>
          <a:p>
            <a:pPr algn="l"/>
            <a:r>
              <a:rPr lang="en-US" sz="4050" dirty="0">
                <a:solidFill>
                  <a:srgbClr val="5D5D5D"/>
                </a:solidFill>
                <a:latin typeface="Lato-Regular" charset="0"/>
              </a:rPr>
              <a:t>2D PdS</a:t>
            </a:r>
            <a:r>
              <a:rPr lang="en-US" sz="3300" baseline="-25000" dirty="0">
                <a:solidFill>
                  <a:srgbClr val="5D5D5D"/>
                </a:solidFill>
                <a:latin typeface="Lato-Regular" charset="0"/>
              </a:rPr>
              <a:t>2</a:t>
            </a:r>
            <a:r>
              <a:rPr lang="en-US" sz="4050" dirty="0">
                <a:solidFill>
                  <a:srgbClr val="5D5D5D"/>
                </a:solidFill>
                <a:latin typeface="Lato-Regular" charset="0"/>
              </a:rPr>
              <a:t> is </a:t>
            </a:r>
          </a:p>
          <a:p>
            <a:pPr marL="514350" indent="-514350" algn="l">
              <a:buFont typeface="Arial" charset="0"/>
              <a:buChar char="•"/>
            </a:pPr>
            <a:r>
              <a:rPr lang="en-US" sz="4050" dirty="0">
                <a:solidFill>
                  <a:srgbClr val="5D5D5D"/>
                </a:solidFill>
                <a:latin typeface="Lato-Regular" charset="0"/>
              </a:rPr>
              <a:t>semiconducting as ML</a:t>
            </a:r>
          </a:p>
          <a:p>
            <a:pPr marL="514350" indent="-514350" algn="l">
              <a:buFont typeface="Arial" charset="0"/>
              <a:buChar char="•"/>
            </a:pPr>
            <a:r>
              <a:rPr lang="en-US" sz="4050" dirty="0" err="1">
                <a:solidFill>
                  <a:srgbClr val="5D5D5D"/>
                </a:solidFill>
                <a:latin typeface="Lato-Regular" charset="0"/>
              </a:rPr>
              <a:t>semimetallic</a:t>
            </a:r>
            <a:r>
              <a:rPr lang="en-US" sz="4050" dirty="0">
                <a:solidFill>
                  <a:srgbClr val="5D5D5D"/>
                </a:solidFill>
                <a:latin typeface="Lato-Regular" charset="0"/>
              </a:rPr>
              <a:t> as BL</a:t>
            </a:r>
            <a:endParaRPr lang="en-US" sz="3750" dirty="0"/>
          </a:p>
        </p:txBody>
      </p:sp>
      <p:sp>
        <p:nvSpPr>
          <p:cNvPr id="10" name="TextBox 9"/>
          <p:cNvSpPr txBox="1"/>
          <p:nvPr/>
        </p:nvSpPr>
        <p:spPr>
          <a:xfrm>
            <a:off x="4570009" y="11082827"/>
            <a:ext cx="13062857" cy="889448"/>
          </a:xfrm>
          <a:prstGeom prst="rect">
            <a:avLst/>
          </a:prstGeom>
          <a:noFill/>
        </p:spPr>
        <p:txBody>
          <a:bodyPr wrap="square" lIns="149327" tIns="74663" rIns="149327" bIns="74663" rtlCol="0">
            <a:spAutoFit/>
          </a:bodyPr>
          <a:lstStyle/>
          <a:p>
            <a:pPr algn="just"/>
            <a:r>
              <a:rPr lang="en-US" sz="2400" dirty="0" err="1">
                <a:latin typeface="Lato" charset="0"/>
                <a:ea typeface="Lato" charset="0"/>
                <a:cs typeface="Lato" charset="0"/>
              </a:rPr>
              <a:t>M.Ghorbani-Asl</a:t>
            </a:r>
            <a:r>
              <a:rPr lang="en-US" sz="2400" dirty="0">
                <a:latin typeface="Lato" charset="0"/>
                <a:ea typeface="Lato" charset="0"/>
                <a:cs typeface="Lato" charset="0"/>
              </a:rPr>
              <a:t>, A. </a:t>
            </a:r>
            <a:r>
              <a:rPr lang="en-US" sz="2400" dirty="0" err="1">
                <a:latin typeface="Lato" charset="0"/>
                <a:ea typeface="Lato" charset="0"/>
                <a:cs typeface="Lato" charset="0"/>
              </a:rPr>
              <a:t>Kuc</a:t>
            </a:r>
            <a:r>
              <a:rPr lang="en-US" sz="2400" dirty="0">
                <a:latin typeface="Lato" charset="0"/>
                <a:ea typeface="Lato" charset="0"/>
                <a:cs typeface="Lato" charset="0"/>
              </a:rPr>
              <a:t>, P. </a:t>
            </a:r>
            <a:r>
              <a:rPr lang="en-US" sz="2400" dirty="0" err="1">
                <a:latin typeface="Lato" charset="0"/>
                <a:ea typeface="Lato" charset="0"/>
                <a:cs typeface="Lato" charset="0"/>
              </a:rPr>
              <a:t>Miro</a:t>
            </a:r>
            <a:r>
              <a:rPr lang="en-US" sz="2400" dirty="0">
                <a:latin typeface="Lato" charset="0"/>
                <a:ea typeface="Lato" charset="0"/>
                <a:cs typeface="Lato" charset="0"/>
              </a:rPr>
              <a:t>́, and T. Heine, </a:t>
            </a:r>
            <a:r>
              <a:rPr lang="en-US" sz="2400" i="1" dirty="0">
                <a:latin typeface="Lato" charset="0"/>
                <a:ea typeface="Lato" charset="0"/>
                <a:cs typeface="Lato" charset="0"/>
              </a:rPr>
              <a:t>A Single-Material Logical Junction Based on 2D Crystal PdS2</a:t>
            </a:r>
            <a:r>
              <a:rPr lang="en-US" sz="2400" dirty="0">
                <a:latin typeface="Lato" charset="0"/>
                <a:ea typeface="Lato" charset="0"/>
                <a:cs typeface="Lato" charset="0"/>
              </a:rPr>
              <a:t>, </a:t>
            </a:r>
            <a:r>
              <a:rPr lang="en-US" sz="2400" dirty="0">
                <a:latin typeface="Lato" charset="0"/>
                <a:ea typeface="Lato" charset="0"/>
                <a:cs typeface="Lato" charset="0"/>
                <a:hlinkClick r:id="rId2"/>
              </a:rPr>
              <a:t>Adv. Mater. (2016)</a:t>
            </a:r>
            <a:endParaRPr lang="en-GB" sz="2400" dirty="0">
              <a:latin typeface="Lato" charset="0"/>
              <a:ea typeface="Lato" charset="0"/>
              <a:cs typeface="Lato" charset="0"/>
            </a:endParaRPr>
          </a:p>
        </p:txBody>
      </p:sp>
      <p:sp>
        <p:nvSpPr>
          <p:cNvPr id="11" name="Rectangle 10"/>
          <p:cNvSpPr/>
          <p:nvPr/>
        </p:nvSpPr>
        <p:spPr>
          <a:xfrm>
            <a:off x="7515225" y="8167444"/>
            <a:ext cx="10772775" cy="1962076"/>
          </a:xfrm>
          <a:prstGeom prst="rect">
            <a:avLst/>
          </a:prstGeom>
        </p:spPr>
        <p:txBody>
          <a:bodyPr wrap="square">
            <a:spAutoFit/>
          </a:bodyPr>
          <a:lstStyle/>
          <a:p>
            <a:pPr algn="l"/>
            <a:r>
              <a:rPr lang="en-US" sz="4050" dirty="0">
                <a:solidFill>
                  <a:srgbClr val="5D5D5D"/>
                </a:solidFill>
                <a:latin typeface="Lato-Regular" charset="0"/>
              </a:rPr>
              <a:t>DFTB-NEGF</a:t>
            </a:r>
          </a:p>
          <a:p>
            <a:pPr marL="514350" indent="-514350" algn="l">
              <a:buFont typeface="Arial" charset="0"/>
              <a:buChar char="•"/>
            </a:pPr>
            <a:r>
              <a:rPr lang="en-US" sz="4050" dirty="0">
                <a:solidFill>
                  <a:srgbClr val="5D5D5D"/>
                </a:solidFill>
                <a:latin typeface="Lato-Regular" charset="0"/>
              </a:rPr>
              <a:t>channel lengths of about 2.5 nm</a:t>
            </a:r>
          </a:p>
          <a:p>
            <a:pPr marL="514350" indent="-514350" algn="l">
              <a:buFont typeface="Arial" charset="0"/>
              <a:buChar char="•"/>
            </a:pPr>
            <a:r>
              <a:rPr lang="en-US" sz="4050" dirty="0">
                <a:solidFill>
                  <a:srgbClr val="5D5D5D"/>
                </a:solidFill>
                <a:latin typeface="Lato-Regular" charset="0"/>
              </a:rPr>
              <a:t>I–V characteristics tunable by gate voltage</a:t>
            </a:r>
            <a:endParaRPr lang="en-US" sz="3750" dirty="0"/>
          </a:p>
        </p:txBody>
      </p:sp>
      <p:sp>
        <p:nvSpPr>
          <p:cNvPr id="9" name="Title 3"/>
          <p:cNvSpPr txBox="1">
            <a:spLocks/>
          </p:cNvSpPr>
          <p:nvPr/>
        </p:nvSpPr>
        <p:spPr>
          <a:xfrm>
            <a:off x="655134" y="367058"/>
            <a:ext cx="16977732" cy="1328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marL="0" marR="0" indent="0" algn="ctr" defTabSz="619125" latinLnBrk="0">
              <a:lnSpc>
                <a:spcPct val="100000"/>
              </a:lnSpc>
              <a:spcBef>
                <a:spcPts val="0"/>
              </a:spcBef>
              <a:spcAft>
                <a:spcPts val="0"/>
              </a:spcAft>
              <a:buClrTx/>
              <a:buSzTx/>
              <a:buFontTx/>
              <a:buNone/>
              <a:tabLst/>
              <a:defRPr sz="8400" b="0" i="0" u="none" strike="noStrike" cap="none" spc="0" baseline="0">
                <a:ln>
                  <a:noFill/>
                </a:ln>
                <a:solidFill>
                  <a:schemeClr val="accent1"/>
                </a:solidFill>
                <a:uFillTx/>
                <a:latin typeface="Lato Black"/>
                <a:ea typeface="Lato Black"/>
                <a:cs typeface="Lato Black"/>
                <a:sym typeface="Lato Black"/>
              </a:defRPr>
            </a:lvl1pPr>
            <a:lvl2pPr marL="0" marR="0" indent="1714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2pPr>
            <a:lvl3pPr marL="0" marR="0" indent="3429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3pPr>
            <a:lvl4pPr marL="0" marR="0" indent="5143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4pPr>
            <a:lvl5pPr marL="0" marR="0" indent="6858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5pPr>
            <a:lvl6pPr marL="0" marR="0" indent="8572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6pPr>
            <a:lvl7pPr marL="0" marR="0" indent="10287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7pPr>
            <a:lvl8pPr marL="0" marR="0" indent="120015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8pPr>
            <a:lvl9pPr marL="0" marR="0" indent="1371600" algn="ctr" defTabSz="619125" latinLnBrk="0">
              <a:lnSpc>
                <a:spcPct val="100000"/>
              </a:lnSpc>
              <a:spcBef>
                <a:spcPts val="0"/>
              </a:spcBef>
              <a:spcAft>
                <a:spcPts val="0"/>
              </a:spcAft>
              <a:buClrTx/>
              <a:buSzTx/>
              <a:buFontTx/>
              <a:buNone/>
              <a:tabLst/>
              <a:defRPr sz="84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6600" smtClean="0"/>
              <a:t>Single 2D semiconductor material diode</a:t>
            </a:r>
            <a:endParaRPr lang="en-US" sz="6600" dirty="0"/>
          </a:p>
        </p:txBody>
      </p:sp>
      <p:pic>
        <p:nvPicPr>
          <p:cNvPr id="46082" name="Picture 2"/>
          <p:cNvPicPr>
            <a:picLocks noChangeAspect="1" noChangeArrowheads="1"/>
          </p:cNvPicPr>
          <p:nvPr/>
        </p:nvPicPr>
        <p:blipFill>
          <a:blip r:embed="rId3" cstate="print"/>
          <a:srcRect/>
          <a:stretch>
            <a:fillRect/>
          </a:stretch>
        </p:blipFill>
        <p:spPr bwMode="auto">
          <a:xfrm>
            <a:off x="3543803" y="2114550"/>
            <a:ext cx="14089063" cy="3162300"/>
          </a:xfrm>
          <a:prstGeom prst="rect">
            <a:avLst/>
          </a:prstGeom>
          <a:noFill/>
          <a:ln w="9525">
            <a:noFill/>
            <a:miter lim="800000"/>
            <a:headEnd/>
            <a:tailEnd/>
          </a:ln>
          <a:effectLst/>
        </p:spPr>
      </p:pic>
      <p:pic>
        <p:nvPicPr>
          <p:cNvPr id="46083" name="Picture 3"/>
          <p:cNvPicPr>
            <a:picLocks noChangeAspect="1" noChangeArrowheads="1"/>
          </p:cNvPicPr>
          <p:nvPr/>
        </p:nvPicPr>
        <p:blipFill>
          <a:blip r:embed="rId4" cstate="print"/>
          <a:srcRect/>
          <a:stretch>
            <a:fillRect/>
          </a:stretch>
        </p:blipFill>
        <p:spPr bwMode="auto">
          <a:xfrm>
            <a:off x="655134" y="5541645"/>
            <a:ext cx="6003925" cy="4587875"/>
          </a:xfrm>
          <a:prstGeom prst="rect">
            <a:avLst/>
          </a:prstGeom>
          <a:noFill/>
          <a:ln w="9525">
            <a:noFill/>
            <a:miter lim="800000"/>
            <a:headEnd/>
            <a:tailEnd/>
          </a:ln>
          <a:effectLst/>
        </p:spPr>
      </p:pic>
    </p:spTree>
    <p:extLst>
      <p:ext uri="{BB962C8B-B14F-4D97-AF65-F5344CB8AC3E}">
        <p14:creationId xmlns:p14="http://schemas.microsoft.com/office/powerpoint/2010/main" val="411953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135" y="49990"/>
            <a:ext cx="16977732" cy="1328306"/>
          </a:xfrm>
        </p:spPr>
        <p:txBody>
          <a:bodyPr>
            <a:normAutofit/>
          </a:bodyPr>
          <a:lstStyle/>
          <a:p>
            <a:r>
              <a:rPr lang="en-US" sz="7575" dirty="0"/>
              <a:t>Fast excited states: TDDFTB</a:t>
            </a:r>
          </a:p>
        </p:txBody>
      </p:sp>
      <p:sp>
        <p:nvSpPr>
          <p:cNvPr id="2" name="TextBox 1"/>
          <p:cNvSpPr txBox="1"/>
          <p:nvPr/>
        </p:nvSpPr>
        <p:spPr>
          <a:xfrm>
            <a:off x="1053581" y="1681323"/>
            <a:ext cx="16320019" cy="630942"/>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25"/>
            <a:r>
              <a:rPr lang="en-US" sz="3600" dirty="0">
                <a:latin typeface="Lato Medium" charset="0"/>
                <a:ea typeface="Lato Medium" charset="0"/>
                <a:cs typeface="Lato Medium" charset="0"/>
              </a:rPr>
              <a:t>Removing 30% </a:t>
            </a:r>
            <a:r>
              <a:rPr lang="en-US" sz="3600" dirty="0" smtClean="0">
                <a:latin typeface="Lato Medium" charset="0"/>
                <a:ea typeface="Lato Medium" charset="0"/>
                <a:cs typeface="Lato Medium" charset="0"/>
              </a:rPr>
              <a:t>excitations reduces CPU </a:t>
            </a:r>
            <a:r>
              <a:rPr lang="en-US" sz="3600" dirty="0">
                <a:latin typeface="Lato Medium" charset="0"/>
                <a:ea typeface="Lato Medium" charset="0"/>
                <a:cs typeface="Lato Medium" charset="0"/>
              </a:rPr>
              <a:t>time by 98% at no </a:t>
            </a:r>
            <a:r>
              <a:rPr lang="en-US" sz="3600">
                <a:latin typeface="Lato Medium" charset="0"/>
                <a:ea typeface="Lato Medium" charset="0"/>
                <a:cs typeface="Lato Medium" charset="0"/>
              </a:rPr>
              <a:t>accuracy </a:t>
            </a:r>
            <a:r>
              <a:rPr lang="en-US" sz="3600" smtClean="0">
                <a:latin typeface="Lato Medium" charset="0"/>
                <a:ea typeface="Lato Medium" charset="0"/>
                <a:cs typeface="Lato Medium" charset="0"/>
              </a:rPr>
              <a:t>loss</a:t>
            </a:r>
            <a:endParaRPr lang="en-US" sz="3600" dirty="0">
              <a:latin typeface="Lato Medium" charset="0"/>
              <a:ea typeface="Lato Medium" charset="0"/>
              <a:cs typeface="Lato Medium" charset="0"/>
            </a:endParaRPr>
          </a:p>
        </p:txBody>
      </p:sp>
      <p:sp>
        <p:nvSpPr>
          <p:cNvPr id="12" name="Rectangle 11"/>
          <p:cNvSpPr/>
          <p:nvPr/>
        </p:nvSpPr>
        <p:spPr>
          <a:xfrm>
            <a:off x="655135" y="11656708"/>
            <a:ext cx="9403265" cy="461665"/>
          </a:xfrm>
          <a:prstGeom prst="rect">
            <a:avLst/>
          </a:prstGeom>
        </p:spPr>
        <p:txBody>
          <a:bodyPr wrap="square">
            <a:spAutoFit/>
          </a:bodyPr>
          <a:lstStyle/>
          <a:p>
            <a:pPr algn="l"/>
            <a:r>
              <a:rPr lang="de-DE" sz="2400" dirty="0">
                <a:solidFill>
                  <a:srgbClr val="2E2E2E"/>
                </a:solidFill>
                <a:latin typeface="Lato" charset="0"/>
                <a:ea typeface="Lato" charset="0"/>
                <a:cs typeface="Lato" charset="0"/>
              </a:rPr>
              <a:t>Rüger, R., et al. , </a:t>
            </a:r>
            <a:r>
              <a:rPr lang="en-US" sz="2400" i="1" dirty="0">
                <a:latin typeface="Lato" charset="0"/>
                <a:ea typeface="Lato" charset="0"/>
                <a:cs typeface="Lato" charset="0"/>
                <a:hlinkClick r:id="rId3"/>
              </a:rPr>
              <a:t>J. Chem. Theory </a:t>
            </a:r>
            <a:r>
              <a:rPr lang="en-US" sz="2400" i="1" dirty="0" err="1">
                <a:latin typeface="Lato" charset="0"/>
                <a:ea typeface="Lato" charset="0"/>
                <a:cs typeface="Lato" charset="0"/>
                <a:hlinkClick r:id="rId3"/>
              </a:rPr>
              <a:t>Comput</a:t>
            </a:r>
            <a:r>
              <a:rPr lang="en-US" sz="2400" i="1" dirty="0">
                <a:latin typeface="Lato" charset="0"/>
                <a:ea typeface="Lato" charset="0"/>
                <a:cs typeface="Lato" charset="0"/>
                <a:hlinkClick r:id="rId3"/>
              </a:rPr>
              <a:t>. </a:t>
            </a:r>
            <a:r>
              <a:rPr lang="en-US" sz="2400" b="1" dirty="0">
                <a:latin typeface="Lato" charset="0"/>
                <a:ea typeface="Lato" charset="0"/>
                <a:cs typeface="Lato" charset="0"/>
                <a:hlinkClick r:id="rId3"/>
              </a:rPr>
              <a:t>11</a:t>
            </a:r>
            <a:r>
              <a:rPr lang="en-US" sz="2400" dirty="0">
                <a:latin typeface="Lato" charset="0"/>
                <a:ea typeface="Lato" charset="0"/>
                <a:cs typeface="Lato" charset="0"/>
                <a:hlinkClick r:id="rId3"/>
              </a:rPr>
              <a:t>, 157−167 (2015)</a:t>
            </a:r>
            <a:endParaRPr lang="en-US" sz="2400" dirty="0">
              <a:latin typeface="Lato" charset="0"/>
              <a:ea typeface="Lato" charset="0"/>
              <a:cs typeface="Lato" charset="0"/>
            </a:endParaRPr>
          </a:p>
        </p:txBody>
      </p:sp>
      <p:pic>
        <p:nvPicPr>
          <p:cNvPr id="14" name="Picture 13"/>
          <p:cNvPicPr>
            <a:picLocks noChangeAspect="1"/>
          </p:cNvPicPr>
          <p:nvPr/>
        </p:nvPicPr>
        <p:blipFill>
          <a:blip r:embed="rId4" cstate="print">
            <a:alphaModFix/>
            <a:lum/>
          </a:blip>
          <a:srcRect/>
          <a:stretch>
            <a:fillRect/>
          </a:stretch>
        </p:blipFill>
        <p:spPr>
          <a:xfrm>
            <a:off x="1053581" y="2615292"/>
            <a:ext cx="15804065" cy="8396378"/>
          </a:xfrm>
          <a:prstGeom prst="rect">
            <a:avLst/>
          </a:prstGeom>
          <a:noFill/>
          <a:ln>
            <a:noFill/>
          </a:ln>
        </p:spPr>
      </p:pic>
    </p:spTree>
    <p:extLst>
      <p:ext uri="{BB962C8B-B14F-4D97-AF65-F5344CB8AC3E}">
        <p14:creationId xmlns:p14="http://schemas.microsoft.com/office/powerpoint/2010/main" val="458747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Background</a:t>
            </a:r>
            <a:endParaRPr lang="en-US" dirty="0"/>
          </a:p>
        </p:txBody>
      </p:sp>
      <p:sp>
        <p:nvSpPr>
          <p:cNvPr id="4" name="Content Placeholder 3"/>
          <p:cNvSpPr>
            <a:spLocks noGrp="1"/>
          </p:cNvSpPr>
          <p:nvPr>
            <p:ph sz="quarter" idx="11"/>
          </p:nvPr>
        </p:nvSpPr>
        <p:spPr>
          <a:xfrm>
            <a:off x="655135" y="2452523"/>
            <a:ext cx="15432591" cy="8388295"/>
          </a:xfrm>
        </p:spPr>
        <p:txBody>
          <a:bodyPr>
            <a:normAutofit/>
          </a:bodyPr>
          <a:lstStyle/>
          <a:p>
            <a:pPr eaLnBrk="1" hangingPunct="1"/>
            <a:r>
              <a:rPr lang="en-US" dirty="0" smtClean="0"/>
              <a:t>ADF = first DFT code for chemistry (1970s)</a:t>
            </a:r>
          </a:p>
          <a:p>
            <a:pPr marL="0" indent="0">
              <a:buNone/>
            </a:pPr>
            <a:r>
              <a:rPr lang="en-US" dirty="0"/>
              <a:t> </a:t>
            </a:r>
            <a:r>
              <a:rPr lang="en-US" dirty="0" smtClean="0"/>
              <a:t>  </a:t>
            </a:r>
            <a:r>
              <a:rPr lang="en-US" dirty="0" err="1" smtClean="0"/>
              <a:t>Baerends@VU</a:t>
            </a:r>
            <a:r>
              <a:rPr lang="en-US" dirty="0" smtClean="0"/>
              <a:t> (&gt;’73), </a:t>
            </a:r>
            <a:r>
              <a:rPr lang="en-US" dirty="0" err="1" smtClean="0"/>
              <a:t>Ziegler@Calgary</a:t>
            </a:r>
            <a:r>
              <a:rPr lang="en-US" baseline="30000" dirty="0" smtClean="0"/>
              <a:t>✝</a:t>
            </a:r>
            <a:r>
              <a:rPr lang="en-US" dirty="0" smtClean="0"/>
              <a:t> (&gt;’75)</a:t>
            </a:r>
          </a:p>
          <a:p>
            <a:pPr lvl="1"/>
            <a:endParaRPr lang="en-US" dirty="0"/>
          </a:p>
          <a:p>
            <a:pPr eaLnBrk="1" hangingPunct="1"/>
            <a:r>
              <a:rPr lang="en-US" dirty="0" smtClean="0"/>
              <a:t>SCM: Spin-off company 1995</a:t>
            </a:r>
          </a:p>
          <a:p>
            <a:pPr lvl="1"/>
            <a:endParaRPr lang="en-GB" dirty="0"/>
          </a:p>
          <a:p>
            <a:pPr eaLnBrk="1" hangingPunct="1"/>
            <a:r>
              <a:rPr lang="en-GB" dirty="0" smtClean="0"/>
              <a:t>15 </a:t>
            </a:r>
            <a:r>
              <a:rPr lang="en-GB" dirty="0"/>
              <a:t>people </a:t>
            </a:r>
            <a:r>
              <a:rPr lang="en-GB" dirty="0" smtClean="0"/>
              <a:t>(10 </a:t>
            </a:r>
            <a:r>
              <a:rPr lang="en-GB" dirty="0"/>
              <a:t>senior PhD’</a:t>
            </a:r>
            <a:r>
              <a:rPr lang="en-GB" altLang="ja-JP" dirty="0">
                <a:ea typeface="MS PGothic" pitchFamily="34" charset="-128"/>
              </a:rPr>
              <a:t>s) + 5</a:t>
            </a:r>
            <a:r>
              <a:rPr lang="en-GB" altLang="ja-JP" dirty="0" smtClean="0">
                <a:ea typeface="MS PGothic" pitchFamily="34" charset="-128"/>
              </a:rPr>
              <a:t> EU fellows</a:t>
            </a:r>
            <a:endParaRPr lang="en-GB" altLang="ja-JP" dirty="0">
              <a:ea typeface="MS PGothic" pitchFamily="34" charset="-128"/>
            </a:endParaRPr>
          </a:p>
          <a:p>
            <a:pPr lvl="1"/>
            <a:endParaRPr lang="en-GB" altLang="ja-JP" dirty="0">
              <a:ea typeface="MS PGothic" pitchFamily="34" charset="-128"/>
            </a:endParaRPr>
          </a:p>
          <a:p>
            <a:pPr eaLnBrk="1" hangingPunct="1"/>
            <a:r>
              <a:rPr lang="en-GB" altLang="ja-JP" dirty="0">
                <a:ea typeface="MS PGothic" pitchFamily="34" charset="-128"/>
              </a:rPr>
              <a:t>Many </a:t>
            </a:r>
            <a:r>
              <a:rPr lang="en-GB" altLang="ja-JP" dirty="0" smtClean="0">
                <a:ea typeface="MS PGothic" pitchFamily="34" charset="-128"/>
              </a:rPr>
              <a:t>academic </a:t>
            </a:r>
            <a:r>
              <a:rPr lang="en-GB" altLang="ja-JP" dirty="0">
                <a:ea typeface="MS PGothic" pitchFamily="34" charset="-128"/>
              </a:rPr>
              <a:t>collaborators / EU </a:t>
            </a:r>
            <a:r>
              <a:rPr lang="en-GB" altLang="ja-JP" dirty="0" smtClean="0">
                <a:ea typeface="MS PGothic" pitchFamily="34" charset="-128"/>
              </a:rPr>
              <a:t>networks</a:t>
            </a:r>
          </a:p>
          <a:p>
            <a:pPr lvl="1"/>
            <a:r>
              <a:rPr lang="en-GB" altLang="ja-JP" dirty="0" smtClean="0">
                <a:ea typeface="MS PGothic" pitchFamily="34" charset="-128"/>
              </a:rPr>
              <a:t>~120 authors</a:t>
            </a:r>
          </a:p>
          <a:p>
            <a:pPr lvl="1"/>
            <a:r>
              <a:rPr lang="en-GB" altLang="ja-JP" dirty="0" smtClean="0">
                <a:ea typeface="MS PGothic" pitchFamily="34" charset="-128"/>
              </a:rPr>
              <a:t>New functionality</a:t>
            </a:r>
            <a:endParaRPr lang="en-GB" altLang="ja-JP" dirty="0">
              <a:ea typeface="MS PGothic" pitchFamily="34" charset="-128"/>
            </a:endParaRPr>
          </a:p>
          <a:p>
            <a:pPr lvl="1"/>
            <a:endParaRPr lang="en-GB" altLang="ja-JP" dirty="0">
              <a:ea typeface="MS PGothic" pitchFamily="34" charset="-128"/>
            </a:endParaRPr>
          </a:p>
          <a:p>
            <a:r>
              <a:rPr lang="en-GB" altLang="ja-JP" dirty="0" smtClean="0">
                <a:ea typeface="MS PGothic" pitchFamily="34" charset="-128"/>
              </a:rPr>
              <a:t>SCM: development, debug, port, optimize, </a:t>
            </a:r>
          </a:p>
          <a:p>
            <a:pPr>
              <a:buNone/>
            </a:pPr>
            <a:r>
              <a:rPr lang="en-GB" altLang="ja-JP" dirty="0" smtClean="0">
                <a:ea typeface="MS PGothic" pitchFamily="34" charset="-128"/>
              </a:rPr>
              <a:t>	docs &amp; </a:t>
            </a:r>
            <a:r>
              <a:rPr lang="en-GB" altLang="ja-JP" u="sng" dirty="0" smtClean="0">
                <a:ea typeface="MS PGothic" pitchFamily="34" charset="-128"/>
              </a:rPr>
              <a:t>support</a:t>
            </a:r>
          </a:p>
        </p:txBody>
      </p:sp>
      <p:pic>
        <p:nvPicPr>
          <p:cNvPr id="7" name="Picture 8" descr="Ziegl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70" t="8254" r="2974" b="6204"/>
          <a:stretch/>
        </p:blipFill>
        <p:spPr bwMode="auto">
          <a:xfrm>
            <a:off x="12235815" y="4993285"/>
            <a:ext cx="4555761" cy="27118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4661" y="2262875"/>
            <a:ext cx="4436917" cy="2730410"/>
          </a:xfrm>
          <a:prstGeom prst="rect">
            <a:avLst/>
          </a:prstGeom>
        </p:spPr>
      </p:pic>
      <p:pic>
        <p:nvPicPr>
          <p:cNvPr id="32770" name="Picture 2" descr="DFTandChemistry"/>
          <p:cNvPicPr>
            <a:picLocks noChangeAspect="1" noChangeArrowheads="1"/>
          </p:cNvPicPr>
          <p:nvPr/>
        </p:nvPicPr>
        <p:blipFill>
          <a:blip r:embed="rId4" cstate="print"/>
          <a:srcRect/>
          <a:stretch>
            <a:fillRect/>
          </a:stretch>
        </p:blipFill>
        <p:spPr bwMode="auto">
          <a:xfrm>
            <a:off x="11794030" y="8058500"/>
            <a:ext cx="6208209" cy="3846118"/>
          </a:xfrm>
          <a:prstGeom prst="rect">
            <a:avLst/>
          </a:prstGeom>
          <a:noFill/>
        </p:spPr>
      </p:pic>
      <p:sp>
        <p:nvSpPr>
          <p:cNvPr id="9" name="Rectangle 8"/>
          <p:cNvSpPr/>
          <p:nvPr/>
        </p:nvSpPr>
        <p:spPr>
          <a:xfrm>
            <a:off x="12541409" y="8320396"/>
            <a:ext cx="3475944" cy="941572"/>
          </a:xfrm>
          <a:prstGeom prst="rect">
            <a:avLst/>
          </a:prstGeom>
        </p:spPr>
        <p:txBody>
          <a:bodyPr wrap="none" lIns="88420" tIns="44212" rIns="88420" bIns="44212">
            <a:spAutoFit/>
          </a:bodyPr>
          <a:lstStyle/>
          <a:p>
            <a:pPr algn="l"/>
            <a:r>
              <a:rPr lang="en-US" sz="2769" dirty="0">
                <a:latin typeface="Lato Medium" pitchFamily="34" charset="0"/>
                <a:ea typeface="Lato Medium" pitchFamily="34" charset="0"/>
                <a:cs typeface="Lato Medium" pitchFamily="34" charset="0"/>
              </a:rPr>
              <a:t>Papers with </a:t>
            </a:r>
          </a:p>
          <a:p>
            <a:pPr algn="l"/>
            <a:r>
              <a:rPr lang="en-US" sz="2769" dirty="0">
                <a:latin typeface="Lato Medium" pitchFamily="34" charset="0"/>
                <a:ea typeface="Lato Medium" pitchFamily="34" charset="0"/>
                <a:cs typeface="Lato Medium" pitchFamily="34" charset="0"/>
              </a:rPr>
              <a:t>“DFT and Chemistry”</a:t>
            </a:r>
          </a:p>
        </p:txBody>
      </p:sp>
    </p:spTree>
    <p:extLst>
      <p:ext uri="{BB962C8B-B14F-4D97-AF65-F5344CB8AC3E}">
        <p14:creationId xmlns:p14="http://schemas.microsoft.com/office/powerpoint/2010/main" val="36707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5135" y="49990"/>
            <a:ext cx="16977732" cy="1328306"/>
          </a:xfrm>
        </p:spPr>
        <p:txBody>
          <a:bodyPr>
            <a:normAutofit/>
          </a:bodyPr>
          <a:lstStyle/>
          <a:p>
            <a:r>
              <a:rPr lang="en-US" sz="7575" dirty="0"/>
              <a:t>Fast excited states: TDDFTB</a:t>
            </a:r>
          </a:p>
        </p:txBody>
      </p:sp>
      <p:sp>
        <p:nvSpPr>
          <p:cNvPr id="13" name="Rectangle 12"/>
          <p:cNvSpPr/>
          <p:nvPr/>
        </p:nvSpPr>
        <p:spPr>
          <a:xfrm>
            <a:off x="12210760" y="2639754"/>
            <a:ext cx="5422107" cy="1615827"/>
          </a:xfrm>
          <a:prstGeom prst="rect">
            <a:avLst/>
          </a:prstGeom>
        </p:spPr>
        <p:txBody>
          <a:bodyPr wrap="square">
            <a:spAutoFit/>
          </a:bodyPr>
          <a:lstStyle/>
          <a:p>
            <a:pPr algn="l"/>
            <a:r>
              <a:rPr lang="en-US" sz="3300" dirty="0">
                <a:solidFill>
                  <a:srgbClr val="2E2E2E"/>
                </a:solidFill>
                <a:latin typeface="Lato" charset="0"/>
                <a:ea typeface="Lato" charset="0"/>
                <a:cs typeface="Lato" charset="0"/>
              </a:rPr>
              <a:t>Excited states gradients: FCF / </a:t>
            </a:r>
            <a:r>
              <a:rPr lang="en-US" sz="3300" dirty="0" err="1">
                <a:solidFill>
                  <a:srgbClr val="2E2E2E"/>
                </a:solidFill>
                <a:latin typeface="Lato" charset="0"/>
                <a:ea typeface="Lato" charset="0"/>
                <a:cs typeface="Lato" charset="0"/>
              </a:rPr>
              <a:t>vibronic</a:t>
            </a:r>
            <a:r>
              <a:rPr lang="en-US" sz="3300" dirty="0">
                <a:solidFill>
                  <a:srgbClr val="2E2E2E"/>
                </a:solidFill>
                <a:latin typeface="Lato" charset="0"/>
                <a:ea typeface="Lato" charset="0"/>
                <a:cs typeface="Lato" charset="0"/>
              </a:rPr>
              <a:t> states</a:t>
            </a:r>
          </a:p>
          <a:p>
            <a:pPr algn="l"/>
            <a:endParaRPr lang="en-US" sz="3300" dirty="0">
              <a:solidFill>
                <a:srgbClr val="2E2E2E"/>
              </a:solidFill>
              <a:latin typeface="Lato" charset="0"/>
              <a:ea typeface="Lato" charset="0"/>
              <a:cs typeface="Lato" charset="0"/>
            </a:endParaRPr>
          </a:p>
        </p:txBody>
      </p:sp>
      <p:grpSp>
        <p:nvGrpSpPr>
          <p:cNvPr id="3" name="Group 2"/>
          <p:cNvGrpSpPr/>
          <p:nvPr/>
        </p:nvGrpSpPr>
        <p:grpSpPr>
          <a:xfrm>
            <a:off x="11357684" y="3819560"/>
            <a:ext cx="6652254" cy="4864384"/>
            <a:chOff x="5364163" y="908050"/>
            <a:chExt cx="3384550" cy="2474913"/>
          </a:xfrm>
        </p:grpSpPr>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908050"/>
              <a:ext cx="3384550"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wtt-pro.nist.gov/wtt-pro/image.png?cmp=anthrac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575" y="1700213"/>
              <a:ext cx="13843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7196138" y="2262188"/>
              <a:ext cx="1552575" cy="274785"/>
            </a:xfrm>
            <a:prstGeom prst="rect">
              <a:avLst/>
            </a:prstGeom>
          </p:spPr>
          <p:txBody>
            <a:bodyPr>
              <a:spAutoFit/>
            </a:bodyPr>
            <a:lstStyle/>
            <a:p>
              <a:pPr eaLnBrk="1" hangingPunct="1"/>
              <a:r>
                <a:rPr lang="en-US" altLang="en-US" sz="2400"/>
                <a:t>S</a:t>
              </a:r>
              <a:r>
                <a:rPr lang="en-US" altLang="en-US" sz="2400" baseline="-25000"/>
                <a:t>1</a:t>
              </a:r>
              <a:r>
                <a:rPr lang="en-US" altLang="en-US" sz="2400"/>
                <a:t> (v)→S</a:t>
              </a:r>
              <a:r>
                <a:rPr lang="en-US" altLang="en-US" sz="2400" baseline="-25000"/>
                <a:t>0</a:t>
              </a:r>
              <a:r>
                <a:rPr lang="en-US" altLang="en-US" sz="2400"/>
                <a:t> (v’)</a:t>
              </a:r>
              <a:endParaRPr lang="en-US" altLang="en-US" sz="2400" baseline="-25000"/>
            </a:p>
          </p:txBody>
        </p:sp>
      </p:grpSp>
      <p:sp>
        <p:nvSpPr>
          <p:cNvPr id="12" name="Rectangle 11"/>
          <p:cNvSpPr/>
          <p:nvPr/>
        </p:nvSpPr>
        <p:spPr>
          <a:xfrm>
            <a:off x="655132" y="9771696"/>
            <a:ext cx="9403265" cy="830997"/>
          </a:xfrm>
          <a:prstGeom prst="rect">
            <a:avLst/>
          </a:prstGeom>
        </p:spPr>
        <p:txBody>
          <a:bodyPr wrap="square">
            <a:spAutoFit/>
          </a:bodyPr>
          <a:lstStyle/>
          <a:p>
            <a:pPr algn="l"/>
            <a:r>
              <a:rPr lang="de-DE" sz="2400" dirty="0">
                <a:solidFill>
                  <a:srgbClr val="2E2E2E"/>
                </a:solidFill>
                <a:latin typeface="Lato" charset="0"/>
                <a:ea typeface="Lato" charset="0"/>
                <a:cs typeface="Lato" charset="0"/>
              </a:rPr>
              <a:t>Rüger, R., et al. , </a:t>
            </a:r>
            <a:r>
              <a:rPr lang="en-US" sz="2400" i="1" dirty="0">
                <a:latin typeface="Lato" charset="0"/>
                <a:ea typeface="Lato" charset="0"/>
                <a:cs typeface="Lato" charset="0"/>
                <a:hlinkClick r:id="rId5"/>
              </a:rPr>
              <a:t>J. Chem. Theory </a:t>
            </a:r>
            <a:r>
              <a:rPr lang="en-US" sz="2400" i="1" dirty="0" err="1">
                <a:latin typeface="Lato" charset="0"/>
                <a:ea typeface="Lato" charset="0"/>
                <a:cs typeface="Lato" charset="0"/>
                <a:hlinkClick r:id="rId5"/>
              </a:rPr>
              <a:t>Comput</a:t>
            </a:r>
            <a:r>
              <a:rPr lang="en-US" sz="2400" i="1" dirty="0">
                <a:latin typeface="Lato" charset="0"/>
                <a:ea typeface="Lato" charset="0"/>
                <a:cs typeface="Lato" charset="0"/>
                <a:hlinkClick r:id="rId5"/>
              </a:rPr>
              <a:t>. </a:t>
            </a:r>
            <a:r>
              <a:rPr lang="en-US" sz="2400" b="1" dirty="0">
                <a:latin typeface="Lato" charset="0"/>
                <a:ea typeface="Lato" charset="0"/>
                <a:cs typeface="Lato" charset="0"/>
                <a:hlinkClick r:id="rId5"/>
              </a:rPr>
              <a:t>11</a:t>
            </a:r>
            <a:r>
              <a:rPr lang="en-US" sz="2400" dirty="0">
                <a:latin typeface="Lato" charset="0"/>
                <a:ea typeface="Lato" charset="0"/>
                <a:cs typeface="Lato" charset="0"/>
                <a:hlinkClick r:id="rId5"/>
              </a:rPr>
              <a:t>, 157−167 (2015</a:t>
            </a:r>
            <a:r>
              <a:rPr lang="en-US" sz="2400" dirty="0" smtClean="0">
                <a:latin typeface="Lato" charset="0"/>
                <a:ea typeface="Lato" charset="0"/>
                <a:cs typeface="Lato" charset="0"/>
                <a:hlinkClick r:id="rId5"/>
              </a:rPr>
              <a:t>)</a:t>
            </a:r>
            <a:endParaRPr lang="en-US" sz="2400" dirty="0" smtClean="0">
              <a:latin typeface="Lato" charset="0"/>
              <a:ea typeface="Lato" charset="0"/>
              <a:cs typeface="Lato" charset="0"/>
            </a:endParaRPr>
          </a:p>
          <a:p>
            <a:pPr algn="l"/>
            <a:r>
              <a:rPr lang="is-IS" sz="2400" dirty="0"/>
              <a:t> </a:t>
            </a:r>
            <a:r>
              <a:rPr lang="is-IS" sz="2400" dirty="0">
                <a:hlinkClick r:id="rId6"/>
              </a:rPr>
              <a:t>J. Chem. Phys. </a:t>
            </a:r>
            <a:r>
              <a:rPr lang="is-IS" sz="2400" b="1" dirty="0">
                <a:hlinkClick r:id="rId6"/>
              </a:rPr>
              <a:t>144</a:t>
            </a:r>
            <a:r>
              <a:rPr lang="is-IS" sz="2400" dirty="0">
                <a:hlinkClick r:id="rId6"/>
              </a:rPr>
              <a:t>, 184103 (2016)</a:t>
            </a:r>
            <a:endParaRPr lang="en-US" sz="2400" dirty="0">
              <a:latin typeface="Lato" charset="0"/>
              <a:ea typeface="Lato" charset="0"/>
              <a:cs typeface="Lato" charset="0"/>
            </a:endParaRPr>
          </a:p>
        </p:txBody>
      </p:sp>
      <p:sp>
        <p:nvSpPr>
          <p:cNvPr id="11" name="Rectangle 10"/>
          <p:cNvSpPr/>
          <p:nvPr/>
        </p:nvSpPr>
        <p:spPr>
          <a:xfrm>
            <a:off x="15891611" y="4169157"/>
            <a:ext cx="1583214" cy="954107"/>
          </a:xfrm>
          <a:prstGeom prst="rect">
            <a:avLst/>
          </a:prstGeom>
          <a:solidFill>
            <a:schemeClr val="bg1"/>
          </a:solidFill>
        </p:spPr>
        <p:txBody>
          <a:bodyPr wrap="square">
            <a:spAutoFit/>
          </a:bodyPr>
          <a:lstStyle/>
          <a:p>
            <a:pPr algn="l"/>
            <a:r>
              <a:rPr lang="en-US" sz="2800" dirty="0">
                <a:solidFill>
                  <a:srgbClr val="2E2E2E"/>
                </a:solidFill>
                <a:latin typeface="Lato" charset="0"/>
                <a:ea typeface="Lato" charset="0"/>
                <a:cs typeface="Lato" charset="0"/>
              </a:rPr>
              <a:t>DFT</a:t>
            </a:r>
          </a:p>
          <a:p>
            <a:pPr algn="l"/>
            <a:r>
              <a:rPr lang="en-US" sz="2800" dirty="0">
                <a:solidFill>
                  <a:srgbClr val="2E2E2E"/>
                </a:solidFill>
                <a:latin typeface="Lato" charset="0"/>
                <a:ea typeface="Lato" charset="0"/>
                <a:cs typeface="Lato" charset="0"/>
              </a:rPr>
              <a:t>DFTB</a:t>
            </a:r>
          </a:p>
        </p:txBody>
      </p:sp>
      <p:sp>
        <p:nvSpPr>
          <p:cNvPr id="16" name="TextBox 15"/>
          <p:cNvSpPr txBox="1"/>
          <p:nvPr/>
        </p:nvSpPr>
        <p:spPr>
          <a:xfrm>
            <a:off x="655132" y="10909600"/>
            <a:ext cx="17632868" cy="118494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l" defTabSz="619125"/>
            <a:r>
              <a:rPr lang="en-US" sz="3600" dirty="0" smtClean="0">
                <a:latin typeface="Lato Medium" charset="0"/>
                <a:ea typeface="Lato Medium" charset="0"/>
                <a:cs typeface="Lato Medium" charset="0"/>
              </a:rPr>
              <a:t>In ADF a TD approach is available with similar TB approximation, using DFT orbitals</a:t>
            </a:r>
          </a:p>
          <a:p>
            <a:pPr algn="l" defTabSz="619125"/>
            <a:r>
              <a:rPr lang="en-US" sz="3600" dirty="0" smtClean="0">
                <a:latin typeface="Lato Medium" charset="0"/>
                <a:ea typeface="Lato Medium" charset="0"/>
                <a:cs typeface="Lato Medium" charset="0"/>
              </a:rPr>
              <a:t>Also available: </a:t>
            </a:r>
            <a:r>
              <a:rPr lang="en-US" sz="3600" dirty="0" err="1" smtClean="0">
                <a:latin typeface="Lato Medium" charset="0"/>
                <a:ea typeface="Lato Medium" charset="0"/>
                <a:cs typeface="Lato Medium" charset="0"/>
              </a:rPr>
              <a:t>Grimme’s</a:t>
            </a:r>
            <a:r>
              <a:rPr lang="en-US" sz="3600" dirty="0" smtClean="0">
                <a:latin typeface="Lato Medium" charset="0"/>
                <a:ea typeface="Lato Medium" charset="0"/>
                <a:cs typeface="Lato Medium" charset="0"/>
              </a:rPr>
              <a:t> </a:t>
            </a:r>
            <a:r>
              <a:rPr lang="en-US" sz="3600" dirty="0" err="1" smtClean="0">
                <a:latin typeface="Lato Medium" charset="0"/>
                <a:ea typeface="Lato Medium" charset="0"/>
                <a:cs typeface="Lato Medium" charset="0"/>
              </a:rPr>
              <a:t>sTDA</a:t>
            </a:r>
            <a:r>
              <a:rPr lang="en-US" sz="3600" dirty="0" smtClean="0">
                <a:latin typeface="Lato Medium" charset="0"/>
                <a:ea typeface="Lato Medium" charset="0"/>
                <a:cs typeface="Lato Medium" charset="0"/>
              </a:rPr>
              <a:t> &amp; </a:t>
            </a:r>
            <a:r>
              <a:rPr lang="en-US" sz="3600" dirty="0" err="1" smtClean="0">
                <a:latin typeface="Lato Medium" charset="0"/>
                <a:ea typeface="Lato Medium" charset="0"/>
                <a:cs typeface="Lato Medium" charset="0"/>
              </a:rPr>
              <a:t>sTDDFT</a:t>
            </a:r>
            <a:endParaRPr lang="en-US" sz="3600" dirty="0">
              <a:latin typeface="Lato Medium" charset="0"/>
              <a:ea typeface="Lato Medium" charset="0"/>
              <a:cs typeface="Lato Medium"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007" y="2806739"/>
            <a:ext cx="10815343" cy="6714048"/>
          </a:xfrm>
          <a:prstGeom prst="rect">
            <a:avLst/>
          </a:prstGeom>
        </p:spPr>
      </p:pic>
      <p:sp>
        <p:nvSpPr>
          <p:cNvPr id="14" name="Content Placeholder 3"/>
          <p:cNvSpPr txBox="1">
            <a:spLocks/>
          </p:cNvSpPr>
          <p:nvPr/>
        </p:nvSpPr>
        <p:spPr>
          <a:xfrm>
            <a:off x="655132" y="1685203"/>
            <a:ext cx="2517272" cy="1430678"/>
          </a:xfrm>
          <a:prstGeom prst="rect">
            <a:avLst/>
          </a:prstGeom>
        </p:spPr>
        <p:txBody>
          <a:bodyPr vert="horz" lIns="68580" tIns="34290" rIns="68580" bIns="34290" rtlCol="0">
            <a:normAutofit fontScale="92500" lnSpcReduction="2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3000" dirty="0"/>
              <a:t>11000 s</a:t>
            </a:r>
          </a:p>
          <a:p>
            <a:pPr marL="0" indent="0" hangingPunct="1">
              <a:buNone/>
            </a:pPr>
            <a:r>
              <a:rPr lang="en-US" sz="3000" dirty="0">
                <a:solidFill>
                  <a:srgbClr val="00B050"/>
                </a:solidFill>
              </a:rPr>
              <a:t>600 + 60s</a:t>
            </a:r>
          </a:p>
          <a:p>
            <a:pPr marL="0" indent="0" hangingPunct="1">
              <a:buNone/>
            </a:pPr>
            <a:r>
              <a:rPr lang="en-US" sz="3000" dirty="0">
                <a:solidFill>
                  <a:srgbClr val="FF0000"/>
                </a:solidFill>
              </a:rPr>
              <a:t>10s</a:t>
            </a:r>
          </a:p>
        </p:txBody>
      </p:sp>
      <p:sp>
        <p:nvSpPr>
          <p:cNvPr id="15" name="Rectangle 14"/>
          <p:cNvSpPr/>
          <p:nvPr/>
        </p:nvSpPr>
        <p:spPr>
          <a:xfrm>
            <a:off x="11433562" y="8937218"/>
            <a:ext cx="7120489" cy="461665"/>
          </a:xfrm>
          <a:prstGeom prst="rect">
            <a:avLst/>
          </a:prstGeom>
        </p:spPr>
        <p:txBody>
          <a:bodyPr wrap="square">
            <a:spAutoFit/>
          </a:bodyPr>
          <a:lstStyle/>
          <a:p>
            <a:pPr algn="l"/>
            <a:r>
              <a:rPr lang="de-DE" sz="2400" dirty="0">
                <a:solidFill>
                  <a:srgbClr val="2E2E2E"/>
                </a:solidFill>
                <a:latin typeface="Lato" charset="0"/>
                <a:ea typeface="Lato" charset="0"/>
                <a:cs typeface="Lato" charset="0"/>
              </a:rPr>
              <a:t>Rüger, R., et al</a:t>
            </a:r>
            <a:r>
              <a:rPr lang="de-DE" sz="2400" dirty="0" smtClean="0">
                <a:solidFill>
                  <a:srgbClr val="2E2E2E"/>
                </a:solidFill>
                <a:latin typeface="Lato" charset="0"/>
                <a:ea typeface="Lato" charset="0"/>
                <a:cs typeface="Lato" charset="0"/>
              </a:rPr>
              <a:t>.</a:t>
            </a:r>
            <a:r>
              <a:rPr lang="is-IS" sz="2400" dirty="0"/>
              <a:t> </a:t>
            </a:r>
            <a:r>
              <a:rPr lang="is-IS" sz="2400" dirty="0">
                <a:hlinkClick r:id="rId8"/>
              </a:rPr>
              <a:t>J. Chem. Phys. </a:t>
            </a:r>
            <a:r>
              <a:rPr lang="is-IS" sz="2400" b="1" dirty="0" smtClean="0">
                <a:hlinkClick r:id="rId8"/>
              </a:rPr>
              <a:t>145</a:t>
            </a:r>
            <a:r>
              <a:rPr lang="is-IS" sz="2400" dirty="0" smtClean="0">
                <a:hlinkClick r:id="rId8"/>
              </a:rPr>
              <a:t>, 184102 </a:t>
            </a:r>
            <a:r>
              <a:rPr lang="is-IS" sz="2400" dirty="0">
                <a:hlinkClick r:id="rId8"/>
              </a:rPr>
              <a:t>(2016)</a:t>
            </a:r>
            <a:endParaRPr lang="en-US" sz="2400" dirty="0">
              <a:latin typeface="Lato" charset="0"/>
              <a:ea typeface="Lato" charset="0"/>
              <a:cs typeface="Lato" charset="0"/>
            </a:endParaRPr>
          </a:p>
        </p:txBody>
      </p:sp>
    </p:spTree>
    <p:extLst>
      <p:ext uri="{BB962C8B-B14F-4D97-AF65-F5344CB8AC3E}">
        <p14:creationId xmlns:p14="http://schemas.microsoft.com/office/powerpoint/2010/main" val="119484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9990"/>
            <a:ext cx="18288000" cy="1328306"/>
          </a:xfrm>
        </p:spPr>
        <p:txBody>
          <a:bodyPr>
            <a:normAutofit fontScale="90000"/>
          </a:bodyPr>
          <a:lstStyle/>
          <a:p>
            <a:r>
              <a:rPr lang="en-US" sz="7575" dirty="0" err="1" smtClean="0"/>
              <a:t>Vibrationally</a:t>
            </a:r>
            <a:r>
              <a:rPr lang="en-US" sz="7575" dirty="0" smtClean="0"/>
              <a:t> resolved  UV/VIS with TDDFTB</a:t>
            </a:r>
            <a:endParaRPr lang="en-US" sz="7575" dirty="0"/>
          </a:p>
        </p:txBody>
      </p:sp>
      <p:sp>
        <p:nvSpPr>
          <p:cNvPr id="17" name="Rectangle 16"/>
          <p:cNvSpPr/>
          <p:nvPr/>
        </p:nvSpPr>
        <p:spPr>
          <a:xfrm>
            <a:off x="432187" y="11194643"/>
            <a:ext cx="9540488" cy="830997"/>
          </a:xfrm>
          <a:prstGeom prst="rect">
            <a:avLst/>
          </a:prstGeom>
        </p:spPr>
        <p:txBody>
          <a:bodyPr wrap="square">
            <a:spAutoFit/>
          </a:bodyPr>
          <a:lstStyle/>
          <a:p>
            <a:pPr algn="l"/>
            <a:r>
              <a:rPr lang="de-DE" sz="2400" dirty="0" err="1" smtClean="0">
                <a:solidFill>
                  <a:srgbClr val="2E2E2E"/>
                </a:solidFill>
                <a:latin typeface="Lato" charset="0"/>
                <a:ea typeface="Lato" charset="0"/>
                <a:cs typeface="Lato" charset="0"/>
              </a:rPr>
              <a:t>Adiabatic</a:t>
            </a:r>
            <a:r>
              <a:rPr lang="de-DE" sz="2400" dirty="0" smtClean="0">
                <a:solidFill>
                  <a:srgbClr val="2E2E2E"/>
                </a:solidFill>
                <a:latin typeface="Lato" charset="0"/>
                <a:ea typeface="Lato" charset="0"/>
                <a:cs typeface="Lato" charset="0"/>
              </a:rPr>
              <a:t> </a:t>
            </a:r>
            <a:r>
              <a:rPr lang="de-DE" sz="2400" dirty="0" err="1" smtClean="0">
                <a:solidFill>
                  <a:srgbClr val="2E2E2E"/>
                </a:solidFill>
                <a:latin typeface="Lato" charset="0"/>
                <a:ea typeface="Lato" charset="0"/>
                <a:cs typeface="Lato" charset="0"/>
              </a:rPr>
              <a:t>Hessian</a:t>
            </a:r>
            <a:r>
              <a:rPr lang="de-DE" sz="2400" dirty="0" smtClean="0">
                <a:solidFill>
                  <a:srgbClr val="2E2E2E"/>
                </a:solidFill>
                <a:latin typeface="Lato" charset="0"/>
                <a:ea typeface="Lato" charset="0"/>
                <a:cs typeface="Lato" charset="0"/>
              </a:rPr>
              <a:t> Franck-Condon, </a:t>
            </a:r>
            <a:r>
              <a:rPr lang="de-DE" sz="2400" dirty="0" err="1" smtClean="0">
                <a:solidFill>
                  <a:srgbClr val="2E2E2E"/>
                </a:solidFill>
                <a:latin typeface="Lato" charset="0"/>
                <a:ea typeface="Lato" charset="0"/>
                <a:cs typeface="Lato" charset="0"/>
              </a:rPr>
              <a:t>using</a:t>
            </a:r>
            <a:r>
              <a:rPr lang="de-DE" sz="2400" dirty="0" smtClean="0">
                <a:solidFill>
                  <a:srgbClr val="2E2E2E"/>
                </a:solidFill>
                <a:latin typeface="Lato" charset="0"/>
                <a:ea typeface="Lato" charset="0"/>
                <a:cs typeface="Lato" charset="0"/>
              </a:rPr>
              <a:t> (TD)DFTB </a:t>
            </a:r>
            <a:r>
              <a:rPr lang="de-DE" sz="2400" dirty="0" err="1" smtClean="0">
                <a:solidFill>
                  <a:srgbClr val="2E2E2E"/>
                </a:solidFill>
                <a:latin typeface="Lato" charset="0"/>
                <a:ea typeface="Lato" charset="0"/>
                <a:cs typeface="Lato" charset="0"/>
              </a:rPr>
              <a:t>gradients</a:t>
            </a:r>
            <a:r>
              <a:rPr lang="de-DE" sz="2400" dirty="0" smtClean="0">
                <a:solidFill>
                  <a:srgbClr val="2E2E2E"/>
                </a:solidFill>
                <a:latin typeface="Lato" charset="0"/>
                <a:ea typeface="Lato" charset="0"/>
                <a:cs typeface="Lato" charset="0"/>
              </a:rPr>
              <a:t> </a:t>
            </a:r>
          </a:p>
          <a:p>
            <a:pPr algn="l"/>
            <a:r>
              <a:rPr lang="de-DE" sz="2400" dirty="0" smtClean="0">
                <a:solidFill>
                  <a:srgbClr val="2E2E2E"/>
                </a:solidFill>
                <a:latin typeface="Lato" charset="0"/>
                <a:ea typeface="Lato" charset="0"/>
                <a:cs typeface="Lato" charset="0"/>
              </a:rPr>
              <a:t>Rüger</a:t>
            </a:r>
            <a:r>
              <a:rPr lang="de-DE" sz="2400" dirty="0">
                <a:solidFill>
                  <a:srgbClr val="2E2E2E"/>
                </a:solidFill>
                <a:latin typeface="Lato" charset="0"/>
                <a:ea typeface="Lato" charset="0"/>
                <a:cs typeface="Lato" charset="0"/>
              </a:rPr>
              <a:t>, R., et al</a:t>
            </a:r>
            <a:r>
              <a:rPr lang="de-DE" sz="2400" dirty="0" smtClean="0">
                <a:solidFill>
                  <a:srgbClr val="2E2E2E"/>
                </a:solidFill>
                <a:latin typeface="Lato" charset="0"/>
                <a:ea typeface="Lato" charset="0"/>
                <a:cs typeface="Lato" charset="0"/>
              </a:rPr>
              <a:t>.</a:t>
            </a:r>
            <a:r>
              <a:rPr lang="is-IS" sz="2400" dirty="0"/>
              <a:t> </a:t>
            </a:r>
            <a:r>
              <a:rPr lang="is-IS" sz="2400" dirty="0">
                <a:hlinkClick r:id="rId3"/>
              </a:rPr>
              <a:t>J. Chem. Phys. </a:t>
            </a:r>
            <a:r>
              <a:rPr lang="is-IS" sz="2400" b="1" dirty="0" smtClean="0">
                <a:hlinkClick r:id="rId3"/>
              </a:rPr>
              <a:t>145</a:t>
            </a:r>
            <a:r>
              <a:rPr lang="is-IS" sz="2400" dirty="0" smtClean="0">
                <a:hlinkClick r:id="rId3"/>
              </a:rPr>
              <a:t>, 184102 </a:t>
            </a:r>
            <a:r>
              <a:rPr lang="is-IS" sz="2400" dirty="0">
                <a:hlinkClick r:id="rId3"/>
              </a:rPr>
              <a:t>(2016)</a:t>
            </a:r>
            <a:endParaRPr lang="en-US" sz="2400" dirty="0">
              <a:latin typeface="Lato" charset="0"/>
              <a:ea typeface="Lato" charset="0"/>
              <a:cs typeface="Lato" charset="0"/>
            </a:endParaRPr>
          </a:p>
        </p:txBody>
      </p:sp>
      <p:pic>
        <p:nvPicPr>
          <p:cNvPr id="2" name="Picture 1"/>
          <p:cNvPicPr>
            <a:picLocks noChangeAspect="1"/>
          </p:cNvPicPr>
          <p:nvPr/>
        </p:nvPicPr>
        <p:blipFill>
          <a:blip r:embed="rId4"/>
          <a:stretch>
            <a:fillRect/>
          </a:stretch>
        </p:blipFill>
        <p:spPr>
          <a:xfrm>
            <a:off x="432187" y="3230561"/>
            <a:ext cx="5960341" cy="5057775"/>
          </a:xfrm>
          <a:prstGeom prst="rect">
            <a:avLst/>
          </a:prstGeom>
        </p:spPr>
      </p:pic>
      <p:pic>
        <p:nvPicPr>
          <p:cNvPr id="5" name="Picture 4"/>
          <p:cNvPicPr>
            <a:picLocks noChangeAspect="1"/>
          </p:cNvPicPr>
          <p:nvPr/>
        </p:nvPicPr>
        <p:blipFill>
          <a:blip r:embed="rId5"/>
          <a:stretch>
            <a:fillRect/>
          </a:stretch>
        </p:blipFill>
        <p:spPr>
          <a:xfrm>
            <a:off x="7099300" y="3230561"/>
            <a:ext cx="10731500" cy="6377577"/>
          </a:xfrm>
          <a:prstGeom prst="rect">
            <a:avLst/>
          </a:prstGeom>
        </p:spPr>
      </p:pic>
    </p:spTree>
    <p:extLst>
      <p:ext uri="{BB962C8B-B14F-4D97-AF65-F5344CB8AC3E}">
        <p14:creationId xmlns:p14="http://schemas.microsoft.com/office/powerpoint/2010/main" val="393132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pubs.acs.org/appl/literatum/publisher/achs/journals/content/jpccck/2014/jpccck.2014.118.issue-38/jp504432a/20140919/images/large/jp-2014-04432a_0004.jpeg"/>
          <p:cNvPicPr>
            <a:picLocks noChangeAspect="1" noChangeArrowheads="1"/>
          </p:cNvPicPr>
          <p:nvPr/>
        </p:nvPicPr>
        <p:blipFill>
          <a:blip r:embed="rId2" cstate="print"/>
          <a:srcRect/>
          <a:stretch>
            <a:fillRect/>
          </a:stretch>
        </p:blipFill>
        <p:spPr bwMode="auto">
          <a:xfrm>
            <a:off x="7794130" y="6790761"/>
            <a:ext cx="10296128" cy="5576012"/>
          </a:xfrm>
          <a:prstGeom prst="rect">
            <a:avLst/>
          </a:prstGeom>
          <a:noFill/>
        </p:spPr>
      </p:pic>
      <p:sp>
        <p:nvSpPr>
          <p:cNvPr id="19458" name="Rectangle 2"/>
          <p:cNvSpPr>
            <a:spLocks noGrp="1" noChangeArrowheads="1"/>
          </p:cNvSpPr>
          <p:nvPr>
            <p:ph type="title"/>
          </p:nvPr>
        </p:nvSpPr>
        <p:spPr>
          <a:xfrm>
            <a:off x="70992" y="-54767"/>
            <a:ext cx="18288000" cy="1123950"/>
          </a:xfrm>
        </p:spPr>
        <p:txBody>
          <a:bodyPr rtlCol="0">
            <a:noAutofit/>
          </a:bodyPr>
          <a:lstStyle/>
          <a:p>
            <a:pPr algn="ctr"/>
            <a:r>
              <a:rPr lang="en-US" sz="5600" dirty="0"/>
              <a:t>Propylene Oxide Hydrolysis over ZSM‑5 </a:t>
            </a:r>
            <a:r>
              <a:rPr lang="en-US" sz="5600" dirty="0" err="1"/>
              <a:t>Zeolite</a:t>
            </a:r>
            <a:endParaRPr lang="en-US" sz="5600" dirty="0"/>
          </a:p>
        </p:txBody>
      </p:sp>
      <p:sp>
        <p:nvSpPr>
          <p:cNvPr id="1814530" name="AutoShape 2" descr="http://pubs.acs.org/appl/literatum/publisher/achs/journals/content/jpccck/2014/jpccck.2014.118.issue-38/jp504432a/20140919/pdfimages_v02/master.img-001.jpg"/>
          <p:cNvSpPr>
            <a:spLocks noChangeAspect="1" noChangeArrowheads="1"/>
          </p:cNvSpPr>
          <p:nvPr/>
        </p:nvSpPr>
        <p:spPr bwMode="auto">
          <a:xfrm>
            <a:off x="311150" y="-288925"/>
            <a:ext cx="609600" cy="609602"/>
          </a:xfrm>
          <a:prstGeom prst="rect">
            <a:avLst/>
          </a:prstGeom>
          <a:noFill/>
        </p:spPr>
        <p:txBody>
          <a:bodyPr vert="horz" wrap="square" lIns="182880" tIns="91440" rIns="182880" bIns="91440" numCol="1" anchor="t" anchorCtr="0" compatLnSpc="1">
            <a:prstTxWarp prst="textNoShape">
              <a:avLst/>
            </a:prstTxWarp>
          </a:bodyPr>
          <a:lstStyle/>
          <a:p>
            <a:endParaRPr lang="en-US" sz="10000"/>
          </a:p>
        </p:txBody>
      </p:sp>
      <p:sp>
        <p:nvSpPr>
          <p:cNvPr id="7" name="Rectangle 6"/>
          <p:cNvSpPr/>
          <p:nvPr/>
        </p:nvSpPr>
        <p:spPr>
          <a:xfrm>
            <a:off x="359024" y="11322498"/>
            <a:ext cx="5472608" cy="1077218"/>
          </a:xfrm>
          <a:prstGeom prst="rect">
            <a:avLst/>
          </a:prstGeom>
        </p:spPr>
        <p:txBody>
          <a:bodyPr wrap="square">
            <a:spAutoFit/>
          </a:bodyPr>
          <a:lstStyle/>
          <a:p>
            <a:r>
              <a:rPr lang="en-US" sz="3200" dirty="0" smtClean="0">
                <a:hlinkClick r:id="rId3"/>
              </a:rPr>
              <a:t>J. Phys. Chem. C </a:t>
            </a:r>
            <a:r>
              <a:rPr lang="en-US" sz="3200" dirty="0">
                <a:hlinkClick r:id="rId3"/>
              </a:rPr>
              <a:t>2014, 118, 21952−21962</a:t>
            </a:r>
            <a:endParaRPr lang="en-US" sz="3200" dirty="0"/>
          </a:p>
        </p:txBody>
      </p:sp>
      <p:pic>
        <p:nvPicPr>
          <p:cNvPr id="1814531" name="Picture 3" descr="C:\Desktop\master.img-001.jpg"/>
          <p:cNvPicPr>
            <a:picLocks noChangeAspect="1" noChangeArrowheads="1"/>
          </p:cNvPicPr>
          <p:nvPr/>
        </p:nvPicPr>
        <p:blipFill>
          <a:blip r:embed="rId4" cstate="print"/>
          <a:srcRect/>
          <a:stretch>
            <a:fillRect/>
          </a:stretch>
        </p:blipFill>
        <p:spPr bwMode="auto">
          <a:xfrm>
            <a:off x="215008" y="1182135"/>
            <a:ext cx="9361040" cy="6107914"/>
          </a:xfrm>
          <a:prstGeom prst="rect">
            <a:avLst/>
          </a:prstGeom>
          <a:noFill/>
        </p:spPr>
      </p:pic>
      <p:sp>
        <p:nvSpPr>
          <p:cNvPr id="8" name="Rectangle 7"/>
          <p:cNvSpPr/>
          <p:nvPr/>
        </p:nvSpPr>
        <p:spPr>
          <a:xfrm>
            <a:off x="412752" y="8178385"/>
            <a:ext cx="7381379" cy="2800767"/>
          </a:xfrm>
          <a:prstGeom prst="rect">
            <a:avLst/>
          </a:prstGeom>
        </p:spPr>
        <p:txBody>
          <a:bodyPr wrap="square">
            <a:spAutoFit/>
          </a:bodyPr>
          <a:lstStyle/>
          <a:p>
            <a:pPr algn="l"/>
            <a:r>
              <a:rPr lang="en-US" sz="4400" b="1" dirty="0">
                <a:latin typeface="Lato Medium" charset="0"/>
                <a:ea typeface="Lato Medium" charset="0"/>
                <a:cs typeface="Lato Medium" charset="0"/>
              </a:rPr>
              <a:t>Multi-layer</a:t>
            </a:r>
            <a:r>
              <a:rPr lang="en-US" sz="4400" b="1" dirty="0"/>
              <a:t> DFT/DFTB3 </a:t>
            </a:r>
            <a:r>
              <a:rPr lang="en-US" sz="4400" dirty="0"/>
              <a:t>calculations: </a:t>
            </a:r>
            <a:endParaRPr lang="en-US" sz="4400" dirty="0" smtClean="0"/>
          </a:p>
          <a:p>
            <a:pPr algn="l"/>
            <a:r>
              <a:rPr lang="en-US" sz="4400" dirty="0" err="1" smtClean="0"/>
              <a:t>monoproplyene</a:t>
            </a:r>
            <a:r>
              <a:rPr lang="en-US" sz="4400" dirty="0" smtClean="0"/>
              <a:t> </a:t>
            </a:r>
            <a:r>
              <a:rPr lang="en-US" sz="4400" dirty="0"/>
              <a:t>glycol formation preferred</a:t>
            </a:r>
          </a:p>
        </p:txBody>
      </p:sp>
      <p:pic>
        <p:nvPicPr>
          <p:cNvPr id="1687554" name="Picture 2" descr="Abstract Image"/>
          <p:cNvPicPr>
            <a:picLocks noChangeAspect="1" noChangeArrowheads="1"/>
          </p:cNvPicPr>
          <p:nvPr/>
        </p:nvPicPr>
        <p:blipFill>
          <a:blip r:embed="rId5" cstate="print"/>
          <a:srcRect/>
          <a:stretch>
            <a:fillRect/>
          </a:stretch>
        </p:blipFill>
        <p:spPr bwMode="auto">
          <a:xfrm>
            <a:off x="10152114" y="1529408"/>
            <a:ext cx="7579786" cy="4320480"/>
          </a:xfrm>
          <a:prstGeom prst="rect">
            <a:avLst/>
          </a:prstGeom>
          <a:noFill/>
        </p:spPr>
      </p:pic>
    </p:spTree>
    <p:extLst>
      <p:ext uri="{BB962C8B-B14F-4D97-AF65-F5344CB8AC3E}">
        <p14:creationId xmlns:p14="http://schemas.microsoft.com/office/powerpoint/2010/main" val="1190109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Users\goumans\Documents\News items - articles\pictures\Li_SWCNT_Discharge.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95958" y="1395233"/>
            <a:ext cx="7692678" cy="4798657"/>
          </a:xfrm>
          <a:prstGeom prst="rect">
            <a:avLst/>
          </a:prstGeom>
          <a:noFill/>
        </p:spPr>
      </p:pic>
      <p:sp>
        <p:nvSpPr>
          <p:cNvPr id="2" name="Title 1"/>
          <p:cNvSpPr>
            <a:spLocks noGrp="1"/>
          </p:cNvSpPr>
          <p:nvPr>
            <p:ph type="title"/>
          </p:nvPr>
        </p:nvSpPr>
        <p:spPr/>
        <p:txBody>
          <a:bodyPr>
            <a:normAutofit fontScale="90000"/>
          </a:bodyPr>
          <a:lstStyle/>
          <a:p>
            <a:r>
              <a:rPr lang="en-US" dirty="0" smtClean="0"/>
              <a:t>ReaxFF – reactive molecular dynamics</a:t>
            </a:r>
            <a:endParaRPr lang="en-US" dirty="0"/>
          </a:p>
        </p:txBody>
      </p:sp>
      <p:sp>
        <p:nvSpPr>
          <p:cNvPr id="9" name="Rectangle 8"/>
          <p:cNvSpPr/>
          <p:nvPr/>
        </p:nvSpPr>
        <p:spPr>
          <a:xfrm>
            <a:off x="9988761" y="11452489"/>
            <a:ext cx="8573100" cy="954107"/>
          </a:xfrm>
          <a:prstGeom prst="rect">
            <a:avLst/>
          </a:prstGeom>
        </p:spPr>
        <p:txBody>
          <a:bodyPr wrap="square">
            <a:spAutoFit/>
          </a:bodyPr>
          <a:lstStyle/>
          <a:p>
            <a:r>
              <a:rPr lang="en-US" sz="2800" dirty="0" err="1" smtClean="0">
                <a:latin typeface="Lato Medium" charset="0"/>
                <a:ea typeface="Lato Medium" charset="0"/>
                <a:cs typeface="Lato Medium" charset="0"/>
              </a:rPr>
              <a:t>Pd-catalysed</a:t>
            </a:r>
            <a:r>
              <a:rPr lang="en-US" sz="2800" dirty="0" smtClean="0">
                <a:latin typeface="Lato Medium" charset="0"/>
                <a:ea typeface="Lato Medium" charset="0"/>
                <a:cs typeface="Lato Medium" charset="0"/>
              </a:rPr>
              <a:t> CO oxidation </a:t>
            </a:r>
            <a:r>
              <a:rPr lang="en-US" sz="2800" dirty="0" err="1" smtClean="0">
                <a:latin typeface="Lato Medium" charset="0"/>
                <a:ea typeface="Lato Medium" charset="0"/>
                <a:cs typeface="Lato Medium" charset="0"/>
              </a:rPr>
              <a:t>GCMC+ReaxFF</a:t>
            </a:r>
            <a:endParaRPr lang="en-US" sz="2800" dirty="0" smtClean="0">
              <a:latin typeface="Lato Medium" charset="0"/>
              <a:ea typeface="Lato Medium" charset="0"/>
              <a:cs typeface="Lato Medium" charset="0"/>
            </a:endParaRPr>
          </a:p>
          <a:p>
            <a:r>
              <a:rPr lang="en-US" sz="2800" dirty="0" smtClean="0">
                <a:latin typeface="Lato Medium" charset="0"/>
                <a:ea typeface="Lato Medium" charset="0"/>
                <a:cs typeface="Lato Medium" charset="0"/>
              </a:rPr>
              <a:t>J</a:t>
            </a:r>
            <a:r>
              <a:rPr lang="en-US" sz="2800" dirty="0">
                <a:latin typeface="Lato Medium" charset="0"/>
                <a:ea typeface="Lato Medium" charset="0"/>
                <a:cs typeface="Lato Medium" charset="0"/>
              </a:rPr>
              <a:t>. Chem. Phys., </a:t>
            </a:r>
            <a:r>
              <a:rPr lang="en-US" sz="2800" b="1" dirty="0">
                <a:latin typeface="Lato Medium" charset="0"/>
                <a:ea typeface="Lato Medium" charset="0"/>
                <a:cs typeface="Lato Medium" charset="0"/>
              </a:rPr>
              <a:t>139</a:t>
            </a:r>
            <a:r>
              <a:rPr lang="en-US" sz="2800" dirty="0">
                <a:latin typeface="Lato Medium" charset="0"/>
                <a:ea typeface="Lato Medium" charset="0"/>
                <a:cs typeface="Lato Medium" charset="0"/>
              </a:rPr>
              <a:t> </a:t>
            </a:r>
            <a:r>
              <a:rPr lang="en-US" sz="2800" dirty="0" smtClean="0">
                <a:latin typeface="Lato Medium" charset="0"/>
                <a:ea typeface="Lato Medium" charset="0"/>
                <a:cs typeface="Lato Medium" charset="0"/>
              </a:rPr>
              <a:t> 044109 (2013)</a:t>
            </a:r>
            <a:endParaRPr lang="en-US" sz="2800" dirty="0">
              <a:latin typeface="Lato Medium" charset="0"/>
              <a:ea typeface="Lato Medium" charset="0"/>
              <a:cs typeface="Lato Medium"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06586" y="1395233"/>
            <a:ext cx="6000874" cy="4214747"/>
          </a:xfrm>
          <a:prstGeom prst="rect">
            <a:avLst/>
          </a:prstGeom>
        </p:spPr>
      </p:pic>
      <p:sp>
        <p:nvSpPr>
          <p:cNvPr id="18" name="TextBox 16"/>
          <p:cNvSpPr txBox="1">
            <a:spLocks noChangeArrowheads="1"/>
          </p:cNvSpPr>
          <p:nvPr/>
        </p:nvSpPr>
        <p:spPr bwMode="auto">
          <a:xfrm>
            <a:off x="10335061" y="5685084"/>
            <a:ext cx="7263168" cy="954107"/>
          </a:xfrm>
          <a:prstGeom prst="rect">
            <a:avLst/>
          </a:prstGeom>
          <a:noFill/>
          <a:ln w="9525">
            <a:noFill/>
            <a:miter lim="800000"/>
            <a:headEnd/>
            <a:tailEnd/>
          </a:ln>
        </p:spPr>
        <p:txBody>
          <a:bodyPr wrap="square">
            <a:spAutoFit/>
          </a:bodyPr>
          <a:lstStyle/>
          <a:p>
            <a:r>
              <a:rPr lang="en-US" sz="2800" dirty="0" smtClean="0">
                <a:latin typeface="Lato" charset="0"/>
                <a:ea typeface="Lato" charset="0"/>
                <a:cs typeface="Lato" charset="0"/>
              </a:rPr>
              <a:t>Hydrogen </a:t>
            </a:r>
            <a:r>
              <a:rPr lang="en-US" sz="2800" dirty="0" err="1" smtClean="0">
                <a:latin typeface="Lato" charset="0"/>
                <a:ea typeface="Lato" charset="0"/>
                <a:cs typeface="Lato" charset="0"/>
              </a:rPr>
              <a:t>embrittlement</a:t>
            </a:r>
            <a:r>
              <a:rPr lang="en-US" sz="2800" dirty="0" smtClean="0">
                <a:latin typeface="Lato" charset="0"/>
                <a:ea typeface="Lato" charset="0"/>
                <a:cs typeface="Lato" charset="0"/>
              </a:rPr>
              <a:t> of steels </a:t>
            </a:r>
            <a:endParaRPr lang="en-US" sz="2800" dirty="0">
              <a:latin typeface="Lato" charset="0"/>
              <a:ea typeface="Lato" charset="0"/>
              <a:cs typeface="Lato" charset="0"/>
            </a:endParaRPr>
          </a:p>
          <a:p>
            <a:r>
              <a:rPr lang="pt-BR" sz="2800" dirty="0" err="1">
                <a:latin typeface="Lato" charset="0"/>
                <a:ea typeface="Lato" charset="0"/>
                <a:cs typeface="Lato" charset="0"/>
              </a:rPr>
              <a:t>Phys</a:t>
            </a:r>
            <a:r>
              <a:rPr lang="pt-BR" sz="2800" dirty="0">
                <a:latin typeface="Lato" charset="0"/>
                <a:ea typeface="Lato" charset="0"/>
                <a:cs typeface="Lato" charset="0"/>
              </a:rPr>
              <a:t>. </a:t>
            </a:r>
            <a:r>
              <a:rPr lang="pt-BR" sz="2800" dirty="0" err="1">
                <a:latin typeface="Lato" charset="0"/>
                <a:ea typeface="Lato" charset="0"/>
                <a:cs typeface="Lato" charset="0"/>
              </a:rPr>
              <a:t>Chem</a:t>
            </a:r>
            <a:r>
              <a:rPr lang="pt-BR" sz="2800" dirty="0">
                <a:latin typeface="Lato" charset="0"/>
                <a:ea typeface="Lato" charset="0"/>
                <a:cs typeface="Lato" charset="0"/>
              </a:rPr>
              <a:t>. </a:t>
            </a:r>
            <a:r>
              <a:rPr lang="pt-BR" sz="2800" dirty="0" err="1">
                <a:latin typeface="Lato" charset="0"/>
                <a:ea typeface="Lato" charset="0"/>
                <a:cs typeface="Lato" charset="0"/>
              </a:rPr>
              <a:t>Chem</a:t>
            </a:r>
            <a:r>
              <a:rPr lang="pt-BR" sz="2800" dirty="0">
                <a:latin typeface="Lato" charset="0"/>
                <a:ea typeface="Lato" charset="0"/>
                <a:cs typeface="Lato" charset="0"/>
              </a:rPr>
              <a:t>. </a:t>
            </a:r>
            <a:r>
              <a:rPr lang="pt-BR" sz="2800" dirty="0" err="1">
                <a:latin typeface="Lato" charset="0"/>
                <a:ea typeface="Lato" charset="0"/>
                <a:cs typeface="Lato" charset="0"/>
              </a:rPr>
              <a:t>Phys</a:t>
            </a:r>
            <a:r>
              <a:rPr lang="pt-BR" sz="2800" dirty="0">
                <a:latin typeface="Lato" charset="0"/>
                <a:ea typeface="Lato" charset="0"/>
                <a:cs typeface="Lato" charset="0"/>
              </a:rPr>
              <a:t>. 18 761-771 (2016</a:t>
            </a:r>
            <a:r>
              <a:rPr lang="pt-BR" sz="2800" dirty="0" smtClean="0">
                <a:latin typeface="Lato" charset="0"/>
                <a:ea typeface="Lato" charset="0"/>
                <a:cs typeface="Lato" charset="0"/>
              </a:rPr>
              <a:t>)</a:t>
            </a:r>
            <a:endParaRPr lang="en-US" sz="2800" dirty="0">
              <a:latin typeface="Lato" charset="0"/>
              <a:ea typeface="Lato" charset="0"/>
              <a:cs typeface="Lato" charset="0"/>
            </a:endParaRPr>
          </a:p>
        </p:txBody>
      </p:sp>
      <p:pic>
        <p:nvPicPr>
          <p:cNvPr id="11"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30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12144375" y="7286155"/>
            <a:ext cx="3997802" cy="3962579"/>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19" name="TextBox 18"/>
          <p:cNvSpPr txBox="1">
            <a:spLocks noChangeArrowheads="1"/>
          </p:cNvSpPr>
          <p:nvPr/>
        </p:nvSpPr>
        <p:spPr bwMode="auto">
          <a:xfrm>
            <a:off x="1454779" y="5904730"/>
            <a:ext cx="7533857" cy="954107"/>
          </a:xfrm>
          <a:prstGeom prst="rect">
            <a:avLst/>
          </a:prstGeom>
          <a:noFill/>
          <a:ln w="9525">
            <a:noFill/>
            <a:miter lim="800000"/>
            <a:headEnd/>
            <a:tailEnd/>
          </a:ln>
        </p:spPr>
        <p:txBody>
          <a:bodyPr wrap="square">
            <a:spAutoFit/>
          </a:bodyPr>
          <a:lstStyle/>
          <a:p>
            <a:r>
              <a:rPr lang="en-US" sz="2800" dirty="0" smtClean="0">
                <a:latin typeface="Lato Medium" charset="0"/>
                <a:ea typeface="Lato Medium" charset="0"/>
                <a:cs typeface="Lato Medium" charset="0"/>
              </a:rPr>
              <a:t>Li battery discharge: </a:t>
            </a:r>
            <a:r>
              <a:rPr lang="en-US" sz="2800" dirty="0">
                <a:latin typeface="Lato" charset="0"/>
                <a:ea typeface="Lato" charset="0"/>
                <a:cs typeface="Lato" charset="0"/>
              </a:rPr>
              <a:t> </a:t>
            </a:r>
            <a:r>
              <a:rPr lang="en-US" sz="2800" dirty="0" smtClean="0">
                <a:latin typeface="Lato" charset="0"/>
                <a:ea typeface="Lato" charset="0"/>
                <a:cs typeface="Lato" charset="0"/>
              </a:rPr>
              <a:t>J. </a:t>
            </a:r>
            <a:r>
              <a:rPr lang="en-US" sz="2800" dirty="0" err="1" smtClean="0">
                <a:latin typeface="Lato" charset="0"/>
                <a:ea typeface="Lato" charset="0"/>
                <a:cs typeface="Lato" charset="0"/>
              </a:rPr>
              <a:t>Electrochem</a:t>
            </a:r>
            <a:r>
              <a:rPr lang="en-US" sz="2800" dirty="0" smtClean="0">
                <a:latin typeface="Lato" charset="0"/>
                <a:ea typeface="Lato" charset="0"/>
                <a:cs typeface="Lato" charset="0"/>
              </a:rPr>
              <a:t>. Soc.</a:t>
            </a:r>
            <a:endParaRPr lang="en-US" sz="2800" dirty="0" smtClean="0">
              <a:latin typeface="Lato Medium" charset="0"/>
              <a:ea typeface="Lato Medium" charset="0"/>
              <a:cs typeface="Lato Medium" charset="0"/>
            </a:endParaRPr>
          </a:p>
          <a:p>
            <a:r>
              <a:rPr lang="en-US" sz="2800" dirty="0" smtClean="0">
                <a:solidFill>
                  <a:schemeClr val="tx1"/>
                </a:solidFill>
                <a:latin typeface="Lato Medium" pitchFamily="34" charset="0"/>
                <a:ea typeface="Lato Medium" pitchFamily="34" charset="0"/>
                <a:cs typeface="Lato Medium" pitchFamily="34" charset="0"/>
              </a:rPr>
              <a:t> </a:t>
            </a:r>
            <a:r>
              <a:rPr lang="en-US" sz="2800" b="1" dirty="0" smtClean="0">
                <a:solidFill>
                  <a:schemeClr val="tx1"/>
                </a:solidFill>
                <a:latin typeface="Lato Medium" pitchFamily="34" charset="0"/>
                <a:ea typeface="Lato Medium" pitchFamily="34" charset="0"/>
                <a:cs typeface="Lato Medium" pitchFamily="34" charset="0"/>
              </a:rPr>
              <a:t>161</a:t>
            </a:r>
            <a:r>
              <a:rPr lang="en-US" sz="2800" dirty="0" smtClean="0">
                <a:solidFill>
                  <a:schemeClr val="tx1"/>
                </a:solidFill>
                <a:latin typeface="Lato Medium" pitchFamily="34" charset="0"/>
                <a:ea typeface="Lato Medium" pitchFamily="34" charset="0"/>
                <a:cs typeface="Lato Medium" pitchFamily="34" charset="0"/>
              </a:rPr>
              <a:t>, E3009 (2014); PCCP,</a:t>
            </a:r>
            <a:r>
              <a:rPr lang="en-US" sz="2800" dirty="0">
                <a:solidFill>
                  <a:schemeClr val="tx1"/>
                </a:solidFill>
                <a:latin typeface="Lato Medium" pitchFamily="34" charset="0"/>
                <a:ea typeface="Lato Medium" pitchFamily="34" charset="0"/>
                <a:cs typeface="Lato Medium" pitchFamily="34" charset="0"/>
              </a:rPr>
              <a:t> </a:t>
            </a:r>
            <a:r>
              <a:rPr lang="en-US" sz="2800" b="1" dirty="0">
                <a:solidFill>
                  <a:schemeClr val="tx1"/>
                </a:solidFill>
                <a:latin typeface="Lato Medium" pitchFamily="34" charset="0"/>
                <a:ea typeface="Lato Medium" pitchFamily="34" charset="0"/>
                <a:cs typeface="Lato Medium" pitchFamily="34" charset="0"/>
              </a:rPr>
              <a:t>17</a:t>
            </a:r>
            <a:r>
              <a:rPr lang="en-US" sz="2800" dirty="0">
                <a:solidFill>
                  <a:schemeClr val="tx1"/>
                </a:solidFill>
                <a:latin typeface="Lato Medium" pitchFamily="34" charset="0"/>
                <a:ea typeface="Lato Medium" pitchFamily="34" charset="0"/>
                <a:cs typeface="Lato Medium" pitchFamily="34" charset="0"/>
              </a:rPr>
              <a:t>, </a:t>
            </a:r>
            <a:r>
              <a:rPr lang="en-US" sz="2800" dirty="0" smtClean="0">
                <a:solidFill>
                  <a:schemeClr val="tx1"/>
                </a:solidFill>
                <a:latin typeface="Lato Medium" pitchFamily="34" charset="0"/>
                <a:ea typeface="Lato Medium" pitchFamily="34" charset="0"/>
                <a:cs typeface="Lato Medium" pitchFamily="34" charset="0"/>
              </a:rPr>
              <a:t>3383 (</a:t>
            </a:r>
            <a:r>
              <a:rPr lang="en-US" sz="2800" dirty="0">
                <a:solidFill>
                  <a:schemeClr val="tx1"/>
                </a:solidFill>
                <a:latin typeface="Lato Medium" pitchFamily="34" charset="0"/>
                <a:ea typeface="Lato Medium" pitchFamily="34" charset="0"/>
                <a:cs typeface="Lato Medium" pitchFamily="34" charset="0"/>
              </a:rPr>
              <a:t>2015</a:t>
            </a:r>
            <a:r>
              <a:rPr lang="en-US" sz="2800" dirty="0" smtClean="0">
                <a:solidFill>
                  <a:schemeClr val="tx1"/>
                </a:solidFill>
                <a:latin typeface="Lato Medium" pitchFamily="34" charset="0"/>
                <a:ea typeface="Lato Medium" pitchFamily="34" charset="0"/>
                <a:cs typeface="Lato Medium" pitchFamily="34" charset="0"/>
              </a:rPr>
              <a:t>)</a:t>
            </a:r>
            <a:endParaRPr lang="en-US" sz="2800" dirty="0">
              <a:solidFill>
                <a:schemeClr val="tx1"/>
              </a:solidFill>
              <a:latin typeface="Lato Medium" pitchFamily="34" charset="0"/>
              <a:ea typeface="Lato Medium" pitchFamily="34" charset="0"/>
              <a:cs typeface="Lato Medium" pitchFamily="34" charset="0"/>
            </a:endParaRPr>
          </a:p>
        </p:txBody>
      </p:sp>
      <p:pic>
        <p:nvPicPr>
          <p:cNvPr id="1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07534" y="7558642"/>
            <a:ext cx="8716045" cy="3756211"/>
          </a:xfrm>
          <a:prstGeom prst="rect">
            <a:avLst/>
          </a:prstGeom>
          <a:noFill/>
          <a:ln cmpd="dbl">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807534" y="11327505"/>
            <a:ext cx="8716045" cy="1077218"/>
          </a:xfrm>
          <a:prstGeom prst="rect">
            <a:avLst/>
          </a:prstGeom>
        </p:spPr>
        <p:txBody>
          <a:bodyPr wrap="square">
            <a:spAutoFit/>
          </a:bodyPr>
          <a:lstStyle/>
          <a:p>
            <a:r>
              <a:rPr lang="en-US" sz="3200" dirty="0" smtClean="0">
                <a:latin typeface="Lato Medium" pitchFamily="34" charset="0"/>
                <a:ea typeface="Lato Medium" pitchFamily="34" charset="0"/>
                <a:cs typeface="Lato Medium" pitchFamily="34" charset="0"/>
              </a:rPr>
              <a:t>Crystallization TiO</a:t>
            </a:r>
            <a:r>
              <a:rPr lang="en-US" sz="3200" baseline="-25000" dirty="0" smtClean="0">
                <a:latin typeface="Lato Medium" pitchFamily="34" charset="0"/>
                <a:ea typeface="Lato Medium" pitchFamily="34" charset="0"/>
                <a:cs typeface="Lato Medium" pitchFamily="34" charset="0"/>
              </a:rPr>
              <a:t>2</a:t>
            </a:r>
            <a:r>
              <a:rPr lang="en-US" sz="3200" dirty="0" smtClean="0">
                <a:latin typeface="Lato Medium" pitchFamily="34" charset="0"/>
                <a:ea typeface="Lato Medium" pitchFamily="34" charset="0"/>
                <a:cs typeface="Lato Medium" pitchFamily="34" charset="0"/>
              </a:rPr>
              <a:t> </a:t>
            </a:r>
            <a:r>
              <a:rPr lang="en-US" sz="3200" dirty="0" err="1" smtClean="0">
                <a:latin typeface="Lato Medium" pitchFamily="34" charset="0"/>
                <a:ea typeface="Lato Medium" pitchFamily="34" charset="0"/>
                <a:cs typeface="Lato Medium" pitchFamily="34" charset="0"/>
              </a:rPr>
              <a:t>nano</a:t>
            </a:r>
            <a:r>
              <a:rPr lang="en-US" sz="3200" dirty="0" smtClean="0">
                <a:latin typeface="Lato Medium" pitchFamily="34" charset="0"/>
                <a:ea typeface="Lato Medium" pitchFamily="34" charset="0"/>
                <a:cs typeface="Lato Medium" pitchFamily="34" charset="0"/>
              </a:rPr>
              <a:t>-particles in water</a:t>
            </a:r>
            <a:br>
              <a:rPr lang="en-US" sz="3200" dirty="0" smtClean="0">
                <a:latin typeface="Lato Medium" pitchFamily="34" charset="0"/>
                <a:ea typeface="Lato Medium" pitchFamily="34" charset="0"/>
                <a:cs typeface="Lato Medium" pitchFamily="34" charset="0"/>
              </a:rPr>
            </a:br>
            <a:r>
              <a:rPr lang="en-US" sz="3200" dirty="0" smtClean="0">
                <a:latin typeface="Lato Medium" pitchFamily="34" charset="0"/>
                <a:ea typeface="Lato Medium" pitchFamily="34" charset="0"/>
                <a:cs typeface="Lato Medium" pitchFamily="34" charset="0"/>
              </a:rPr>
              <a:t> </a:t>
            </a:r>
            <a:r>
              <a:rPr lang="en-US" sz="3200" dirty="0" smtClean="0">
                <a:latin typeface="Lato Medium" pitchFamily="34" charset="0"/>
                <a:ea typeface="Lato Medium" pitchFamily="34" charset="0"/>
                <a:cs typeface="Lato Medium" pitchFamily="34" charset="0"/>
                <a:hlinkClick r:id="rId7"/>
              </a:rPr>
              <a:t>Nano Lett. </a:t>
            </a:r>
            <a:r>
              <a:rPr lang="en-US" sz="3200" b="1" dirty="0" smtClean="0">
                <a:latin typeface="Lato Medium" pitchFamily="34" charset="0"/>
                <a:ea typeface="Lato Medium" pitchFamily="34" charset="0"/>
                <a:cs typeface="Lato Medium" pitchFamily="34" charset="0"/>
                <a:hlinkClick r:id="rId7"/>
              </a:rPr>
              <a:t>14</a:t>
            </a:r>
            <a:r>
              <a:rPr lang="en-US" sz="3200" dirty="0" smtClean="0">
                <a:latin typeface="Lato Medium" pitchFamily="34" charset="0"/>
                <a:ea typeface="Lato Medium" pitchFamily="34" charset="0"/>
                <a:cs typeface="Lato Medium" pitchFamily="34" charset="0"/>
                <a:hlinkClick r:id="rId7"/>
              </a:rPr>
              <a:t>, 1836-1842 (2014)</a:t>
            </a:r>
            <a:endParaRPr lang="en-US" sz="3200" dirty="0">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201673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ReaxFF</a:t>
            </a:r>
            <a:r>
              <a:rPr lang="en-US" dirty="0" smtClean="0"/>
              <a:t>: introduction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5134" y="3999925"/>
            <a:ext cx="14287500" cy="8271007"/>
          </a:xfrm>
          <a:prstGeom prst="rect">
            <a:avLst/>
          </a:prstGeom>
        </p:spPr>
      </p:pic>
      <p:sp>
        <p:nvSpPr>
          <p:cNvPr id="11" name="Content Placeholder 2"/>
          <p:cNvSpPr>
            <a:spLocks noGrp="1"/>
          </p:cNvSpPr>
          <p:nvPr>
            <p:ph sz="quarter" idx="11"/>
          </p:nvPr>
        </p:nvSpPr>
        <p:spPr>
          <a:xfrm>
            <a:off x="655134" y="1771075"/>
            <a:ext cx="16978313" cy="7481348"/>
          </a:xfrm>
        </p:spPr>
        <p:txBody>
          <a:bodyPr>
            <a:noAutofit/>
          </a:bodyPr>
          <a:lstStyle/>
          <a:p>
            <a:pPr eaLnBrk="1" hangingPunct="1"/>
            <a:r>
              <a:rPr lang="en-US" sz="4800" dirty="0" smtClean="0"/>
              <a:t>Simulate complex systems at realistic scales</a:t>
            </a:r>
          </a:p>
          <a:p>
            <a:pPr lvl="1"/>
            <a:r>
              <a:rPr lang="en-US" dirty="0" smtClean="0">
                <a:solidFill>
                  <a:srgbClr val="FF941E"/>
                </a:solidFill>
              </a:rPr>
              <a:t>Atomistic potentials: bond orders + charge update</a:t>
            </a:r>
          </a:p>
        </p:txBody>
      </p:sp>
      <p:sp>
        <p:nvSpPr>
          <p:cNvPr id="7" name="Rectangle 6"/>
          <p:cNvSpPr/>
          <p:nvPr/>
        </p:nvSpPr>
        <p:spPr>
          <a:xfrm>
            <a:off x="11201400" y="3542149"/>
            <a:ext cx="6198684" cy="1077218"/>
          </a:xfrm>
          <a:prstGeom prst="rect">
            <a:avLst/>
          </a:prstGeom>
        </p:spPr>
        <p:txBody>
          <a:bodyPr wrap="square">
            <a:spAutoFit/>
          </a:bodyPr>
          <a:lstStyle/>
          <a:p>
            <a:r>
              <a:rPr lang="nl-NL" sz="3200">
                <a:latin typeface="Lato" charset="0"/>
                <a:ea typeface="Lato" charset="0"/>
                <a:cs typeface="Lato" charset="0"/>
              </a:rPr>
              <a:t> A.C.T. </a:t>
            </a:r>
            <a:r>
              <a:rPr lang="nl-NL" sz="3200" dirty="0">
                <a:latin typeface="Lato" charset="0"/>
                <a:ea typeface="Lato" charset="0"/>
                <a:cs typeface="Lato" charset="0"/>
              </a:rPr>
              <a:t>van Duin et al ,J. </a:t>
            </a:r>
            <a:r>
              <a:rPr lang="nl-NL" sz="3200" dirty="0" err="1">
                <a:latin typeface="Lato" charset="0"/>
                <a:ea typeface="Lato" charset="0"/>
                <a:cs typeface="Lato" charset="0"/>
              </a:rPr>
              <a:t>Phys</a:t>
            </a:r>
            <a:r>
              <a:rPr lang="nl-NL" sz="3200" dirty="0">
                <a:latin typeface="Lato" charset="0"/>
                <a:ea typeface="Lato" charset="0"/>
                <a:cs typeface="Lato" charset="0"/>
              </a:rPr>
              <a:t>. </a:t>
            </a:r>
            <a:r>
              <a:rPr lang="nl-NL" sz="3200" dirty="0" err="1">
                <a:latin typeface="Lato" charset="0"/>
                <a:ea typeface="Lato" charset="0"/>
                <a:cs typeface="Lato" charset="0"/>
              </a:rPr>
              <a:t>Chem</a:t>
            </a:r>
            <a:r>
              <a:rPr lang="nl-NL" sz="3200" dirty="0">
                <a:latin typeface="Lato" charset="0"/>
                <a:ea typeface="Lato" charset="0"/>
                <a:cs typeface="Lato" charset="0"/>
              </a:rPr>
              <a:t>. A 2001 , 105, 9396-9409.</a:t>
            </a:r>
            <a:endParaRPr lang="en-US" sz="3200" dirty="0">
              <a:latin typeface="Lato" charset="0"/>
              <a:ea typeface="Lato" charset="0"/>
              <a:cs typeface="Lato" charset="0"/>
            </a:endParaRPr>
          </a:p>
        </p:txBody>
      </p:sp>
    </p:spTree>
    <p:extLst>
      <p:ext uri="{BB962C8B-B14F-4D97-AF65-F5344CB8AC3E}">
        <p14:creationId xmlns:p14="http://schemas.microsoft.com/office/powerpoint/2010/main" val="1456723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964407" y="1866901"/>
            <a:ext cx="10179844" cy="320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4350" indent="-514350" algn="l">
              <a:buFont typeface="Arial" charset="0"/>
              <a:buChar char="•"/>
            </a:pPr>
            <a:r>
              <a:rPr lang="en-GB" altLang="en-US" sz="4050" dirty="0">
                <a:latin typeface="Lato" charset="0"/>
                <a:ea typeface="Lato" charset="0"/>
                <a:cs typeface="Lato" charset="0"/>
              </a:rPr>
              <a:t>No discontinuities in energy or forces</a:t>
            </a:r>
          </a:p>
          <a:p>
            <a:pPr marL="514350" indent="-514350" algn="l">
              <a:buFont typeface="Arial" charset="0"/>
              <a:buChar char="•"/>
            </a:pPr>
            <a:endParaRPr lang="en-GB" altLang="en-US" sz="4050" dirty="0">
              <a:latin typeface="Lato" charset="0"/>
              <a:ea typeface="Lato" charset="0"/>
              <a:cs typeface="Lato" charset="0"/>
            </a:endParaRPr>
          </a:p>
          <a:p>
            <a:pPr marL="514350" indent="-514350" algn="l">
              <a:buFont typeface="Arial" charset="0"/>
              <a:buChar char="•"/>
            </a:pPr>
            <a:r>
              <a:rPr lang="en-GB" altLang="en-US" sz="4050" dirty="0">
                <a:latin typeface="Lato" charset="0"/>
                <a:ea typeface="Lato" charset="0"/>
                <a:cs typeface="Lato" charset="0"/>
              </a:rPr>
              <a:t>No pre-defined reaction sites or types</a:t>
            </a:r>
          </a:p>
          <a:p>
            <a:pPr marL="514350" indent="-514350" algn="l">
              <a:buFont typeface="Arial" charset="0"/>
              <a:buChar char="•"/>
            </a:pPr>
            <a:endParaRPr lang="en-GB" altLang="en-US" sz="4050" dirty="0">
              <a:latin typeface="Lato" charset="0"/>
              <a:ea typeface="Lato" charset="0"/>
              <a:cs typeface="Lato" charset="0"/>
            </a:endParaRPr>
          </a:p>
          <a:p>
            <a:pPr marL="514350" indent="-514350" algn="l">
              <a:buFont typeface="Arial" charset="0"/>
              <a:buChar char="•"/>
            </a:pPr>
            <a:r>
              <a:rPr lang="en-GB" altLang="en-US" sz="4050" dirty="0">
                <a:latin typeface="Lato" charset="0"/>
                <a:ea typeface="Lato" charset="0"/>
                <a:cs typeface="Lato" charset="0"/>
              </a:rPr>
              <a:t>Only 1 atom type per element</a:t>
            </a:r>
          </a:p>
        </p:txBody>
      </p:sp>
      <p:sp>
        <p:nvSpPr>
          <p:cNvPr id="44035" name="Rectangle 4"/>
          <p:cNvSpPr>
            <a:spLocks noChangeArrowheads="1"/>
          </p:cNvSpPr>
          <p:nvPr/>
        </p:nvSpPr>
        <p:spPr bwMode="auto">
          <a:xfrm>
            <a:off x="3084224" y="-1593058"/>
            <a:ext cx="18473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en-US" sz="3000"/>
          </a:p>
        </p:txBody>
      </p:sp>
      <p:sp>
        <p:nvSpPr>
          <p:cNvPr id="5" name="Rectangle 2"/>
          <p:cNvSpPr txBox="1">
            <a:spLocks noChangeArrowheads="1"/>
          </p:cNvSpPr>
          <p:nvPr/>
        </p:nvSpPr>
        <p:spPr>
          <a:xfrm>
            <a:off x="0" y="11430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General </a:t>
            </a:r>
            <a:r>
              <a:rPr lang="en-US" sz="7575" dirty="0" err="1"/>
              <a:t>ReaxFF</a:t>
            </a:r>
            <a:r>
              <a:rPr lang="en-US" sz="7575" dirty="0"/>
              <a:t> rules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4407" y="5686426"/>
            <a:ext cx="11866793" cy="147875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4407" y="7490385"/>
            <a:ext cx="14894718" cy="4157259"/>
          </a:xfrm>
          <a:prstGeom prst="rect">
            <a:avLst/>
          </a:prstGeom>
        </p:spPr>
      </p:pic>
    </p:spTree>
    <p:extLst>
      <p:ext uri="{BB962C8B-B14F-4D97-AF65-F5344CB8AC3E}">
        <p14:creationId xmlns:p14="http://schemas.microsoft.com/office/powerpoint/2010/main" val="1838221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328612" y="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err="1"/>
              <a:t>ReaxFF</a:t>
            </a:r>
            <a:r>
              <a:rPr lang="en-US" sz="7575" dirty="0"/>
              <a:t> parameters, transferability</a:t>
            </a: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4158" y="2452469"/>
            <a:ext cx="12120562" cy="8181380"/>
          </a:xfrm>
          <a:prstGeom prst="rect">
            <a:avLst/>
          </a:prstGeom>
        </p:spPr>
      </p:pic>
      <p:sp>
        <p:nvSpPr>
          <p:cNvPr id="48" name="Content Placeholder 2"/>
          <p:cNvSpPr txBox="1">
            <a:spLocks/>
          </p:cNvSpPr>
          <p:nvPr/>
        </p:nvSpPr>
        <p:spPr>
          <a:xfrm>
            <a:off x="448152" y="2138239"/>
            <a:ext cx="7922418" cy="9613493"/>
          </a:xfrm>
          <a:prstGeom prst="rect">
            <a:avLst/>
          </a:prstGeom>
        </p:spPr>
        <p:txBody>
          <a:bodyPr>
            <a:normAutofit fontScale="92500" lnSpcReduction="1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300" dirty="0">
                <a:latin typeface="Lato Medium" charset="0"/>
                <a:ea typeface="Lato Medium" charset="0"/>
                <a:cs typeface="Lato Medium" charset="0"/>
              </a:rPr>
              <a:t>m</a:t>
            </a:r>
            <a:r>
              <a:rPr lang="en-US" sz="4300" dirty="0" smtClean="0">
                <a:latin typeface="Lato Medium" charset="0"/>
                <a:ea typeface="Lato Medium" charset="0"/>
                <a:cs typeface="Lato Medium" charset="0"/>
              </a:rPr>
              <a:t>any </a:t>
            </a:r>
            <a:r>
              <a:rPr lang="en-US" sz="4300" dirty="0">
                <a:latin typeface="Lato Medium" charset="0"/>
                <a:ea typeface="Lato Medium" charset="0"/>
                <a:cs typeface="Lato Medium" charset="0"/>
              </a:rPr>
              <a:t>elements studied</a:t>
            </a:r>
          </a:p>
          <a:p>
            <a:pPr hangingPunct="1"/>
            <a:r>
              <a:rPr lang="en-US" sz="4300" dirty="0" smtClean="0">
                <a:latin typeface="Lato Medium" charset="0"/>
                <a:ea typeface="Lato Medium" charset="0"/>
                <a:cs typeface="Lato Medium" charset="0"/>
              </a:rPr>
              <a:t>each pair needs bonded terms</a:t>
            </a:r>
          </a:p>
          <a:p>
            <a:pPr hangingPunct="1"/>
            <a:r>
              <a:rPr lang="en-US" sz="4300" dirty="0" smtClean="0">
                <a:latin typeface="Lato Medium" charset="0"/>
                <a:ea typeface="Lato Medium" charset="0"/>
                <a:cs typeface="Lato Medium" charset="0"/>
              </a:rPr>
              <a:t>validate </a:t>
            </a:r>
            <a:r>
              <a:rPr lang="en-US" sz="4300" dirty="0">
                <a:latin typeface="Lato Medium" charset="0"/>
                <a:ea typeface="Lato Medium" charset="0"/>
                <a:cs typeface="Lato Medium" charset="0"/>
              </a:rPr>
              <a:t>force field</a:t>
            </a:r>
          </a:p>
          <a:p>
            <a:pPr lvl="2" hangingPunct="1"/>
            <a:r>
              <a:rPr lang="en-US" sz="3300" dirty="0"/>
              <a:t>GUI checks</a:t>
            </a:r>
          </a:p>
          <a:p>
            <a:pPr lvl="2" hangingPunct="1"/>
            <a:r>
              <a:rPr lang="en-US" sz="3300" dirty="0"/>
              <a:t>training data </a:t>
            </a:r>
            <a:r>
              <a:rPr lang="en-US" sz="3300" dirty="0" smtClean="0"/>
              <a:t>crucial</a:t>
            </a:r>
          </a:p>
          <a:p>
            <a:pPr lvl="2" hangingPunct="1"/>
            <a:r>
              <a:rPr lang="en-US" sz="3300" dirty="0" smtClean="0"/>
              <a:t>application specific</a:t>
            </a:r>
          </a:p>
          <a:p>
            <a:pPr lvl="2" hangingPunct="1"/>
            <a:endParaRPr lang="en-US" sz="4200" dirty="0"/>
          </a:p>
          <a:p>
            <a:pPr hangingPunct="1"/>
            <a:r>
              <a:rPr lang="en-US" sz="4050" dirty="0"/>
              <a:t>New parameters</a:t>
            </a:r>
          </a:p>
          <a:p>
            <a:pPr lvl="1" hangingPunct="1"/>
            <a:r>
              <a:rPr lang="en-US" sz="3150" dirty="0"/>
              <a:t>ADF 2013: 17 sets, 19 elements</a:t>
            </a:r>
          </a:p>
          <a:p>
            <a:pPr lvl="1" hangingPunct="1"/>
            <a:r>
              <a:rPr lang="en-US" sz="3150" dirty="0"/>
              <a:t>ADF 2014: 38 sets, 29 elements</a:t>
            </a:r>
          </a:p>
          <a:p>
            <a:pPr lvl="1" hangingPunct="1"/>
            <a:r>
              <a:rPr lang="en-US" sz="3150" dirty="0"/>
              <a:t>ADF 2016: 58 sets, </a:t>
            </a:r>
            <a:r>
              <a:rPr lang="en-US" sz="3150" dirty="0" smtClean="0"/>
              <a:t>38 elements</a:t>
            </a:r>
          </a:p>
          <a:p>
            <a:pPr lvl="1" hangingPunct="1"/>
            <a:r>
              <a:rPr lang="en-US" sz="3150" dirty="0" smtClean="0"/>
              <a:t>ADF 2017: 79 sets, </a:t>
            </a:r>
            <a:r>
              <a:rPr lang="en-US" sz="3150" dirty="0"/>
              <a:t>38 </a:t>
            </a:r>
            <a:r>
              <a:rPr lang="en-US" sz="3150" dirty="0" smtClean="0"/>
              <a:t>elements </a:t>
            </a:r>
            <a:endParaRPr lang="en-US" sz="3150" dirty="0"/>
          </a:p>
          <a:p>
            <a:pPr lvl="1" hangingPunct="1"/>
            <a:r>
              <a:rPr lang="en-US" sz="3150" dirty="0"/>
              <a:t>van </a:t>
            </a:r>
            <a:r>
              <a:rPr lang="en-US" sz="3150" dirty="0" err="1"/>
              <a:t>Duin</a:t>
            </a:r>
            <a:r>
              <a:rPr lang="en-US" sz="3150" dirty="0"/>
              <a:t>, Goddard, others</a:t>
            </a:r>
          </a:p>
          <a:p>
            <a:pPr lvl="1" hangingPunct="1"/>
            <a:r>
              <a:rPr lang="en-US" sz="3150" dirty="0" err="1"/>
              <a:t>RxFF</a:t>
            </a:r>
            <a:r>
              <a:rPr lang="en-US" sz="3150" dirty="0"/>
              <a:t> consulting</a:t>
            </a:r>
          </a:p>
          <a:p>
            <a:pPr lvl="1" hangingPunct="1"/>
            <a:r>
              <a:rPr lang="en-US" sz="3150" u="sng" dirty="0">
                <a:hlinkClick r:id="rId4"/>
              </a:rPr>
              <a:t>MCFF </a:t>
            </a:r>
            <a:r>
              <a:rPr lang="en-US" sz="3150" u="sng" dirty="0" smtClean="0">
                <a:hlinkClick r:id="rId4"/>
              </a:rPr>
              <a:t>optimizer</a:t>
            </a:r>
            <a:endParaRPr lang="en-US" sz="3150" u="sng" dirty="0"/>
          </a:p>
          <a:p>
            <a:pPr lvl="1" hangingPunct="1"/>
            <a:endParaRPr lang="en-US" sz="3150" dirty="0"/>
          </a:p>
          <a:p>
            <a:pPr hangingPunct="1">
              <a:buFontTx/>
              <a:buNone/>
            </a:pPr>
            <a:endParaRPr lang="en-US" sz="3600" dirty="0"/>
          </a:p>
        </p:txBody>
      </p:sp>
    </p:spTree>
    <p:extLst>
      <p:ext uri="{BB962C8B-B14F-4D97-AF65-F5344CB8AC3E}">
        <p14:creationId xmlns:p14="http://schemas.microsoft.com/office/powerpoint/2010/main" val="1323683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989" y="2670722"/>
            <a:ext cx="7809887" cy="4210831"/>
          </a:xfrm>
          <a:prstGeom prst="rect">
            <a:avLst/>
          </a:prstGeom>
        </p:spPr>
      </p:pic>
      <p:sp>
        <p:nvSpPr>
          <p:cNvPr id="42" name="Rectangle 2"/>
          <p:cNvSpPr txBox="1">
            <a:spLocks noChangeArrowheads="1"/>
          </p:cNvSpPr>
          <p:nvPr/>
        </p:nvSpPr>
        <p:spPr>
          <a:xfrm>
            <a:off x="-328612" y="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err="1"/>
              <a:t>ReaxFF</a:t>
            </a:r>
            <a:r>
              <a:rPr lang="en-US" sz="7575" dirty="0"/>
              <a:t> </a:t>
            </a:r>
            <a:r>
              <a:rPr lang="en-US" sz="7575" dirty="0" smtClean="0"/>
              <a:t>tools in ADF Modeling Suite</a:t>
            </a:r>
            <a:endParaRPr lang="en-US" sz="7575" dirty="0"/>
          </a:p>
        </p:txBody>
      </p:sp>
      <p:pic>
        <p:nvPicPr>
          <p:cNvPr id="5" name="Picture 4"/>
          <p:cNvPicPr>
            <a:picLocks noChangeAspect="1"/>
          </p:cNvPicPr>
          <p:nvPr/>
        </p:nvPicPr>
        <p:blipFill>
          <a:blip r:embed="rId4" cstate="print"/>
          <a:stretch>
            <a:fillRect/>
          </a:stretch>
        </p:blipFill>
        <p:spPr>
          <a:xfrm>
            <a:off x="9773989" y="7962627"/>
            <a:ext cx="7831432" cy="4689948"/>
          </a:xfrm>
          <a:prstGeom prst="rect">
            <a:avLst/>
          </a:prstGeom>
        </p:spPr>
      </p:pic>
      <p:pic>
        <p:nvPicPr>
          <p:cNvPr id="6" name="Picture 3"/>
          <p:cNvPicPr>
            <a:picLocks noChangeAspect="1" noChangeArrowheads="1"/>
          </p:cNvPicPr>
          <p:nvPr/>
        </p:nvPicPr>
        <p:blipFill rotWithShape="1">
          <a:blip r:embed="rId5" cstate="print"/>
          <a:srcRect t="14460"/>
          <a:stretch/>
        </p:blipFill>
        <p:spPr bwMode="auto">
          <a:xfrm>
            <a:off x="478257" y="7604917"/>
            <a:ext cx="8380375" cy="4747737"/>
          </a:xfrm>
          <a:prstGeom prst="rect">
            <a:avLst/>
          </a:prstGeom>
          <a:noFill/>
          <a:ln w="9525">
            <a:noFill/>
            <a:miter lim="800000"/>
            <a:headEnd/>
            <a:tailEnd/>
          </a:ln>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220" y="2415915"/>
            <a:ext cx="8057172" cy="4323914"/>
          </a:xfrm>
          <a:prstGeom prst="rect">
            <a:avLst/>
          </a:prstGeom>
        </p:spPr>
      </p:pic>
      <p:sp>
        <p:nvSpPr>
          <p:cNvPr id="9" name="Rectangle 8"/>
          <p:cNvSpPr/>
          <p:nvPr/>
        </p:nvSpPr>
        <p:spPr>
          <a:xfrm>
            <a:off x="14848377" y="7962627"/>
            <a:ext cx="2757044" cy="1015663"/>
          </a:xfrm>
          <a:prstGeom prst="rect">
            <a:avLst/>
          </a:prstGeom>
          <a:solidFill>
            <a:schemeClr val="accent1"/>
          </a:solidFill>
        </p:spPr>
        <p:txBody>
          <a:bodyPr wrap="square">
            <a:spAutoFit/>
          </a:bodyPr>
          <a:lstStyle/>
          <a:p>
            <a:r>
              <a:rPr lang="en-US" sz="3000" smtClean="0">
                <a:solidFill>
                  <a:schemeClr val="tx1"/>
                </a:solidFill>
                <a:latin typeface="Lato Medium" pitchFamily="34" charset="0"/>
                <a:ea typeface="Lato Medium" pitchFamily="34" charset="0"/>
                <a:cs typeface="Lato Medium" pitchFamily="34" charset="0"/>
                <a:hlinkClick r:id="rId7"/>
              </a:rPr>
              <a:t>GCMC</a:t>
            </a:r>
            <a:r>
              <a:rPr lang="en-US" sz="3000" smtClean="0">
                <a:solidFill>
                  <a:schemeClr val="tx1"/>
                </a:solidFill>
                <a:latin typeface="Lato Medium" pitchFamily="34" charset="0"/>
                <a:ea typeface="Lato Medium" pitchFamily="34" charset="0"/>
                <a:cs typeface="Lato Medium" pitchFamily="34" charset="0"/>
              </a:rPr>
              <a:t>: speed up thermo</a:t>
            </a:r>
            <a:endParaRPr lang="en-US" sz="3000" b="1" dirty="0">
              <a:solidFill>
                <a:schemeClr val="tx1"/>
              </a:solidFill>
              <a:latin typeface="Lato Medium" pitchFamily="34" charset="0"/>
              <a:ea typeface="Lato Medium" pitchFamily="34" charset="0"/>
              <a:cs typeface="Lato Medium" pitchFamily="34" charset="0"/>
            </a:endParaRPr>
          </a:p>
        </p:txBody>
      </p:sp>
      <p:sp>
        <p:nvSpPr>
          <p:cNvPr id="10" name="Rectangle 9"/>
          <p:cNvSpPr/>
          <p:nvPr/>
        </p:nvSpPr>
        <p:spPr>
          <a:xfrm>
            <a:off x="1754308" y="7526868"/>
            <a:ext cx="2599032" cy="1015663"/>
          </a:xfrm>
          <a:prstGeom prst="rect">
            <a:avLst/>
          </a:prstGeom>
          <a:solidFill>
            <a:schemeClr val="accent1"/>
          </a:solidFill>
        </p:spPr>
        <p:txBody>
          <a:bodyPr wrap="square">
            <a:spAutoFit/>
          </a:bodyPr>
          <a:lstStyle/>
          <a:p>
            <a:r>
              <a:rPr lang="en-US" sz="3000" dirty="0" smtClean="0">
                <a:solidFill>
                  <a:schemeClr val="tx1"/>
                </a:solidFill>
                <a:latin typeface="Lato Medium" pitchFamily="34" charset="0"/>
                <a:ea typeface="Lato Medium" pitchFamily="34" charset="0"/>
                <a:cs typeface="Lato Medium" pitchFamily="34" charset="0"/>
                <a:hlinkClick r:id="rId7"/>
              </a:rPr>
              <a:t>fbMC</a:t>
            </a:r>
            <a:r>
              <a:rPr lang="en-US" sz="3000" dirty="0" smtClean="0">
                <a:solidFill>
                  <a:schemeClr val="tx1"/>
                </a:solidFill>
                <a:latin typeface="Lato Medium" pitchFamily="34" charset="0"/>
                <a:ea typeface="Lato Medium" pitchFamily="34" charset="0"/>
                <a:cs typeface="Lato Medium" pitchFamily="34" charset="0"/>
              </a:rPr>
              <a:t>: speed up kinetics</a:t>
            </a:r>
            <a:endParaRPr lang="en-US" sz="3000" b="1" dirty="0">
              <a:solidFill>
                <a:schemeClr val="tx1"/>
              </a:solidFill>
              <a:latin typeface="Lato Medium" pitchFamily="34" charset="0"/>
              <a:ea typeface="Lato Medium" pitchFamily="34" charset="0"/>
              <a:cs typeface="Lato Medium" pitchFamily="34" charset="0"/>
            </a:endParaRPr>
          </a:p>
        </p:txBody>
      </p:sp>
      <p:sp>
        <p:nvSpPr>
          <p:cNvPr id="11" name="Rectangle 10"/>
          <p:cNvSpPr/>
          <p:nvPr/>
        </p:nvSpPr>
        <p:spPr>
          <a:xfrm>
            <a:off x="458220" y="1717070"/>
            <a:ext cx="7578452" cy="553998"/>
          </a:xfrm>
          <a:prstGeom prst="rect">
            <a:avLst/>
          </a:prstGeom>
          <a:solidFill>
            <a:schemeClr val="accent1"/>
          </a:solidFill>
        </p:spPr>
        <p:txBody>
          <a:bodyPr wrap="square">
            <a:spAutoFit/>
          </a:bodyPr>
          <a:lstStyle/>
          <a:p>
            <a:r>
              <a:rPr lang="en-US" sz="3000" dirty="0" err="1" smtClean="0">
                <a:solidFill>
                  <a:schemeClr val="tx1"/>
                </a:solidFill>
                <a:latin typeface="Lato Medium" pitchFamily="34" charset="0"/>
                <a:ea typeface="Lato Medium" pitchFamily="34" charset="0"/>
                <a:cs typeface="Lato Medium" pitchFamily="34" charset="0"/>
              </a:rPr>
              <a:t>ChemTraYzer</a:t>
            </a:r>
            <a:r>
              <a:rPr lang="en-US" sz="3000" dirty="0" smtClean="0">
                <a:solidFill>
                  <a:schemeClr val="tx1"/>
                </a:solidFill>
                <a:latin typeface="Lato Medium" pitchFamily="34" charset="0"/>
                <a:ea typeface="Lato Medium" pitchFamily="34" charset="0"/>
                <a:cs typeface="Lato Medium" pitchFamily="34" charset="0"/>
              </a:rPr>
              <a:t>: </a:t>
            </a:r>
            <a:r>
              <a:rPr lang="en-US" sz="3000" dirty="0" smtClean="0">
                <a:solidFill>
                  <a:schemeClr val="tx1"/>
                </a:solidFill>
                <a:latin typeface="Lato Medium" pitchFamily="34" charset="0"/>
                <a:ea typeface="Lato Medium" pitchFamily="34" charset="0"/>
                <a:cs typeface="Lato Medium" pitchFamily="34" charset="0"/>
                <a:hlinkClick r:id="rId8"/>
              </a:rPr>
              <a:t>Automated rates &amp; pathways</a:t>
            </a:r>
            <a:endParaRPr lang="en-US" sz="3000" b="1" dirty="0">
              <a:solidFill>
                <a:schemeClr val="tx1"/>
              </a:solidFill>
              <a:latin typeface="Lato Medium" pitchFamily="34" charset="0"/>
              <a:ea typeface="Lato Medium" pitchFamily="34" charset="0"/>
              <a:cs typeface="Lato Medium" pitchFamily="34" charset="0"/>
            </a:endParaRPr>
          </a:p>
        </p:txBody>
      </p:sp>
      <p:sp>
        <p:nvSpPr>
          <p:cNvPr id="14" name="Rectangle 13"/>
          <p:cNvSpPr/>
          <p:nvPr/>
        </p:nvSpPr>
        <p:spPr>
          <a:xfrm>
            <a:off x="9225046" y="1670903"/>
            <a:ext cx="8380375" cy="553998"/>
          </a:xfrm>
          <a:prstGeom prst="rect">
            <a:avLst/>
          </a:prstGeom>
          <a:solidFill>
            <a:schemeClr val="accent1"/>
          </a:solidFill>
        </p:spPr>
        <p:txBody>
          <a:bodyPr wrap="square">
            <a:spAutoFit/>
          </a:bodyPr>
          <a:lstStyle/>
          <a:p>
            <a:r>
              <a:rPr lang="en-US" sz="3000" dirty="0" smtClean="0">
                <a:solidFill>
                  <a:schemeClr val="tx1"/>
                </a:solidFill>
                <a:latin typeface="Lato Medium" pitchFamily="34" charset="0"/>
                <a:ea typeface="Lato Medium" pitchFamily="34" charset="0"/>
                <a:cs typeface="Lato Medium" pitchFamily="34" charset="0"/>
                <a:hlinkClick r:id="rId9"/>
              </a:rPr>
              <a:t>Molecule gun: </a:t>
            </a:r>
            <a:r>
              <a:rPr lang="en-US" sz="3000" dirty="0" smtClean="0">
                <a:solidFill>
                  <a:schemeClr val="tx1"/>
                </a:solidFill>
                <a:latin typeface="Lato Medium" pitchFamily="34" charset="0"/>
                <a:ea typeface="Lato Medium" pitchFamily="34" charset="0"/>
                <a:cs typeface="Lato Medium" pitchFamily="34" charset="0"/>
              </a:rPr>
              <a:t>depositing molecules on surfaces</a:t>
            </a:r>
            <a:endParaRPr lang="en-US" sz="3000" b="1" dirty="0">
              <a:solidFill>
                <a:schemeClr val="tx1"/>
              </a:solidFill>
              <a:latin typeface="Lato Medium" pitchFamily="34" charset="0"/>
              <a:ea typeface="Lato Medium" pitchFamily="34" charset="0"/>
              <a:cs typeface="Lato Medium" pitchFamily="34" charset="0"/>
            </a:endParaRPr>
          </a:p>
        </p:txBody>
      </p:sp>
      <p:sp>
        <p:nvSpPr>
          <p:cNvPr id="12" name="Rectangle 11"/>
          <p:cNvSpPr/>
          <p:nvPr/>
        </p:nvSpPr>
        <p:spPr>
          <a:xfrm>
            <a:off x="7407171" y="6192178"/>
            <a:ext cx="3362855" cy="147732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3000" dirty="0" smtClean="0">
                <a:solidFill>
                  <a:schemeClr val="tx1"/>
                </a:solidFill>
                <a:latin typeface="Lato Medium" pitchFamily="34" charset="0"/>
                <a:ea typeface="Lato Medium" pitchFamily="34" charset="0"/>
                <a:cs typeface="Lato Medium" pitchFamily="34" charset="0"/>
                <a:hlinkClick r:id="rId7"/>
              </a:rPr>
              <a:t>MCFF</a:t>
            </a:r>
            <a:r>
              <a:rPr lang="en-US" sz="3000" dirty="0" smtClean="0">
                <a:solidFill>
                  <a:schemeClr val="tx1"/>
                </a:solidFill>
                <a:latin typeface="Lato Medium" pitchFamily="34" charset="0"/>
                <a:ea typeface="Lato Medium" pitchFamily="34" charset="0"/>
                <a:cs typeface="Lato Medium" pitchFamily="34" charset="0"/>
              </a:rPr>
              <a:t>: parameterize </a:t>
            </a:r>
            <a:r>
              <a:rPr lang="en-US" sz="3000" dirty="0" err="1" smtClean="0">
                <a:solidFill>
                  <a:schemeClr val="tx1"/>
                </a:solidFill>
                <a:latin typeface="Lato Medium" pitchFamily="34" charset="0"/>
                <a:ea typeface="Lato Medium" pitchFamily="34" charset="0"/>
                <a:cs typeface="Lato Medium" pitchFamily="34" charset="0"/>
              </a:rPr>
              <a:t>ReaxFF</a:t>
            </a:r>
            <a:r>
              <a:rPr lang="en-US" sz="3000" dirty="0" smtClean="0">
                <a:solidFill>
                  <a:schemeClr val="tx1"/>
                </a:solidFill>
                <a:latin typeface="Lato Medium" pitchFamily="34" charset="0"/>
                <a:ea typeface="Lato Medium" pitchFamily="34" charset="0"/>
                <a:cs typeface="Lato Medium" pitchFamily="34" charset="0"/>
              </a:rPr>
              <a:t> force field</a:t>
            </a:r>
            <a:endParaRPr lang="en-US" sz="3000" b="1" dirty="0">
              <a:solidFill>
                <a:schemeClr val="tx1"/>
              </a:solidFill>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835738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176" y="1730024"/>
            <a:ext cx="14984622" cy="9552022"/>
          </a:xfrm>
          <a:prstGeom prst="rect">
            <a:avLst/>
          </a:prstGeom>
        </p:spPr>
      </p:pic>
      <p:sp>
        <p:nvSpPr>
          <p:cNvPr id="42" name="Rectangle 2"/>
          <p:cNvSpPr txBox="1">
            <a:spLocks noChangeArrowheads="1"/>
          </p:cNvSpPr>
          <p:nvPr/>
        </p:nvSpPr>
        <p:spPr>
          <a:xfrm>
            <a:off x="0" y="28575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Analyzing trajectories: events</a:t>
            </a:r>
            <a:endParaRPr lang="en-US" sz="7575" dirty="0"/>
          </a:p>
        </p:txBody>
      </p:sp>
      <p:sp>
        <p:nvSpPr>
          <p:cNvPr id="9" name="Rectangle 8"/>
          <p:cNvSpPr/>
          <p:nvPr/>
        </p:nvSpPr>
        <p:spPr>
          <a:xfrm>
            <a:off x="742949" y="11651814"/>
            <a:ext cx="14944725" cy="646331"/>
          </a:xfrm>
          <a:prstGeom prst="rect">
            <a:avLst/>
          </a:prstGeom>
        </p:spPr>
        <p:txBody>
          <a:bodyPr wrap="square">
            <a:spAutoFit/>
          </a:bodyPr>
          <a:lstStyle/>
          <a:p>
            <a:r>
              <a:rPr lang="nb-NO" sz="3600" dirty="0">
                <a:solidFill>
                  <a:srgbClr val="4D4D4D"/>
                </a:solidFill>
                <a:latin typeface="Lato" charset="0"/>
                <a:ea typeface="Lato" charset="0"/>
                <a:cs typeface="Lato" charset="0"/>
              </a:rPr>
              <a:t>M. </a:t>
            </a:r>
            <a:r>
              <a:rPr lang="nb-NO" sz="3600" dirty="0" err="1" smtClean="0">
                <a:solidFill>
                  <a:srgbClr val="4D4D4D"/>
                </a:solidFill>
                <a:latin typeface="Lato" charset="0"/>
                <a:ea typeface="Lato" charset="0"/>
                <a:cs typeface="Lato" charset="0"/>
              </a:rPr>
              <a:t>D</a:t>
            </a:r>
            <a:r>
              <a:rPr lang="nb-NO" sz="3600" dirty="0" err="1">
                <a:latin typeface="Lato" charset="0"/>
                <a:ea typeface="Lato" charset="0"/>
                <a:cs typeface="Lato" charset="0"/>
              </a:rPr>
              <a:t>ö</a:t>
            </a:r>
            <a:r>
              <a:rPr lang="nb-NO" sz="3600" dirty="0" err="1" smtClean="0">
                <a:solidFill>
                  <a:srgbClr val="4D4D4D"/>
                </a:solidFill>
                <a:latin typeface="Lato" charset="0"/>
                <a:ea typeface="Lato" charset="0"/>
                <a:cs typeface="Lato" charset="0"/>
              </a:rPr>
              <a:t>ntgen</a:t>
            </a:r>
            <a:r>
              <a:rPr lang="nb-NO" sz="3600" dirty="0" smtClean="0">
                <a:solidFill>
                  <a:srgbClr val="4D4D4D"/>
                </a:solidFill>
                <a:latin typeface="Lato" charset="0"/>
                <a:ea typeface="Lato" charset="0"/>
                <a:cs typeface="Lato" charset="0"/>
              </a:rPr>
              <a:t> </a:t>
            </a:r>
            <a:r>
              <a:rPr lang="nb-NO" sz="3600" dirty="0">
                <a:solidFill>
                  <a:srgbClr val="4D4D4D"/>
                </a:solidFill>
                <a:latin typeface="Lato" charset="0"/>
                <a:ea typeface="Lato" charset="0"/>
                <a:cs typeface="Lato" charset="0"/>
              </a:rPr>
              <a:t>et al., J. </a:t>
            </a:r>
            <a:r>
              <a:rPr lang="nb-NO" sz="3600" dirty="0" err="1">
                <a:solidFill>
                  <a:srgbClr val="4D4D4D"/>
                </a:solidFill>
                <a:latin typeface="Lato" charset="0"/>
                <a:ea typeface="Lato" charset="0"/>
                <a:cs typeface="Lato" charset="0"/>
              </a:rPr>
              <a:t>Chem</a:t>
            </a:r>
            <a:r>
              <a:rPr lang="nb-NO" sz="3600" dirty="0">
                <a:solidFill>
                  <a:srgbClr val="4D4D4D"/>
                </a:solidFill>
                <a:latin typeface="Lato" charset="0"/>
                <a:ea typeface="Lato" charset="0"/>
                <a:cs typeface="Lato" charset="0"/>
              </a:rPr>
              <a:t>. </a:t>
            </a:r>
            <a:r>
              <a:rPr lang="nb-NO" sz="3600" dirty="0" err="1">
                <a:solidFill>
                  <a:srgbClr val="4D4D4D"/>
                </a:solidFill>
                <a:latin typeface="Lato" charset="0"/>
                <a:ea typeface="Lato" charset="0"/>
                <a:cs typeface="Lato" charset="0"/>
              </a:rPr>
              <a:t>Theory</a:t>
            </a:r>
            <a:r>
              <a:rPr lang="nb-NO" sz="3600" dirty="0">
                <a:solidFill>
                  <a:srgbClr val="4D4D4D"/>
                </a:solidFill>
                <a:latin typeface="Lato" charset="0"/>
                <a:ea typeface="Lato" charset="0"/>
                <a:cs typeface="Lato" charset="0"/>
              </a:rPr>
              <a:t> Comp. 11, 2517–2514 (2015)</a:t>
            </a:r>
            <a:endParaRPr lang="en-US" sz="3600" dirty="0">
              <a:latin typeface="Lato" charset="0"/>
              <a:ea typeface="Lato" charset="0"/>
              <a:cs typeface="Lato" charset="0"/>
            </a:endParaRPr>
          </a:p>
        </p:txBody>
      </p:sp>
    </p:spTree>
    <p:extLst>
      <p:ext uri="{BB962C8B-B14F-4D97-AF65-F5344CB8AC3E}">
        <p14:creationId xmlns:p14="http://schemas.microsoft.com/office/powerpoint/2010/main" val="1640112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smtClean="0"/>
              <a:t>Dealing with the atomistic insight</a:t>
            </a:r>
            <a:endParaRPr lang="en-US" sz="7575" dirty="0"/>
          </a:p>
        </p:txBody>
      </p:sp>
      <p:sp>
        <p:nvSpPr>
          <p:cNvPr id="9" name="Rectangle 8"/>
          <p:cNvSpPr/>
          <p:nvPr/>
        </p:nvSpPr>
        <p:spPr>
          <a:xfrm>
            <a:off x="341895" y="10680286"/>
            <a:ext cx="14944725" cy="646331"/>
          </a:xfrm>
          <a:prstGeom prst="rect">
            <a:avLst/>
          </a:prstGeom>
        </p:spPr>
        <p:txBody>
          <a:bodyPr wrap="square">
            <a:spAutoFit/>
          </a:bodyPr>
          <a:lstStyle/>
          <a:p>
            <a:r>
              <a:rPr lang="nb-NO" sz="3600" b="1" dirty="0" err="1" smtClean="0">
                <a:solidFill>
                  <a:srgbClr val="FF941E"/>
                </a:solidFill>
                <a:latin typeface="Lato" charset="0"/>
                <a:ea typeface="Lato" charset="0"/>
                <a:cs typeface="Lato" charset="0"/>
              </a:rPr>
              <a:t>ChemTraYzer</a:t>
            </a:r>
            <a:r>
              <a:rPr lang="nb-NO" sz="3600" b="1" dirty="0" smtClean="0">
                <a:solidFill>
                  <a:srgbClr val="FF941E"/>
                </a:solidFill>
                <a:latin typeface="Lato" charset="0"/>
                <a:ea typeface="Lato" charset="0"/>
                <a:cs typeface="Lato" charset="0"/>
              </a:rPr>
              <a:t>: </a:t>
            </a:r>
            <a:r>
              <a:rPr lang="nb-NO" sz="3600" dirty="0" err="1" smtClean="0">
                <a:solidFill>
                  <a:srgbClr val="4D4D4D"/>
                </a:solidFill>
                <a:latin typeface="Lato" charset="0"/>
                <a:ea typeface="Lato" charset="0"/>
                <a:cs typeface="Lato" charset="0"/>
              </a:rPr>
              <a:t>complete</a:t>
            </a:r>
            <a:r>
              <a:rPr lang="nb-NO" sz="3600" dirty="0" smtClean="0">
                <a:solidFill>
                  <a:srgbClr val="4D4D4D"/>
                </a:solidFill>
                <a:latin typeface="Lato" charset="0"/>
                <a:ea typeface="Lato" charset="0"/>
                <a:cs typeface="Lato" charset="0"/>
              </a:rPr>
              <a:t> </a:t>
            </a:r>
            <a:r>
              <a:rPr lang="nb-NO" sz="3600" dirty="0" err="1" smtClean="0">
                <a:solidFill>
                  <a:srgbClr val="4D4D4D"/>
                </a:solidFill>
                <a:latin typeface="Lato" charset="0"/>
                <a:ea typeface="Lato" charset="0"/>
                <a:cs typeface="Lato" charset="0"/>
              </a:rPr>
              <a:t>reaction</a:t>
            </a:r>
            <a:r>
              <a:rPr lang="nb-NO" sz="3600" dirty="0" smtClean="0">
                <a:solidFill>
                  <a:srgbClr val="4D4D4D"/>
                </a:solidFill>
                <a:latin typeface="Lato" charset="0"/>
                <a:ea typeface="Lato" charset="0"/>
                <a:cs typeface="Lato" charset="0"/>
              </a:rPr>
              <a:t> </a:t>
            </a:r>
            <a:r>
              <a:rPr lang="nb-NO" sz="3600" dirty="0" err="1" smtClean="0">
                <a:solidFill>
                  <a:srgbClr val="4D4D4D"/>
                </a:solidFill>
                <a:latin typeface="Lato" charset="0"/>
                <a:ea typeface="Lato" charset="0"/>
                <a:cs typeface="Lato" charset="0"/>
              </a:rPr>
              <a:t>network</a:t>
            </a:r>
            <a:r>
              <a:rPr lang="nb-NO" sz="3600" dirty="0" smtClean="0">
                <a:solidFill>
                  <a:srgbClr val="4D4D4D"/>
                </a:solidFill>
                <a:latin typeface="Lato" charset="0"/>
                <a:ea typeface="Lato" charset="0"/>
                <a:cs typeface="Lato" charset="0"/>
              </a:rPr>
              <a:t>, rate </a:t>
            </a:r>
            <a:r>
              <a:rPr lang="nb-NO" sz="3600" dirty="0" err="1" smtClean="0">
                <a:solidFill>
                  <a:srgbClr val="4D4D4D"/>
                </a:solidFill>
                <a:latin typeface="Lato" charset="0"/>
                <a:ea typeface="Lato" charset="0"/>
                <a:cs typeface="Lato" charset="0"/>
              </a:rPr>
              <a:t>constants</a:t>
            </a:r>
            <a:r>
              <a:rPr lang="nb-NO" sz="3600" dirty="0" smtClean="0">
                <a:solidFill>
                  <a:srgbClr val="4D4D4D"/>
                </a:solidFill>
                <a:latin typeface="Lato" charset="0"/>
                <a:ea typeface="Lato" charset="0"/>
                <a:cs typeface="Lato" charset="0"/>
              </a:rPr>
              <a:t>, </a:t>
            </a:r>
            <a:r>
              <a:rPr lang="nb-NO" sz="3600" dirty="0" err="1" smtClean="0">
                <a:solidFill>
                  <a:srgbClr val="4D4D4D"/>
                </a:solidFill>
                <a:latin typeface="Lato" charset="0"/>
                <a:ea typeface="Lato" charset="0"/>
                <a:cs typeface="Lato" charset="0"/>
              </a:rPr>
              <a:t>timeline</a:t>
            </a:r>
            <a:r>
              <a:rPr lang="nb-NO" sz="3600" dirty="0" smtClean="0">
                <a:solidFill>
                  <a:srgbClr val="4D4D4D"/>
                </a:solidFill>
                <a:latin typeface="Lato" charset="0"/>
                <a:ea typeface="Lato" charset="0"/>
                <a:cs typeface="Lato" charset="0"/>
              </a:rPr>
              <a:t>, ..</a:t>
            </a:r>
            <a:endParaRPr lang="en-US" sz="3600" dirty="0">
              <a:latin typeface="Lato" charset="0"/>
              <a:ea typeface="Lato" charset="0"/>
              <a:cs typeface="Lato" charset="0"/>
            </a:endParaRP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4335"/>
          <a:stretch/>
        </p:blipFill>
        <p:spPr>
          <a:xfrm>
            <a:off x="0" y="1723186"/>
            <a:ext cx="18288000" cy="8407404"/>
          </a:xfrm>
          <a:prstGeom prst="rect">
            <a:avLst/>
          </a:prstGeom>
        </p:spPr>
      </p:pic>
      <p:sp>
        <p:nvSpPr>
          <p:cNvPr id="5" name="Rectangle 4"/>
          <p:cNvSpPr/>
          <p:nvPr/>
        </p:nvSpPr>
        <p:spPr>
          <a:xfrm>
            <a:off x="895349" y="11876314"/>
            <a:ext cx="14944725" cy="646331"/>
          </a:xfrm>
          <a:prstGeom prst="rect">
            <a:avLst/>
          </a:prstGeom>
        </p:spPr>
        <p:txBody>
          <a:bodyPr wrap="square">
            <a:spAutoFit/>
          </a:bodyPr>
          <a:lstStyle/>
          <a:p>
            <a:r>
              <a:rPr lang="nb-NO" sz="3600" dirty="0">
                <a:solidFill>
                  <a:srgbClr val="4D4D4D"/>
                </a:solidFill>
                <a:latin typeface="Lato" charset="0"/>
                <a:ea typeface="Lato" charset="0"/>
                <a:cs typeface="Lato" charset="0"/>
              </a:rPr>
              <a:t>M. </a:t>
            </a:r>
            <a:r>
              <a:rPr lang="nb-NO" sz="3600" dirty="0" err="1" smtClean="0">
                <a:solidFill>
                  <a:srgbClr val="4D4D4D"/>
                </a:solidFill>
                <a:latin typeface="Lato" charset="0"/>
                <a:ea typeface="Lato" charset="0"/>
                <a:cs typeface="Lato" charset="0"/>
              </a:rPr>
              <a:t>D</a:t>
            </a:r>
            <a:r>
              <a:rPr lang="nb-NO" sz="3600" dirty="0" err="1">
                <a:latin typeface="Lato" charset="0"/>
                <a:ea typeface="Lato" charset="0"/>
                <a:cs typeface="Lato" charset="0"/>
              </a:rPr>
              <a:t>ö</a:t>
            </a:r>
            <a:r>
              <a:rPr lang="nb-NO" sz="3600" dirty="0" err="1" smtClean="0">
                <a:solidFill>
                  <a:srgbClr val="4D4D4D"/>
                </a:solidFill>
                <a:latin typeface="Lato" charset="0"/>
                <a:ea typeface="Lato" charset="0"/>
                <a:cs typeface="Lato" charset="0"/>
              </a:rPr>
              <a:t>ntgen</a:t>
            </a:r>
            <a:r>
              <a:rPr lang="nb-NO" sz="3600" dirty="0" smtClean="0">
                <a:solidFill>
                  <a:srgbClr val="4D4D4D"/>
                </a:solidFill>
                <a:latin typeface="Lato" charset="0"/>
                <a:ea typeface="Lato" charset="0"/>
                <a:cs typeface="Lato" charset="0"/>
              </a:rPr>
              <a:t> </a:t>
            </a:r>
            <a:r>
              <a:rPr lang="nb-NO" sz="3600" dirty="0">
                <a:solidFill>
                  <a:srgbClr val="4D4D4D"/>
                </a:solidFill>
                <a:latin typeface="Lato" charset="0"/>
                <a:ea typeface="Lato" charset="0"/>
                <a:cs typeface="Lato" charset="0"/>
              </a:rPr>
              <a:t>et al., J. </a:t>
            </a:r>
            <a:r>
              <a:rPr lang="nb-NO" sz="3600" dirty="0" err="1">
                <a:solidFill>
                  <a:srgbClr val="4D4D4D"/>
                </a:solidFill>
                <a:latin typeface="Lato" charset="0"/>
                <a:ea typeface="Lato" charset="0"/>
                <a:cs typeface="Lato" charset="0"/>
              </a:rPr>
              <a:t>Chem</a:t>
            </a:r>
            <a:r>
              <a:rPr lang="nb-NO" sz="3600" dirty="0">
                <a:solidFill>
                  <a:srgbClr val="4D4D4D"/>
                </a:solidFill>
                <a:latin typeface="Lato" charset="0"/>
                <a:ea typeface="Lato" charset="0"/>
                <a:cs typeface="Lato" charset="0"/>
              </a:rPr>
              <a:t>. </a:t>
            </a:r>
            <a:r>
              <a:rPr lang="nb-NO" sz="3600" dirty="0" err="1">
                <a:solidFill>
                  <a:srgbClr val="4D4D4D"/>
                </a:solidFill>
                <a:latin typeface="Lato" charset="0"/>
                <a:ea typeface="Lato" charset="0"/>
                <a:cs typeface="Lato" charset="0"/>
              </a:rPr>
              <a:t>Theory</a:t>
            </a:r>
            <a:r>
              <a:rPr lang="nb-NO" sz="3600" dirty="0">
                <a:solidFill>
                  <a:srgbClr val="4D4D4D"/>
                </a:solidFill>
                <a:latin typeface="Lato" charset="0"/>
                <a:ea typeface="Lato" charset="0"/>
                <a:cs typeface="Lato" charset="0"/>
              </a:rPr>
              <a:t> Comp. 11, 2517–2514 (2015)</a:t>
            </a:r>
            <a:endParaRPr lang="en-US" sz="3600" dirty="0">
              <a:latin typeface="Lato" charset="0"/>
              <a:ea typeface="Lato" charset="0"/>
              <a:cs typeface="Lato" charset="0"/>
            </a:endParaRPr>
          </a:p>
        </p:txBody>
      </p:sp>
    </p:spTree>
    <p:extLst>
      <p:ext uri="{BB962C8B-B14F-4D97-AF65-F5344CB8AC3E}">
        <p14:creationId xmlns:p14="http://schemas.microsoft.com/office/powerpoint/2010/main" val="60209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78535" y="60180"/>
            <a:ext cx="18288000" cy="1827247"/>
          </a:xfrm>
          <a:prstGeom prst="rect">
            <a:avLst/>
          </a:prstGeom>
          <a:ln w="12700">
            <a:miter lim="400000"/>
          </a:ln>
          <a:extLst>
            <a:ext uri="{C572A759-6A51-4108-AA02-DFA0A04FC94B}">
              <ma14:wrappingTextBoxFlag xmlns:ma14="http://schemas.microsoft.com/office/mac/drawingml/2011/main" val="1"/>
            </a:ext>
          </a:extLst>
        </p:spPr>
        <p:txBody>
          <a:bodyPr lIns="36844" tIns="36844" rIns="36844" bIns="36844" anchor="ct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123" dirty="0"/>
              <a:t>The SCM team</a:t>
            </a:r>
          </a:p>
        </p:txBody>
      </p:sp>
      <p:grpSp>
        <p:nvGrpSpPr>
          <p:cNvPr id="4" name="Group 3"/>
          <p:cNvGrpSpPr/>
          <p:nvPr/>
        </p:nvGrpSpPr>
        <p:grpSpPr>
          <a:xfrm>
            <a:off x="1413677" y="2988283"/>
            <a:ext cx="16244699" cy="8153850"/>
            <a:chOff x="1356524" y="2954417"/>
            <a:chExt cx="15416640" cy="7738215"/>
          </a:xfrm>
        </p:grpSpPr>
        <p:pic>
          <p:nvPicPr>
            <p:cNvPr id="31746" name="Picture 2" descr="Michal Handzlik"/>
            <p:cNvPicPr>
              <a:picLocks noChangeAspect="1" noChangeArrowheads="1"/>
            </p:cNvPicPr>
            <p:nvPr/>
          </p:nvPicPr>
          <p:blipFill>
            <a:blip r:embed="rId3" cstate="print"/>
            <a:srcRect/>
            <a:stretch>
              <a:fillRect/>
            </a:stretch>
          </p:blipFill>
          <p:spPr bwMode="auto">
            <a:xfrm>
              <a:off x="1364760" y="6824545"/>
              <a:ext cx="3098991" cy="1907071"/>
            </a:xfrm>
            <a:prstGeom prst="rect">
              <a:avLst/>
            </a:prstGeom>
            <a:noFill/>
          </p:spPr>
        </p:pic>
        <p:pic>
          <p:nvPicPr>
            <p:cNvPr id="25" name="Picture 24"/>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3690337" y="2954417"/>
              <a:ext cx="3078000" cy="1968923"/>
            </a:xfrm>
            <a:prstGeom prst="rect">
              <a:avLst/>
            </a:prstGeom>
          </p:spPr>
        </p:pic>
        <p:pic>
          <p:nvPicPr>
            <p:cNvPr id="2" name="Picture 1"/>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4465300" y="2954417"/>
              <a:ext cx="3078000" cy="1968923"/>
            </a:xfrm>
            <a:prstGeom prst="rect">
              <a:avLst/>
            </a:prstGeom>
          </p:spPr>
        </p:pic>
        <p:pic>
          <p:nvPicPr>
            <p:cNvPr id="12" name="Picture 11"/>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3690337" y="4855612"/>
              <a:ext cx="3078000" cy="1968923"/>
            </a:xfrm>
            <a:prstGeom prst="rect">
              <a:avLst/>
            </a:prstGeom>
          </p:spPr>
        </p:pic>
        <p:pic>
          <p:nvPicPr>
            <p:cNvPr id="31" name="Picture 30"/>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4448461" y="4855612"/>
              <a:ext cx="3078000" cy="1968923"/>
            </a:xfrm>
            <a:prstGeom prst="rect">
              <a:avLst/>
            </a:prstGeom>
          </p:spPr>
        </p:pic>
        <p:pic>
          <p:nvPicPr>
            <p:cNvPr id="21" name="Picture 2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389268" y="4855612"/>
              <a:ext cx="3078000" cy="1968923"/>
            </a:xfrm>
            <a:prstGeom prst="rect">
              <a:avLst/>
            </a:prstGeom>
          </p:spPr>
        </p:pic>
        <p:pic>
          <p:nvPicPr>
            <p:cNvPr id="14" name="Picture 13"/>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4432556" y="8713193"/>
              <a:ext cx="3078000" cy="1968923"/>
            </a:xfrm>
            <a:prstGeom prst="rect">
              <a:avLst/>
            </a:prstGeom>
          </p:spPr>
        </p:pic>
        <p:pic>
          <p:nvPicPr>
            <p:cNvPr id="9" name="Picture 8"/>
            <p:cNvPicPr>
              <a:picLocks/>
            </p:cNvPicPr>
            <p:nvPr/>
          </p:nvPicPr>
          <p:blipFill>
            <a:blip r:embed="rId10" cstate="print">
              <a:extLst>
                <a:ext uri="{28A0092B-C50C-407E-A947-70E740481C1C}">
                  <a14:useLocalDpi xmlns:a14="http://schemas.microsoft.com/office/drawing/2010/main" val="0"/>
                </a:ext>
              </a:extLst>
            </a:blip>
            <a:stretch>
              <a:fillRect/>
            </a:stretch>
          </p:blipFill>
          <p:spPr>
            <a:xfrm>
              <a:off x="7529086" y="2954417"/>
              <a:ext cx="3078000" cy="1968923"/>
            </a:xfrm>
            <a:prstGeom prst="rect">
              <a:avLst/>
            </a:prstGeom>
          </p:spPr>
        </p:pic>
        <p:pic>
          <p:nvPicPr>
            <p:cNvPr id="22" name="Picture 21"/>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13657593" y="8723708"/>
              <a:ext cx="3078000" cy="1968923"/>
            </a:xfrm>
            <a:prstGeom prst="rect">
              <a:avLst/>
            </a:prstGeom>
          </p:spPr>
        </p:pic>
        <p:pic>
          <p:nvPicPr>
            <p:cNvPr id="23" name="Picture 22"/>
            <p:cNvPicPr>
              <a:picLocks/>
            </p:cNvPicPr>
            <p:nvPr/>
          </p:nvPicPr>
          <p:blipFill>
            <a:blip r:embed="rId12" cstate="print">
              <a:extLst>
                <a:ext uri="{28A0092B-C50C-407E-A947-70E740481C1C}">
                  <a14:useLocalDpi xmlns:a14="http://schemas.microsoft.com/office/drawing/2010/main" val="0"/>
                </a:ext>
              </a:extLst>
            </a:blip>
            <a:stretch>
              <a:fillRect/>
            </a:stretch>
          </p:blipFill>
          <p:spPr>
            <a:xfrm>
              <a:off x="7529086" y="4855612"/>
              <a:ext cx="3078000" cy="1968923"/>
            </a:xfrm>
            <a:prstGeom prst="rect">
              <a:avLst/>
            </a:prstGeom>
          </p:spPr>
        </p:pic>
        <p:pic>
          <p:nvPicPr>
            <p:cNvPr id="26" name="Picture 25"/>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1389268" y="2954417"/>
              <a:ext cx="3078000" cy="1968923"/>
            </a:xfrm>
            <a:prstGeom prst="rect">
              <a:avLst/>
            </a:prstGeom>
          </p:spPr>
        </p:pic>
        <p:pic>
          <p:nvPicPr>
            <p:cNvPr id="27" name="Picture 26"/>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10615324" y="2954417"/>
              <a:ext cx="3078000" cy="1968923"/>
            </a:xfrm>
            <a:prstGeom prst="rect">
              <a:avLst/>
            </a:prstGeom>
          </p:spPr>
        </p:pic>
        <p:pic>
          <p:nvPicPr>
            <p:cNvPr id="32" name="Picture 31"/>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10609711" y="4855612"/>
              <a:ext cx="3078000" cy="1968923"/>
            </a:xfrm>
            <a:prstGeom prst="rect">
              <a:avLst/>
            </a:prstGeom>
          </p:spPr>
        </p:pic>
        <p:pic>
          <p:nvPicPr>
            <p:cNvPr id="29" name="Picture 28"/>
            <p:cNvPicPr>
              <a:picLocks/>
            </p:cNvPicPr>
            <p:nvPr/>
          </p:nvPicPr>
          <p:blipFill>
            <a:blip r:embed="rId16" cstate="print">
              <a:extLst>
                <a:ext uri="{28A0092B-C50C-407E-A947-70E740481C1C}">
                  <a14:useLocalDpi xmlns:a14="http://schemas.microsoft.com/office/drawing/2010/main" val="0"/>
                </a:ext>
              </a:extLst>
            </a:blip>
            <a:stretch>
              <a:fillRect/>
            </a:stretch>
          </p:blipFill>
          <p:spPr>
            <a:xfrm>
              <a:off x="7493104" y="8719130"/>
              <a:ext cx="3144722" cy="1973502"/>
            </a:xfrm>
            <a:prstGeom prst="rect">
              <a:avLst/>
            </a:prstGeom>
          </p:spPr>
        </p:pic>
        <p:sp>
          <p:nvSpPr>
            <p:cNvPr id="33" name="Rectangle 32"/>
            <p:cNvSpPr/>
            <p:nvPr/>
          </p:nvSpPr>
          <p:spPr>
            <a:xfrm>
              <a:off x="3238076" y="3340066"/>
              <a:ext cx="1012128"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Olivier:</a:t>
              </a:r>
            </a:p>
            <a:p>
              <a:r>
                <a:rPr lang="en-US" sz="2031" dirty="0">
                  <a:solidFill>
                    <a:schemeClr val="tx1">
                      <a:lumMod val="95000"/>
                      <a:lumOff val="5000"/>
                    </a:schemeClr>
                  </a:solidFill>
                  <a:latin typeface="Lato Medium" charset="0"/>
                  <a:ea typeface="Lato Medium" charset="0"/>
                  <a:cs typeface="Lato Medium" charset="0"/>
                </a:rPr>
                <a:t>GUI</a:t>
              </a:r>
            </a:p>
          </p:txBody>
        </p:sp>
        <p:pic>
          <p:nvPicPr>
            <p:cNvPr id="20" name="Picture 19"/>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10582580" y="8717908"/>
              <a:ext cx="3078000" cy="1968923"/>
            </a:xfrm>
            <a:prstGeom prst="rect">
              <a:avLst/>
            </a:prstGeom>
          </p:spPr>
        </p:pic>
        <p:sp>
          <p:nvSpPr>
            <p:cNvPr id="36" name="Rectangle 35"/>
            <p:cNvSpPr/>
            <p:nvPr/>
          </p:nvSpPr>
          <p:spPr>
            <a:xfrm>
              <a:off x="6201201" y="3340066"/>
              <a:ext cx="1419692" cy="1026852"/>
            </a:xfrm>
            <a:prstGeom prst="rect">
              <a:avLst/>
            </a:prstGeom>
          </p:spPr>
          <p:txBody>
            <a:bodyPr wrap="squar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Alexei:</a:t>
              </a:r>
            </a:p>
            <a:p>
              <a:r>
                <a:rPr lang="en-US" sz="2031" dirty="0">
                  <a:solidFill>
                    <a:schemeClr val="tx1">
                      <a:lumMod val="95000"/>
                      <a:lumOff val="5000"/>
                    </a:schemeClr>
                  </a:solidFill>
                  <a:latin typeface="Lato Medium" charset="0"/>
                  <a:ea typeface="Lato Medium" charset="0"/>
                  <a:cs typeface="Lato Medium" charset="0"/>
                </a:rPr>
                <a:t>ADF</a:t>
              </a:r>
            </a:p>
            <a:p>
              <a:r>
                <a:rPr lang="en-US" sz="2031" dirty="0" err="1">
                  <a:solidFill>
                    <a:schemeClr val="tx1">
                      <a:lumMod val="95000"/>
                      <a:lumOff val="5000"/>
                    </a:schemeClr>
                  </a:solidFill>
                  <a:latin typeface="Lato Medium" charset="0"/>
                  <a:ea typeface="Lato Medium" charset="0"/>
                  <a:cs typeface="Lato Medium" charset="0"/>
                </a:rPr>
                <a:t>ReaxFF</a:t>
              </a:r>
              <a:endParaRPr lang="en-US" sz="2031" dirty="0">
                <a:solidFill>
                  <a:schemeClr val="tx1">
                    <a:lumMod val="95000"/>
                    <a:lumOff val="5000"/>
                  </a:schemeClr>
                </a:solidFill>
                <a:latin typeface="Lato Medium" charset="0"/>
                <a:ea typeface="Lato Medium" charset="0"/>
                <a:cs typeface="Lato Medium" charset="0"/>
              </a:endParaRPr>
            </a:p>
          </p:txBody>
        </p:sp>
        <p:sp>
          <p:nvSpPr>
            <p:cNvPr id="37" name="Rectangle 36"/>
            <p:cNvSpPr/>
            <p:nvPr/>
          </p:nvSpPr>
          <p:spPr>
            <a:xfrm>
              <a:off x="8985982" y="3340065"/>
              <a:ext cx="1778762" cy="1026852"/>
            </a:xfrm>
            <a:prstGeom prst="rect">
              <a:avLst/>
            </a:prstGeom>
          </p:spPr>
          <p:txBody>
            <a:bodyPr wrap="squar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Erik:</a:t>
              </a:r>
            </a:p>
            <a:p>
              <a:r>
                <a:rPr lang="en-US" sz="2031" dirty="0">
                  <a:solidFill>
                    <a:schemeClr val="tx1">
                      <a:lumMod val="95000"/>
                      <a:lumOff val="5000"/>
                    </a:schemeClr>
                  </a:solidFill>
                  <a:latin typeface="Lato Medium" charset="0"/>
                  <a:ea typeface="Lato Medium" charset="0"/>
                  <a:cs typeface="Lato Medium" charset="0"/>
                </a:rPr>
                <a:t>ADF</a:t>
              </a:r>
            </a:p>
            <a:p>
              <a:r>
                <a:rPr lang="en-US" sz="2031" dirty="0">
                  <a:solidFill>
                    <a:schemeClr val="tx1">
                      <a:lumMod val="95000"/>
                      <a:lumOff val="5000"/>
                    </a:schemeClr>
                  </a:solidFill>
                  <a:latin typeface="Lato Medium" charset="0"/>
                  <a:ea typeface="Lato Medium" charset="0"/>
                  <a:cs typeface="Lato Medium" charset="0"/>
                </a:rPr>
                <a:t>COSMO-RS</a:t>
              </a:r>
            </a:p>
          </p:txBody>
        </p:sp>
        <p:sp>
          <p:nvSpPr>
            <p:cNvPr id="38" name="Rectangle 37"/>
            <p:cNvSpPr/>
            <p:nvPr/>
          </p:nvSpPr>
          <p:spPr>
            <a:xfrm>
              <a:off x="12266060" y="3340065"/>
              <a:ext cx="1419692" cy="714330"/>
            </a:xfrm>
            <a:prstGeom prst="rect">
              <a:avLst/>
            </a:prstGeom>
          </p:spPr>
          <p:txBody>
            <a:bodyPr wrap="squar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Pier:</a:t>
              </a:r>
            </a:p>
            <a:p>
              <a:r>
                <a:rPr lang="en-US" sz="2031" dirty="0">
                  <a:solidFill>
                    <a:schemeClr val="tx1">
                      <a:lumMod val="95000"/>
                      <a:lumOff val="5000"/>
                    </a:schemeClr>
                  </a:solidFill>
                  <a:latin typeface="Lato Medium" charset="0"/>
                  <a:ea typeface="Lato Medium" charset="0"/>
                  <a:cs typeface="Lato Medium" charset="0"/>
                </a:rPr>
                <a:t>BAND</a:t>
              </a:r>
            </a:p>
          </p:txBody>
        </p:sp>
        <p:sp>
          <p:nvSpPr>
            <p:cNvPr id="39" name="Rectangle 38"/>
            <p:cNvSpPr/>
            <p:nvPr/>
          </p:nvSpPr>
          <p:spPr>
            <a:xfrm>
              <a:off x="15353472" y="3340066"/>
              <a:ext cx="1419692" cy="1026852"/>
            </a:xfrm>
            <a:prstGeom prst="rect">
              <a:avLst/>
            </a:prstGeom>
          </p:spPr>
          <p:txBody>
            <a:bodyPr wrap="square" lIns="88420" tIns="44212" rIns="88420" bIns="44212">
              <a:spAutoFit/>
            </a:bodyPr>
            <a:lstStyle/>
            <a:p>
              <a:r>
                <a:rPr lang="en-US" sz="2031" dirty="0" err="1">
                  <a:solidFill>
                    <a:schemeClr val="tx1">
                      <a:lumMod val="95000"/>
                      <a:lumOff val="5000"/>
                    </a:schemeClr>
                  </a:solidFill>
                  <a:latin typeface="Lato Medium" charset="0"/>
                  <a:ea typeface="Lato Medium" charset="0"/>
                  <a:cs typeface="Lato Medium" charset="0"/>
                </a:rPr>
                <a:t>Mirko</a:t>
              </a:r>
              <a:r>
                <a:rPr lang="en-US" sz="2031" dirty="0">
                  <a:solidFill>
                    <a:schemeClr val="tx1">
                      <a:lumMod val="95000"/>
                      <a:lumOff val="5000"/>
                    </a:schemeClr>
                  </a:solidFill>
                  <a:latin typeface="Lato Medium" charset="0"/>
                  <a:ea typeface="Lato Medium" charset="0"/>
                  <a:cs typeface="Lato Medium" charset="0"/>
                </a:rPr>
                <a:t>:</a:t>
              </a:r>
            </a:p>
            <a:p>
              <a:r>
                <a:rPr lang="en-US" sz="2031" dirty="0">
                  <a:solidFill>
                    <a:schemeClr val="tx1">
                      <a:lumMod val="95000"/>
                      <a:lumOff val="5000"/>
                    </a:schemeClr>
                  </a:solidFill>
                  <a:latin typeface="Lato Medium" charset="0"/>
                  <a:ea typeface="Lato Medium" charset="0"/>
                  <a:cs typeface="Lato Medium" charset="0"/>
                </a:rPr>
                <a:t>ADF</a:t>
              </a:r>
            </a:p>
            <a:p>
              <a:r>
                <a:rPr lang="en-US" sz="2031" dirty="0">
                  <a:solidFill>
                    <a:schemeClr val="tx1">
                      <a:lumMod val="95000"/>
                      <a:lumOff val="5000"/>
                    </a:schemeClr>
                  </a:solidFill>
                  <a:latin typeface="Lato Medium" charset="0"/>
                  <a:ea typeface="Lato Medium" charset="0"/>
                  <a:cs typeface="Lato Medium" charset="0"/>
                </a:rPr>
                <a:t>BAND</a:t>
              </a:r>
            </a:p>
          </p:txBody>
        </p:sp>
        <p:sp>
          <p:nvSpPr>
            <p:cNvPr id="40" name="Rectangle 39"/>
            <p:cNvSpPr/>
            <p:nvPr/>
          </p:nvSpPr>
          <p:spPr>
            <a:xfrm>
              <a:off x="3285239" y="5055888"/>
              <a:ext cx="1004113" cy="1339373"/>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Hans:</a:t>
              </a:r>
            </a:p>
            <a:p>
              <a:r>
                <a:rPr lang="en-US" sz="2031" dirty="0">
                  <a:solidFill>
                    <a:schemeClr val="tx1">
                      <a:lumMod val="95000"/>
                      <a:lumOff val="5000"/>
                    </a:schemeClr>
                  </a:solidFill>
                  <a:latin typeface="Lato Medium" charset="0"/>
                  <a:ea typeface="Lato Medium" charset="0"/>
                  <a:cs typeface="Lato Medium" charset="0"/>
                </a:rPr>
                <a:t>Linux</a:t>
              </a:r>
            </a:p>
            <a:p>
              <a:r>
                <a:rPr lang="en-US" sz="2031" dirty="0">
                  <a:solidFill>
                    <a:schemeClr val="tx1">
                      <a:lumMod val="95000"/>
                      <a:lumOff val="5000"/>
                    </a:schemeClr>
                  </a:solidFill>
                  <a:latin typeface="Lato Medium" charset="0"/>
                  <a:ea typeface="Lato Medium" charset="0"/>
                  <a:cs typeface="Lato Medium" charset="0"/>
                </a:rPr>
                <a:t>GPU</a:t>
              </a:r>
            </a:p>
            <a:p>
              <a:r>
                <a:rPr lang="en-US" sz="2031" dirty="0">
                  <a:solidFill>
                    <a:schemeClr val="tx1">
                      <a:lumMod val="95000"/>
                      <a:lumOff val="5000"/>
                    </a:schemeClr>
                  </a:solidFill>
                  <a:latin typeface="Lato Medium" charset="0"/>
                  <a:ea typeface="Lato Medium" charset="0"/>
                  <a:cs typeface="Lato Medium" charset="0"/>
                </a:rPr>
                <a:t>Python</a:t>
              </a:r>
            </a:p>
          </p:txBody>
        </p:sp>
        <p:sp>
          <p:nvSpPr>
            <p:cNvPr id="41" name="Rectangle 40"/>
            <p:cNvSpPr/>
            <p:nvPr/>
          </p:nvSpPr>
          <p:spPr>
            <a:xfrm>
              <a:off x="6253758" y="5055897"/>
              <a:ext cx="1191665" cy="1026852"/>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Thomas:</a:t>
              </a:r>
            </a:p>
            <a:p>
              <a:r>
                <a:rPr lang="en-US" sz="2031" dirty="0">
                  <a:solidFill>
                    <a:schemeClr val="tx1">
                      <a:lumMod val="95000"/>
                      <a:lumOff val="5000"/>
                    </a:schemeClr>
                  </a:solidFill>
                  <a:latin typeface="Lato Medium" charset="0"/>
                  <a:ea typeface="Lato Medium" charset="0"/>
                  <a:cs typeface="Lato Medium" charset="0"/>
                </a:rPr>
                <a:t>DFTB</a:t>
              </a:r>
            </a:p>
            <a:p>
              <a:r>
                <a:rPr lang="en-US" sz="2031" dirty="0">
                  <a:solidFill>
                    <a:schemeClr val="tx1">
                      <a:lumMod val="95000"/>
                      <a:lumOff val="5000"/>
                    </a:schemeClr>
                  </a:solidFill>
                  <a:latin typeface="Lato Medium" charset="0"/>
                  <a:ea typeface="Lato Medium" charset="0"/>
                  <a:cs typeface="Lato Medium" charset="0"/>
                </a:rPr>
                <a:t>Scripting</a:t>
              </a:r>
            </a:p>
          </p:txBody>
        </p:sp>
        <p:sp>
          <p:nvSpPr>
            <p:cNvPr id="44" name="Rectangle 43"/>
            <p:cNvSpPr/>
            <p:nvPr/>
          </p:nvSpPr>
          <p:spPr>
            <a:xfrm>
              <a:off x="9319426" y="5077327"/>
              <a:ext cx="1148383" cy="1026852"/>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Laurens:</a:t>
              </a:r>
            </a:p>
            <a:p>
              <a:r>
                <a:rPr lang="en-US" sz="2031" dirty="0">
                  <a:solidFill>
                    <a:schemeClr val="tx1">
                      <a:lumMod val="95000"/>
                      <a:lumOff val="5000"/>
                    </a:schemeClr>
                  </a:solidFill>
                  <a:latin typeface="Lato Medium" charset="0"/>
                  <a:ea typeface="Lato Medium" charset="0"/>
                  <a:cs typeface="Lato Medium" charset="0"/>
                </a:rPr>
                <a:t>GUI</a:t>
              </a:r>
            </a:p>
            <a:p>
              <a:endParaRPr lang="en-US" sz="2031" dirty="0">
                <a:solidFill>
                  <a:schemeClr val="tx1">
                    <a:lumMod val="95000"/>
                    <a:lumOff val="5000"/>
                  </a:schemeClr>
                </a:solidFill>
                <a:latin typeface="Lato Medium" charset="0"/>
                <a:ea typeface="Lato Medium" charset="0"/>
                <a:cs typeface="Lato Medium" charset="0"/>
              </a:endParaRPr>
            </a:p>
          </p:txBody>
        </p:sp>
        <p:sp>
          <p:nvSpPr>
            <p:cNvPr id="45" name="Rectangle 44"/>
            <p:cNvSpPr/>
            <p:nvPr/>
          </p:nvSpPr>
          <p:spPr>
            <a:xfrm>
              <a:off x="11997720" y="5508543"/>
              <a:ext cx="1701420" cy="1026852"/>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Ole: Support </a:t>
              </a:r>
            </a:p>
            <a:p>
              <a:r>
                <a:rPr lang="en-US" sz="2031" dirty="0">
                  <a:solidFill>
                    <a:schemeClr val="tx1">
                      <a:lumMod val="95000"/>
                      <a:lumOff val="5000"/>
                    </a:schemeClr>
                  </a:solidFill>
                  <a:latin typeface="Lato Medium" charset="0"/>
                  <a:ea typeface="Lato Medium" charset="0"/>
                  <a:cs typeface="Lato Medium" charset="0"/>
                </a:rPr>
                <a:t>Scientist</a:t>
              </a:r>
            </a:p>
            <a:p>
              <a:endParaRPr lang="en-US" sz="2031" dirty="0">
                <a:solidFill>
                  <a:schemeClr val="tx1">
                    <a:lumMod val="95000"/>
                    <a:lumOff val="5000"/>
                  </a:schemeClr>
                </a:solidFill>
                <a:latin typeface="Lato Medium" charset="0"/>
                <a:ea typeface="Lato Medium" charset="0"/>
                <a:cs typeface="Lato Medium" charset="0"/>
              </a:endParaRPr>
            </a:p>
          </p:txBody>
        </p:sp>
        <p:sp>
          <p:nvSpPr>
            <p:cNvPr id="47" name="Rectangle 46"/>
            <p:cNvSpPr/>
            <p:nvPr/>
          </p:nvSpPr>
          <p:spPr>
            <a:xfrm>
              <a:off x="15364799" y="5508534"/>
              <a:ext cx="1310287"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Evert Jan:</a:t>
              </a:r>
            </a:p>
            <a:p>
              <a:r>
                <a:rPr lang="en-US" sz="2031" dirty="0">
                  <a:solidFill>
                    <a:schemeClr val="tx1">
                      <a:lumMod val="95000"/>
                      <a:lumOff val="5000"/>
                    </a:schemeClr>
                  </a:solidFill>
                  <a:latin typeface="Lato Medium" charset="0"/>
                  <a:ea typeface="Lato Medium" charset="0"/>
                  <a:cs typeface="Lato Medium" charset="0"/>
                </a:rPr>
                <a:t>Adviser</a:t>
              </a:r>
            </a:p>
          </p:txBody>
        </p:sp>
        <p:sp>
          <p:nvSpPr>
            <p:cNvPr id="48" name="Rectangle 47"/>
            <p:cNvSpPr/>
            <p:nvPr/>
          </p:nvSpPr>
          <p:spPr>
            <a:xfrm>
              <a:off x="6114842" y="9326109"/>
              <a:ext cx="1361583"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Fedor:</a:t>
              </a:r>
            </a:p>
            <a:p>
              <a:r>
                <a:rPr lang="en-US" sz="2031" dirty="0">
                  <a:solidFill>
                    <a:schemeClr val="tx1">
                      <a:lumMod val="95000"/>
                      <a:lumOff val="5000"/>
                    </a:schemeClr>
                  </a:solidFill>
                  <a:latin typeface="Lato Medium" charset="0"/>
                  <a:ea typeface="Lato Medium" charset="0"/>
                  <a:cs typeface="Lato Medium" charset="0"/>
                </a:rPr>
                <a:t>Marketing</a:t>
              </a:r>
            </a:p>
          </p:txBody>
        </p:sp>
        <p:sp>
          <p:nvSpPr>
            <p:cNvPr id="49" name="Rectangle 48"/>
            <p:cNvSpPr/>
            <p:nvPr/>
          </p:nvSpPr>
          <p:spPr>
            <a:xfrm>
              <a:off x="8837550" y="9336699"/>
              <a:ext cx="1839278"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Sergio:</a:t>
              </a:r>
            </a:p>
            <a:p>
              <a:r>
                <a:rPr lang="en-US" sz="2031" dirty="0">
                  <a:solidFill>
                    <a:schemeClr val="tx1">
                      <a:lumMod val="95000"/>
                      <a:lumOff val="5000"/>
                    </a:schemeClr>
                  </a:solidFill>
                  <a:latin typeface="Lato Medium" charset="0"/>
                  <a:ea typeface="Lato Medium" charset="0"/>
                  <a:cs typeface="Lato Medium" charset="0"/>
                </a:rPr>
                <a:t>Collaborations</a:t>
              </a:r>
            </a:p>
          </p:txBody>
        </p:sp>
        <p:sp>
          <p:nvSpPr>
            <p:cNvPr id="50" name="Rectangle 49"/>
            <p:cNvSpPr/>
            <p:nvPr/>
          </p:nvSpPr>
          <p:spPr>
            <a:xfrm>
              <a:off x="12581431" y="9316914"/>
              <a:ext cx="1151590" cy="1026852"/>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Frieda:</a:t>
              </a:r>
            </a:p>
            <a:p>
              <a:r>
                <a:rPr lang="en-US" sz="2031" dirty="0">
                  <a:solidFill>
                    <a:schemeClr val="tx1">
                      <a:lumMod val="95000"/>
                      <a:lumOff val="5000"/>
                    </a:schemeClr>
                  </a:solidFill>
                  <a:latin typeface="Lato Medium" charset="0"/>
                  <a:ea typeface="Lato Medium" charset="0"/>
                  <a:cs typeface="Lato Medium" charset="0"/>
                </a:rPr>
                <a:t>Invoices</a:t>
              </a:r>
            </a:p>
            <a:p>
              <a:r>
                <a:rPr lang="en-US" sz="2031" dirty="0">
                  <a:solidFill>
                    <a:schemeClr val="tx1">
                      <a:lumMod val="95000"/>
                      <a:lumOff val="5000"/>
                    </a:schemeClr>
                  </a:solidFill>
                  <a:latin typeface="Lato Medium" charset="0"/>
                  <a:ea typeface="Lato Medium" charset="0"/>
                  <a:cs typeface="Lato Medium" charset="0"/>
                </a:rPr>
                <a:t>Licenses</a:t>
              </a:r>
            </a:p>
          </p:txBody>
        </p:sp>
        <p:sp>
          <p:nvSpPr>
            <p:cNvPr id="51" name="Rectangle 50"/>
            <p:cNvSpPr/>
            <p:nvPr/>
          </p:nvSpPr>
          <p:spPr>
            <a:xfrm>
              <a:off x="15439571" y="9336699"/>
              <a:ext cx="1074646"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Kitty:</a:t>
              </a:r>
            </a:p>
            <a:p>
              <a:r>
                <a:rPr lang="en-US" sz="2031" dirty="0">
                  <a:solidFill>
                    <a:schemeClr val="tx1">
                      <a:lumMod val="95000"/>
                      <a:lumOff val="5000"/>
                    </a:schemeClr>
                  </a:solidFill>
                  <a:latin typeface="Lato Medium" charset="0"/>
                  <a:ea typeface="Lato Medium" charset="0"/>
                  <a:cs typeface="Lato Medium" charset="0"/>
                </a:rPr>
                <a:t>Finance</a:t>
              </a:r>
            </a:p>
          </p:txBody>
        </p:sp>
        <p:pic>
          <p:nvPicPr>
            <p:cNvPr id="30" name="Picture 29"/>
            <p:cNvPicPr>
              <a:picLocks/>
            </p:cNvPicPr>
            <p:nvPr/>
          </p:nvPicPr>
          <p:blipFill>
            <a:blip r:embed="rId18" cstate="print">
              <a:extLst>
                <a:ext uri="{28A0092B-C50C-407E-A947-70E740481C1C}">
                  <a14:useLocalDpi xmlns:a14="http://schemas.microsoft.com/office/drawing/2010/main" val="0"/>
                </a:ext>
              </a:extLst>
            </a:blip>
            <a:stretch>
              <a:fillRect/>
            </a:stretch>
          </p:blipFill>
          <p:spPr>
            <a:xfrm>
              <a:off x="1356524" y="8696699"/>
              <a:ext cx="3078000" cy="1968923"/>
            </a:xfrm>
            <a:prstGeom prst="rect">
              <a:avLst/>
            </a:prstGeom>
          </p:spPr>
        </p:pic>
        <p:sp>
          <p:nvSpPr>
            <p:cNvPr id="46" name="Rectangle 45"/>
            <p:cNvSpPr/>
            <p:nvPr/>
          </p:nvSpPr>
          <p:spPr>
            <a:xfrm>
              <a:off x="3347131" y="9331633"/>
              <a:ext cx="755648"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Stan:</a:t>
              </a:r>
            </a:p>
            <a:p>
              <a:r>
                <a:rPr lang="en-US" sz="2031" dirty="0">
                  <a:solidFill>
                    <a:schemeClr val="tx1">
                      <a:lumMod val="95000"/>
                      <a:lumOff val="5000"/>
                    </a:schemeClr>
                  </a:solidFill>
                  <a:latin typeface="Lato Medium" charset="0"/>
                  <a:ea typeface="Lato Medium" charset="0"/>
                  <a:cs typeface="Lato Medium" charset="0"/>
                </a:rPr>
                <a:t>CEO</a:t>
              </a:r>
            </a:p>
          </p:txBody>
        </p:sp>
        <p:sp>
          <p:nvSpPr>
            <p:cNvPr id="59" name="Rectangle 58"/>
            <p:cNvSpPr/>
            <p:nvPr/>
          </p:nvSpPr>
          <p:spPr>
            <a:xfrm>
              <a:off x="2924648" y="7294808"/>
              <a:ext cx="1797500" cy="1026852"/>
            </a:xfrm>
            <a:prstGeom prst="rect">
              <a:avLst/>
            </a:prstGeom>
          </p:spPr>
          <p:txBody>
            <a:bodyPr wrap="squar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Michal: </a:t>
              </a:r>
            </a:p>
            <a:p>
              <a:r>
                <a:rPr lang="en-US" sz="2031" dirty="0">
                  <a:solidFill>
                    <a:schemeClr val="tx1">
                      <a:lumMod val="95000"/>
                      <a:lumOff val="5000"/>
                    </a:schemeClr>
                  </a:solidFill>
                  <a:latin typeface="Lato Medium" charset="0"/>
                  <a:ea typeface="Lato Medium" charset="0"/>
                  <a:cs typeface="Lato Medium" charset="0"/>
                </a:rPr>
                <a:t>python </a:t>
              </a:r>
              <a:br>
                <a:rPr lang="en-US" sz="2031" dirty="0">
                  <a:solidFill>
                    <a:schemeClr val="tx1">
                      <a:lumMod val="95000"/>
                      <a:lumOff val="5000"/>
                    </a:schemeClr>
                  </a:solidFill>
                  <a:latin typeface="Lato Medium" charset="0"/>
                  <a:ea typeface="Lato Medium" charset="0"/>
                  <a:cs typeface="Lato Medium" charset="0"/>
                </a:rPr>
              </a:br>
              <a:r>
                <a:rPr lang="en-US" sz="2031" dirty="0">
                  <a:solidFill>
                    <a:schemeClr val="tx1">
                      <a:lumMod val="95000"/>
                      <a:lumOff val="5000"/>
                    </a:schemeClr>
                  </a:solidFill>
                  <a:latin typeface="Lato Medium" charset="0"/>
                  <a:ea typeface="Lato Medium" charset="0"/>
                  <a:cs typeface="Lato Medium" charset="0"/>
                </a:rPr>
                <a:t>scripting</a:t>
              </a:r>
            </a:p>
          </p:txBody>
        </p:sp>
        <p:pic>
          <p:nvPicPr>
            <p:cNvPr id="31748" name="Picture 4" descr="Robert Ruger"/>
            <p:cNvPicPr>
              <a:picLocks noChangeAspect="1" noChangeArrowheads="1"/>
            </p:cNvPicPr>
            <p:nvPr/>
          </p:nvPicPr>
          <p:blipFill>
            <a:blip r:embed="rId19" cstate="print"/>
            <a:srcRect/>
            <a:stretch>
              <a:fillRect/>
            </a:stretch>
          </p:blipFill>
          <p:spPr bwMode="auto">
            <a:xfrm>
              <a:off x="4423956" y="6824533"/>
              <a:ext cx="3172433" cy="1952267"/>
            </a:xfrm>
            <a:prstGeom prst="rect">
              <a:avLst/>
            </a:prstGeom>
            <a:noFill/>
          </p:spPr>
        </p:pic>
        <p:sp>
          <p:nvSpPr>
            <p:cNvPr id="54" name="Rectangle 53"/>
            <p:cNvSpPr/>
            <p:nvPr/>
          </p:nvSpPr>
          <p:spPr>
            <a:xfrm>
              <a:off x="6098169" y="7294803"/>
              <a:ext cx="1797500" cy="714330"/>
            </a:xfrm>
            <a:prstGeom prst="rect">
              <a:avLst/>
            </a:prstGeom>
          </p:spPr>
          <p:txBody>
            <a:bodyPr wrap="squar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Robert: </a:t>
              </a:r>
            </a:p>
            <a:p>
              <a:r>
                <a:rPr lang="en-US" sz="2031" dirty="0">
                  <a:solidFill>
                    <a:schemeClr val="tx1">
                      <a:lumMod val="95000"/>
                      <a:lumOff val="5000"/>
                    </a:schemeClr>
                  </a:solidFill>
                  <a:latin typeface="Lato Medium" charset="0"/>
                  <a:ea typeface="Lato Medium" charset="0"/>
                  <a:cs typeface="Lato Medium" charset="0"/>
                </a:rPr>
                <a:t>DFTB </a:t>
              </a:r>
            </a:p>
          </p:txBody>
        </p:sp>
        <p:pic>
          <p:nvPicPr>
            <p:cNvPr id="31750" name="Picture 6" descr="Nick Austin"/>
            <p:cNvPicPr>
              <a:picLocks noChangeAspect="1" noChangeArrowheads="1"/>
            </p:cNvPicPr>
            <p:nvPr/>
          </p:nvPicPr>
          <p:blipFill>
            <a:blip r:embed="rId20" cstate="print"/>
            <a:srcRect/>
            <a:stretch>
              <a:fillRect/>
            </a:stretch>
          </p:blipFill>
          <p:spPr bwMode="auto">
            <a:xfrm>
              <a:off x="10590820" y="6845154"/>
              <a:ext cx="3114113" cy="1916378"/>
            </a:xfrm>
            <a:prstGeom prst="rect">
              <a:avLst/>
            </a:prstGeom>
            <a:noFill/>
          </p:spPr>
        </p:pic>
        <p:pic>
          <p:nvPicPr>
            <p:cNvPr id="31752" name="Picture 8" descr="Tomas Trnka"/>
            <p:cNvPicPr>
              <a:picLocks noChangeAspect="1" noChangeArrowheads="1"/>
            </p:cNvPicPr>
            <p:nvPr/>
          </p:nvPicPr>
          <p:blipFill>
            <a:blip r:embed="rId21" cstate="print"/>
            <a:srcRect/>
            <a:stretch>
              <a:fillRect/>
            </a:stretch>
          </p:blipFill>
          <p:spPr bwMode="auto">
            <a:xfrm>
              <a:off x="13582667" y="6845154"/>
              <a:ext cx="3165991" cy="1948303"/>
            </a:xfrm>
            <a:prstGeom prst="rect">
              <a:avLst/>
            </a:prstGeom>
            <a:noFill/>
          </p:spPr>
        </p:pic>
        <p:sp>
          <p:nvSpPr>
            <p:cNvPr id="57" name="Rectangle 56"/>
            <p:cNvSpPr/>
            <p:nvPr/>
          </p:nvSpPr>
          <p:spPr>
            <a:xfrm>
              <a:off x="12167857" y="7294803"/>
              <a:ext cx="1553943"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Nick:</a:t>
              </a:r>
            </a:p>
            <a:p>
              <a:r>
                <a:rPr lang="en-US" sz="2031" dirty="0">
                  <a:solidFill>
                    <a:schemeClr val="tx1">
                      <a:lumMod val="95000"/>
                      <a:lumOff val="5000"/>
                    </a:schemeClr>
                  </a:solidFill>
                  <a:latin typeface="Lato Medium" charset="0"/>
                  <a:ea typeface="Lato Medium" charset="0"/>
                  <a:cs typeface="Lato Medium" charset="0"/>
                </a:rPr>
                <a:t>COSMO-RS</a:t>
              </a:r>
            </a:p>
          </p:txBody>
        </p:sp>
        <p:sp>
          <p:nvSpPr>
            <p:cNvPr id="58" name="Rectangle 57"/>
            <p:cNvSpPr/>
            <p:nvPr/>
          </p:nvSpPr>
          <p:spPr>
            <a:xfrm>
              <a:off x="15718718" y="7294803"/>
              <a:ext cx="1036173"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Tomas:</a:t>
              </a:r>
            </a:p>
            <a:p>
              <a:r>
                <a:rPr lang="en-US" sz="2031" dirty="0">
                  <a:solidFill>
                    <a:schemeClr val="tx1">
                      <a:lumMod val="95000"/>
                      <a:lumOff val="5000"/>
                    </a:schemeClr>
                  </a:solidFill>
                  <a:latin typeface="Lato Medium" charset="0"/>
                  <a:ea typeface="Lato Medium" charset="0"/>
                  <a:cs typeface="Lato Medium" charset="0"/>
                </a:rPr>
                <a:t>ReaxFF</a:t>
              </a:r>
            </a:p>
          </p:txBody>
        </p:sp>
        <p:pic>
          <p:nvPicPr>
            <p:cNvPr id="7" name="Picture 6"/>
            <p:cNvPicPr>
              <a:picLocks/>
            </p:cNvPicPr>
            <p:nvPr/>
          </p:nvPicPr>
          <p:blipFill>
            <a:blip r:embed="rId22" cstate="print">
              <a:extLst>
                <a:ext uri="{28A0092B-C50C-407E-A947-70E740481C1C}">
                  <a14:useLocalDpi xmlns:a14="http://schemas.microsoft.com/office/drawing/2010/main" val="0"/>
                </a:ext>
              </a:extLst>
            </a:blip>
            <a:stretch>
              <a:fillRect/>
            </a:stretch>
          </p:blipFill>
          <p:spPr>
            <a:xfrm>
              <a:off x="7460494" y="6824535"/>
              <a:ext cx="3122086" cy="1968923"/>
            </a:xfrm>
            <a:prstGeom prst="rect">
              <a:avLst/>
            </a:prstGeom>
          </p:spPr>
        </p:pic>
        <p:sp>
          <p:nvSpPr>
            <p:cNvPr id="53" name="Rectangle 52"/>
            <p:cNvSpPr/>
            <p:nvPr/>
          </p:nvSpPr>
          <p:spPr>
            <a:xfrm>
              <a:off x="9459830" y="7294803"/>
              <a:ext cx="1036173" cy="714330"/>
            </a:xfrm>
            <a:prstGeom prst="rect">
              <a:avLst/>
            </a:prstGeom>
          </p:spPr>
          <p:txBody>
            <a:bodyPr wrap="none" lIns="88420" tIns="44212" rIns="88420" bIns="44212">
              <a:spAutoFit/>
            </a:bodyPr>
            <a:lstStyle/>
            <a:p>
              <a:r>
                <a:rPr lang="en-US" sz="2031" dirty="0">
                  <a:solidFill>
                    <a:schemeClr val="tx1">
                      <a:lumMod val="95000"/>
                      <a:lumOff val="5000"/>
                    </a:schemeClr>
                  </a:solidFill>
                  <a:latin typeface="Lato Medium" charset="0"/>
                  <a:ea typeface="Lato Medium" charset="0"/>
                  <a:cs typeface="Lato Medium" charset="0"/>
                </a:rPr>
                <a:t>Anna:</a:t>
              </a:r>
            </a:p>
            <a:p>
              <a:r>
                <a:rPr lang="en-US" sz="2031" dirty="0">
                  <a:solidFill>
                    <a:schemeClr val="tx1">
                      <a:lumMod val="95000"/>
                      <a:lumOff val="5000"/>
                    </a:schemeClr>
                  </a:solidFill>
                  <a:latin typeface="Lato Medium" charset="0"/>
                  <a:ea typeface="Lato Medium" charset="0"/>
                  <a:cs typeface="Lato Medium" charset="0"/>
                </a:rPr>
                <a:t>ReaxFF</a:t>
              </a:r>
            </a:p>
          </p:txBody>
        </p:sp>
      </p:grpSp>
      <p:pic>
        <p:nvPicPr>
          <p:cNvPr id="6" name="Picture 5"/>
          <p:cNvPicPr>
            <a:picLocks noChangeAspect="1"/>
          </p:cNvPicPr>
          <p:nvPr/>
        </p:nvPicPr>
        <p:blipFill>
          <a:blip r:embed="rId23"/>
          <a:stretch>
            <a:fillRect/>
          </a:stretch>
        </p:blipFill>
        <p:spPr>
          <a:xfrm>
            <a:off x="41035" y="4623296"/>
            <a:ext cx="1372642" cy="1056291"/>
          </a:xfrm>
          <a:prstGeom prst="rect">
            <a:avLst/>
          </a:prstGeom>
        </p:spPr>
      </p:pic>
      <p:pic>
        <p:nvPicPr>
          <p:cNvPr id="10" name="Picture 9"/>
          <p:cNvPicPr>
            <a:picLocks noChangeAspect="1"/>
          </p:cNvPicPr>
          <p:nvPr/>
        </p:nvPicPr>
        <p:blipFill>
          <a:blip r:embed="rId24"/>
          <a:stretch>
            <a:fillRect/>
          </a:stretch>
        </p:blipFill>
        <p:spPr>
          <a:xfrm>
            <a:off x="237051" y="9674234"/>
            <a:ext cx="1100294" cy="1100294"/>
          </a:xfrm>
          <a:prstGeom prst="rect">
            <a:avLst/>
          </a:prstGeom>
        </p:spPr>
      </p:pic>
      <p:pic>
        <p:nvPicPr>
          <p:cNvPr id="11" name="Picture 10"/>
          <p:cNvPicPr>
            <a:picLocks noChangeAspect="1"/>
          </p:cNvPicPr>
          <p:nvPr/>
        </p:nvPicPr>
        <p:blipFill>
          <a:blip r:embed="rId25"/>
          <a:stretch>
            <a:fillRect/>
          </a:stretch>
        </p:blipFill>
        <p:spPr>
          <a:xfrm>
            <a:off x="0" y="7266024"/>
            <a:ext cx="1409212" cy="1409212"/>
          </a:xfrm>
          <a:prstGeom prst="rect">
            <a:avLst/>
          </a:prstGeom>
        </p:spPr>
      </p:pic>
    </p:spTree>
    <p:extLst>
      <p:ext uri="{BB962C8B-B14F-4D97-AF65-F5344CB8AC3E}">
        <p14:creationId xmlns:p14="http://schemas.microsoft.com/office/powerpoint/2010/main" val="286507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err="1" smtClean="0"/>
              <a:t>ChemTraYzer</a:t>
            </a:r>
            <a:endParaRPr lang="en-US" sz="7575" dirty="0"/>
          </a:p>
        </p:txBody>
      </p:sp>
      <p:sp>
        <p:nvSpPr>
          <p:cNvPr id="9" name="Rectangle 8"/>
          <p:cNvSpPr/>
          <p:nvPr/>
        </p:nvSpPr>
        <p:spPr>
          <a:xfrm>
            <a:off x="285749" y="11851839"/>
            <a:ext cx="14944725" cy="646331"/>
          </a:xfrm>
          <a:prstGeom prst="rect">
            <a:avLst/>
          </a:prstGeom>
        </p:spPr>
        <p:txBody>
          <a:bodyPr wrap="square">
            <a:spAutoFit/>
          </a:bodyPr>
          <a:lstStyle/>
          <a:p>
            <a:r>
              <a:rPr lang="nb-NO" sz="3600" dirty="0">
                <a:solidFill>
                  <a:srgbClr val="4D4D4D"/>
                </a:solidFill>
                <a:latin typeface="Lato" charset="0"/>
                <a:ea typeface="Lato" charset="0"/>
                <a:cs typeface="Lato" charset="0"/>
              </a:rPr>
              <a:t>M. </a:t>
            </a:r>
            <a:r>
              <a:rPr lang="nb-NO" sz="3600" dirty="0" err="1" smtClean="0">
                <a:solidFill>
                  <a:srgbClr val="4D4D4D"/>
                </a:solidFill>
                <a:latin typeface="Lato" charset="0"/>
                <a:ea typeface="Lato" charset="0"/>
                <a:cs typeface="Lato" charset="0"/>
              </a:rPr>
              <a:t>D</a:t>
            </a:r>
            <a:r>
              <a:rPr lang="nb-NO" sz="3600" dirty="0" err="1">
                <a:latin typeface="Lato" charset="0"/>
                <a:ea typeface="Lato" charset="0"/>
                <a:cs typeface="Lato" charset="0"/>
              </a:rPr>
              <a:t>ö</a:t>
            </a:r>
            <a:r>
              <a:rPr lang="nb-NO" sz="3600" dirty="0" err="1" smtClean="0">
                <a:solidFill>
                  <a:srgbClr val="4D4D4D"/>
                </a:solidFill>
                <a:latin typeface="Lato" charset="0"/>
                <a:ea typeface="Lato" charset="0"/>
                <a:cs typeface="Lato" charset="0"/>
              </a:rPr>
              <a:t>ntgen</a:t>
            </a:r>
            <a:r>
              <a:rPr lang="nb-NO" sz="3600" dirty="0" smtClean="0">
                <a:solidFill>
                  <a:srgbClr val="4D4D4D"/>
                </a:solidFill>
                <a:latin typeface="Lato" charset="0"/>
                <a:ea typeface="Lato" charset="0"/>
                <a:cs typeface="Lato" charset="0"/>
              </a:rPr>
              <a:t> </a:t>
            </a:r>
            <a:r>
              <a:rPr lang="nb-NO" sz="3600" dirty="0">
                <a:solidFill>
                  <a:srgbClr val="4D4D4D"/>
                </a:solidFill>
                <a:latin typeface="Lato" charset="0"/>
                <a:ea typeface="Lato" charset="0"/>
                <a:cs typeface="Lato" charset="0"/>
              </a:rPr>
              <a:t>et al., J. </a:t>
            </a:r>
            <a:r>
              <a:rPr lang="nb-NO" sz="3600" dirty="0" err="1">
                <a:solidFill>
                  <a:srgbClr val="4D4D4D"/>
                </a:solidFill>
                <a:latin typeface="Lato" charset="0"/>
                <a:ea typeface="Lato" charset="0"/>
                <a:cs typeface="Lato" charset="0"/>
              </a:rPr>
              <a:t>Chem</a:t>
            </a:r>
            <a:r>
              <a:rPr lang="nb-NO" sz="3600" dirty="0">
                <a:solidFill>
                  <a:srgbClr val="4D4D4D"/>
                </a:solidFill>
                <a:latin typeface="Lato" charset="0"/>
                <a:ea typeface="Lato" charset="0"/>
                <a:cs typeface="Lato" charset="0"/>
              </a:rPr>
              <a:t>. </a:t>
            </a:r>
            <a:r>
              <a:rPr lang="nb-NO" sz="3600" dirty="0" err="1">
                <a:solidFill>
                  <a:srgbClr val="4D4D4D"/>
                </a:solidFill>
                <a:latin typeface="Lato" charset="0"/>
                <a:ea typeface="Lato" charset="0"/>
                <a:cs typeface="Lato" charset="0"/>
              </a:rPr>
              <a:t>Theory</a:t>
            </a:r>
            <a:r>
              <a:rPr lang="nb-NO" sz="3600" dirty="0">
                <a:solidFill>
                  <a:srgbClr val="4D4D4D"/>
                </a:solidFill>
                <a:latin typeface="Lato" charset="0"/>
                <a:ea typeface="Lato" charset="0"/>
                <a:cs typeface="Lato" charset="0"/>
              </a:rPr>
              <a:t> Comp. 11, 2517–2514 (2015)</a:t>
            </a:r>
            <a:endParaRPr lang="en-US" sz="3600" dirty="0">
              <a:latin typeface="Lato" charset="0"/>
              <a:ea typeface="Lato" charset="0"/>
              <a:cs typeface="Lato" charset="0"/>
            </a:endParaRPr>
          </a:p>
        </p:txBody>
      </p:sp>
      <p:pic>
        <p:nvPicPr>
          <p:cNvPr id="12" name="Picture 11"/>
          <p:cNvPicPr>
            <a:picLocks noChangeAspect="1"/>
          </p:cNvPicPr>
          <p:nvPr/>
        </p:nvPicPr>
        <p:blipFill>
          <a:blip r:embed="rId3" cstate="print"/>
          <a:stretch>
            <a:fillRect/>
          </a:stretch>
        </p:blipFill>
        <p:spPr>
          <a:xfrm>
            <a:off x="7058024" y="7216936"/>
            <a:ext cx="9953108" cy="4180306"/>
          </a:xfrm>
          <a:prstGeom prst="rect">
            <a:avLst/>
          </a:prstGeom>
        </p:spPr>
      </p:pic>
      <p:sp>
        <p:nvSpPr>
          <p:cNvPr id="7" name="Content Placeholder 2"/>
          <p:cNvSpPr txBox="1">
            <a:spLocks/>
          </p:cNvSpPr>
          <p:nvPr/>
        </p:nvSpPr>
        <p:spPr>
          <a:xfrm>
            <a:off x="654843" y="1677870"/>
            <a:ext cx="16978313" cy="7481348"/>
          </a:xfrm>
          <a:prstGeom prst="rect">
            <a:avLst/>
          </a:prstGeom>
        </p:spPr>
        <p:txBody>
          <a:bodyPr>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charset="0"/>
                <a:ea typeface="Lato" charset="0"/>
                <a:cs typeface="Lato"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charset="0"/>
                <a:ea typeface="Lato" charset="0"/>
                <a:cs typeface="Lato"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charset="0"/>
                <a:ea typeface="Lato" charset="0"/>
                <a:cs typeface="Lato"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charset="0"/>
                <a:ea typeface="Lato" charset="0"/>
                <a:cs typeface="Lato"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514350" indent="-514350">
              <a:buFont typeface="Arial" charset="0"/>
              <a:buChar char="•"/>
            </a:pPr>
            <a:r>
              <a:rPr lang="en-GB" altLang="en-US" sz="4800" dirty="0" smtClean="0"/>
              <a:t>Follow </a:t>
            </a:r>
            <a:r>
              <a:rPr lang="en-GB" altLang="en-US" sz="4800" dirty="0"/>
              <a:t>connectivity (BO in </a:t>
            </a:r>
            <a:r>
              <a:rPr lang="en-GB" altLang="en-US" sz="4800" dirty="0" err="1"/>
              <a:t>ReaxFF</a:t>
            </a:r>
            <a:r>
              <a:rPr lang="en-GB" altLang="en-US" sz="4800" dirty="0"/>
              <a:t>)</a:t>
            </a:r>
          </a:p>
          <a:p>
            <a:pPr marL="514350" indent="-514350">
              <a:buFont typeface="Arial" charset="0"/>
              <a:buChar char="•"/>
            </a:pPr>
            <a:endParaRPr lang="en-GB" altLang="en-US" sz="4800" dirty="0"/>
          </a:p>
          <a:p>
            <a:pPr marL="514350" indent="-514350">
              <a:buFont typeface="Arial" charset="0"/>
              <a:buChar char="•"/>
            </a:pPr>
            <a:r>
              <a:rPr lang="en-GB" altLang="en-US" sz="4800" dirty="0"/>
              <a:t>Tabulate changing species</a:t>
            </a:r>
          </a:p>
          <a:p>
            <a:pPr lvl="1" hangingPunct="1"/>
            <a:r>
              <a:rPr lang="en-US" dirty="0" smtClean="0">
                <a:solidFill>
                  <a:srgbClr val="FF941E"/>
                </a:solidFill>
              </a:rPr>
              <a:t>Identify identical species (SMILES, </a:t>
            </a:r>
            <a:r>
              <a:rPr lang="en-US" dirty="0" err="1" smtClean="0">
                <a:solidFill>
                  <a:srgbClr val="FF941E"/>
                </a:solidFill>
              </a:rPr>
              <a:t>InChI</a:t>
            </a:r>
            <a:r>
              <a:rPr lang="en-US" dirty="0" smtClean="0">
                <a:solidFill>
                  <a:srgbClr val="FF941E"/>
                </a:solidFill>
              </a:rPr>
              <a:t>)</a:t>
            </a:r>
          </a:p>
          <a:p>
            <a:pPr lvl="1" hangingPunct="1"/>
            <a:r>
              <a:rPr lang="en-US" dirty="0" smtClean="0">
                <a:solidFill>
                  <a:srgbClr val="FF941E"/>
                </a:solidFill>
              </a:rPr>
              <a:t>Reaction pathway: graph </a:t>
            </a:r>
          </a:p>
          <a:p>
            <a:pPr lvl="1" hangingPunct="1"/>
            <a:endParaRPr lang="en-US" dirty="0">
              <a:solidFill>
                <a:srgbClr val="FF941E"/>
              </a:solidFill>
            </a:endParaRPr>
          </a:p>
          <a:p>
            <a:pPr marL="514350" indent="-514350">
              <a:buFont typeface="Arial" charset="0"/>
              <a:buChar char="•"/>
            </a:pPr>
            <a:r>
              <a:rPr lang="en-GB" altLang="en-US" sz="4800" dirty="0" smtClean="0"/>
              <a:t>Calculate </a:t>
            </a:r>
            <a:r>
              <a:rPr lang="en-GB" altLang="en-US" sz="4800" dirty="0"/>
              <a:t>fluxes, rate </a:t>
            </a:r>
            <a:r>
              <a:rPr lang="en-GB" altLang="en-US" sz="4800" dirty="0" smtClean="0"/>
              <a:t>constants</a:t>
            </a:r>
          </a:p>
          <a:p>
            <a:pPr marL="514350" indent="-514350">
              <a:buFont typeface="Arial" charset="0"/>
              <a:buChar char="•"/>
            </a:pPr>
            <a:endParaRPr lang="en-GB" altLang="en-US" sz="4800" dirty="0"/>
          </a:p>
          <a:p>
            <a:pPr marL="514350" indent="-514350">
              <a:buFont typeface="Arial" charset="0"/>
              <a:buChar char="•"/>
            </a:pPr>
            <a:r>
              <a:rPr lang="en-GB" altLang="en-US" sz="4800" u="sng" dirty="0" smtClean="0"/>
              <a:t>Visualize network</a:t>
            </a:r>
          </a:p>
          <a:p>
            <a:pPr lvl="1" hangingPunct="1"/>
            <a:r>
              <a:rPr lang="en-US" dirty="0" smtClean="0">
                <a:solidFill>
                  <a:srgbClr val="FF941E"/>
                </a:solidFill>
              </a:rPr>
              <a:t>Interactively</a:t>
            </a:r>
          </a:p>
          <a:p>
            <a:pPr lvl="1" hangingPunct="1"/>
            <a:r>
              <a:rPr lang="en-US" dirty="0" smtClean="0">
                <a:solidFill>
                  <a:srgbClr val="FF941E"/>
                </a:solidFill>
              </a:rPr>
              <a:t>2D =&gt; 3D</a:t>
            </a:r>
          </a:p>
          <a:p>
            <a:pPr lvl="1" hangingPunct="1"/>
            <a:r>
              <a:rPr lang="en-US" dirty="0" smtClean="0">
                <a:solidFill>
                  <a:srgbClr val="FF941E"/>
                </a:solidFill>
              </a:rPr>
              <a:t>Follow reaction pathway</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9925" y="1529999"/>
            <a:ext cx="7169156" cy="5054164"/>
          </a:xfrm>
          <a:prstGeom prst="rect">
            <a:avLst/>
          </a:prstGeom>
        </p:spPr>
      </p:pic>
    </p:spTree>
    <p:extLst>
      <p:ext uri="{BB962C8B-B14F-4D97-AF65-F5344CB8AC3E}">
        <p14:creationId xmlns:p14="http://schemas.microsoft.com/office/powerpoint/2010/main" val="14255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99860"/>
            <a:ext cx="18288000" cy="1444274"/>
          </a:xfrm>
          <a:prstGeom prst="rect">
            <a:avLst/>
          </a:prstGeom>
        </p:spPr>
        <p:txBody>
          <a:bodyPr>
            <a:normAutofit fontScale="92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Carbon nanotube </a:t>
            </a:r>
            <a:r>
              <a:rPr lang="en-US" sz="7575" dirty="0" smtClean="0"/>
              <a:t>formation</a:t>
            </a:r>
            <a:r>
              <a:rPr lang="en-US" sz="7575" smtClean="0"/>
              <a:t>: accelerate MD</a:t>
            </a:r>
            <a:endParaRPr lang="en-US" sz="7575" dirty="0"/>
          </a:p>
        </p:txBody>
      </p:sp>
      <p:grpSp>
        <p:nvGrpSpPr>
          <p:cNvPr id="2" name="Group 1"/>
          <p:cNvGrpSpPr/>
          <p:nvPr/>
        </p:nvGrpSpPr>
        <p:grpSpPr>
          <a:xfrm>
            <a:off x="492012" y="2949574"/>
            <a:ext cx="17795989" cy="9217107"/>
            <a:chOff x="492012" y="2949574"/>
            <a:chExt cx="17795989" cy="9217107"/>
          </a:xfrm>
        </p:grpSpPr>
        <p:sp>
          <p:nvSpPr>
            <p:cNvPr id="7" name="Rectangle 6"/>
            <p:cNvSpPr/>
            <p:nvPr/>
          </p:nvSpPr>
          <p:spPr>
            <a:xfrm>
              <a:off x="14497494" y="8953396"/>
              <a:ext cx="3790507" cy="1015663"/>
            </a:xfrm>
            <a:prstGeom prst="rect">
              <a:avLst/>
            </a:prstGeom>
          </p:spPr>
          <p:txBody>
            <a:bodyPr wrap="square">
              <a:spAutoFit/>
            </a:bodyPr>
            <a:lstStyle/>
            <a:p>
              <a:pPr algn="l"/>
              <a:r>
                <a:rPr lang="en-US" sz="3000" dirty="0">
                  <a:solidFill>
                    <a:srgbClr val="FF941E"/>
                  </a:solidFill>
                  <a:latin typeface="Lato Medium" pitchFamily="34" charset="0"/>
                  <a:ea typeface="Lato Medium" pitchFamily="34" charset="0"/>
                  <a:cs typeface="Lato Medium" pitchFamily="34" charset="0"/>
                  <a:hlinkClick r:id="rId3"/>
                </a:rPr>
                <a:t>ReaxFF acceleration:</a:t>
              </a:r>
            </a:p>
            <a:p>
              <a:pPr algn="l"/>
              <a:r>
                <a:rPr lang="en-US" sz="3000" b="1" dirty="0" err="1">
                  <a:solidFill>
                    <a:srgbClr val="FF941E"/>
                  </a:solidFill>
                  <a:latin typeface="Lato Medium" pitchFamily="34" charset="0"/>
                  <a:ea typeface="Lato Medium" pitchFamily="34" charset="0"/>
                  <a:cs typeface="Lato Medium" pitchFamily="34" charset="0"/>
                  <a:hlinkClick r:id="rId3"/>
                </a:rPr>
                <a:t>fbMC</a:t>
              </a:r>
              <a:r>
                <a:rPr lang="en-US" sz="3000" b="1" dirty="0">
                  <a:solidFill>
                    <a:srgbClr val="FF941E"/>
                  </a:solidFill>
                  <a:latin typeface="Lato Medium" pitchFamily="34" charset="0"/>
                  <a:ea typeface="Lato Medium" pitchFamily="34" charset="0"/>
                  <a:cs typeface="Lato Medium" pitchFamily="34" charset="0"/>
                  <a:hlinkClick r:id="rId3"/>
                </a:rPr>
                <a:t> tutorial</a:t>
              </a:r>
              <a:endParaRPr lang="en-US" sz="3000" b="1" dirty="0">
                <a:solidFill>
                  <a:srgbClr val="FF941E"/>
                </a:solidFill>
                <a:latin typeface="Lato Medium" pitchFamily="34" charset="0"/>
                <a:ea typeface="Lato Medium" pitchFamily="34" charset="0"/>
                <a:cs typeface="Lato Medium" pitchFamily="34" charset="0"/>
              </a:endParaRPr>
            </a:p>
          </p:txBody>
        </p:sp>
        <p:sp>
          <p:nvSpPr>
            <p:cNvPr id="8" name="TextShape 2"/>
            <p:cNvSpPr txBox="1"/>
            <p:nvPr/>
          </p:nvSpPr>
          <p:spPr>
            <a:xfrm>
              <a:off x="8118588" y="11538983"/>
              <a:ext cx="10169412" cy="627698"/>
            </a:xfrm>
            <a:prstGeom prst="rect">
              <a:avLst/>
            </a:prstGeom>
            <a:noFill/>
            <a:ln>
              <a:noFill/>
            </a:ln>
          </p:spPr>
          <p:txBody>
            <a:bodyPr lIns="67500" tIns="33750" rIns="67500" bIns="33750"/>
            <a:lstStyle/>
            <a:p>
              <a:pPr>
                <a:lnSpc>
                  <a:spcPct val="100000"/>
                </a:lnSpc>
              </a:pPr>
              <a:r>
                <a:rPr lang="en-US" sz="3600" spc="-1" dirty="0" err="1">
                  <a:uFill>
                    <a:solidFill>
                      <a:srgbClr val="FFFFFF"/>
                    </a:solidFill>
                  </a:uFill>
                  <a:latin typeface="Lato Medium" pitchFamily="34" charset="0"/>
                  <a:ea typeface="Lato Medium" pitchFamily="34" charset="0"/>
                  <a:cs typeface="Lato Medium" pitchFamily="34" charset="0"/>
                </a:rPr>
                <a:t>Neyts</a:t>
              </a:r>
              <a:r>
                <a:rPr lang="en-US" sz="3600" spc="-1" dirty="0">
                  <a:uFill>
                    <a:solidFill>
                      <a:srgbClr val="FFFFFF"/>
                    </a:solidFill>
                  </a:uFill>
                  <a:latin typeface="Lato Medium" pitchFamily="34" charset="0"/>
                  <a:ea typeface="Lato Medium" pitchFamily="34" charset="0"/>
                  <a:cs typeface="Lato Medium" pitchFamily="34" charset="0"/>
                </a:rPr>
                <a:t> </a:t>
              </a:r>
              <a:r>
                <a:rPr lang="en-US" sz="3600" i="1" spc="-1" dirty="0">
                  <a:uFill>
                    <a:solidFill>
                      <a:srgbClr val="FFFFFF"/>
                    </a:solidFill>
                  </a:uFill>
                  <a:latin typeface="Lato Medium" pitchFamily="34" charset="0"/>
                  <a:ea typeface="Lato Medium" pitchFamily="34" charset="0"/>
                  <a:cs typeface="Lato Medium" pitchFamily="34" charset="0"/>
                </a:rPr>
                <a:t>et al.</a:t>
              </a:r>
              <a:r>
                <a:rPr lang="en-US" sz="3600" spc="-1" dirty="0">
                  <a:uFill>
                    <a:solidFill>
                      <a:srgbClr val="FFFFFF"/>
                    </a:solidFill>
                  </a:uFill>
                  <a:latin typeface="Lato Medium" pitchFamily="34" charset="0"/>
                  <a:ea typeface="Lato Medium" pitchFamily="34" charset="0"/>
                  <a:cs typeface="Lato Medium" pitchFamily="34" charset="0"/>
                </a:rPr>
                <a:t>, </a:t>
              </a:r>
              <a:r>
                <a:rPr lang="en-US" sz="3600" spc="-1" dirty="0">
                  <a:uFill>
                    <a:solidFill>
                      <a:srgbClr val="FFFFFF"/>
                    </a:solidFill>
                  </a:uFill>
                  <a:latin typeface="Lato Medium" pitchFamily="34" charset="0"/>
                  <a:ea typeface="Lato Medium" pitchFamily="34" charset="0"/>
                  <a:cs typeface="Lato Medium" pitchFamily="34" charset="0"/>
                  <a:hlinkClick r:id="rId4"/>
                </a:rPr>
                <a:t>J. Am. Chem. Soc. </a:t>
              </a:r>
              <a:r>
                <a:rPr lang="en-US" sz="3600" b="1" spc="-1" dirty="0">
                  <a:uFill>
                    <a:solidFill>
                      <a:srgbClr val="FFFFFF"/>
                    </a:solidFill>
                  </a:uFill>
                  <a:latin typeface="Lato Medium" pitchFamily="34" charset="0"/>
                  <a:ea typeface="Lato Medium" pitchFamily="34" charset="0"/>
                  <a:cs typeface="Lato Medium" pitchFamily="34" charset="0"/>
                  <a:hlinkClick r:id="rId4"/>
                </a:rPr>
                <a:t>133</a:t>
              </a:r>
              <a:r>
                <a:rPr lang="en-US" sz="3600" i="1" spc="-1" dirty="0">
                  <a:uFill>
                    <a:solidFill>
                      <a:srgbClr val="FFFFFF"/>
                    </a:solidFill>
                  </a:uFill>
                  <a:latin typeface="Lato Medium" pitchFamily="34" charset="0"/>
                  <a:ea typeface="Lato Medium" pitchFamily="34" charset="0"/>
                  <a:cs typeface="Lato Medium" pitchFamily="34" charset="0"/>
                  <a:hlinkClick r:id="rId4"/>
                </a:rPr>
                <a:t>,</a:t>
              </a:r>
              <a:r>
                <a:rPr lang="en-US" sz="3600" b="1" i="1" spc="-1" dirty="0">
                  <a:uFill>
                    <a:solidFill>
                      <a:srgbClr val="FFFFFF"/>
                    </a:solidFill>
                  </a:uFill>
                  <a:latin typeface="Lato Medium" pitchFamily="34" charset="0"/>
                  <a:ea typeface="Lato Medium" pitchFamily="34" charset="0"/>
                  <a:cs typeface="Lato Medium" pitchFamily="34" charset="0"/>
                  <a:hlinkClick r:id="rId4"/>
                </a:rPr>
                <a:t> </a:t>
              </a:r>
              <a:r>
                <a:rPr lang="en-US" sz="3600" spc="-1" dirty="0">
                  <a:uFill>
                    <a:solidFill>
                      <a:srgbClr val="FFFFFF"/>
                    </a:solidFill>
                  </a:uFill>
                  <a:latin typeface="Lato Medium" pitchFamily="34" charset="0"/>
                  <a:ea typeface="Lato Medium" pitchFamily="34" charset="0"/>
                  <a:cs typeface="Lato Medium" pitchFamily="34" charset="0"/>
                  <a:hlinkClick r:id="rId4"/>
                </a:rPr>
                <a:t>17225 (2011)</a:t>
              </a:r>
              <a:endParaRPr lang="en-US" sz="3600" spc="-1" dirty="0">
                <a:uFill>
                  <a:solidFill>
                    <a:srgbClr val="FFFFFF"/>
                  </a:solidFill>
                </a:uFill>
                <a:latin typeface="Lato Medium" pitchFamily="34" charset="0"/>
                <a:ea typeface="Lato Medium" pitchFamily="34" charset="0"/>
                <a:cs typeface="Lato Medium" pitchFamily="34" charset="0"/>
              </a:endParaRPr>
            </a:p>
          </p:txBody>
        </p:sp>
        <p:pic>
          <p:nvPicPr>
            <p:cNvPr id="9" name="Picture 8"/>
            <p:cNvPicPr/>
            <p:nvPr/>
          </p:nvPicPr>
          <p:blipFill>
            <a:blip r:embed="rId5" cstate="print"/>
            <a:stretch/>
          </p:blipFill>
          <p:spPr>
            <a:xfrm>
              <a:off x="947701" y="3445701"/>
              <a:ext cx="11954909" cy="6612800"/>
            </a:xfrm>
            <a:prstGeom prst="rect">
              <a:avLst/>
            </a:prstGeom>
            <a:ln>
              <a:noFill/>
            </a:ln>
          </p:spPr>
        </p:pic>
        <p:sp>
          <p:nvSpPr>
            <p:cNvPr id="10" name="TextShape 5"/>
            <p:cNvSpPr txBox="1"/>
            <p:nvPr/>
          </p:nvSpPr>
          <p:spPr>
            <a:xfrm>
              <a:off x="2527606" y="10376604"/>
              <a:ext cx="15760395" cy="1162380"/>
            </a:xfrm>
            <a:prstGeom prst="rect">
              <a:avLst/>
            </a:prstGeom>
            <a:noFill/>
            <a:ln>
              <a:noFill/>
            </a:ln>
          </p:spPr>
          <p:txBody>
            <a:bodyPr lIns="67500" tIns="33750" rIns="67500" bIns="33750"/>
            <a:lstStyle/>
            <a:p>
              <a:pPr algn="l"/>
              <a:r>
                <a:rPr lang="en-US" sz="2700" spc="-1" dirty="0">
                  <a:uFill>
                    <a:solidFill>
                      <a:srgbClr val="FFFFFF"/>
                    </a:solidFill>
                  </a:uFill>
                  <a:latin typeface="Lato Medium" pitchFamily="34" charset="0"/>
                  <a:ea typeface="Lato Medium" pitchFamily="34" charset="0"/>
                  <a:cs typeface="Lato Medium" pitchFamily="34" charset="0"/>
                </a:rPr>
                <a:t>ReaxFF-MD + </a:t>
              </a:r>
              <a:r>
                <a:rPr lang="en-US" sz="2700" spc="-1" dirty="0" err="1">
                  <a:uFill>
                    <a:solidFill>
                      <a:srgbClr val="FFFFFF"/>
                    </a:solidFill>
                  </a:uFill>
                  <a:latin typeface="Lato Medium" pitchFamily="34" charset="0"/>
                  <a:ea typeface="Lato Medium" pitchFamily="34" charset="0"/>
                  <a:cs typeface="Lato Medium" pitchFamily="34" charset="0"/>
                </a:rPr>
                <a:t>fbMC</a:t>
              </a:r>
              <a:r>
                <a:rPr lang="en-US" sz="2700" spc="-1" dirty="0">
                  <a:uFill>
                    <a:solidFill>
                      <a:srgbClr val="FFFFFF"/>
                    </a:solidFill>
                  </a:uFill>
                  <a:latin typeface="Lato Medium" pitchFamily="34" charset="0"/>
                  <a:ea typeface="Lato Medium" pitchFamily="34" charset="0"/>
                  <a:cs typeface="Lato Medium" pitchFamily="34" charset="0"/>
                </a:rPr>
                <a:t>: healing of defects during sliding of network (steps 4-5).</a:t>
              </a:r>
            </a:p>
            <a:p>
              <a:pPr algn="l"/>
              <a:r>
                <a:rPr lang="en-US" sz="2700" spc="-1" dirty="0">
                  <a:uFill>
                    <a:solidFill>
                      <a:srgbClr val="FFFFFF"/>
                    </a:solidFill>
                  </a:uFill>
                  <a:latin typeface="Lato Medium" pitchFamily="34" charset="0"/>
                  <a:ea typeface="Lato Medium" pitchFamily="34" charset="0"/>
                  <a:cs typeface="Lato Medium" pitchFamily="34" charset="0"/>
                </a:rPr>
                <a:t>First simulation showing growth of an armchair SWNT with </a:t>
              </a:r>
              <a:r>
                <a:rPr lang="en-US" sz="2700" b="1" spc="-1" dirty="0">
                  <a:uFill>
                    <a:solidFill>
                      <a:srgbClr val="FFFFFF"/>
                    </a:solidFill>
                  </a:uFill>
                  <a:latin typeface="Lato Medium" pitchFamily="34" charset="0"/>
                  <a:ea typeface="Lato Medium" pitchFamily="34" charset="0"/>
                  <a:cs typeface="Lato Medium" pitchFamily="34" charset="0"/>
                </a:rPr>
                <a:t>definite </a:t>
              </a:r>
              <a:r>
                <a:rPr lang="en-US" sz="2700" b="1" spc="-1" dirty="0" err="1">
                  <a:uFill>
                    <a:solidFill>
                      <a:srgbClr val="FFFFFF"/>
                    </a:solidFill>
                  </a:uFill>
                  <a:latin typeface="Lato Medium" pitchFamily="34" charset="0"/>
                  <a:ea typeface="Lato Medium" pitchFamily="34" charset="0"/>
                  <a:cs typeface="Lato Medium" pitchFamily="34" charset="0"/>
                </a:rPr>
                <a:t>chirality</a:t>
              </a:r>
              <a:r>
                <a:rPr lang="en-US" sz="2700" spc="-1" dirty="0">
                  <a:uFill>
                    <a:solidFill>
                      <a:srgbClr val="FFFFFF"/>
                    </a:solidFill>
                  </a:uFill>
                  <a:latin typeface="Lato Medium" pitchFamily="34" charset="0"/>
                  <a:ea typeface="Lato Medium" pitchFamily="34" charset="0"/>
                  <a:cs typeface="Lato Medium" pitchFamily="34" charset="0"/>
                </a:rPr>
                <a:t> on catalyst.</a:t>
              </a:r>
            </a:p>
          </p:txBody>
        </p:sp>
        <p:sp>
          <p:nvSpPr>
            <p:cNvPr id="11" name="TextShape 6"/>
            <p:cNvSpPr txBox="1"/>
            <p:nvPr/>
          </p:nvSpPr>
          <p:spPr>
            <a:xfrm>
              <a:off x="492012" y="2949574"/>
              <a:ext cx="3647628" cy="616727"/>
            </a:xfrm>
            <a:prstGeom prst="rect">
              <a:avLst/>
            </a:prstGeom>
            <a:noFill/>
            <a:ln>
              <a:noFill/>
            </a:ln>
          </p:spPr>
          <p:txBody>
            <a:bodyPr lIns="67500" tIns="33750" rIns="67500" bIns="33750"/>
            <a:lstStyle/>
            <a:p>
              <a:r>
                <a:rPr lang="en-US" sz="2700" spc="-1" dirty="0">
                  <a:uFill>
                    <a:solidFill>
                      <a:srgbClr val="FFFFFF"/>
                    </a:solidFill>
                  </a:uFill>
                  <a:latin typeface="Lato Medium" pitchFamily="34" charset="0"/>
                  <a:ea typeface="Lato Medium" pitchFamily="34" charset="0"/>
                  <a:cs typeface="Lato Medium" pitchFamily="34" charset="0"/>
                </a:rPr>
                <a:t>pentagon formation</a:t>
              </a:r>
            </a:p>
          </p:txBody>
        </p:sp>
        <p:sp>
          <p:nvSpPr>
            <p:cNvPr id="12" name="TextShape 7"/>
            <p:cNvSpPr txBox="1"/>
            <p:nvPr/>
          </p:nvSpPr>
          <p:spPr>
            <a:xfrm>
              <a:off x="4818682" y="2949574"/>
              <a:ext cx="3299906" cy="688563"/>
            </a:xfrm>
            <a:prstGeom prst="rect">
              <a:avLst/>
            </a:prstGeom>
            <a:noFill/>
            <a:ln>
              <a:noFill/>
            </a:ln>
          </p:spPr>
          <p:txBody>
            <a:bodyPr lIns="67500" tIns="33750" rIns="67500" bIns="33750"/>
            <a:lstStyle/>
            <a:p>
              <a:r>
                <a:rPr lang="en-US" sz="2700" spc="-1" dirty="0">
                  <a:uFill>
                    <a:solidFill>
                      <a:srgbClr val="FFFFFF"/>
                    </a:solidFill>
                  </a:uFill>
                  <a:latin typeface="Lato Medium" pitchFamily="34" charset="0"/>
                  <a:ea typeface="Lato Medium" pitchFamily="34" charset="0"/>
                  <a:cs typeface="Lato Medium" pitchFamily="34" charset="0"/>
                </a:rPr>
                <a:t>graphitic patches</a:t>
              </a:r>
            </a:p>
          </p:txBody>
        </p:sp>
        <p:sp>
          <p:nvSpPr>
            <p:cNvPr id="13" name="TextShape 8"/>
            <p:cNvSpPr txBox="1"/>
            <p:nvPr/>
          </p:nvSpPr>
          <p:spPr>
            <a:xfrm>
              <a:off x="9686770" y="2949574"/>
              <a:ext cx="3900584" cy="688563"/>
            </a:xfrm>
            <a:prstGeom prst="rect">
              <a:avLst/>
            </a:prstGeom>
            <a:noFill/>
            <a:ln>
              <a:noFill/>
            </a:ln>
          </p:spPr>
          <p:txBody>
            <a:bodyPr lIns="67500" tIns="33750" rIns="67500" bIns="33750"/>
            <a:lstStyle/>
            <a:p>
              <a:r>
                <a:rPr lang="en-US" sz="2700" spc="-1" dirty="0">
                  <a:uFill>
                    <a:solidFill>
                      <a:srgbClr val="FFFFFF"/>
                    </a:solidFill>
                  </a:uFill>
                  <a:latin typeface="Lato Medium" pitchFamily="34" charset="0"/>
                  <a:ea typeface="Lato Medium" pitchFamily="34" charset="0"/>
                  <a:cs typeface="Lato Medium" pitchFamily="34" charset="0"/>
                </a:rPr>
                <a:t>cap development</a:t>
              </a:r>
            </a:p>
          </p:txBody>
        </p:sp>
        <p:sp>
          <p:nvSpPr>
            <p:cNvPr id="14" name="TextShape 9"/>
            <p:cNvSpPr txBox="1"/>
            <p:nvPr/>
          </p:nvSpPr>
          <p:spPr>
            <a:xfrm>
              <a:off x="660481" y="6435355"/>
              <a:ext cx="3900583" cy="1040105"/>
            </a:xfrm>
            <a:prstGeom prst="rect">
              <a:avLst/>
            </a:prstGeom>
            <a:noFill/>
            <a:ln>
              <a:noFill/>
            </a:ln>
          </p:spPr>
          <p:txBody>
            <a:bodyPr lIns="67500" tIns="33750" rIns="67500" bIns="33750"/>
            <a:lstStyle/>
            <a:p>
              <a:r>
                <a:rPr lang="en-US" sz="2700" spc="-1" dirty="0">
                  <a:uFill>
                    <a:solidFill>
                      <a:srgbClr val="FFFFFF"/>
                    </a:solidFill>
                  </a:uFill>
                  <a:latin typeface="Lato Medium" pitchFamily="34" charset="0"/>
                  <a:ea typeface="Lato Medium" pitchFamily="34" charset="0"/>
                  <a:cs typeface="Lato Medium" pitchFamily="34" charset="0"/>
                </a:rPr>
                <a:t>carbon network slides over catalyst</a:t>
              </a:r>
            </a:p>
          </p:txBody>
        </p:sp>
        <p:sp>
          <p:nvSpPr>
            <p:cNvPr id="15" name="TextShape 10"/>
            <p:cNvSpPr txBox="1"/>
            <p:nvPr/>
          </p:nvSpPr>
          <p:spPr>
            <a:xfrm>
              <a:off x="4818683" y="6435356"/>
              <a:ext cx="4868087" cy="688563"/>
            </a:xfrm>
            <a:prstGeom prst="rect">
              <a:avLst/>
            </a:prstGeom>
            <a:noFill/>
            <a:ln>
              <a:noFill/>
            </a:ln>
          </p:spPr>
          <p:txBody>
            <a:bodyPr lIns="67500" tIns="33750" rIns="67500" bIns="33750"/>
            <a:lstStyle/>
            <a:p>
              <a:r>
                <a:rPr lang="en-US" sz="2700" spc="-1" dirty="0">
                  <a:uFill>
                    <a:solidFill>
                      <a:srgbClr val="FFFFFF"/>
                    </a:solidFill>
                  </a:uFill>
                  <a:latin typeface="Lato Medium" pitchFamily="34" charset="0"/>
                  <a:ea typeface="Lato Medium" pitchFamily="34" charset="0"/>
                  <a:cs typeface="Lato Medium" pitchFamily="34" charset="0"/>
                </a:rPr>
                <a:t>part of metal gets freed</a:t>
              </a:r>
            </a:p>
          </p:txBody>
        </p:sp>
        <p:sp>
          <p:nvSpPr>
            <p:cNvPr id="16" name="TextShape 11"/>
            <p:cNvSpPr txBox="1"/>
            <p:nvPr/>
          </p:nvSpPr>
          <p:spPr>
            <a:xfrm>
              <a:off x="11684278" y="6435355"/>
              <a:ext cx="4868087" cy="1040105"/>
            </a:xfrm>
            <a:prstGeom prst="rect">
              <a:avLst/>
            </a:prstGeom>
            <a:noFill/>
            <a:ln>
              <a:noFill/>
            </a:ln>
          </p:spPr>
          <p:txBody>
            <a:bodyPr lIns="67500" tIns="33750" rIns="67500" bIns="33750"/>
            <a:lstStyle/>
            <a:p>
              <a:r>
                <a:rPr lang="en-US" sz="2700" spc="-1" dirty="0">
                  <a:uFill>
                    <a:solidFill>
                      <a:srgbClr val="FFFFFF"/>
                    </a:solidFill>
                  </a:uFill>
                  <a:latin typeface="Lato Medium" pitchFamily="34" charset="0"/>
                  <a:ea typeface="Lato Medium" pitchFamily="34" charset="0"/>
                  <a:cs typeface="Lato Medium" pitchFamily="34" charset="0"/>
                </a:rPr>
                <a:t>end of sliding,</a:t>
              </a:r>
            </a:p>
            <a:p>
              <a:r>
                <a:rPr lang="en-US" sz="2700" spc="-1" dirty="0" err="1">
                  <a:uFill>
                    <a:solidFill>
                      <a:srgbClr val="FFFFFF"/>
                    </a:solidFill>
                  </a:uFill>
                  <a:latin typeface="Lato Medium" pitchFamily="34" charset="0"/>
                  <a:ea typeface="Lato Medium" pitchFamily="34" charset="0"/>
                  <a:cs typeface="Lato Medium" pitchFamily="34" charset="0"/>
                </a:rPr>
                <a:t>chirality</a:t>
              </a:r>
              <a:r>
                <a:rPr lang="en-US" sz="2700" spc="-1" dirty="0">
                  <a:uFill>
                    <a:solidFill>
                      <a:srgbClr val="FFFFFF"/>
                    </a:solidFill>
                  </a:uFill>
                  <a:latin typeface="Lato Medium" pitchFamily="34" charset="0"/>
                  <a:ea typeface="Lato Medium" pitchFamily="34" charset="0"/>
                  <a:cs typeface="Lato Medium" pitchFamily="34" charset="0"/>
                </a:rPr>
                <a:t> obtained</a:t>
              </a:r>
            </a:p>
          </p:txBody>
        </p:sp>
      </p:grpSp>
      <p:pic>
        <p:nvPicPr>
          <p:cNvPr id="18" name="Picture 3"/>
          <p:cNvPicPr>
            <a:picLocks noChangeAspect="1" noChangeArrowheads="1"/>
          </p:cNvPicPr>
          <p:nvPr/>
        </p:nvPicPr>
        <p:blipFill rotWithShape="1">
          <a:blip r:embed="rId6" cstate="print"/>
          <a:srcRect t="14460"/>
          <a:stretch/>
        </p:blipFill>
        <p:spPr bwMode="auto">
          <a:xfrm>
            <a:off x="221758" y="1270491"/>
            <a:ext cx="17844483" cy="10109441"/>
          </a:xfrm>
          <a:prstGeom prst="rect">
            <a:avLst/>
          </a:prstGeom>
          <a:noFill/>
          <a:ln w="9525">
            <a:noFill/>
            <a:miter lim="800000"/>
            <a:headEnd/>
            <a:tailEnd/>
          </a:ln>
        </p:spPr>
      </p:pic>
      <p:sp>
        <p:nvSpPr>
          <p:cNvPr id="17" name="Rectangle 16"/>
          <p:cNvSpPr/>
          <p:nvPr/>
        </p:nvSpPr>
        <p:spPr>
          <a:xfrm>
            <a:off x="492011" y="11687571"/>
            <a:ext cx="6566014" cy="646331"/>
          </a:xfrm>
          <a:prstGeom prst="rect">
            <a:avLst/>
          </a:prstGeom>
        </p:spPr>
        <p:txBody>
          <a:bodyPr wrap="square">
            <a:spAutoFit/>
          </a:bodyPr>
          <a:lstStyle/>
          <a:p>
            <a:pPr algn="l"/>
            <a:r>
              <a:rPr lang="nl-NL" sz="3600" dirty="0" smtClean="0">
                <a:solidFill>
                  <a:srgbClr val="4C4E4B"/>
                </a:solidFill>
                <a:latin typeface="Lato Medium" charset="0"/>
                <a:ea typeface="Lato Medium" charset="0"/>
                <a:cs typeface="Lato Medium" charset="0"/>
                <a:hlinkClick r:id="rId7"/>
              </a:rPr>
              <a:t>Molecule gun + fbMC video</a:t>
            </a:r>
            <a:endParaRPr lang="en-US" sz="3600" dirty="0">
              <a:latin typeface="Lato Medium" charset="0"/>
              <a:ea typeface="Lato Medium" charset="0"/>
              <a:cs typeface="Lato Medium" charset="0"/>
            </a:endParaRPr>
          </a:p>
        </p:txBody>
      </p:sp>
    </p:spTree>
    <p:extLst>
      <p:ext uri="{BB962C8B-B14F-4D97-AF65-F5344CB8AC3E}">
        <p14:creationId xmlns:p14="http://schemas.microsoft.com/office/powerpoint/2010/main" val="1314698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70833" y="3326494"/>
            <a:ext cx="7834383" cy="1292662"/>
          </a:xfrm>
          <a:prstGeom prst="rect">
            <a:avLst/>
          </a:prstGeom>
        </p:spPr>
        <p:txBody>
          <a:bodyPr wrap="square">
            <a:spAutoFit/>
          </a:bodyPr>
          <a:lstStyle/>
          <a:p>
            <a:pPr algn="l"/>
            <a:r>
              <a:rPr lang="en-US" sz="3900" dirty="0" smtClean="0">
                <a:solidFill>
                  <a:schemeClr val="tx1"/>
                </a:solidFill>
                <a:latin typeface="Lato Medium" charset="0"/>
                <a:ea typeface="Lato Medium" charset="0"/>
                <a:cs typeface="Lato Medium" charset="0"/>
              </a:rPr>
              <a:t>GCMC</a:t>
            </a:r>
            <a:r>
              <a:rPr lang="en-US" sz="3900" dirty="0">
                <a:solidFill>
                  <a:schemeClr val="tx1"/>
                </a:solidFill>
                <a:latin typeface="Lato Medium" charset="0"/>
                <a:ea typeface="Lato Medium" charset="0"/>
                <a:cs typeface="Lato Medium" charset="0"/>
              </a:rPr>
              <a:t>: What is stable (</a:t>
            </a:r>
            <a:r>
              <a:rPr lang="en-US" sz="3900" dirty="0" err="1">
                <a:solidFill>
                  <a:schemeClr val="tx1"/>
                </a:solidFill>
                <a:latin typeface="Lato Medium" charset="0"/>
                <a:ea typeface="Lato Medium" charset="0"/>
                <a:cs typeface="Lato Medium" charset="0"/>
              </a:rPr>
              <a:t>p,T</a:t>
            </a:r>
            <a:r>
              <a:rPr lang="en-US" sz="3900" dirty="0">
                <a:solidFill>
                  <a:schemeClr val="tx1"/>
                </a:solidFill>
                <a:latin typeface="Lato Medium" charset="0"/>
                <a:ea typeface="Lato Medium" charset="0"/>
                <a:cs typeface="Lato Medium" charset="0"/>
              </a:rPr>
              <a:t>)?</a:t>
            </a:r>
          </a:p>
          <a:p>
            <a:pPr algn="l"/>
            <a:r>
              <a:rPr lang="en-US" sz="3900" dirty="0" err="1">
                <a:solidFill>
                  <a:schemeClr val="tx1"/>
                </a:solidFill>
                <a:latin typeface="Lato Medium" charset="0"/>
                <a:ea typeface="Lato Medium" charset="0"/>
                <a:cs typeface="Lato Medium" charset="0"/>
              </a:rPr>
              <a:t>ReaxFF</a:t>
            </a:r>
            <a:r>
              <a:rPr lang="en-US" sz="3900" dirty="0">
                <a:solidFill>
                  <a:schemeClr val="tx1"/>
                </a:solidFill>
                <a:latin typeface="Lato Medium" charset="0"/>
                <a:ea typeface="Lato Medium" charset="0"/>
                <a:cs typeface="Lato Medium" charset="0"/>
              </a:rPr>
              <a:t>: What is active?</a:t>
            </a:r>
          </a:p>
        </p:txBody>
      </p:sp>
      <p:sp>
        <p:nvSpPr>
          <p:cNvPr id="21" name="Rectangle 2"/>
          <p:cNvSpPr txBox="1">
            <a:spLocks noChangeArrowheads="1"/>
          </p:cNvSpPr>
          <p:nvPr/>
        </p:nvSpPr>
        <p:spPr>
          <a:xfrm>
            <a:off x="0" y="50818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Grand Canonical Monte Carlo + </a:t>
            </a:r>
            <a:r>
              <a:rPr lang="en-US" sz="7575" dirty="0" err="1"/>
              <a:t>ReaxFF</a:t>
            </a:r>
            <a:endParaRPr lang="en-US" sz="7575" dirty="0"/>
          </a:p>
        </p:txBody>
      </p:sp>
      <p:sp>
        <p:nvSpPr>
          <p:cNvPr id="102" name="Rectangle 101"/>
          <p:cNvSpPr/>
          <p:nvPr/>
        </p:nvSpPr>
        <p:spPr>
          <a:xfrm>
            <a:off x="288887" y="11659034"/>
            <a:ext cx="15743280"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dirty="0">
                <a:latin typeface="Lato Medium" charset="0"/>
                <a:ea typeface="Lato Medium" charset="0"/>
                <a:cs typeface="Lato Medium" charset="0"/>
              </a:rPr>
              <a:t>T.P. </a:t>
            </a:r>
            <a:r>
              <a:rPr lang="en-US" sz="3200" dirty="0" err="1">
                <a:latin typeface="Lato Medium" charset="0"/>
                <a:ea typeface="Lato Medium" charset="0"/>
                <a:cs typeface="Lato Medium" charset="0"/>
              </a:rPr>
              <a:t>Senftle</a:t>
            </a:r>
            <a:r>
              <a:rPr lang="en-US" sz="3200" dirty="0">
                <a:latin typeface="Lato Medium" charset="0"/>
                <a:ea typeface="Lato Medium" charset="0"/>
                <a:cs typeface="Lato Medium" charset="0"/>
              </a:rPr>
              <a:t>, R.J. Meyer, M.J. </a:t>
            </a:r>
            <a:r>
              <a:rPr lang="en-US" sz="3200" dirty="0" err="1">
                <a:latin typeface="Lato Medium" charset="0"/>
                <a:ea typeface="Lato Medium" charset="0"/>
                <a:cs typeface="Lato Medium" charset="0"/>
              </a:rPr>
              <a:t>Janik</a:t>
            </a:r>
            <a:r>
              <a:rPr lang="en-US" sz="3200" dirty="0">
                <a:latin typeface="Lato Medium" charset="0"/>
                <a:ea typeface="Lato Medium" charset="0"/>
                <a:cs typeface="Lato Medium" charset="0"/>
              </a:rPr>
              <a:t>, A.C.T. van </a:t>
            </a:r>
            <a:r>
              <a:rPr lang="en-US" sz="3200" dirty="0" err="1">
                <a:latin typeface="Lato Medium" charset="0"/>
                <a:ea typeface="Lato Medium" charset="0"/>
                <a:cs typeface="Lato Medium" charset="0"/>
              </a:rPr>
              <a:t>Duin</a:t>
            </a:r>
            <a:r>
              <a:rPr lang="en-US" sz="3200" dirty="0">
                <a:latin typeface="Lato Medium" charset="0"/>
                <a:ea typeface="Lato Medium" charset="0"/>
                <a:cs typeface="Lato Medium" charset="0"/>
              </a:rPr>
              <a:t>, J. Chem. Phys., </a:t>
            </a:r>
            <a:r>
              <a:rPr lang="en-US" sz="3200" b="1" dirty="0">
                <a:latin typeface="Lato Medium" charset="0"/>
                <a:ea typeface="Lato Medium" charset="0"/>
                <a:cs typeface="Lato Medium" charset="0"/>
              </a:rPr>
              <a:t>139</a:t>
            </a:r>
            <a:r>
              <a:rPr lang="en-US" sz="3200" dirty="0">
                <a:latin typeface="Lato Medium" charset="0"/>
                <a:ea typeface="Lato Medium" charset="0"/>
                <a:cs typeface="Lato Medium" charset="0"/>
              </a:rPr>
              <a:t> (2013) 044109</a:t>
            </a:r>
          </a:p>
        </p:txBody>
      </p:sp>
      <p:sp>
        <p:nvSpPr>
          <p:cNvPr id="103" name="Rectangle 102"/>
          <p:cNvSpPr/>
          <p:nvPr/>
        </p:nvSpPr>
        <p:spPr>
          <a:xfrm>
            <a:off x="9770833" y="2504257"/>
            <a:ext cx="9073402" cy="692497"/>
          </a:xfrm>
          <a:prstGeom prst="rect">
            <a:avLst/>
          </a:prstGeom>
        </p:spPr>
        <p:txBody>
          <a:bodyPr wrap="square">
            <a:spAutoFit/>
          </a:bodyPr>
          <a:lstStyle/>
          <a:p>
            <a:pPr algn="l"/>
            <a:r>
              <a:rPr lang="en-US" sz="3900" dirty="0">
                <a:solidFill>
                  <a:schemeClr val="tx1"/>
                </a:solidFill>
                <a:latin typeface="Lato Medium" charset="0"/>
                <a:ea typeface="Lato Medium" charset="0"/>
                <a:cs typeface="Lato Medium" charset="0"/>
              </a:rPr>
              <a:t>Reactive MD under actual conditions</a:t>
            </a:r>
          </a:p>
        </p:txBody>
      </p:sp>
      <p:sp>
        <p:nvSpPr>
          <p:cNvPr id="8" name="Rectangle 7"/>
          <p:cNvSpPr/>
          <p:nvPr/>
        </p:nvSpPr>
        <p:spPr>
          <a:xfrm>
            <a:off x="15053728" y="10655854"/>
            <a:ext cx="3790507" cy="1015663"/>
          </a:xfrm>
          <a:prstGeom prst="rect">
            <a:avLst/>
          </a:prstGeom>
        </p:spPr>
        <p:txBody>
          <a:bodyPr wrap="square">
            <a:spAutoFit/>
          </a:bodyPr>
          <a:lstStyle/>
          <a:p>
            <a:pPr algn="l"/>
            <a:r>
              <a:rPr lang="en-US" sz="3000" dirty="0">
                <a:solidFill>
                  <a:srgbClr val="FF941E"/>
                </a:solidFill>
                <a:latin typeface="Lato Medium" pitchFamily="34" charset="0"/>
                <a:ea typeface="Lato Medium" pitchFamily="34" charset="0"/>
                <a:cs typeface="Lato Medium" pitchFamily="34" charset="0"/>
                <a:hlinkClick r:id="rId3"/>
              </a:rPr>
              <a:t>ReaxFF </a:t>
            </a:r>
            <a:r>
              <a:rPr lang="en-US" sz="3000" dirty="0" smtClean="0">
                <a:solidFill>
                  <a:srgbClr val="FF941E"/>
                </a:solidFill>
                <a:latin typeface="Lato Medium" pitchFamily="34" charset="0"/>
                <a:ea typeface="Lato Medium" pitchFamily="34" charset="0"/>
                <a:cs typeface="Lato Medium" pitchFamily="34" charset="0"/>
                <a:hlinkClick r:id="rId3"/>
              </a:rPr>
              <a:t>+GCMC</a:t>
            </a:r>
            <a:r>
              <a:rPr lang="en-US" sz="3000" b="1" dirty="0" smtClean="0">
                <a:solidFill>
                  <a:srgbClr val="FF941E"/>
                </a:solidFill>
                <a:latin typeface="Lato Medium" pitchFamily="34" charset="0"/>
                <a:ea typeface="Lato Medium" pitchFamily="34" charset="0"/>
                <a:cs typeface="Lato Medium" pitchFamily="34" charset="0"/>
                <a:hlinkClick r:id="rId3"/>
              </a:rPr>
              <a:t> </a:t>
            </a:r>
            <a:r>
              <a:rPr lang="en-US" sz="3000" b="1" dirty="0">
                <a:solidFill>
                  <a:srgbClr val="FF941E"/>
                </a:solidFill>
                <a:latin typeface="Lato Medium" pitchFamily="34" charset="0"/>
                <a:ea typeface="Lato Medium" pitchFamily="34" charset="0"/>
                <a:cs typeface="Lato Medium" pitchFamily="34" charset="0"/>
                <a:hlinkClick r:id="rId3"/>
              </a:rPr>
              <a:t>tutorial</a:t>
            </a:r>
            <a:endParaRPr lang="en-US" sz="3000" b="1" dirty="0">
              <a:solidFill>
                <a:srgbClr val="FF941E"/>
              </a:solidFill>
              <a:latin typeface="Lato Medium" pitchFamily="34" charset="0"/>
              <a:ea typeface="Lato Medium" pitchFamily="34" charset="0"/>
              <a:cs typeface="Lato Medium" pitchFamily="34" charset="0"/>
            </a:endParaRPr>
          </a:p>
        </p:txBody>
      </p:sp>
      <p:pic>
        <p:nvPicPr>
          <p:cNvPr id="9" name="Picture 2"/>
          <p:cNvPicPr>
            <a:picLocks noChangeAspect="1" noChangeArrowheads="1"/>
          </p:cNvPicPr>
          <p:nvPr/>
        </p:nvPicPr>
        <p:blipFill>
          <a:blip r:embed="rId4" cstate="print"/>
          <a:srcRect/>
          <a:stretch>
            <a:fillRect/>
          </a:stretch>
        </p:blipFill>
        <p:spPr bwMode="auto">
          <a:xfrm>
            <a:off x="1" y="2347420"/>
            <a:ext cx="16012633" cy="9324099"/>
          </a:xfrm>
          <a:prstGeom prst="rect">
            <a:avLst/>
          </a:prstGeom>
          <a:noFill/>
          <a:ln w="9525">
            <a:noFill/>
            <a:miter lim="800000"/>
            <a:headEnd/>
            <a:tailEnd/>
          </a:ln>
          <a:effectLst/>
        </p:spPr>
      </p:pic>
    </p:spTree>
    <p:extLst>
      <p:ext uri="{BB962C8B-B14F-4D97-AF65-F5344CB8AC3E}">
        <p14:creationId xmlns:p14="http://schemas.microsoft.com/office/powerpoint/2010/main" val="2065525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3"/>
          <p:cNvSpPr>
            <a:spLocks noGrp="1"/>
          </p:cNvSpPr>
          <p:nvPr>
            <p:ph type="title"/>
          </p:nvPr>
        </p:nvSpPr>
        <p:spPr>
          <a:xfrm>
            <a:off x="-11543" y="0"/>
            <a:ext cx="18288000" cy="1223204"/>
          </a:xfrm>
        </p:spPr>
        <p:txBody>
          <a:bodyPr>
            <a:noAutofit/>
          </a:bodyPr>
          <a:lstStyle/>
          <a:p>
            <a:r>
              <a:rPr lang="en-US" sz="7200" dirty="0"/>
              <a:t>Discharge process Li-S </a:t>
            </a:r>
            <a:r>
              <a:rPr lang="en-US" sz="7200" dirty="0" smtClean="0"/>
              <a:t>batteries</a:t>
            </a:r>
            <a:endParaRPr lang="en-US" sz="6000" b="1" dirty="0"/>
          </a:p>
        </p:txBody>
      </p:sp>
      <p:pic>
        <p:nvPicPr>
          <p:cNvPr id="3" name="Picture 2"/>
          <p:cNvPicPr>
            <a:picLocks noChangeAspect="1"/>
          </p:cNvPicPr>
          <p:nvPr/>
        </p:nvPicPr>
        <p:blipFill rotWithShape="1">
          <a:blip r:embed="rId2" cstate="print"/>
          <a:srcRect l="52630" r="845"/>
          <a:stretch/>
        </p:blipFill>
        <p:spPr>
          <a:xfrm>
            <a:off x="10010669" y="2350349"/>
            <a:ext cx="7989782" cy="7257940"/>
          </a:xfrm>
          <a:prstGeom prst="rect">
            <a:avLst/>
          </a:prstGeom>
        </p:spPr>
      </p:pic>
      <p:sp>
        <p:nvSpPr>
          <p:cNvPr id="4" name="Rectangle 3"/>
          <p:cNvSpPr/>
          <p:nvPr/>
        </p:nvSpPr>
        <p:spPr>
          <a:xfrm>
            <a:off x="714375" y="11015662"/>
            <a:ext cx="15413195" cy="1338828"/>
          </a:xfrm>
          <a:prstGeom prst="rect">
            <a:avLst/>
          </a:prstGeom>
        </p:spPr>
        <p:txBody>
          <a:bodyPr wrap="square">
            <a:spAutoFit/>
          </a:bodyPr>
          <a:lstStyle/>
          <a:p>
            <a:pPr algn="l"/>
            <a:r>
              <a:rPr lang="en-US" sz="2700" dirty="0">
                <a:solidFill>
                  <a:srgbClr val="707070"/>
                </a:solidFill>
                <a:latin typeface="Lato Medium" pitchFamily="34" charset="0"/>
                <a:ea typeface="Lato Medium" pitchFamily="34" charset="0"/>
                <a:cs typeface="Lato Medium" pitchFamily="34" charset="0"/>
              </a:rPr>
              <a:t>M. M. Islam, A. </a:t>
            </a:r>
            <a:r>
              <a:rPr lang="en-US" sz="2700" dirty="0" err="1">
                <a:solidFill>
                  <a:srgbClr val="707070"/>
                </a:solidFill>
                <a:latin typeface="Lato Medium" pitchFamily="34" charset="0"/>
                <a:ea typeface="Lato Medium" pitchFamily="34" charset="0"/>
                <a:cs typeface="Lato Medium" pitchFamily="34" charset="0"/>
              </a:rPr>
              <a:t>Ostadhossein</a:t>
            </a:r>
            <a:r>
              <a:rPr lang="en-US" sz="2700" dirty="0">
                <a:solidFill>
                  <a:srgbClr val="707070"/>
                </a:solidFill>
                <a:latin typeface="Lato Medium" pitchFamily="34" charset="0"/>
                <a:ea typeface="Lato Medium" pitchFamily="34" charset="0"/>
                <a:cs typeface="Lato Medium" pitchFamily="34" charset="0"/>
              </a:rPr>
              <a:t>, O. Borodin, A. T. </a:t>
            </a:r>
            <a:r>
              <a:rPr lang="en-US" sz="2700" dirty="0" err="1">
                <a:solidFill>
                  <a:srgbClr val="707070"/>
                </a:solidFill>
                <a:latin typeface="Lato Medium" pitchFamily="34" charset="0"/>
                <a:ea typeface="Lato Medium" pitchFamily="34" charset="0"/>
                <a:cs typeface="Lato Medium" pitchFamily="34" charset="0"/>
              </a:rPr>
              <a:t>Yeates</a:t>
            </a:r>
            <a:r>
              <a:rPr lang="en-US" sz="2700" dirty="0">
                <a:solidFill>
                  <a:srgbClr val="707070"/>
                </a:solidFill>
                <a:latin typeface="Lato Medium" pitchFamily="34" charset="0"/>
                <a:ea typeface="Lato Medium" pitchFamily="34" charset="0"/>
                <a:cs typeface="Lato Medium" pitchFamily="34" charset="0"/>
              </a:rPr>
              <a:t>, W. W. Tipton, R. G. </a:t>
            </a:r>
            <a:r>
              <a:rPr lang="en-US" sz="2700" dirty="0" err="1">
                <a:solidFill>
                  <a:srgbClr val="707070"/>
                </a:solidFill>
                <a:latin typeface="Lato Medium" pitchFamily="34" charset="0"/>
                <a:ea typeface="Lato Medium" pitchFamily="34" charset="0"/>
                <a:cs typeface="Lato Medium" pitchFamily="34" charset="0"/>
              </a:rPr>
              <a:t>Hennig</a:t>
            </a:r>
            <a:r>
              <a:rPr lang="en-US" sz="2700" dirty="0">
                <a:solidFill>
                  <a:srgbClr val="707070"/>
                </a:solidFill>
                <a:latin typeface="Lato Medium" pitchFamily="34" charset="0"/>
                <a:ea typeface="Lato Medium" pitchFamily="34" charset="0"/>
                <a:cs typeface="Lato Medium" pitchFamily="34" charset="0"/>
              </a:rPr>
              <a:t>, N. Kumar, and A. C. T. van </a:t>
            </a:r>
            <a:r>
              <a:rPr lang="en-US" sz="2700" dirty="0" err="1">
                <a:solidFill>
                  <a:srgbClr val="707070"/>
                </a:solidFill>
                <a:latin typeface="Lato Medium" pitchFamily="34" charset="0"/>
                <a:ea typeface="Lato Medium" pitchFamily="34" charset="0"/>
                <a:cs typeface="Lato Medium" pitchFamily="34" charset="0"/>
              </a:rPr>
              <a:t>Duin</a:t>
            </a:r>
            <a:r>
              <a:rPr lang="en-US" sz="2700" dirty="0">
                <a:solidFill>
                  <a:srgbClr val="707070"/>
                </a:solidFill>
                <a:latin typeface="Lato Medium" pitchFamily="34" charset="0"/>
                <a:ea typeface="Lato Medium" pitchFamily="34" charset="0"/>
                <a:cs typeface="Lato Medium" pitchFamily="34" charset="0"/>
              </a:rPr>
              <a:t>, </a:t>
            </a:r>
            <a:r>
              <a:rPr lang="en-US" sz="2700" i="1" dirty="0" err="1">
                <a:solidFill>
                  <a:srgbClr val="707070"/>
                </a:solidFill>
                <a:latin typeface="Lato Medium" pitchFamily="34" charset="0"/>
                <a:ea typeface="Lato Medium" pitchFamily="34" charset="0"/>
                <a:cs typeface="Lato Medium" pitchFamily="34" charset="0"/>
              </a:rPr>
              <a:t>ReaxFF</a:t>
            </a:r>
            <a:r>
              <a:rPr lang="en-US" sz="2700" i="1" dirty="0">
                <a:solidFill>
                  <a:srgbClr val="707070"/>
                </a:solidFill>
                <a:latin typeface="Lato Medium" pitchFamily="34" charset="0"/>
                <a:ea typeface="Lato Medium" pitchFamily="34" charset="0"/>
                <a:cs typeface="Lato Medium" pitchFamily="34" charset="0"/>
              </a:rPr>
              <a:t> molecular dynamics simulations on </a:t>
            </a:r>
            <a:r>
              <a:rPr lang="en-US" sz="2700" i="1" dirty="0" err="1">
                <a:solidFill>
                  <a:srgbClr val="707070"/>
                </a:solidFill>
                <a:latin typeface="Lato Medium" pitchFamily="34" charset="0"/>
                <a:ea typeface="Lato Medium" pitchFamily="34" charset="0"/>
                <a:cs typeface="Lato Medium" pitchFamily="34" charset="0"/>
              </a:rPr>
              <a:t>lithiated</a:t>
            </a:r>
            <a:r>
              <a:rPr lang="en-US" sz="2700" i="1" dirty="0">
                <a:solidFill>
                  <a:srgbClr val="707070"/>
                </a:solidFill>
                <a:latin typeface="Lato Medium" pitchFamily="34" charset="0"/>
                <a:ea typeface="Lato Medium" pitchFamily="34" charset="0"/>
                <a:cs typeface="Lato Medium" pitchFamily="34" charset="0"/>
              </a:rPr>
              <a:t> sulfur cathode materials</a:t>
            </a:r>
            <a:r>
              <a:rPr lang="en-US" sz="2700" dirty="0">
                <a:solidFill>
                  <a:srgbClr val="707070"/>
                </a:solidFill>
                <a:latin typeface="Lato Medium" pitchFamily="34" charset="0"/>
                <a:ea typeface="Lato Medium" pitchFamily="34" charset="0"/>
                <a:cs typeface="Lato Medium" pitchFamily="34" charset="0"/>
              </a:rPr>
              <a:t>, </a:t>
            </a:r>
            <a:r>
              <a:rPr lang="en-US" sz="2700" dirty="0">
                <a:solidFill>
                  <a:srgbClr val="FF931E"/>
                </a:solidFill>
                <a:latin typeface="Lato Medium" pitchFamily="34" charset="0"/>
                <a:ea typeface="Lato Medium" pitchFamily="34" charset="0"/>
                <a:cs typeface="Lato Medium" pitchFamily="34" charset="0"/>
                <a:hlinkClick r:id="rId3"/>
              </a:rPr>
              <a:t>Phys. Chem. Chem. Phys. </a:t>
            </a:r>
            <a:r>
              <a:rPr lang="en-US" sz="2700" b="1" dirty="0">
                <a:solidFill>
                  <a:srgbClr val="FF931E"/>
                </a:solidFill>
                <a:latin typeface="Lato Medium" pitchFamily="34" charset="0"/>
                <a:ea typeface="Lato Medium" pitchFamily="34" charset="0"/>
                <a:cs typeface="Lato Medium" pitchFamily="34" charset="0"/>
                <a:hlinkClick r:id="rId3"/>
              </a:rPr>
              <a:t>17</a:t>
            </a:r>
            <a:r>
              <a:rPr lang="en-US" sz="2700" dirty="0">
                <a:solidFill>
                  <a:srgbClr val="FF931E"/>
                </a:solidFill>
                <a:latin typeface="Lato Medium" pitchFamily="34" charset="0"/>
                <a:ea typeface="Lato Medium" pitchFamily="34" charset="0"/>
                <a:cs typeface="Lato Medium" pitchFamily="34" charset="0"/>
                <a:hlinkClick r:id="rId3"/>
              </a:rPr>
              <a:t>, 3383-3393 (2015)</a:t>
            </a:r>
            <a:endParaRPr lang="en-US" sz="2700" dirty="0">
              <a:latin typeface="Lato Medium" pitchFamily="34" charset="0"/>
              <a:ea typeface="Lato Medium" pitchFamily="34" charset="0"/>
              <a:cs typeface="Lato Medium" pitchFamily="34" charset="0"/>
            </a:endParaRPr>
          </a:p>
        </p:txBody>
      </p:sp>
      <p:sp>
        <p:nvSpPr>
          <p:cNvPr id="5" name="Rectangle 4"/>
          <p:cNvSpPr/>
          <p:nvPr/>
        </p:nvSpPr>
        <p:spPr>
          <a:xfrm rot="16200000">
            <a:off x="8384977" y="4971382"/>
            <a:ext cx="2048959" cy="553998"/>
          </a:xfrm>
          <a:prstGeom prst="rect">
            <a:avLst/>
          </a:prstGeom>
        </p:spPr>
        <p:txBody>
          <a:bodyPr wrap="none">
            <a:spAutoFit/>
          </a:bodyPr>
          <a:lstStyle/>
          <a:p>
            <a:r>
              <a:rPr lang="en-US" sz="3000" dirty="0">
                <a:solidFill>
                  <a:schemeClr val="tx1">
                    <a:lumMod val="95000"/>
                    <a:lumOff val="5000"/>
                  </a:schemeClr>
                </a:solidFill>
                <a:latin typeface="Lato" charset="0"/>
              </a:rPr>
              <a:t>Voltage (V)</a:t>
            </a:r>
            <a:endParaRPr lang="en-US" sz="3000" dirty="0">
              <a:solidFill>
                <a:schemeClr val="tx1">
                  <a:lumMod val="95000"/>
                  <a:lumOff val="5000"/>
                </a:schemeClr>
              </a:solidFill>
            </a:endParaRPr>
          </a:p>
        </p:txBody>
      </p:sp>
      <p:sp>
        <p:nvSpPr>
          <p:cNvPr id="6" name="Content Placeholder 2"/>
          <p:cNvSpPr txBox="1">
            <a:spLocks/>
          </p:cNvSpPr>
          <p:nvPr/>
        </p:nvSpPr>
        <p:spPr>
          <a:xfrm>
            <a:off x="450056" y="2875332"/>
            <a:ext cx="8358188" cy="7436644"/>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50" dirty="0">
                <a:latin typeface="Lato Medium" pitchFamily="34" charset="0"/>
                <a:ea typeface="Lato Medium" pitchFamily="34" charset="0"/>
                <a:cs typeface="Lato Medium" pitchFamily="34" charset="0"/>
              </a:rPr>
              <a:t>Cathode expands upon </a:t>
            </a:r>
            <a:r>
              <a:rPr lang="en-US" sz="4050" dirty="0" err="1">
                <a:latin typeface="Lato Medium" pitchFamily="34" charset="0"/>
                <a:ea typeface="Lato Medium" pitchFamily="34" charset="0"/>
                <a:cs typeface="Lato Medium" pitchFamily="34" charset="0"/>
              </a:rPr>
              <a:t>lithiation</a:t>
            </a:r>
            <a:endParaRPr lang="en-US" sz="2250" dirty="0">
              <a:latin typeface="Lato Medium" pitchFamily="34" charset="0"/>
              <a:ea typeface="Lato Medium" pitchFamily="34" charset="0"/>
              <a:cs typeface="Lato Medium" pitchFamily="34" charset="0"/>
            </a:endParaRPr>
          </a:p>
          <a:p>
            <a:pPr lvl="1" hangingPunct="1"/>
            <a:r>
              <a:rPr lang="en-US" sz="3150" dirty="0">
                <a:latin typeface="Lato Medium" pitchFamily="34" charset="0"/>
                <a:ea typeface="Lato Medium" pitchFamily="34" charset="0"/>
                <a:cs typeface="Lato Medium" pitchFamily="34" charset="0"/>
              </a:rPr>
              <a:t>Captured by </a:t>
            </a:r>
            <a:r>
              <a:rPr lang="en-US" sz="3150" dirty="0" err="1">
                <a:latin typeface="Lato Medium" pitchFamily="34" charset="0"/>
                <a:ea typeface="Lato Medium" pitchFamily="34" charset="0"/>
                <a:cs typeface="Lato Medium" pitchFamily="34" charset="0"/>
              </a:rPr>
              <a:t>ReaxFF</a:t>
            </a:r>
            <a:endParaRPr lang="en-US" sz="3150" dirty="0">
              <a:latin typeface="Lato Medium" pitchFamily="34" charset="0"/>
              <a:ea typeface="Lato Medium" pitchFamily="34" charset="0"/>
              <a:cs typeface="Lato Medium" pitchFamily="34" charset="0"/>
            </a:endParaRPr>
          </a:p>
          <a:p>
            <a:pPr lvl="1" hangingPunct="1"/>
            <a:endParaRPr lang="en-US" sz="3150" dirty="0">
              <a:latin typeface="Lato Medium" pitchFamily="34" charset="0"/>
              <a:ea typeface="Lato Medium" pitchFamily="34" charset="0"/>
              <a:cs typeface="Lato Medium" pitchFamily="34" charset="0"/>
            </a:endParaRPr>
          </a:p>
          <a:p>
            <a:pPr hangingPunct="1"/>
            <a:r>
              <a:rPr lang="en-US" sz="4050" dirty="0">
                <a:latin typeface="Lato Medium" pitchFamily="34" charset="0"/>
                <a:ea typeface="Lato Medium" pitchFamily="34" charset="0"/>
                <a:cs typeface="Lato Medium" pitchFamily="34" charset="0"/>
              </a:rPr>
              <a:t>Voltage during discharge (GCMC)</a:t>
            </a:r>
          </a:p>
          <a:p>
            <a:pPr hangingPunct="1"/>
            <a:endParaRPr lang="en-US" sz="4050" dirty="0">
              <a:latin typeface="Lato Medium" pitchFamily="34" charset="0"/>
              <a:ea typeface="Lato Medium" pitchFamily="34" charset="0"/>
              <a:cs typeface="Lato Medium" pitchFamily="34" charset="0"/>
            </a:endParaRPr>
          </a:p>
          <a:p>
            <a:pPr hangingPunct="1"/>
            <a:r>
              <a:rPr lang="en-US" sz="4050" dirty="0">
                <a:latin typeface="Lato Medium" pitchFamily="34" charset="0"/>
                <a:ea typeface="Lato Medium" pitchFamily="34" charset="0"/>
                <a:cs typeface="Lato Medium" pitchFamily="34" charset="0"/>
              </a:rPr>
              <a:t>Diffusion induced stress</a:t>
            </a:r>
            <a:endParaRPr lang="en-US" sz="3150" dirty="0">
              <a:latin typeface="Lato Medium" pitchFamily="34" charset="0"/>
              <a:ea typeface="Lato Medium" pitchFamily="34" charset="0"/>
              <a:cs typeface="Lato Medium" pitchFamily="34" charset="0"/>
            </a:endParaRPr>
          </a:p>
          <a:p>
            <a:pPr hangingPunct="1"/>
            <a:endParaRPr lang="en-US" sz="4050" u="sng" dirty="0">
              <a:latin typeface="Lato Medium" pitchFamily="34" charset="0"/>
              <a:ea typeface="Lato Medium" pitchFamily="34" charset="0"/>
              <a:cs typeface="Lato Medium" pitchFamily="34" charset="0"/>
            </a:endParaRPr>
          </a:p>
          <a:p>
            <a:pPr hangingPunct="1">
              <a:buFontTx/>
              <a:buNone/>
            </a:pPr>
            <a:endParaRPr lang="en-US" sz="3600" dirty="0">
              <a:latin typeface="Lato Medium" pitchFamily="34" charset="0"/>
              <a:ea typeface="Lato Medium" pitchFamily="34" charset="0"/>
              <a:cs typeface="Lato Medium" pitchFamily="34" charset="0"/>
            </a:endParaRPr>
          </a:p>
        </p:txBody>
      </p:sp>
    </p:spTree>
    <p:extLst>
      <p:ext uri="{BB962C8B-B14F-4D97-AF65-F5344CB8AC3E}">
        <p14:creationId xmlns:p14="http://schemas.microsoft.com/office/powerpoint/2010/main" val="1226224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53815" y="1573177"/>
            <a:ext cx="5262560" cy="4294249"/>
          </a:xfrm>
          <a:prstGeom prst="rect">
            <a:avLst/>
          </a:prstGeom>
        </p:spPr>
      </p:pic>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Optimizing </a:t>
            </a:r>
            <a:r>
              <a:rPr lang="en-US" sz="7575" dirty="0" err="1" smtClean="0"/>
              <a:t>ReaxFF</a:t>
            </a:r>
            <a:r>
              <a:rPr lang="en-US" sz="7575" dirty="0"/>
              <a:t> </a:t>
            </a:r>
            <a:r>
              <a:rPr lang="en-US" sz="7575" dirty="0" smtClean="0"/>
              <a:t>parameters</a:t>
            </a:r>
            <a:endParaRPr lang="en-US" sz="7575" dirty="0"/>
          </a:p>
        </p:txBody>
      </p:sp>
      <p:sp>
        <p:nvSpPr>
          <p:cNvPr id="6" name="Text Box 3"/>
          <p:cNvSpPr txBox="1">
            <a:spLocks noChangeArrowheads="1"/>
          </p:cNvSpPr>
          <p:nvPr/>
        </p:nvSpPr>
        <p:spPr bwMode="auto">
          <a:xfrm>
            <a:off x="964407" y="1866901"/>
            <a:ext cx="10179844"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514350" indent="-514350" algn="l">
              <a:buFont typeface="Arial" charset="0"/>
              <a:buChar char="•"/>
            </a:pPr>
            <a:endParaRPr lang="en-GB" altLang="en-US" sz="4050" dirty="0">
              <a:latin typeface="Lato" charset="0"/>
              <a:ea typeface="Lato" charset="0"/>
              <a:cs typeface="Lato" charset="0"/>
            </a:endParaRPr>
          </a:p>
        </p:txBody>
      </p:sp>
      <p:sp>
        <p:nvSpPr>
          <p:cNvPr id="7" name="Content Placeholder 2"/>
          <p:cNvSpPr txBox="1">
            <a:spLocks/>
          </p:cNvSpPr>
          <p:nvPr/>
        </p:nvSpPr>
        <p:spPr>
          <a:xfrm>
            <a:off x="654843" y="1677870"/>
            <a:ext cx="16978313" cy="7481348"/>
          </a:xfrm>
          <a:prstGeom prst="rect">
            <a:avLst/>
          </a:prstGeom>
        </p:spPr>
        <p:txBody>
          <a:bodyPr>
            <a:noAutofit/>
          </a:bodyPr>
          <a:lstStyle>
            <a:lvl1pPr marL="476250" marR="0" indent="-476250" algn="l" defTabSz="619125" rtl="0" latinLnBrk="0">
              <a:lnSpc>
                <a:spcPct val="100000"/>
              </a:lnSpc>
              <a:spcBef>
                <a:spcPts val="900"/>
              </a:spcBef>
              <a:spcAft>
                <a:spcPts val="0"/>
              </a:spcAft>
              <a:buClrTx/>
              <a:buSzPct val="75000"/>
              <a:buFontTx/>
              <a:buChar char="•"/>
              <a:tabLst/>
              <a:defRPr sz="3900" b="0" i="0" u="none" strike="noStrike" cap="none" spc="0" baseline="0">
                <a:ln>
                  <a:noFill/>
                </a:ln>
                <a:solidFill>
                  <a:srgbClr val="000000"/>
                </a:solidFill>
                <a:uFillTx/>
                <a:latin typeface="Lato" charset="0"/>
                <a:ea typeface="Lato" charset="0"/>
                <a:cs typeface="Lato" charset="0"/>
                <a:sym typeface="Helvetica Light"/>
              </a:defRPr>
            </a:lvl1pPr>
            <a:lvl2pPr marL="952500" marR="0" indent="-476250" algn="l" defTabSz="619125" rtl="0" latinLnBrk="0">
              <a:lnSpc>
                <a:spcPct val="100000"/>
              </a:lnSpc>
              <a:spcBef>
                <a:spcPts val="900"/>
              </a:spcBef>
              <a:spcAft>
                <a:spcPts val="0"/>
              </a:spcAft>
              <a:buClrTx/>
              <a:buSzPct val="75000"/>
              <a:buFont typeface="Courier New" charset="0"/>
              <a:buChar char="o"/>
              <a:tabLst/>
              <a:defRPr sz="3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428750" marR="0" indent="-476250" algn="l" defTabSz="619125" rtl="0" latinLnBrk="0">
              <a:lnSpc>
                <a:spcPct val="100000"/>
              </a:lnSpc>
              <a:spcBef>
                <a:spcPts val="900"/>
              </a:spcBef>
              <a:spcAft>
                <a:spcPts val="0"/>
              </a:spcAft>
              <a:buClrTx/>
              <a:buSzPct val="75000"/>
              <a:buFont typeface="Wingdings" charset="2"/>
              <a:buChar char="§"/>
              <a:tabLst/>
              <a:defRPr sz="3000" b="0" i="0" u="none" strike="noStrike" cap="none" spc="0" baseline="0">
                <a:ln>
                  <a:noFill/>
                </a:ln>
                <a:solidFill>
                  <a:schemeClr val="accent1"/>
                </a:solidFill>
                <a:uFillTx/>
                <a:latin typeface="Lato" charset="0"/>
                <a:ea typeface="Lato" charset="0"/>
                <a:cs typeface="Lato" charset="0"/>
                <a:sym typeface="Helvetica Light"/>
              </a:defRPr>
            </a:lvl3pPr>
            <a:lvl4pPr marL="1905000" marR="0" indent="-476250" algn="l" defTabSz="619125" rtl="0" latinLnBrk="0">
              <a:lnSpc>
                <a:spcPct val="100000"/>
              </a:lnSpc>
              <a:spcBef>
                <a:spcPts val="900"/>
              </a:spcBef>
              <a:spcAft>
                <a:spcPts val="0"/>
              </a:spcAft>
              <a:buClrTx/>
              <a:buSzPct val="75000"/>
              <a:buFont typeface="Wingdings" charset="2"/>
              <a:buChar char="Ø"/>
              <a:tabLst/>
              <a:defRPr sz="3000" b="0" i="0" u="none" strike="noStrike" cap="none" spc="0" baseline="0">
                <a:ln>
                  <a:noFill/>
                </a:ln>
                <a:solidFill>
                  <a:srgbClr val="000000"/>
                </a:solidFill>
                <a:uFillTx/>
                <a:latin typeface="Lato" charset="0"/>
                <a:ea typeface="Lato" charset="0"/>
                <a:cs typeface="Lato" charset="0"/>
                <a:sym typeface="Helvetica Light"/>
              </a:defRPr>
            </a:lvl4pPr>
            <a:lvl5pPr marL="2381250" marR="0" indent="-476250" algn="l" defTabSz="619125" rtl="0" latinLnBrk="0">
              <a:lnSpc>
                <a:spcPct val="100000"/>
              </a:lnSpc>
              <a:spcBef>
                <a:spcPts val="900"/>
              </a:spcBef>
              <a:spcAft>
                <a:spcPts val="0"/>
              </a:spcAft>
              <a:buClrTx/>
              <a:buSzPct val="75000"/>
              <a:buFont typeface="Wingdings" charset="2"/>
              <a:buChar char="ü"/>
              <a:tabLst/>
              <a:defRPr sz="3000" b="0" i="0" u="none" strike="noStrike" cap="none" spc="0" baseline="0">
                <a:ln>
                  <a:noFill/>
                </a:ln>
                <a:solidFill>
                  <a:srgbClr val="000000"/>
                </a:solidFill>
                <a:uFillTx/>
                <a:latin typeface="Lato" charset="0"/>
                <a:ea typeface="Lato" charset="0"/>
                <a:cs typeface="Lato" charset="0"/>
                <a:sym typeface="Helvetica Light"/>
              </a:defRPr>
            </a:lvl5pPr>
            <a:lvl6pPr marL="28575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6pPr>
            <a:lvl7pPr marL="33337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7pPr>
            <a:lvl8pPr marL="381000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8pPr>
            <a:lvl9pPr marL="4286250" marR="0" indent="-476250" algn="l" defTabSz="619125" rtl="0" latinLnBrk="0">
              <a:lnSpc>
                <a:spcPct val="100000"/>
              </a:lnSpc>
              <a:spcBef>
                <a:spcPts val="4425"/>
              </a:spcBef>
              <a:spcAft>
                <a:spcPts val="0"/>
              </a:spcAft>
              <a:buClrTx/>
              <a:buSzPct val="75000"/>
              <a:buFontTx/>
              <a:buChar char="•"/>
              <a:tabLst/>
              <a:defRPr sz="3900" b="0" i="0" u="none" strike="noStrike" cap="none" spc="0" baseline="0">
                <a:ln>
                  <a:noFill/>
                </a:ln>
                <a:solidFill>
                  <a:srgbClr val="000000"/>
                </a:solidFill>
                <a:uFillTx/>
                <a:latin typeface="+mn-lt"/>
                <a:ea typeface="+mn-ea"/>
                <a:cs typeface="+mn-cs"/>
                <a:sym typeface="Helvetica Light"/>
              </a:defRPr>
            </a:lvl9pPr>
          </a:lstStyle>
          <a:p>
            <a:pPr marL="514350" indent="-514350">
              <a:buFont typeface="Arial" charset="0"/>
              <a:buChar char="•"/>
            </a:pPr>
            <a:r>
              <a:rPr lang="en-GB" altLang="en-US" sz="4800" dirty="0"/>
              <a:t>Highly complex global </a:t>
            </a:r>
            <a:r>
              <a:rPr lang="en-GB" altLang="en-US" sz="4800" dirty="0" smtClean="0"/>
              <a:t>optimization:</a:t>
            </a:r>
          </a:p>
          <a:p>
            <a:pPr marL="990600" lvl="1" indent="-514350">
              <a:buFont typeface="Arial" charset="0"/>
              <a:buChar char="•"/>
            </a:pPr>
            <a:r>
              <a:rPr lang="en-GB" altLang="en-US" sz="3600" dirty="0">
                <a:solidFill>
                  <a:srgbClr val="FF941E"/>
                </a:solidFill>
              </a:rPr>
              <a:t>many parameters</a:t>
            </a:r>
          </a:p>
          <a:p>
            <a:pPr marL="990600" lvl="1" indent="-514350">
              <a:buFont typeface="Arial" charset="0"/>
              <a:buChar char="•"/>
            </a:pPr>
            <a:r>
              <a:rPr lang="en-GB" altLang="en-US" sz="3600" dirty="0" smtClean="0">
                <a:solidFill>
                  <a:srgbClr val="FF941E"/>
                </a:solidFill>
              </a:rPr>
              <a:t>interdependent</a:t>
            </a:r>
          </a:p>
          <a:p>
            <a:pPr marL="990600" lvl="1" indent="-514350">
              <a:buFont typeface="Arial" charset="0"/>
              <a:buChar char="•"/>
            </a:pPr>
            <a:r>
              <a:rPr lang="en-GB" altLang="en-US" sz="3600" dirty="0" smtClean="0">
                <a:solidFill>
                  <a:srgbClr val="FF941E"/>
                </a:solidFill>
              </a:rPr>
              <a:t>non-linear</a:t>
            </a:r>
          </a:p>
          <a:p>
            <a:pPr marL="990600" lvl="1" indent="-514350">
              <a:buFont typeface="Arial" charset="0"/>
              <a:buChar char="•"/>
            </a:pPr>
            <a:r>
              <a:rPr lang="en-GB" altLang="en-US" sz="3600" dirty="0" smtClean="0">
                <a:solidFill>
                  <a:srgbClr val="FF941E"/>
                </a:solidFill>
              </a:rPr>
              <a:t>not always physically interpretable </a:t>
            </a:r>
            <a:endParaRPr lang="en-GB" altLang="en-US" sz="4800" dirty="0"/>
          </a:p>
          <a:p>
            <a:pPr marL="514350" indent="-514350">
              <a:buFont typeface="Arial" charset="0"/>
              <a:buChar char="•"/>
            </a:pPr>
            <a:endParaRPr lang="en-GB" altLang="en-US" sz="4800" dirty="0"/>
          </a:p>
        </p:txBody>
      </p:sp>
      <p:sp>
        <p:nvSpPr>
          <p:cNvPr id="8" name="Rectangle 7"/>
          <p:cNvSpPr/>
          <p:nvPr/>
        </p:nvSpPr>
        <p:spPr>
          <a:xfrm>
            <a:off x="10127872" y="10736961"/>
            <a:ext cx="8160128" cy="1569660"/>
          </a:xfrm>
          <a:prstGeom prst="rect">
            <a:avLst/>
          </a:prstGeom>
        </p:spPr>
        <p:txBody>
          <a:bodyPr wrap="square">
            <a:spAutoFit/>
          </a:bodyPr>
          <a:lstStyle/>
          <a:p>
            <a:pPr algn="l"/>
            <a:r>
              <a:rPr lang="en-US" sz="3200" dirty="0">
                <a:solidFill>
                  <a:srgbClr val="707070"/>
                </a:solidFill>
                <a:latin typeface="Lato" charset="0"/>
              </a:rPr>
              <a:t>E. </a:t>
            </a:r>
            <a:r>
              <a:rPr lang="en-US" sz="3200" dirty="0" err="1">
                <a:solidFill>
                  <a:srgbClr val="707070"/>
                </a:solidFill>
                <a:latin typeface="Lato" charset="0"/>
              </a:rPr>
              <a:t>Iype</a:t>
            </a:r>
            <a:r>
              <a:rPr lang="en-US" sz="3200" dirty="0">
                <a:solidFill>
                  <a:srgbClr val="707070"/>
                </a:solidFill>
                <a:latin typeface="Lato" charset="0"/>
              </a:rPr>
              <a:t>, </a:t>
            </a:r>
            <a:r>
              <a:rPr lang="en-US" sz="3200" dirty="0" smtClean="0">
                <a:solidFill>
                  <a:srgbClr val="707070"/>
                </a:solidFill>
                <a:latin typeface="Lato" charset="0"/>
              </a:rPr>
              <a:t>et al.,</a:t>
            </a:r>
            <a:r>
              <a:rPr lang="en-US" sz="3200" dirty="0">
                <a:solidFill>
                  <a:srgbClr val="707070"/>
                </a:solidFill>
                <a:latin typeface="Lato" charset="0"/>
              </a:rPr>
              <a:t> </a:t>
            </a:r>
            <a:r>
              <a:rPr lang="en-US" sz="3200" i="1" dirty="0">
                <a:solidFill>
                  <a:srgbClr val="707070"/>
                </a:solidFill>
                <a:latin typeface="Lato" charset="0"/>
              </a:rPr>
              <a:t>Parameterization of a Reactive Force Field Using a Monte Carlo Algorithm</a:t>
            </a:r>
            <a:r>
              <a:rPr lang="en-US" sz="3200" dirty="0">
                <a:solidFill>
                  <a:srgbClr val="707070"/>
                </a:solidFill>
                <a:latin typeface="Lato" charset="0"/>
              </a:rPr>
              <a:t>, </a:t>
            </a:r>
            <a:r>
              <a:rPr lang="en-US" sz="3200" dirty="0" smtClean="0">
                <a:solidFill>
                  <a:srgbClr val="707070"/>
                </a:solidFill>
                <a:latin typeface="Lato" charset="0"/>
              </a:rPr>
              <a:t/>
            </a:r>
            <a:br>
              <a:rPr lang="en-US" sz="3200" dirty="0" smtClean="0">
                <a:solidFill>
                  <a:srgbClr val="707070"/>
                </a:solidFill>
                <a:latin typeface="Lato" charset="0"/>
              </a:rPr>
            </a:br>
            <a:r>
              <a:rPr lang="en-US" sz="3200" dirty="0" smtClean="0">
                <a:solidFill>
                  <a:srgbClr val="FF931E"/>
                </a:solidFill>
                <a:latin typeface="Lato" charset="0"/>
                <a:hlinkClick r:id="rId4"/>
              </a:rPr>
              <a:t>J</a:t>
            </a:r>
            <a:r>
              <a:rPr lang="en-US" sz="3200" dirty="0">
                <a:solidFill>
                  <a:srgbClr val="FF931E"/>
                </a:solidFill>
                <a:latin typeface="Lato" charset="0"/>
                <a:hlinkClick r:id="rId4"/>
              </a:rPr>
              <a:t>. Comp. Chem. </a:t>
            </a:r>
            <a:r>
              <a:rPr lang="en-US" sz="3200" b="1" dirty="0">
                <a:solidFill>
                  <a:srgbClr val="FF931E"/>
                </a:solidFill>
                <a:latin typeface="Lato" charset="0"/>
                <a:hlinkClick r:id="rId4"/>
              </a:rPr>
              <a:t>34</a:t>
            </a:r>
            <a:r>
              <a:rPr lang="en-US" sz="3200" dirty="0">
                <a:solidFill>
                  <a:srgbClr val="FF931E"/>
                </a:solidFill>
                <a:latin typeface="Lato" charset="0"/>
                <a:hlinkClick r:id="rId4"/>
              </a:rPr>
              <a:t>, 1143-1154 (2013)</a:t>
            </a:r>
            <a:endParaRPr lang="en-US" sz="32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407" y="5899698"/>
            <a:ext cx="14974583" cy="6547887"/>
          </a:xfrm>
          <a:prstGeom prst="rect">
            <a:avLst/>
          </a:prstGeom>
        </p:spPr>
      </p:pic>
    </p:spTree>
    <p:extLst>
      <p:ext uri="{BB962C8B-B14F-4D97-AF65-F5344CB8AC3E}">
        <p14:creationId xmlns:p14="http://schemas.microsoft.com/office/powerpoint/2010/main" val="189990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Monte Carlo with Simulated Annealing</a:t>
            </a:r>
            <a:endParaRPr lang="en-US" sz="7575" dirty="0"/>
          </a:p>
        </p:txBody>
      </p:sp>
      <p:sp>
        <p:nvSpPr>
          <p:cNvPr id="8" name="Rectangle 7"/>
          <p:cNvSpPr/>
          <p:nvPr/>
        </p:nvSpPr>
        <p:spPr>
          <a:xfrm>
            <a:off x="848112" y="11704870"/>
            <a:ext cx="16591775" cy="584775"/>
          </a:xfrm>
          <a:prstGeom prst="rect">
            <a:avLst/>
          </a:prstGeom>
        </p:spPr>
        <p:txBody>
          <a:bodyPr wrap="square">
            <a:spAutoFit/>
          </a:bodyPr>
          <a:lstStyle/>
          <a:p>
            <a:pPr algn="l"/>
            <a:r>
              <a:rPr lang="en-US" sz="3200" dirty="0" smtClean="0">
                <a:solidFill>
                  <a:srgbClr val="FF931E"/>
                </a:solidFill>
                <a:latin typeface="Lato" charset="0"/>
                <a:hlinkClick r:id="rId3"/>
              </a:rPr>
              <a:t>J</a:t>
            </a:r>
            <a:r>
              <a:rPr lang="en-US" sz="3200" dirty="0">
                <a:solidFill>
                  <a:srgbClr val="FF931E"/>
                </a:solidFill>
                <a:latin typeface="Lato" charset="0"/>
                <a:hlinkClick r:id="rId3"/>
              </a:rPr>
              <a:t>. Comp. Chem. </a:t>
            </a:r>
            <a:r>
              <a:rPr lang="en-US" sz="3200" b="1" dirty="0">
                <a:solidFill>
                  <a:srgbClr val="FF931E"/>
                </a:solidFill>
                <a:latin typeface="Lato" charset="0"/>
                <a:hlinkClick r:id="rId3"/>
              </a:rPr>
              <a:t>34</a:t>
            </a:r>
            <a:r>
              <a:rPr lang="en-US" sz="3200" dirty="0">
                <a:solidFill>
                  <a:srgbClr val="FF931E"/>
                </a:solidFill>
                <a:latin typeface="Lato" charset="0"/>
                <a:hlinkClick r:id="rId3"/>
              </a:rPr>
              <a:t>, 1143-1154 (2013)</a:t>
            </a:r>
            <a:endParaRPr lang="en-US" sz="3200" dirty="0"/>
          </a:p>
        </p:txBody>
      </p:sp>
      <p:sp>
        <p:nvSpPr>
          <p:cNvPr id="4" name="Rectangle 3"/>
          <p:cNvSpPr/>
          <p:nvPr/>
        </p:nvSpPr>
        <p:spPr>
          <a:xfrm>
            <a:off x="848111" y="4415032"/>
            <a:ext cx="11972925" cy="6647974"/>
          </a:xfrm>
          <a:prstGeom prst="rect">
            <a:avLst/>
          </a:prstGeom>
        </p:spPr>
        <p:txBody>
          <a:bodyPr wrap="square">
            <a:spAutoFit/>
          </a:bodyPr>
          <a:lstStyle/>
          <a:p>
            <a:pPr algn="l"/>
            <a:r>
              <a:rPr lang="en-US" sz="4400" dirty="0" err="1" smtClean="0">
                <a:solidFill>
                  <a:srgbClr val="4C4E4B"/>
                </a:solidFill>
                <a:latin typeface="Lato" charset="0"/>
                <a:ea typeface="Lato" charset="0"/>
                <a:cs typeface="Lato" charset="0"/>
              </a:rPr>
              <a:t>x</a:t>
            </a:r>
            <a:r>
              <a:rPr lang="en-US" sz="4400" baseline="-25000" dirty="0" err="1" smtClean="0">
                <a:solidFill>
                  <a:srgbClr val="4C4E4B"/>
                </a:solidFill>
                <a:latin typeface="Lato" charset="0"/>
                <a:ea typeface="Lato" charset="0"/>
                <a:cs typeface="Lato" charset="0"/>
              </a:rPr>
              <a:t>i,TS</a:t>
            </a:r>
            <a:r>
              <a:rPr lang="en-US" sz="4400" dirty="0" smtClean="0">
                <a:solidFill>
                  <a:srgbClr val="4C4E4B"/>
                </a:solidFill>
                <a:latin typeface="Lato" charset="0"/>
                <a:ea typeface="Lato" charset="0"/>
                <a:cs typeface="Lato" charset="0"/>
              </a:rPr>
              <a:t> = reference</a:t>
            </a:r>
          </a:p>
          <a:p>
            <a:pPr algn="l"/>
            <a:r>
              <a:rPr lang="en-US" sz="4400" dirty="0" err="1" smtClean="0">
                <a:solidFill>
                  <a:srgbClr val="4C4E4B"/>
                </a:solidFill>
                <a:latin typeface="Lato" charset="0"/>
                <a:ea typeface="Lato" charset="0"/>
                <a:cs typeface="Lato" charset="0"/>
              </a:rPr>
              <a:t>x</a:t>
            </a:r>
            <a:r>
              <a:rPr lang="en-US" sz="4400" baseline="-25000" dirty="0" err="1" smtClean="0">
                <a:solidFill>
                  <a:srgbClr val="4C4E4B"/>
                </a:solidFill>
                <a:latin typeface="Lato" charset="0"/>
                <a:ea typeface="Lato" charset="0"/>
                <a:cs typeface="Lato" charset="0"/>
              </a:rPr>
              <a:t>i,ReaxFF</a:t>
            </a:r>
            <a:r>
              <a:rPr lang="en-US" sz="4400" dirty="0" smtClean="0">
                <a:solidFill>
                  <a:srgbClr val="4C4E4B"/>
                </a:solidFill>
                <a:latin typeface="Lato" charset="0"/>
                <a:ea typeface="Lato" charset="0"/>
                <a:cs typeface="Lato" charset="0"/>
              </a:rPr>
              <a:t> = current </a:t>
            </a:r>
            <a:r>
              <a:rPr lang="en-US" sz="4400" dirty="0" err="1" smtClean="0">
                <a:solidFill>
                  <a:srgbClr val="4C4E4B"/>
                </a:solidFill>
                <a:latin typeface="Lato" charset="0"/>
                <a:ea typeface="Lato" charset="0"/>
                <a:cs typeface="Lato" charset="0"/>
              </a:rPr>
              <a:t>ReaxFF</a:t>
            </a:r>
            <a:endParaRPr lang="en-US" sz="4400" dirty="0" smtClean="0">
              <a:solidFill>
                <a:srgbClr val="4C4E4B"/>
              </a:solidFill>
              <a:latin typeface="Lato" charset="0"/>
              <a:ea typeface="Lato" charset="0"/>
              <a:cs typeface="Lato" charset="0"/>
            </a:endParaRPr>
          </a:p>
          <a:p>
            <a:pPr algn="l"/>
            <a:r>
              <a:rPr lang="en-US" sz="4400" dirty="0" err="1" smtClean="0">
                <a:solidFill>
                  <a:srgbClr val="4C4E4B"/>
                </a:solidFill>
                <a:latin typeface="Lato" charset="0"/>
                <a:ea typeface="Lato" charset="0"/>
                <a:cs typeface="Lato" charset="0"/>
              </a:rPr>
              <a:t>σ</a:t>
            </a:r>
            <a:r>
              <a:rPr lang="en-US" sz="4400" baseline="-25000" dirty="0" err="1" smtClean="0">
                <a:solidFill>
                  <a:srgbClr val="4C4E4B"/>
                </a:solidFill>
                <a:latin typeface="Lato" charset="0"/>
                <a:ea typeface="Lato" charset="0"/>
                <a:cs typeface="Lato" charset="0"/>
              </a:rPr>
              <a:t>i</a:t>
            </a:r>
            <a:r>
              <a:rPr lang="en-US" sz="4400" dirty="0" smtClean="0">
                <a:solidFill>
                  <a:srgbClr val="4C4E4B"/>
                </a:solidFill>
                <a:latin typeface="Lato" charset="0"/>
                <a:ea typeface="Lato" charset="0"/>
                <a:cs typeface="Lato" charset="0"/>
              </a:rPr>
              <a:t> = weight</a:t>
            </a:r>
          </a:p>
          <a:p>
            <a:pPr algn="l"/>
            <a:endParaRPr lang="en-US" sz="5400" dirty="0" smtClean="0">
              <a:solidFill>
                <a:srgbClr val="4C4E4B"/>
              </a:solidFill>
              <a:latin typeface=""/>
            </a:endParaRPr>
          </a:p>
          <a:p>
            <a:pPr algn="l"/>
            <a:r>
              <a:rPr lang="en-US" sz="4000" u="sng" dirty="0" smtClean="0">
                <a:solidFill>
                  <a:srgbClr val="4C4E4B"/>
                </a:solidFill>
                <a:latin typeface="Lato" charset="0"/>
                <a:ea typeface="Lato" charset="0"/>
                <a:cs typeface="Lato" charset="0"/>
              </a:rPr>
              <a:t>References include:</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Atomic charges</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Heat of formation</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Geometries (Bond/Angle/Dihedrals)</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Cell parameters</a:t>
            </a:r>
          </a:p>
          <a:p>
            <a:pPr algn="l"/>
            <a:r>
              <a:rPr lang="en-US" sz="4000" dirty="0" smtClean="0">
                <a:latin typeface="Lato" charset="0"/>
                <a:ea typeface="Lato" charset="0"/>
                <a:cs typeface="Lato" charset="0"/>
              </a:rPr>
              <a:t>● </a:t>
            </a:r>
            <a:r>
              <a:rPr lang="en-US" sz="4000" dirty="0" smtClean="0">
                <a:solidFill>
                  <a:srgbClr val="4C4E4B"/>
                </a:solidFill>
                <a:latin typeface="Lato" charset="0"/>
                <a:ea typeface="Lato" charset="0"/>
                <a:cs typeface="Lato" charset="0"/>
              </a:rPr>
              <a:t>Energies</a:t>
            </a:r>
            <a:endParaRPr lang="en-US" sz="4000" dirty="0">
              <a:solidFill>
                <a:srgbClr val="4C4E4B"/>
              </a:solidFill>
              <a:latin typeface="Lato" charset="0"/>
              <a:ea typeface="Lato" charset="0"/>
              <a:cs typeface="Lato"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111" y="2130656"/>
            <a:ext cx="7724389" cy="167329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6950" y="1215674"/>
            <a:ext cx="7772399" cy="10434916"/>
          </a:xfrm>
          <a:prstGeom prst="rect">
            <a:avLst/>
          </a:prstGeom>
        </p:spPr>
      </p:pic>
      <p:sp>
        <p:nvSpPr>
          <p:cNvPr id="14" name="Rectangle 13"/>
          <p:cNvSpPr/>
          <p:nvPr/>
        </p:nvSpPr>
        <p:spPr>
          <a:xfrm>
            <a:off x="13434764" y="11677730"/>
            <a:ext cx="1723549" cy="584775"/>
          </a:xfrm>
          <a:prstGeom prst="rect">
            <a:avLst/>
          </a:prstGeom>
        </p:spPr>
        <p:txBody>
          <a:bodyPr wrap="none">
            <a:spAutoFit/>
          </a:bodyPr>
          <a:lstStyle/>
          <a:p>
            <a:pPr algn="l"/>
            <a:r>
              <a:rPr lang="en-US" sz="3200" smtClean="0">
                <a:solidFill>
                  <a:srgbClr val="4C4E4B"/>
                </a:solidFill>
                <a:latin typeface="Lato" charset="0"/>
                <a:ea typeface="Lato" charset="0"/>
                <a:cs typeface="Lato" charset="0"/>
              </a:rPr>
              <a:t>Iteration</a:t>
            </a:r>
            <a:endParaRPr lang="en-US" sz="3200" dirty="0">
              <a:solidFill>
                <a:srgbClr val="4C4E4B"/>
              </a:solidFill>
              <a:latin typeface="Lato" charset="0"/>
              <a:ea typeface="Lato" charset="0"/>
              <a:cs typeface="Lato" charset="0"/>
            </a:endParaRPr>
          </a:p>
        </p:txBody>
      </p:sp>
    </p:spTree>
    <p:extLst>
      <p:ext uri="{BB962C8B-B14F-4D97-AF65-F5344CB8AC3E}">
        <p14:creationId xmlns:p14="http://schemas.microsoft.com/office/powerpoint/2010/main" val="380644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Tying it all together: python</a:t>
            </a:r>
            <a:endParaRPr lang="en-US" sz="7575"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046" b="5057"/>
          <a:stretch/>
        </p:blipFill>
        <p:spPr>
          <a:xfrm>
            <a:off x="1890149" y="1529999"/>
            <a:ext cx="15159037" cy="7772298"/>
          </a:xfrm>
          <a:prstGeom prst="rect">
            <a:avLst/>
          </a:prstGeom>
        </p:spPr>
      </p:pic>
      <p:pic>
        <p:nvPicPr>
          <p:cNvPr id="3" name="Picture 2"/>
          <p:cNvPicPr>
            <a:picLocks noChangeAspect="1"/>
          </p:cNvPicPr>
          <p:nvPr/>
        </p:nvPicPr>
        <p:blipFill>
          <a:blip r:embed="rId4"/>
          <a:stretch>
            <a:fillRect/>
          </a:stretch>
        </p:blipFill>
        <p:spPr>
          <a:xfrm>
            <a:off x="15810372" y="148898"/>
            <a:ext cx="2477628" cy="1670401"/>
          </a:xfrm>
          <a:prstGeom prst="rect">
            <a:avLst/>
          </a:prstGeom>
        </p:spPr>
      </p:pic>
      <p:sp>
        <p:nvSpPr>
          <p:cNvPr id="9" name="Rectangle 8"/>
          <p:cNvSpPr/>
          <p:nvPr/>
        </p:nvSpPr>
        <p:spPr>
          <a:xfrm>
            <a:off x="4848031" y="9707347"/>
            <a:ext cx="8019486" cy="2554545"/>
          </a:xfrm>
          <a:prstGeom prst="rect">
            <a:avLst/>
          </a:prstGeom>
        </p:spPr>
        <p:txBody>
          <a:bodyPr wrap="square">
            <a:spAutoFit/>
          </a:bodyPr>
          <a:lstStyle/>
          <a:p>
            <a:pPr algn="l"/>
            <a:r>
              <a:rPr lang="en-US" sz="4000" dirty="0">
                <a:solidFill>
                  <a:srgbClr val="4C4E4B"/>
                </a:solidFill>
                <a:latin typeface="Lato" charset="0"/>
                <a:ea typeface="Lato" charset="0"/>
                <a:cs typeface="Lato" charset="0"/>
              </a:rPr>
              <a:t>Links all </a:t>
            </a:r>
            <a:r>
              <a:rPr lang="en-US" sz="4000" dirty="0" smtClean="0">
                <a:solidFill>
                  <a:srgbClr val="4C4E4B"/>
                </a:solidFill>
                <a:latin typeface="Lato" charset="0"/>
                <a:ea typeface="Lato" charset="0"/>
                <a:cs typeface="Lato" charset="0"/>
              </a:rPr>
              <a:t>modules + various tools</a:t>
            </a:r>
            <a:endParaRPr lang="en-US" sz="4000" dirty="0">
              <a:solidFill>
                <a:srgbClr val="4C4E4B"/>
              </a:solidFill>
              <a:latin typeface="Lato" charset="0"/>
              <a:ea typeface="Lato" charset="0"/>
              <a:cs typeface="Lato" charset="0"/>
            </a:endParaRPr>
          </a:p>
          <a:p>
            <a:pPr algn="l"/>
            <a:r>
              <a:rPr lang="en-US" sz="4000" dirty="0">
                <a:solidFill>
                  <a:srgbClr val="4C4E4B"/>
                </a:solidFill>
                <a:latin typeface="Lato" charset="0"/>
                <a:ea typeface="Lato" charset="0"/>
                <a:cs typeface="Lato" charset="0"/>
              </a:rPr>
              <a:t>→ </a:t>
            </a:r>
            <a:r>
              <a:rPr lang="en-US" sz="4000" dirty="0" smtClean="0">
                <a:solidFill>
                  <a:srgbClr val="4C4E4B"/>
                </a:solidFill>
                <a:latin typeface="Lato" charset="0"/>
                <a:ea typeface="Lato" charset="0"/>
                <a:cs typeface="Lato" charset="0"/>
              </a:rPr>
              <a:t>workflows &amp; screening</a:t>
            </a:r>
            <a:endParaRPr lang="en-US" sz="4000" dirty="0">
              <a:solidFill>
                <a:srgbClr val="4C4E4B"/>
              </a:solidFill>
              <a:latin typeface="Lato" charset="0"/>
              <a:ea typeface="Lato" charset="0"/>
              <a:cs typeface="Lato" charset="0"/>
            </a:endParaRPr>
          </a:p>
          <a:p>
            <a:pPr algn="l"/>
            <a:r>
              <a:rPr lang="en-US" sz="4000" dirty="0">
                <a:solidFill>
                  <a:srgbClr val="4C4E4B"/>
                </a:solidFill>
                <a:latin typeface="Lato" charset="0"/>
                <a:ea typeface="Lato" charset="0"/>
                <a:cs typeface="Lato" charset="0"/>
              </a:rPr>
              <a:t>→ </a:t>
            </a:r>
            <a:r>
              <a:rPr lang="en-US" sz="4000" dirty="0" smtClean="0">
                <a:solidFill>
                  <a:srgbClr val="4C4E4B"/>
                </a:solidFill>
                <a:latin typeface="Lato" charset="0"/>
                <a:ea typeface="Lato" charset="0"/>
                <a:cs typeface="Lato" charset="0"/>
              </a:rPr>
              <a:t>(custom) post-processing</a:t>
            </a:r>
            <a:endParaRPr lang="en-US" sz="4000" dirty="0">
              <a:solidFill>
                <a:srgbClr val="4C4E4B"/>
              </a:solidFill>
              <a:latin typeface="Lato" charset="0"/>
              <a:ea typeface="Lato" charset="0"/>
              <a:cs typeface="Lato" charset="0"/>
            </a:endParaRPr>
          </a:p>
          <a:p>
            <a:pPr algn="l"/>
            <a:r>
              <a:rPr lang="en-US" sz="4000" dirty="0" smtClean="0">
                <a:solidFill>
                  <a:srgbClr val="4C4E4B"/>
                </a:solidFill>
                <a:latin typeface="Lato" charset="0"/>
                <a:ea typeface="Lato" charset="0"/>
                <a:cs typeface="Lato" charset="0"/>
              </a:rPr>
              <a:t>→ </a:t>
            </a:r>
            <a:r>
              <a:rPr lang="en-US" sz="4000" dirty="0">
                <a:solidFill>
                  <a:srgbClr val="4C4E4B"/>
                </a:solidFill>
                <a:latin typeface="Lato" charset="0"/>
                <a:ea typeface="Lato" charset="0"/>
                <a:cs typeface="Lato" charset="0"/>
              </a:rPr>
              <a:t>rapid </a:t>
            </a:r>
            <a:r>
              <a:rPr lang="en-US" sz="4000" dirty="0" smtClean="0">
                <a:solidFill>
                  <a:srgbClr val="4C4E4B"/>
                </a:solidFill>
                <a:latin typeface="Lato" charset="0"/>
                <a:ea typeface="Lato" charset="0"/>
                <a:cs typeface="Lato" charset="0"/>
              </a:rPr>
              <a:t>prototyping</a:t>
            </a:r>
            <a:endParaRPr lang="en-US" sz="4000" dirty="0">
              <a:latin typeface="Lato" charset="0"/>
              <a:ea typeface="Lato" charset="0"/>
              <a:cs typeface="Lato" charset="0"/>
            </a:endParaRPr>
          </a:p>
        </p:txBody>
      </p:sp>
      <p:sp>
        <p:nvSpPr>
          <p:cNvPr id="4" name="TextBox 3"/>
          <p:cNvSpPr txBox="1"/>
          <p:nvPr/>
        </p:nvSpPr>
        <p:spPr>
          <a:xfrm>
            <a:off x="2457450" y="7844154"/>
            <a:ext cx="2447731" cy="656590"/>
          </a:xfrm>
          <a:prstGeom prst="rect">
            <a:avLst/>
          </a:prstGeom>
          <a:solidFill>
            <a:srgbClr val="006DCF"/>
          </a:solid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smtClean="0">
                <a:ln>
                  <a:solidFill>
                    <a:schemeClr val="bg1"/>
                  </a:solidFill>
                </a:ln>
                <a:solidFill>
                  <a:schemeClr val="bg1"/>
                </a:solidFill>
                <a:effectLst/>
                <a:uFillTx/>
                <a:latin typeface="Lato" charset="0"/>
                <a:ea typeface="Lato" charset="0"/>
                <a:cs typeface="Lato" charset="0"/>
                <a:sym typeface="Helvetica Light"/>
              </a:rPr>
              <a:t>MOPAC</a:t>
            </a:r>
            <a:endParaRPr kumimoji="0" lang="en-US" sz="3600" b="0" i="0" u="none" strike="noStrike" cap="none" spc="0" normalizeH="0" baseline="0">
              <a:ln>
                <a:solidFill>
                  <a:schemeClr val="bg1"/>
                </a:solidFill>
              </a:ln>
              <a:solidFill>
                <a:schemeClr val="bg1"/>
              </a:solidFill>
              <a:effectLst/>
              <a:uFillTx/>
              <a:latin typeface="Lato" charset="0"/>
              <a:ea typeface="Lato" charset="0"/>
              <a:cs typeface="Lato" charset="0"/>
              <a:sym typeface="Helvetica Light"/>
            </a:endParaRPr>
          </a:p>
        </p:txBody>
      </p:sp>
    </p:spTree>
    <p:extLst>
      <p:ext uri="{BB962C8B-B14F-4D97-AF65-F5344CB8AC3E}">
        <p14:creationId xmlns:p14="http://schemas.microsoft.com/office/powerpoint/2010/main" val="112480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85725"/>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A</a:t>
            </a:r>
            <a:r>
              <a:rPr lang="en-US" sz="7575" dirty="0" smtClean="0"/>
              <a:t>utomating </a:t>
            </a:r>
            <a:r>
              <a:rPr lang="en-US" sz="7575" dirty="0" err="1" smtClean="0"/>
              <a:t>ReaxFF</a:t>
            </a:r>
            <a:r>
              <a:rPr lang="en-US" sz="7575" dirty="0" smtClean="0"/>
              <a:t> parameterization</a:t>
            </a:r>
            <a:endParaRPr lang="en-US" sz="7575" dirty="0"/>
          </a:p>
        </p:txBody>
      </p:sp>
      <p:sp>
        <p:nvSpPr>
          <p:cNvPr id="6" name="Rounded Rectangle 33"/>
          <p:cNvSpPr/>
          <p:nvPr/>
        </p:nvSpPr>
        <p:spPr>
          <a:xfrm>
            <a:off x="3721988" y="2094915"/>
            <a:ext cx="1792988" cy="1008112"/>
          </a:xfrm>
          <a:prstGeom prst="roundRect">
            <a:avLst/>
          </a:prstGeom>
          <a:solidFill>
            <a:srgbClr val="7AD28C"/>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smtClean="0">
                <a:solidFill>
                  <a:schemeClr val="tx1"/>
                </a:solidFill>
                <a:latin typeface="Lato" pitchFamily="34" charset="0"/>
                <a:ea typeface="Lato" pitchFamily="34" charset="0"/>
                <a:cs typeface="Lato" pitchFamily="34" charset="0"/>
              </a:rPr>
              <a:t>ADF</a:t>
            </a:r>
            <a:endParaRPr lang="en-US" sz="4000" dirty="0" smtClean="0">
              <a:solidFill>
                <a:schemeClr val="tx1"/>
              </a:solidFill>
              <a:latin typeface="Lato" pitchFamily="34" charset="0"/>
              <a:ea typeface="Lato" pitchFamily="34" charset="0"/>
              <a:cs typeface="Lato" pitchFamily="34" charset="0"/>
            </a:endParaRPr>
          </a:p>
        </p:txBody>
      </p:sp>
      <p:sp>
        <p:nvSpPr>
          <p:cNvPr id="7" name="Rounded Rectangle 34"/>
          <p:cNvSpPr/>
          <p:nvPr/>
        </p:nvSpPr>
        <p:spPr>
          <a:xfrm>
            <a:off x="3716259" y="3410768"/>
            <a:ext cx="1798717" cy="1116682"/>
          </a:xfrm>
          <a:prstGeom prst="roundRect">
            <a:avLst/>
          </a:prstGeom>
          <a:solidFill>
            <a:srgbClr val="3FA9F5"/>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dirty="0" smtClean="0">
                <a:solidFill>
                  <a:schemeClr val="tx1"/>
                </a:solidFill>
                <a:latin typeface="Lato" pitchFamily="34" charset="0"/>
                <a:ea typeface="Lato" pitchFamily="34" charset="0"/>
                <a:cs typeface="Lato" pitchFamily="34" charset="0"/>
              </a:rPr>
              <a:t>BAND</a:t>
            </a:r>
            <a:endParaRPr lang="en-US" sz="4000" dirty="0">
              <a:solidFill>
                <a:schemeClr val="tx1"/>
              </a:solidFill>
              <a:latin typeface="Lato" pitchFamily="34" charset="0"/>
              <a:ea typeface="Lato" pitchFamily="34" charset="0"/>
              <a:cs typeface="Lato" pitchFamily="34" charset="0"/>
            </a:endParaRPr>
          </a:p>
        </p:txBody>
      </p:sp>
      <p:cxnSp>
        <p:nvCxnSpPr>
          <p:cNvPr id="5" name="Straight Arrow Connector 4"/>
          <p:cNvCxnSpPr/>
          <p:nvPr/>
        </p:nvCxnSpPr>
        <p:spPr>
          <a:xfrm>
            <a:off x="5715000" y="3245902"/>
            <a:ext cx="1228725" cy="0"/>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0" name="Rounded Rectangle 33"/>
          <p:cNvSpPr/>
          <p:nvPr/>
        </p:nvSpPr>
        <p:spPr>
          <a:xfrm>
            <a:off x="7160512" y="2353100"/>
            <a:ext cx="2497837" cy="1785604"/>
          </a:xfrm>
          <a:prstGeom prst="round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a:solidFill>
                  <a:schemeClr val="tx1"/>
                </a:solidFill>
                <a:latin typeface="Lato" pitchFamily="34" charset="0"/>
                <a:ea typeface="Lato" pitchFamily="34" charset="0"/>
                <a:cs typeface="Lato" pitchFamily="34" charset="0"/>
              </a:rPr>
              <a:t>t</a:t>
            </a:r>
            <a:r>
              <a:rPr lang="en-US" sz="4000" b="1" dirty="0" smtClean="0">
                <a:solidFill>
                  <a:schemeClr val="tx1"/>
                </a:solidFill>
                <a:latin typeface="Lato" pitchFamily="34" charset="0"/>
                <a:ea typeface="Lato" pitchFamily="34" charset="0"/>
                <a:cs typeface="Lato" pitchFamily="34" charset="0"/>
              </a:rPr>
              <a:t>raining set</a:t>
            </a:r>
            <a:endParaRPr lang="en-US" sz="4000" dirty="0" smtClean="0">
              <a:solidFill>
                <a:schemeClr val="tx1"/>
              </a:solidFill>
              <a:latin typeface="Lato" pitchFamily="34" charset="0"/>
              <a:ea typeface="Lato" pitchFamily="34" charset="0"/>
              <a:cs typeface="Lato" pitchFamily="34" charset="0"/>
            </a:endParaRPr>
          </a:p>
        </p:txBody>
      </p:sp>
      <p:cxnSp>
        <p:nvCxnSpPr>
          <p:cNvPr id="11" name="Straight Arrow Connector 10"/>
          <p:cNvCxnSpPr/>
          <p:nvPr/>
        </p:nvCxnSpPr>
        <p:spPr>
          <a:xfrm>
            <a:off x="10067925" y="3245902"/>
            <a:ext cx="1228725" cy="0"/>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2" name="Rounded Rectangle 16"/>
          <p:cNvSpPr/>
          <p:nvPr/>
        </p:nvSpPr>
        <p:spPr>
          <a:xfrm>
            <a:off x="11706226" y="2728063"/>
            <a:ext cx="2295524" cy="1035677"/>
          </a:xfrm>
          <a:prstGeom prst="roundRect">
            <a:avLst/>
          </a:prstGeom>
          <a:solidFill>
            <a:srgbClr val="F26522"/>
          </a:solidFill>
          <a:ln>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lvl="0"/>
            <a:r>
              <a:rPr lang="en-US" sz="4000" b="1" dirty="0" err="1" smtClean="0">
                <a:solidFill>
                  <a:srgbClr val="000000"/>
                </a:solidFill>
                <a:latin typeface="Lato" pitchFamily="34" charset="0"/>
                <a:ea typeface="Lato" pitchFamily="34" charset="0"/>
                <a:cs typeface="Lato" pitchFamily="34" charset="0"/>
              </a:rPr>
              <a:t>ReaxFF</a:t>
            </a:r>
            <a:endParaRPr lang="en-US" sz="4000" dirty="0">
              <a:solidFill>
                <a:srgbClr val="000000"/>
              </a:solidFill>
              <a:latin typeface="Lato" pitchFamily="34" charset="0"/>
              <a:ea typeface="Lato" pitchFamily="34" charset="0"/>
              <a:cs typeface="Lato" pitchFamily="34" charset="0"/>
            </a:endParaRPr>
          </a:p>
        </p:txBody>
      </p:sp>
      <p:cxnSp>
        <p:nvCxnSpPr>
          <p:cNvPr id="15" name="Straight Arrow Connector 14"/>
          <p:cNvCxnSpPr/>
          <p:nvPr/>
        </p:nvCxnSpPr>
        <p:spPr>
          <a:xfrm>
            <a:off x="12849225" y="4443635"/>
            <a:ext cx="9525" cy="1416150"/>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16" name="Rectangle 15"/>
          <p:cNvSpPr/>
          <p:nvPr/>
        </p:nvSpPr>
        <p:spPr>
          <a:xfrm>
            <a:off x="9887838" y="3446562"/>
            <a:ext cx="1588897" cy="707886"/>
          </a:xfrm>
          <a:prstGeom prst="rect">
            <a:avLst/>
          </a:prstGeom>
        </p:spPr>
        <p:txBody>
          <a:bodyPr wrap="none">
            <a:spAutoFit/>
          </a:bodyPr>
          <a:lstStyle/>
          <a:p>
            <a:r>
              <a:rPr lang="en-US" sz="4000" b="1" dirty="0" smtClean="0">
                <a:solidFill>
                  <a:srgbClr val="FF941E"/>
                </a:solidFill>
                <a:latin typeface="Lato" pitchFamily="34" charset="0"/>
                <a:ea typeface="Lato" pitchFamily="34" charset="0"/>
                <a:cs typeface="Lato" pitchFamily="34" charset="0"/>
              </a:rPr>
              <a:t>MCFF</a:t>
            </a:r>
            <a:endParaRPr lang="en-US" sz="4000" dirty="0">
              <a:solidFill>
                <a:srgbClr val="FF941E"/>
              </a:solidFill>
              <a:latin typeface="Lato" pitchFamily="34" charset="0"/>
              <a:ea typeface="Lato" pitchFamily="34" charset="0"/>
              <a:cs typeface="Lato" pitchFamily="34" charset="0"/>
            </a:endParaRPr>
          </a:p>
        </p:txBody>
      </p:sp>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04" y="9171381"/>
            <a:ext cx="5662408" cy="2440235"/>
          </a:xfrm>
          <a:prstGeom prst="rect">
            <a:avLst/>
          </a:prstGeom>
          <a:noFill/>
          <a:ln cmpd="dbl">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19" name="Straight Arrow Connector 18"/>
          <p:cNvCxnSpPr/>
          <p:nvPr/>
        </p:nvCxnSpPr>
        <p:spPr>
          <a:xfrm flipH="1">
            <a:off x="7016021" y="7972399"/>
            <a:ext cx="3613879" cy="11988"/>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1" name="Rounded Rectangle 33"/>
          <p:cNvSpPr/>
          <p:nvPr/>
        </p:nvSpPr>
        <p:spPr>
          <a:xfrm>
            <a:off x="3406925" y="6704887"/>
            <a:ext cx="2497837" cy="1785604"/>
          </a:xfrm>
          <a:prstGeom prst="roundRect">
            <a:avLst/>
          </a:prstGeom>
          <a:no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b="1" dirty="0" smtClean="0">
                <a:solidFill>
                  <a:schemeClr val="tx1"/>
                </a:solidFill>
                <a:latin typeface="Lato" pitchFamily="34" charset="0"/>
                <a:ea typeface="Lato" pitchFamily="34" charset="0"/>
                <a:cs typeface="Lato" pitchFamily="34" charset="0"/>
              </a:rPr>
              <a:t>reaction network</a:t>
            </a:r>
            <a:endParaRPr lang="en-US" sz="4000" dirty="0" smtClean="0">
              <a:solidFill>
                <a:schemeClr val="tx1"/>
              </a:solidFill>
              <a:latin typeface="Lato" pitchFamily="34" charset="0"/>
              <a:ea typeface="Lato" pitchFamily="34" charset="0"/>
              <a:cs typeface="Lato" pitchFamily="34" charset="0"/>
            </a:endParaRPr>
          </a:p>
        </p:txBody>
      </p:sp>
      <p:sp>
        <p:nvSpPr>
          <p:cNvPr id="22" name="Rectangle 21"/>
          <p:cNvSpPr/>
          <p:nvPr/>
        </p:nvSpPr>
        <p:spPr>
          <a:xfrm>
            <a:off x="7247851" y="6879601"/>
            <a:ext cx="3307316" cy="707886"/>
          </a:xfrm>
          <a:prstGeom prst="rect">
            <a:avLst/>
          </a:prstGeom>
        </p:spPr>
        <p:txBody>
          <a:bodyPr wrap="none">
            <a:spAutoFit/>
          </a:bodyPr>
          <a:lstStyle/>
          <a:p>
            <a:r>
              <a:rPr lang="en-US" sz="4000" b="1" dirty="0" err="1" smtClean="0">
                <a:solidFill>
                  <a:srgbClr val="FF941E"/>
                </a:solidFill>
                <a:latin typeface="Lato" pitchFamily="34" charset="0"/>
                <a:ea typeface="Lato" pitchFamily="34" charset="0"/>
                <a:cs typeface="Lato" pitchFamily="34" charset="0"/>
              </a:rPr>
              <a:t>ChemTraYzer</a:t>
            </a:r>
            <a:endParaRPr lang="en-US" sz="4000" dirty="0">
              <a:solidFill>
                <a:srgbClr val="FF941E"/>
              </a:solidFill>
              <a:latin typeface="Lato" pitchFamily="34" charset="0"/>
              <a:ea typeface="Lato" pitchFamily="34" charset="0"/>
              <a:cs typeface="Lato" pitchFamily="34" charset="0"/>
            </a:endParaRPr>
          </a:p>
        </p:txBody>
      </p:sp>
      <p:cxnSp>
        <p:nvCxnSpPr>
          <p:cNvPr id="24" name="Straight Arrow Connector 23"/>
          <p:cNvCxnSpPr/>
          <p:nvPr/>
        </p:nvCxnSpPr>
        <p:spPr>
          <a:xfrm flipV="1">
            <a:off x="4615617" y="4767240"/>
            <a:ext cx="0" cy="1662135"/>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27" name="Rectangle 26"/>
          <p:cNvSpPr/>
          <p:nvPr/>
        </p:nvSpPr>
        <p:spPr>
          <a:xfrm>
            <a:off x="4849319" y="5347950"/>
            <a:ext cx="3188694" cy="707886"/>
          </a:xfrm>
          <a:prstGeom prst="rect">
            <a:avLst/>
          </a:prstGeom>
        </p:spPr>
        <p:txBody>
          <a:bodyPr wrap="none">
            <a:spAutoFit/>
          </a:bodyPr>
          <a:lstStyle/>
          <a:p>
            <a:r>
              <a:rPr lang="en-US" sz="4000" b="1" smtClean="0">
                <a:solidFill>
                  <a:schemeClr val="tx1"/>
                </a:solidFill>
                <a:latin typeface="Lato" pitchFamily="34" charset="0"/>
                <a:ea typeface="Lato" pitchFamily="34" charset="0"/>
                <a:cs typeface="Lato" pitchFamily="34" charset="0"/>
              </a:rPr>
              <a:t>new species?</a:t>
            </a:r>
            <a:endParaRPr lang="en-US" sz="4000" dirty="0">
              <a:solidFill>
                <a:schemeClr val="tx1"/>
              </a:solidFill>
              <a:latin typeface="Lato" pitchFamily="34" charset="0"/>
              <a:ea typeface="Lato" pitchFamily="34" charset="0"/>
              <a:cs typeface="Lato" pitchFamily="34" charset="0"/>
            </a:endParaRPr>
          </a:p>
        </p:txBody>
      </p:sp>
      <p:pic>
        <p:nvPicPr>
          <p:cNvPr id="28" name="Picture 27"/>
          <p:cNvPicPr>
            <a:picLocks noChangeAspect="1"/>
          </p:cNvPicPr>
          <p:nvPr/>
        </p:nvPicPr>
        <p:blipFill>
          <a:blip r:embed="rId4"/>
          <a:stretch>
            <a:fillRect/>
          </a:stretch>
        </p:blipFill>
        <p:spPr>
          <a:xfrm>
            <a:off x="15974030" y="8625172"/>
            <a:ext cx="1620333" cy="1092418"/>
          </a:xfrm>
          <a:prstGeom prst="rect">
            <a:avLst/>
          </a:prstGeom>
        </p:spPr>
      </p:pic>
      <p:sp>
        <p:nvSpPr>
          <p:cNvPr id="29" name="Rectangle 28"/>
          <p:cNvSpPr/>
          <p:nvPr/>
        </p:nvSpPr>
        <p:spPr>
          <a:xfrm>
            <a:off x="13007851" y="10066889"/>
            <a:ext cx="4586512" cy="1323439"/>
          </a:xfrm>
          <a:prstGeom prst="rect">
            <a:avLst/>
          </a:prstGeom>
          <a:solidFill>
            <a:srgbClr val="FFFF00"/>
          </a:solidFill>
        </p:spPr>
        <p:txBody>
          <a:bodyPr wrap="none">
            <a:spAutoFit/>
          </a:bodyPr>
          <a:lstStyle/>
          <a:p>
            <a:r>
              <a:rPr lang="en-US" sz="4000" b="1" dirty="0" smtClean="0">
                <a:solidFill>
                  <a:schemeClr val="tx1"/>
                </a:solidFill>
                <a:latin typeface="Lato" pitchFamily="34" charset="0"/>
                <a:ea typeface="Lato" pitchFamily="34" charset="0"/>
                <a:cs typeface="Lato" pitchFamily="34" charset="0"/>
              </a:rPr>
              <a:t>Ultimately: </a:t>
            </a:r>
          </a:p>
          <a:p>
            <a:r>
              <a:rPr lang="en-US" sz="4000" b="1" dirty="0" smtClean="0">
                <a:solidFill>
                  <a:schemeClr val="tx1"/>
                </a:solidFill>
                <a:latin typeface="Lato" pitchFamily="34" charset="0"/>
                <a:ea typeface="Lato" pitchFamily="34" charset="0"/>
                <a:cs typeface="Lato" pitchFamily="34" charset="0"/>
              </a:rPr>
              <a:t>(more) GUI support</a:t>
            </a:r>
            <a:endParaRPr lang="en-US" sz="4000" dirty="0">
              <a:solidFill>
                <a:schemeClr val="tx1"/>
              </a:solidFill>
              <a:latin typeface="Lato" pitchFamily="34" charset="0"/>
              <a:ea typeface="Lato" pitchFamily="34" charset="0"/>
              <a:cs typeface="Lato" pitchFamily="34" charset="0"/>
            </a:endParaRPr>
          </a:p>
        </p:txBody>
      </p:sp>
      <p:cxnSp>
        <p:nvCxnSpPr>
          <p:cNvPr id="20" name="Straight Arrow Connector 19"/>
          <p:cNvCxnSpPr/>
          <p:nvPr/>
        </p:nvCxnSpPr>
        <p:spPr>
          <a:xfrm>
            <a:off x="1975850" y="5839329"/>
            <a:ext cx="9525" cy="3311999"/>
          </a:xfrm>
          <a:prstGeom prst="straightConnector1">
            <a:avLst/>
          </a:prstGeom>
          <a:noFill/>
          <a:ln w="635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3" name="Straight Arrow Connector 22"/>
          <p:cNvCxnSpPr/>
          <p:nvPr/>
        </p:nvCxnSpPr>
        <p:spPr>
          <a:xfrm flipH="1" flipV="1">
            <a:off x="1943100" y="5843260"/>
            <a:ext cx="2580842" cy="3050"/>
          </a:xfrm>
          <a:prstGeom prst="straightConnector1">
            <a:avLst/>
          </a:prstGeom>
          <a:noFill/>
          <a:ln w="63500" cap="flat">
            <a:solidFill>
              <a:srgbClr val="000000"/>
            </a:solidFill>
            <a:prstDash val="solid"/>
            <a:miter lim="400000"/>
            <a:tailEnd type="none"/>
          </a:ln>
          <a:effectLst/>
          <a:sp3d/>
        </p:spPr>
        <p:style>
          <a:lnRef idx="0">
            <a:scrgbClr r="0" g="0" b="0"/>
          </a:lnRef>
          <a:fillRef idx="0">
            <a:scrgbClr r="0" g="0" b="0"/>
          </a:fillRef>
          <a:effectRef idx="0">
            <a:scrgbClr r="0" g="0" b="0"/>
          </a:effectRef>
          <a:fontRef idx="none"/>
        </p:style>
      </p:cxnSp>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375" y="9368405"/>
            <a:ext cx="5833088" cy="2513790"/>
          </a:xfrm>
          <a:prstGeom prst="rect">
            <a:avLst/>
          </a:prstGeom>
          <a:noFill/>
          <a:ln cmpd="dbl">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2523" y="9801989"/>
            <a:ext cx="5662408" cy="2440235"/>
          </a:xfrm>
          <a:prstGeom prst="rect">
            <a:avLst/>
          </a:prstGeom>
          <a:noFill/>
          <a:ln cmpd="dbl">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7285" b="70495"/>
          <a:stretch/>
        </p:blipFill>
        <p:spPr bwMode="auto">
          <a:xfrm>
            <a:off x="11468100" y="6228558"/>
            <a:ext cx="2317807" cy="23178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7968883" y="9759113"/>
            <a:ext cx="3837910" cy="1938992"/>
          </a:xfrm>
          <a:prstGeom prst="rect">
            <a:avLst/>
          </a:prstGeom>
        </p:spPr>
        <p:txBody>
          <a:bodyPr wrap="none">
            <a:spAutoFit/>
          </a:bodyPr>
          <a:lstStyle/>
          <a:p>
            <a:r>
              <a:rPr lang="en-US" sz="4000" b="1" dirty="0" smtClean="0">
                <a:solidFill>
                  <a:srgbClr val="FF941E"/>
                </a:solidFill>
                <a:latin typeface="Lato" pitchFamily="34" charset="0"/>
                <a:ea typeface="Lato" pitchFamily="34" charset="0"/>
                <a:cs typeface="Lato" pitchFamily="34" charset="0"/>
              </a:rPr>
              <a:t>Production runs</a:t>
            </a:r>
          </a:p>
          <a:p>
            <a:r>
              <a:rPr lang="en-US" sz="4000" b="1" dirty="0" smtClean="0">
                <a:solidFill>
                  <a:srgbClr val="FF941E"/>
                </a:solidFill>
                <a:latin typeface="Lato" pitchFamily="34" charset="0"/>
                <a:ea typeface="Lato" pitchFamily="34" charset="0"/>
                <a:cs typeface="Lato" pitchFamily="34" charset="0"/>
              </a:rPr>
              <a:t>+</a:t>
            </a:r>
          </a:p>
          <a:p>
            <a:r>
              <a:rPr lang="en-US" sz="4000" b="1" dirty="0" smtClean="0">
                <a:solidFill>
                  <a:srgbClr val="FF941E"/>
                </a:solidFill>
                <a:latin typeface="Lato" pitchFamily="34" charset="0"/>
                <a:ea typeface="Lato" pitchFamily="34" charset="0"/>
                <a:cs typeface="Lato" pitchFamily="34" charset="0"/>
              </a:rPr>
              <a:t>Analysis</a:t>
            </a:r>
            <a:endParaRPr lang="en-US" sz="4000" b="1" dirty="0">
              <a:solidFill>
                <a:srgbClr val="FF941E"/>
              </a:solidFill>
              <a:latin typeface="Lato" pitchFamily="34" charset="0"/>
              <a:ea typeface="Lato" pitchFamily="34" charset="0"/>
              <a:cs typeface="Lato" pitchFamily="34" charset="0"/>
            </a:endParaRPr>
          </a:p>
        </p:txBody>
      </p: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115" y="10358805"/>
            <a:ext cx="5662408" cy="2440235"/>
          </a:xfrm>
          <a:prstGeom prst="rect">
            <a:avLst/>
          </a:prstGeom>
          <a:noFill/>
          <a:ln cmpd="dbl">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871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19130" y="0"/>
            <a:ext cx="17158779" cy="1448778"/>
          </a:xfrm>
          <a:prstGeom prst="rect">
            <a:avLst/>
          </a:prstGeom>
          <a:noFill/>
          <a:ln>
            <a:noFill/>
          </a:ln>
        </p:spPr>
        <p:txBody>
          <a:bodyPr lIns="0" tIns="0" rIns="0" bIns="0" anchor="ctr"/>
          <a:lstStyle/>
          <a:p>
            <a:r>
              <a:rPr lang="en-US" sz="6000" b="1" spc="-2" dirty="0" smtClean="0">
                <a:solidFill>
                  <a:srgbClr val="FF941E"/>
                </a:solidFill>
                <a:uFill>
                  <a:solidFill>
                    <a:srgbClr val="FFFFFF"/>
                  </a:solidFill>
                </a:uFill>
                <a:latin typeface="Lato Black" charset="0"/>
                <a:ea typeface="Lato Black" charset="0"/>
                <a:cs typeface="Lato Black" charset="0"/>
              </a:rPr>
              <a:t>NEW: </a:t>
            </a:r>
            <a:r>
              <a:rPr lang="en-US" sz="6000" b="1" spc="-2" dirty="0" err="1" smtClean="0">
                <a:solidFill>
                  <a:srgbClr val="FF941E"/>
                </a:solidFill>
                <a:uFill>
                  <a:solidFill>
                    <a:srgbClr val="FFFFFF"/>
                  </a:solidFill>
                </a:uFill>
                <a:latin typeface="Lato Black" charset="0"/>
                <a:ea typeface="Lato Black" charset="0"/>
                <a:cs typeface="Lato Black" charset="0"/>
              </a:rPr>
              <a:t>eReaxFF</a:t>
            </a:r>
            <a:r>
              <a:rPr lang="en-US" sz="6000" b="1" spc="-2" dirty="0" smtClean="0">
                <a:solidFill>
                  <a:srgbClr val="FF941E"/>
                </a:solidFill>
                <a:uFill>
                  <a:solidFill>
                    <a:srgbClr val="FFFFFF"/>
                  </a:solidFill>
                </a:uFill>
                <a:latin typeface="Lato Black" charset="0"/>
                <a:ea typeface="Lato Black" charset="0"/>
                <a:cs typeface="Lato Black" charset="0"/>
              </a:rPr>
              <a:t>- include Explicit </a:t>
            </a:r>
            <a:r>
              <a:rPr lang="en-US" sz="6000" b="1" spc="-2" dirty="0">
                <a:solidFill>
                  <a:srgbClr val="FF941E"/>
                </a:solidFill>
                <a:uFill>
                  <a:solidFill>
                    <a:srgbClr val="FFFFFF"/>
                  </a:solidFill>
                </a:uFill>
                <a:latin typeface="Lato Black" charset="0"/>
                <a:ea typeface="Lato Black" charset="0"/>
                <a:cs typeface="Lato Black" charset="0"/>
              </a:rPr>
              <a:t>Electrons/Holes </a:t>
            </a:r>
          </a:p>
        </p:txBody>
      </p:sp>
      <p:sp>
        <p:nvSpPr>
          <p:cNvPr id="110" name="TextShape 2"/>
          <p:cNvSpPr txBox="1"/>
          <p:nvPr/>
        </p:nvSpPr>
        <p:spPr>
          <a:xfrm>
            <a:off x="351200" y="1275436"/>
            <a:ext cx="17228727" cy="496854"/>
          </a:xfrm>
          <a:prstGeom prst="rect">
            <a:avLst/>
          </a:prstGeom>
          <a:noFill/>
          <a:ln>
            <a:noFill/>
          </a:ln>
        </p:spPr>
        <p:txBody>
          <a:bodyPr lIns="163224" tIns="81612" rIns="163224" bIns="81612"/>
          <a:lstStyle/>
          <a:p>
            <a:r>
              <a:rPr lang="en-US" sz="2539" spc="-2" dirty="0">
                <a:uFill>
                  <a:solidFill>
                    <a:srgbClr val="FFFFFF"/>
                  </a:solidFill>
                </a:uFill>
                <a:latin typeface="Lato Light"/>
              </a:rPr>
              <a:t>M. M. Islam, G. </a:t>
            </a:r>
            <a:r>
              <a:rPr lang="en-US" sz="2539" spc="-2" dirty="0" err="1">
                <a:uFill>
                  <a:solidFill>
                    <a:srgbClr val="FFFFFF"/>
                  </a:solidFill>
                </a:uFill>
                <a:latin typeface="Lato Light"/>
              </a:rPr>
              <a:t>Kolesov</a:t>
            </a:r>
            <a:r>
              <a:rPr lang="en-US" sz="2539" spc="-2" dirty="0">
                <a:uFill>
                  <a:solidFill>
                    <a:srgbClr val="FFFFFF"/>
                  </a:solidFill>
                </a:uFill>
                <a:latin typeface="Lato Light"/>
              </a:rPr>
              <a:t>, T. </a:t>
            </a:r>
            <a:r>
              <a:rPr lang="en-US" sz="2539" spc="-2" dirty="0" err="1">
                <a:uFill>
                  <a:solidFill>
                    <a:srgbClr val="FFFFFF"/>
                  </a:solidFill>
                </a:uFill>
                <a:latin typeface="Lato Light"/>
              </a:rPr>
              <a:t>Verstraelen</a:t>
            </a:r>
            <a:r>
              <a:rPr lang="en-US" sz="2539" spc="-2" dirty="0">
                <a:uFill>
                  <a:solidFill>
                    <a:srgbClr val="FFFFFF"/>
                  </a:solidFill>
                </a:uFill>
                <a:latin typeface="Lato Light"/>
              </a:rPr>
              <a:t>, E. </a:t>
            </a:r>
            <a:r>
              <a:rPr lang="en-US" sz="2539" spc="-2" dirty="0" err="1">
                <a:uFill>
                  <a:solidFill>
                    <a:srgbClr val="FFFFFF"/>
                  </a:solidFill>
                </a:uFill>
                <a:latin typeface="Lato Light"/>
              </a:rPr>
              <a:t>Kaxiras</a:t>
            </a:r>
            <a:r>
              <a:rPr lang="en-US" sz="2539" spc="-2" dirty="0">
                <a:uFill>
                  <a:solidFill>
                    <a:srgbClr val="FFFFFF"/>
                  </a:solidFill>
                </a:uFill>
                <a:latin typeface="Lato Light"/>
              </a:rPr>
              <a:t>, A. C. T. van </a:t>
            </a:r>
            <a:r>
              <a:rPr lang="en-US" sz="2539" spc="-2" dirty="0" err="1">
                <a:uFill>
                  <a:solidFill>
                    <a:srgbClr val="FFFFFF"/>
                  </a:solidFill>
                </a:uFill>
                <a:latin typeface="Lato Light"/>
              </a:rPr>
              <a:t>Duin</a:t>
            </a:r>
            <a:r>
              <a:rPr lang="en-US" sz="2539" spc="-2" dirty="0">
                <a:uFill>
                  <a:solidFill>
                    <a:srgbClr val="FFFFFF"/>
                  </a:solidFill>
                </a:uFill>
                <a:latin typeface="Lato Light"/>
              </a:rPr>
              <a:t>, </a:t>
            </a:r>
            <a:r>
              <a:rPr lang="en-US" sz="2539" i="1" spc="-2" dirty="0">
                <a:uFill>
                  <a:solidFill>
                    <a:srgbClr val="FFFFFF"/>
                  </a:solidFill>
                </a:uFill>
                <a:latin typeface="Lato Light"/>
              </a:rPr>
              <a:t>J. Chem. Theory </a:t>
            </a:r>
            <a:r>
              <a:rPr lang="en-US" sz="2539" i="1" spc="-2" dirty="0" err="1">
                <a:uFill>
                  <a:solidFill>
                    <a:srgbClr val="FFFFFF"/>
                  </a:solidFill>
                </a:uFill>
                <a:latin typeface="Lato Light"/>
              </a:rPr>
              <a:t>Comput</a:t>
            </a:r>
            <a:r>
              <a:rPr lang="en-US" sz="2539" i="1" spc="-2" dirty="0">
                <a:uFill>
                  <a:solidFill>
                    <a:srgbClr val="FFFFFF"/>
                  </a:solidFill>
                </a:uFill>
                <a:latin typeface="Lato Light"/>
              </a:rPr>
              <a:t> </a:t>
            </a:r>
            <a:r>
              <a:rPr lang="en-US" sz="2539" b="1" spc="-2" dirty="0">
                <a:uFill>
                  <a:solidFill>
                    <a:srgbClr val="FFFFFF"/>
                  </a:solidFill>
                </a:uFill>
                <a:latin typeface="Lato Light"/>
              </a:rPr>
              <a:t> 2016,</a:t>
            </a:r>
            <a:r>
              <a:rPr lang="en-US" sz="2539" spc="-2" dirty="0">
                <a:uFill>
                  <a:solidFill>
                    <a:srgbClr val="FFFFFF"/>
                  </a:solidFill>
                </a:uFill>
                <a:latin typeface="Lato Light"/>
              </a:rPr>
              <a:t> 12 (8), 3463-3472.</a:t>
            </a:r>
            <a:endParaRPr lang="en-US" sz="3264" spc="-2" dirty="0">
              <a:uFill>
                <a:solidFill>
                  <a:srgbClr val="FFFFFF"/>
                </a:solidFill>
              </a:uFill>
              <a:latin typeface="Arial"/>
            </a:endParaRPr>
          </a:p>
        </p:txBody>
      </p:sp>
      <p:pic>
        <p:nvPicPr>
          <p:cNvPr id="111" name="Picture 110"/>
          <p:cNvPicPr/>
          <p:nvPr/>
        </p:nvPicPr>
        <p:blipFill>
          <a:blip r:embed="rId2"/>
          <a:stretch/>
        </p:blipFill>
        <p:spPr>
          <a:xfrm>
            <a:off x="7972404" y="6288701"/>
            <a:ext cx="10071585" cy="4277779"/>
          </a:xfrm>
          <a:prstGeom prst="rect">
            <a:avLst/>
          </a:prstGeom>
          <a:ln>
            <a:noFill/>
          </a:ln>
        </p:spPr>
      </p:pic>
      <p:pic>
        <p:nvPicPr>
          <p:cNvPr id="112" name="Picture 111"/>
          <p:cNvPicPr/>
          <p:nvPr/>
        </p:nvPicPr>
        <p:blipFill>
          <a:blip r:embed="rId3"/>
          <a:stretch/>
        </p:blipFill>
        <p:spPr>
          <a:xfrm>
            <a:off x="10718488" y="3077102"/>
            <a:ext cx="6016443" cy="1737358"/>
          </a:xfrm>
          <a:prstGeom prst="rect">
            <a:avLst/>
          </a:prstGeom>
          <a:ln>
            <a:noFill/>
          </a:ln>
        </p:spPr>
      </p:pic>
      <p:sp>
        <p:nvSpPr>
          <p:cNvPr id="113" name="Line 3"/>
          <p:cNvSpPr/>
          <p:nvPr/>
        </p:nvSpPr>
        <p:spPr>
          <a:xfrm>
            <a:off x="9492348" y="4049265"/>
            <a:ext cx="1030271"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14" name="TextShape 4"/>
          <p:cNvSpPr txBox="1"/>
          <p:nvPr/>
        </p:nvSpPr>
        <p:spPr>
          <a:xfrm>
            <a:off x="9592894" y="3522378"/>
            <a:ext cx="728633" cy="888592"/>
          </a:xfrm>
          <a:prstGeom prst="rect">
            <a:avLst/>
          </a:prstGeom>
          <a:noFill/>
          <a:ln>
            <a:noFill/>
          </a:ln>
        </p:spPr>
        <p:txBody>
          <a:bodyPr lIns="163224" tIns="81612" rIns="163224" bIns="81612"/>
          <a:lstStyle/>
          <a:p>
            <a:r>
              <a:rPr lang="en-US" sz="2539" b="1" spc="-2">
                <a:uFill>
                  <a:solidFill>
                    <a:srgbClr val="FFFFFF"/>
                  </a:solidFill>
                </a:uFill>
                <a:latin typeface="Arial"/>
              </a:rPr>
              <a:t>e-</a:t>
            </a:r>
            <a:endParaRPr lang="en-US" sz="3264" spc="-2">
              <a:uFill>
                <a:solidFill>
                  <a:srgbClr val="FFFFFF"/>
                </a:solidFill>
              </a:uFill>
              <a:latin typeface="Arial"/>
            </a:endParaRPr>
          </a:p>
        </p:txBody>
      </p:sp>
      <p:sp>
        <p:nvSpPr>
          <p:cNvPr id="115" name="CustomShape 5"/>
          <p:cNvSpPr/>
          <p:nvPr/>
        </p:nvSpPr>
        <p:spPr>
          <a:xfrm>
            <a:off x="15728817" y="3551758"/>
            <a:ext cx="165836" cy="165836"/>
          </a:xfrm>
          <a:prstGeom prst="ellipse">
            <a:avLst/>
          </a:prstGeom>
          <a:solidFill>
            <a:srgbClr val="000000"/>
          </a:solidFill>
          <a:ln>
            <a:solidFill>
              <a:srgbClr val="000000"/>
            </a:solidFill>
          </a:ln>
        </p:spPr>
        <p:style>
          <a:lnRef idx="0">
            <a:scrgbClr r="0" g="0" b="0"/>
          </a:lnRef>
          <a:fillRef idx="0">
            <a:scrgbClr r="0" g="0" b="0"/>
          </a:fillRef>
          <a:effectRef idx="0">
            <a:scrgbClr r="0" g="0" b="0"/>
          </a:effectRef>
          <a:fontRef idx="minor"/>
        </p:style>
      </p:sp>
      <p:sp>
        <p:nvSpPr>
          <p:cNvPr id="116" name="TextShape 6"/>
          <p:cNvSpPr txBox="1"/>
          <p:nvPr/>
        </p:nvSpPr>
        <p:spPr>
          <a:xfrm>
            <a:off x="9582447" y="5017511"/>
            <a:ext cx="6969673" cy="763236"/>
          </a:xfrm>
          <a:prstGeom prst="rect">
            <a:avLst/>
          </a:prstGeom>
          <a:noFill/>
          <a:ln>
            <a:noFill/>
          </a:ln>
        </p:spPr>
        <p:txBody>
          <a:bodyPr lIns="163224" tIns="81612" rIns="163224" bIns="81612"/>
          <a:lstStyle/>
          <a:p>
            <a:r>
              <a:rPr lang="en-US" sz="3264" spc="-2">
                <a:uFill>
                  <a:solidFill>
                    <a:srgbClr val="FFFFFF"/>
                  </a:solidFill>
                </a:uFill>
                <a:latin typeface="Lato Light"/>
              </a:rPr>
              <a:t>Electron transfer in a C</a:t>
            </a:r>
            <a:r>
              <a:rPr lang="en-US" sz="3264" spc="-2" baseline="-33000">
                <a:uFill>
                  <a:solidFill>
                    <a:srgbClr val="FFFFFF"/>
                  </a:solidFill>
                </a:uFill>
                <a:latin typeface="Lato Light"/>
              </a:rPr>
              <a:t>12</a:t>
            </a:r>
            <a:r>
              <a:rPr lang="en-US" sz="3264" spc="-2">
                <a:uFill>
                  <a:solidFill>
                    <a:srgbClr val="FFFFFF"/>
                  </a:solidFill>
                </a:uFill>
                <a:latin typeface="Lato Light"/>
              </a:rPr>
              <a:t>H</a:t>
            </a:r>
            <a:r>
              <a:rPr lang="en-US" sz="3264" spc="-2" baseline="-33000">
                <a:uFill>
                  <a:solidFill>
                    <a:srgbClr val="FFFFFF"/>
                  </a:solidFill>
                </a:uFill>
                <a:latin typeface="Lato Light"/>
              </a:rPr>
              <a:t>19</a:t>
            </a:r>
            <a:r>
              <a:rPr lang="en-US" sz="3264" spc="-2">
                <a:uFill>
                  <a:solidFill>
                    <a:srgbClr val="FFFFFF"/>
                  </a:solidFill>
                </a:uFill>
                <a:latin typeface="Lato Light"/>
              </a:rPr>
              <a:t> radical</a:t>
            </a:r>
            <a:endParaRPr lang="en-US" sz="3264" spc="-2">
              <a:uFill>
                <a:solidFill>
                  <a:srgbClr val="FFFFFF"/>
                </a:solidFill>
              </a:uFill>
              <a:latin typeface="Arial"/>
            </a:endParaRPr>
          </a:p>
        </p:txBody>
      </p:sp>
      <p:sp>
        <p:nvSpPr>
          <p:cNvPr id="117" name="TextShape 7"/>
          <p:cNvSpPr txBox="1"/>
          <p:nvPr/>
        </p:nvSpPr>
        <p:spPr>
          <a:xfrm>
            <a:off x="9215519" y="10822416"/>
            <a:ext cx="9484631" cy="1164115"/>
          </a:xfrm>
          <a:prstGeom prst="rect">
            <a:avLst/>
          </a:prstGeom>
          <a:noFill/>
          <a:ln>
            <a:noFill/>
          </a:ln>
        </p:spPr>
        <p:txBody>
          <a:bodyPr lIns="163224" tIns="81612" rIns="163224" bIns="81612"/>
          <a:lstStyle/>
          <a:p>
            <a:r>
              <a:rPr lang="en-US" sz="3264" spc="-2">
                <a:uFill>
                  <a:solidFill>
                    <a:srgbClr val="FFFFFF"/>
                  </a:solidFill>
                </a:uFill>
                <a:latin typeface="Lato Light"/>
              </a:rPr>
              <a:t>Time-scale needed for electron transfer from polyacetylene to the radical site at different T</a:t>
            </a:r>
            <a:endParaRPr lang="en-US" sz="3264" spc="-2">
              <a:uFill>
                <a:solidFill>
                  <a:srgbClr val="FFFFFF"/>
                </a:solidFill>
              </a:uFill>
              <a:latin typeface="Arial"/>
            </a:endParaRPr>
          </a:p>
        </p:txBody>
      </p:sp>
      <p:sp>
        <p:nvSpPr>
          <p:cNvPr id="118" name="CustomShape 8"/>
          <p:cNvSpPr/>
          <p:nvPr/>
        </p:nvSpPr>
        <p:spPr>
          <a:xfrm>
            <a:off x="514365" y="2150642"/>
            <a:ext cx="7119839" cy="9920113"/>
          </a:xfrm>
          <a:prstGeom prst="rect">
            <a:avLst/>
          </a:prstGeom>
          <a:solidFill>
            <a:srgbClr val="FFFFFF"/>
          </a:solidFill>
          <a:ln>
            <a:solidFill>
              <a:srgbClr val="0066FF"/>
            </a:solidFill>
          </a:ln>
        </p:spPr>
        <p:style>
          <a:lnRef idx="0">
            <a:scrgbClr r="0" g="0" b="0"/>
          </a:lnRef>
          <a:fillRef idx="0">
            <a:scrgbClr r="0" g="0" b="0"/>
          </a:fillRef>
          <a:effectRef idx="0">
            <a:scrgbClr r="0" g="0" b="0"/>
          </a:effectRef>
          <a:fontRef idx="minor"/>
        </p:style>
      </p:sp>
      <p:sp>
        <p:nvSpPr>
          <p:cNvPr id="119" name="TextShape 9"/>
          <p:cNvSpPr txBox="1"/>
          <p:nvPr/>
        </p:nvSpPr>
        <p:spPr>
          <a:xfrm>
            <a:off x="503265" y="2283833"/>
            <a:ext cx="7296774" cy="7394708"/>
          </a:xfrm>
          <a:prstGeom prst="rect">
            <a:avLst/>
          </a:prstGeom>
          <a:noFill/>
          <a:ln>
            <a:noFill/>
          </a:ln>
        </p:spPr>
        <p:txBody>
          <a:bodyPr lIns="163224" tIns="81612" rIns="163224" bIns="81612"/>
          <a:lstStyle/>
          <a:p>
            <a:r>
              <a:rPr lang="en-US" sz="2902" b="1" spc="-2" dirty="0">
                <a:uFill>
                  <a:solidFill>
                    <a:srgbClr val="FFFFFF"/>
                  </a:solidFill>
                </a:uFill>
                <a:latin typeface="Lato Light"/>
              </a:rPr>
              <a:t>Basic idea:</a:t>
            </a:r>
            <a:endParaRPr lang="en-US" sz="3264" spc="-2" dirty="0">
              <a:uFill>
                <a:solidFill>
                  <a:srgbClr val="FFFFFF"/>
                </a:solidFill>
              </a:uFill>
              <a:latin typeface="Arial"/>
            </a:endParaRPr>
          </a:p>
          <a:p>
            <a:endParaRPr lang="en-US" sz="3264" spc="-2" dirty="0">
              <a:uFill>
                <a:solidFill>
                  <a:srgbClr val="FFFFFF"/>
                </a:solidFill>
              </a:uFill>
              <a:latin typeface="Arial"/>
            </a:endParaRPr>
          </a:p>
          <a:p>
            <a:pPr marL="391738" indent="-391738" algn="l">
              <a:buClr>
                <a:srgbClr val="000000"/>
              </a:buClr>
              <a:buSzPct val="45000"/>
              <a:buFont typeface="Wingdings" charset="2"/>
              <a:buChar char=""/>
            </a:pPr>
            <a:r>
              <a:rPr lang="en-US" sz="2902" spc="-2" dirty="0">
                <a:uFill>
                  <a:solidFill>
                    <a:srgbClr val="FFFFFF"/>
                  </a:solidFill>
                </a:uFill>
                <a:latin typeface="Lato Light"/>
              </a:rPr>
              <a:t>Electrons/Holes → additional particle</a:t>
            </a:r>
            <a:endParaRPr lang="en-US" sz="3264" spc="-2" dirty="0">
              <a:uFill>
                <a:solidFill>
                  <a:srgbClr val="FFFFFF"/>
                </a:solidFill>
              </a:uFill>
              <a:latin typeface="Arial"/>
            </a:endParaRPr>
          </a:p>
          <a:p>
            <a:pPr marL="391738" indent="-391738" algn="l">
              <a:buClr>
                <a:srgbClr val="000000"/>
              </a:buClr>
              <a:buSzPct val="45000"/>
              <a:buFont typeface="Wingdings" charset="2"/>
              <a:buChar char=""/>
            </a:pPr>
            <a:r>
              <a:rPr lang="en-US" sz="2902" spc="-2" dirty="0">
                <a:uFill>
                  <a:solidFill>
                    <a:srgbClr val="FFFFFF"/>
                  </a:solidFill>
                </a:uFill>
                <a:latin typeface="Lato Light"/>
              </a:rPr>
              <a:t>Electrons →  Gaussian wave functions </a:t>
            </a:r>
            <a:endParaRPr lang="en-US" sz="3264" spc="-2" dirty="0">
              <a:uFill>
                <a:solidFill>
                  <a:srgbClr val="FFFFFF"/>
                </a:solidFill>
              </a:uFill>
              <a:latin typeface="Arial"/>
            </a:endParaRPr>
          </a:p>
          <a:p>
            <a:pPr algn="l">
              <a:buClr>
                <a:srgbClr val="000000"/>
              </a:buClr>
              <a:buSzPct val="45000"/>
            </a:pPr>
            <a:r>
              <a:rPr lang="en-US" sz="3264" spc="-2" dirty="0">
                <a:uFill>
                  <a:solidFill>
                    <a:srgbClr val="FFFFFF"/>
                  </a:solidFill>
                </a:uFill>
                <a:latin typeface="Arial"/>
              </a:rPr>
              <a:t> </a:t>
            </a:r>
            <a:r>
              <a:rPr lang="en-US" sz="3264" spc="-2" dirty="0" smtClean="0">
                <a:uFill>
                  <a:solidFill>
                    <a:srgbClr val="FFFFFF"/>
                  </a:solidFill>
                </a:uFill>
                <a:latin typeface="Arial"/>
              </a:rPr>
              <a:t>   </a:t>
            </a:r>
            <a:r>
              <a:rPr lang="en-US" sz="2902" spc="-2" dirty="0" err="1" smtClean="0">
                <a:uFill>
                  <a:solidFill>
                    <a:srgbClr val="FFFFFF"/>
                  </a:solidFill>
                </a:uFill>
                <a:latin typeface="Lato Light"/>
              </a:rPr>
              <a:t>ψ</a:t>
            </a:r>
            <a:r>
              <a:rPr lang="en-US" sz="2902" spc="-2" dirty="0" smtClean="0">
                <a:uFill>
                  <a:solidFill>
                    <a:srgbClr val="FFFFFF"/>
                  </a:solidFill>
                </a:uFill>
                <a:latin typeface="Lato Light"/>
              </a:rPr>
              <a:t> </a:t>
            </a:r>
            <a:r>
              <a:rPr lang="en-US" sz="2902" spc="-2" dirty="0">
                <a:uFill>
                  <a:solidFill>
                    <a:srgbClr val="FFFFFF"/>
                  </a:solidFill>
                </a:uFill>
                <a:latin typeface="Lato Light"/>
              </a:rPr>
              <a:t>∝ </a:t>
            </a:r>
            <a:r>
              <a:rPr lang="en-US" sz="2902" spc="-2" dirty="0" err="1">
                <a:uFill>
                  <a:solidFill>
                    <a:srgbClr val="FFFFFF"/>
                  </a:solidFill>
                </a:uFill>
                <a:latin typeface="Lato Light"/>
              </a:rPr>
              <a:t>exp</a:t>
            </a:r>
            <a:r>
              <a:rPr lang="en-US" sz="2902" spc="-2" dirty="0">
                <a:uFill>
                  <a:solidFill>
                    <a:srgbClr val="FFFFFF"/>
                  </a:solidFill>
                </a:uFill>
                <a:latin typeface="Lato Light"/>
              </a:rPr>
              <a:t>(−α(r−r′)</a:t>
            </a:r>
            <a:r>
              <a:rPr lang="en-US" sz="2902" spc="-2" baseline="33000" dirty="0">
                <a:uFill>
                  <a:solidFill>
                    <a:srgbClr val="FFFFFF"/>
                  </a:solidFill>
                </a:uFill>
                <a:latin typeface="Lato Light"/>
              </a:rPr>
              <a:t>2</a:t>
            </a:r>
            <a:r>
              <a:rPr lang="en-US" sz="2902" spc="-2" dirty="0">
                <a:uFill>
                  <a:solidFill>
                    <a:srgbClr val="FFFFFF"/>
                  </a:solidFill>
                </a:uFill>
                <a:latin typeface="Lato Light"/>
              </a:rPr>
              <a:t>)</a:t>
            </a:r>
            <a:endParaRPr lang="en-US" sz="3264" spc="-2" dirty="0">
              <a:uFill>
                <a:solidFill>
                  <a:srgbClr val="FFFFFF"/>
                </a:solidFill>
              </a:uFill>
              <a:latin typeface="Arial"/>
            </a:endParaRPr>
          </a:p>
          <a:p>
            <a:pPr marL="391738" indent="-391738" algn="l">
              <a:buClr>
                <a:srgbClr val="000000"/>
              </a:buClr>
              <a:buSzPct val="45000"/>
              <a:buFont typeface="Wingdings" charset="2"/>
              <a:buChar char=""/>
            </a:pPr>
            <a:r>
              <a:rPr lang="en-US" sz="2902" spc="-2" dirty="0" err="1">
                <a:uFill>
                  <a:solidFill>
                    <a:srgbClr val="FFFFFF"/>
                  </a:solidFill>
                </a:uFill>
                <a:latin typeface="Lato Light"/>
              </a:rPr>
              <a:t>E</a:t>
            </a:r>
            <a:r>
              <a:rPr lang="en-US" sz="2902" spc="-2" baseline="-33000" dirty="0" err="1">
                <a:uFill>
                  <a:solidFill>
                    <a:srgbClr val="FFFFFF"/>
                  </a:solidFill>
                </a:uFill>
                <a:latin typeface="Lato Light"/>
              </a:rPr>
              <a:t>nuc-elec</a:t>
            </a:r>
            <a:r>
              <a:rPr lang="en-US" sz="2902" spc="-2" dirty="0">
                <a:uFill>
                  <a:solidFill>
                    <a:srgbClr val="FFFFFF"/>
                  </a:solidFill>
                </a:uFill>
                <a:latin typeface="Lato Light"/>
              </a:rPr>
              <a:t> depends on </a:t>
            </a:r>
            <a:endParaRPr lang="en-US" sz="3264" spc="-2" dirty="0">
              <a:uFill>
                <a:solidFill>
                  <a:srgbClr val="FFFFFF"/>
                </a:solidFill>
              </a:uFill>
              <a:latin typeface="Arial"/>
            </a:endParaRPr>
          </a:p>
          <a:p>
            <a:pPr lvl="2" algn="l">
              <a:buClr>
                <a:srgbClr val="000000"/>
              </a:buClr>
              <a:buSzPct val="45000"/>
            </a:pPr>
            <a:r>
              <a:rPr lang="en-US" sz="2902" spc="-2" dirty="0">
                <a:uFill>
                  <a:solidFill>
                    <a:srgbClr val="FFFFFF"/>
                  </a:solidFill>
                </a:uFill>
                <a:latin typeface="Lato Light"/>
              </a:rPr>
              <a:t>- nuclear charge</a:t>
            </a:r>
            <a:endParaRPr lang="en-US" sz="3264" spc="-2" dirty="0">
              <a:uFill>
                <a:solidFill>
                  <a:srgbClr val="FFFFFF"/>
                </a:solidFill>
              </a:uFill>
              <a:latin typeface="Arial"/>
            </a:endParaRPr>
          </a:p>
          <a:p>
            <a:pPr lvl="2" algn="l">
              <a:buClr>
                <a:srgbClr val="000000"/>
              </a:buClr>
              <a:buSzPct val="45000"/>
            </a:pPr>
            <a:r>
              <a:rPr lang="en-US" sz="2902" spc="-2" dirty="0">
                <a:uFill>
                  <a:solidFill>
                    <a:srgbClr val="FFFFFF"/>
                  </a:solidFill>
                </a:uFill>
                <a:latin typeface="Lato Light"/>
              </a:rPr>
              <a:t>- G</a:t>
            </a:r>
            <a:r>
              <a:rPr lang="en-US" sz="2902" spc="-2" dirty="0" smtClean="0">
                <a:uFill>
                  <a:solidFill>
                    <a:srgbClr val="FFFFFF"/>
                  </a:solidFill>
                </a:uFill>
                <a:latin typeface="Lato Light"/>
              </a:rPr>
              <a:t>aussian </a:t>
            </a:r>
            <a:r>
              <a:rPr lang="en-US" sz="2902" spc="-2" dirty="0">
                <a:uFill>
                  <a:solidFill>
                    <a:srgbClr val="FFFFFF"/>
                  </a:solidFill>
                </a:uFill>
                <a:latin typeface="Lato Light"/>
              </a:rPr>
              <a:t>exponent α </a:t>
            </a:r>
            <a:endParaRPr lang="en-US" sz="3264" spc="-2" dirty="0">
              <a:uFill>
                <a:solidFill>
                  <a:srgbClr val="FFFFFF"/>
                </a:solidFill>
              </a:uFill>
              <a:latin typeface="Arial"/>
            </a:endParaRPr>
          </a:p>
          <a:p>
            <a:pPr lvl="2" algn="l">
              <a:buClr>
                <a:srgbClr val="000000"/>
              </a:buClr>
              <a:buSzPct val="45000"/>
            </a:pPr>
            <a:r>
              <a:rPr lang="en-US" sz="2902" spc="-2" dirty="0">
                <a:uFill>
                  <a:solidFill>
                    <a:srgbClr val="FFFFFF"/>
                  </a:solidFill>
                </a:uFill>
                <a:latin typeface="Lato Light"/>
              </a:rPr>
              <a:t>- distance (nucleus – electron)</a:t>
            </a:r>
            <a:endParaRPr lang="en-US" sz="3264" spc="-2" dirty="0">
              <a:uFill>
                <a:solidFill>
                  <a:srgbClr val="FFFFFF"/>
                </a:solidFill>
              </a:uFill>
              <a:latin typeface="Arial"/>
            </a:endParaRPr>
          </a:p>
          <a:p>
            <a:pPr marL="391738" indent="-391738" algn="l">
              <a:buClr>
                <a:srgbClr val="000000"/>
              </a:buClr>
              <a:buSzPct val="45000"/>
              <a:buFont typeface="Wingdings" charset="2"/>
              <a:buChar char=""/>
            </a:pPr>
            <a:r>
              <a:rPr lang="en-US" sz="2902" spc="-2" dirty="0">
                <a:uFill>
                  <a:solidFill>
                    <a:srgbClr val="FFFFFF"/>
                  </a:solidFill>
                </a:uFill>
                <a:latin typeface="Lato Light"/>
              </a:rPr>
              <a:t>Further dependencies/coupling terms</a:t>
            </a:r>
            <a:endParaRPr lang="en-US" sz="3264" spc="-2" dirty="0">
              <a:uFill>
                <a:solidFill>
                  <a:srgbClr val="FFFFFF"/>
                </a:solidFill>
              </a:uFill>
              <a:latin typeface="Arial"/>
            </a:endParaRPr>
          </a:p>
          <a:p>
            <a:pPr lvl="2" algn="l">
              <a:buClr>
                <a:srgbClr val="000000"/>
              </a:buClr>
              <a:buSzPct val="45000"/>
            </a:pPr>
            <a:r>
              <a:rPr lang="en-US" sz="2902" spc="-2" dirty="0">
                <a:uFill>
                  <a:solidFill>
                    <a:srgbClr val="FFFFFF"/>
                  </a:solidFill>
                </a:uFill>
                <a:latin typeface="Lato Light"/>
              </a:rPr>
              <a:t>- atom type, bond type, coordination</a:t>
            </a:r>
            <a:endParaRPr lang="en-US" sz="3264" spc="-2" dirty="0">
              <a:uFill>
                <a:solidFill>
                  <a:srgbClr val="FFFFFF"/>
                </a:solidFill>
              </a:uFill>
              <a:latin typeface="Arial"/>
            </a:endParaRPr>
          </a:p>
          <a:p>
            <a:pPr lvl="2" algn="l">
              <a:buClr>
                <a:srgbClr val="000000"/>
              </a:buClr>
              <a:buSzPct val="45000"/>
            </a:pPr>
            <a:r>
              <a:rPr lang="en-US" sz="2902" spc="-2" dirty="0">
                <a:uFill>
                  <a:solidFill>
                    <a:srgbClr val="FFFFFF"/>
                  </a:solidFill>
                </a:uFill>
                <a:latin typeface="Lato Light"/>
              </a:rPr>
              <a:t>- electron – electron</a:t>
            </a:r>
            <a:endParaRPr lang="en-US" sz="3264" spc="-2" dirty="0">
              <a:uFill>
                <a:solidFill>
                  <a:srgbClr val="FFFFFF"/>
                </a:solidFill>
              </a:uFill>
              <a:latin typeface="Arial"/>
            </a:endParaRPr>
          </a:p>
          <a:p>
            <a:pPr marL="391738" indent="-391738" algn="l">
              <a:buClr>
                <a:srgbClr val="000000"/>
              </a:buClr>
              <a:buSzPct val="45000"/>
              <a:buFont typeface="Wingdings" charset="2"/>
              <a:buChar char=""/>
            </a:pPr>
            <a:r>
              <a:rPr lang="en-US" sz="2902" spc="-2" dirty="0" smtClean="0">
                <a:uFill>
                  <a:solidFill>
                    <a:srgbClr val="FFFFFF"/>
                  </a:solidFill>
                </a:uFill>
                <a:latin typeface="Lato Light"/>
              </a:rPr>
              <a:t>#electrons </a:t>
            </a:r>
            <a:r>
              <a:rPr lang="en-US" sz="2902" spc="-2" dirty="0">
                <a:uFill>
                  <a:solidFill>
                    <a:srgbClr val="FFFFFF"/>
                  </a:solidFill>
                </a:uFill>
                <a:latin typeface="Lato Light"/>
              </a:rPr>
              <a:t>per nucleus can be </a:t>
            </a:r>
            <a:r>
              <a:rPr lang="en-US" sz="2902" spc="-2" dirty="0" smtClean="0">
                <a:uFill>
                  <a:solidFill>
                    <a:srgbClr val="FFFFFF"/>
                  </a:solidFill>
                </a:uFill>
                <a:latin typeface="Lato Light"/>
              </a:rPr>
              <a:t>fractional </a:t>
            </a:r>
            <a:r>
              <a:rPr lang="en-US" sz="2902" spc="-2" dirty="0">
                <a:uFill>
                  <a:solidFill>
                    <a:srgbClr val="FFFFFF"/>
                  </a:solidFill>
                </a:uFill>
                <a:latin typeface="Lato Light"/>
              </a:rPr>
              <a:t>→ </a:t>
            </a:r>
            <a:r>
              <a:rPr lang="en-US" sz="2902" i="1" spc="-2" dirty="0">
                <a:uFill>
                  <a:solidFill>
                    <a:srgbClr val="FFFFFF"/>
                  </a:solidFill>
                </a:uFill>
                <a:latin typeface="Lato Light"/>
              </a:rPr>
              <a:t>'split electron'</a:t>
            </a:r>
            <a:r>
              <a:rPr lang="en-US" sz="2902" spc="-2" dirty="0">
                <a:uFill>
                  <a:solidFill>
                    <a:srgbClr val="FFFFFF"/>
                  </a:solidFill>
                </a:uFill>
                <a:latin typeface="Lato Light"/>
              </a:rPr>
              <a:t>   </a:t>
            </a:r>
            <a:endParaRPr lang="en-US" sz="3264" spc="-2" dirty="0">
              <a:uFill>
                <a:solidFill>
                  <a:srgbClr val="FFFFFF"/>
                </a:solidFill>
              </a:uFill>
              <a:latin typeface="Arial"/>
            </a:endParaRPr>
          </a:p>
        </p:txBody>
      </p:sp>
      <p:sp>
        <p:nvSpPr>
          <p:cNvPr id="120" name="TextShape 10"/>
          <p:cNvSpPr txBox="1"/>
          <p:nvPr/>
        </p:nvSpPr>
        <p:spPr>
          <a:xfrm>
            <a:off x="278669" y="9707268"/>
            <a:ext cx="1730829" cy="664649"/>
          </a:xfrm>
          <a:prstGeom prst="rect">
            <a:avLst/>
          </a:prstGeom>
          <a:noFill/>
          <a:ln>
            <a:noFill/>
          </a:ln>
        </p:spPr>
        <p:txBody>
          <a:bodyPr lIns="163224" tIns="81612" rIns="163224" bIns="81612"/>
          <a:lstStyle/>
          <a:p>
            <a:pPr>
              <a:buClr>
                <a:srgbClr val="000000"/>
              </a:buClr>
              <a:buSzPct val="45000"/>
            </a:pPr>
            <a:r>
              <a:rPr lang="en-US" sz="3264" spc="-2">
                <a:uFill>
                  <a:solidFill>
                    <a:srgbClr val="FFFFFF"/>
                  </a:solidFill>
                </a:uFill>
                <a:latin typeface="Lato Light"/>
              </a:rPr>
              <a:t>Atom </a:t>
            </a:r>
            <a:endParaRPr lang="en-US" sz="3264" spc="-2">
              <a:uFill>
                <a:solidFill>
                  <a:srgbClr val="FFFFFF"/>
                </a:solidFill>
              </a:uFill>
              <a:latin typeface="Arial"/>
            </a:endParaRPr>
          </a:p>
        </p:txBody>
      </p:sp>
      <p:sp>
        <p:nvSpPr>
          <p:cNvPr id="121" name="Line 11"/>
          <p:cNvSpPr/>
          <p:nvPr/>
        </p:nvSpPr>
        <p:spPr>
          <a:xfrm>
            <a:off x="2205367" y="10071585"/>
            <a:ext cx="922543"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2" name="TextShape 12"/>
          <p:cNvSpPr txBox="1"/>
          <p:nvPr/>
        </p:nvSpPr>
        <p:spPr>
          <a:xfrm>
            <a:off x="1585115" y="9380820"/>
            <a:ext cx="1730829" cy="664649"/>
          </a:xfrm>
          <a:prstGeom prst="rect">
            <a:avLst/>
          </a:prstGeom>
          <a:noFill/>
          <a:ln>
            <a:noFill/>
          </a:ln>
        </p:spPr>
        <p:txBody>
          <a:bodyPr lIns="163224" tIns="81612" rIns="163224" bIns="81612"/>
          <a:lstStyle/>
          <a:p>
            <a:pPr>
              <a:buClr>
                <a:srgbClr val="000000"/>
              </a:buClr>
              <a:buSzPct val="45000"/>
            </a:pPr>
            <a:r>
              <a:rPr lang="en-US" sz="3264" spc="-2" dirty="0">
                <a:uFill>
                  <a:solidFill>
                    <a:srgbClr val="FFFFFF"/>
                  </a:solidFill>
                </a:uFill>
                <a:latin typeface="Lato Light"/>
              </a:rPr>
              <a:t>+ e- </a:t>
            </a:r>
            <a:endParaRPr lang="en-US" sz="3264" spc="-2" dirty="0">
              <a:uFill>
                <a:solidFill>
                  <a:srgbClr val="FFFFFF"/>
                </a:solidFill>
              </a:uFill>
              <a:latin typeface="Arial"/>
            </a:endParaRPr>
          </a:p>
        </p:txBody>
      </p:sp>
      <p:sp>
        <p:nvSpPr>
          <p:cNvPr id="123" name="TextShape 13"/>
          <p:cNvSpPr txBox="1"/>
          <p:nvPr/>
        </p:nvSpPr>
        <p:spPr>
          <a:xfrm>
            <a:off x="2695693" y="9380820"/>
            <a:ext cx="4683881" cy="1664234"/>
          </a:xfrm>
          <a:prstGeom prst="rect">
            <a:avLst/>
          </a:prstGeom>
          <a:noFill/>
          <a:ln>
            <a:noFill/>
          </a:ln>
        </p:spPr>
        <p:txBody>
          <a:bodyPr lIns="163224" tIns="81612" rIns="163224" bIns="81612"/>
          <a:lstStyle/>
          <a:p>
            <a:pPr>
              <a:buClr>
                <a:srgbClr val="000000"/>
              </a:buClr>
              <a:buSzPct val="45000"/>
            </a:pPr>
            <a:r>
              <a:rPr lang="en-US" sz="3264" spc="-2">
                <a:uFill>
                  <a:solidFill>
                    <a:srgbClr val="FFFFFF"/>
                  </a:solidFill>
                </a:uFill>
                <a:latin typeface="Lato Light"/>
              </a:rPr>
              <a:t>#Val. electrons:</a:t>
            </a:r>
            <a:r>
              <a:rPr lang="en-US" sz="3264" b="1" spc="-2">
                <a:uFill>
                  <a:solidFill>
                    <a:srgbClr val="FFFFFF"/>
                  </a:solidFill>
                </a:uFill>
                <a:latin typeface="Lato Light"/>
              </a:rPr>
              <a:t> </a:t>
            </a:r>
            <a:r>
              <a:rPr lang="en-US" sz="3264" b="1" spc="-2">
                <a:solidFill>
                  <a:srgbClr val="CC0000"/>
                </a:solidFill>
                <a:uFill>
                  <a:solidFill>
                    <a:srgbClr val="FFFFFF"/>
                  </a:solidFill>
                </a:uFill>
                <a:latin typeface="Lato Light"/>
              </a:rPr>
              <a:t>up</a:t>
            </a:r>
            <a:endParaRPr lang="en-US" sz="3264" spc="-2">
              <a:uFill>
                <a:solidFill>
                  <a:srgbClr val="FFFFFF"/>
                </a:solidFill>
              </a:uFill>
              <a:latin typeface="Arial"/>
            </a:endParaRPr>
          </a:p>
          <a:p>
            <a:pPr>
              <a:buClr>
                <a:srgbClr val="000000"/>
              </a:buClr>
              <a:buSzPct val="45000"/>
            </a:pPr>
            <a:r>
              <a:rPr lang="en-US" sz="3264" spc="-2">
                <a:uFill>
                  <a:solidFill>
                    <a:srgbClr val="FFFFFF"/>
                  </a:solidFill>
                </a:uFill>
                <a:latin typeface="Lato Light"/>
              </a:rPr>
              <a:t>   Valency        : </a:t>
            </a:r>
            <a:r>
              <a:rPr lang="en-US" sz="3264" b="1" spc="-2">
                <a:solidFill>
                  <a:srgbClr val="0000CC"/>
                </a:solidFill>
                <a:uFill>
                  <a:solidFill>
                    <a:srgbClr val="FFFFFF"/>
                  </a:solidFill>
                </a:uFill>
                <a:latin typeface="Lato Light"/>
              </a:rPr>
              <a:t>down</a:t>
            </a:r>
            <a:endParaRPr lang="en-US" sz="3264" spc="-2">
              <a:uFill>
                <a:solidFill>
                  <a:srgbClr val="FFFFFF"/>
                </a:solidFill>
              </a:uFill>
              <a:latin typeface="Arial"/>
            </a:endParaRPr>
          </a:p>
        </p:txBody>
      </p:sp>
      <p:sp>
        <p:nvSpPr>
          <p:cNvPr id="124" name="Line 14"/>
          <p:cNvSpPr/>
          <p:nvPr/>
        </p:nvSpPr>
        <p:spPr>
          <a:xfrm>
            <a:off x="729168" y="8949908"/>
            <a:ext cx="6573364" cy="0"/>
          </a:xfrm>
          <a:prstGeom prst="line">
            <a:avLst/>
          </a:prstGeom>
          <a:ln>
            <a:solidFill>
              <a:srgbClr val="0066FF"/>
            </a:solidFill>
          </a:ln>
        </p:spPr>
        <p:style>
          <a:lnRef idx="0">
            <a:scrgbClr r="0" g="0" b="0"/>
          </a:lnRef>
          <a:fillRef idx="0">
            <a:scrgbClr r="0" g="0" b="0"/>
          </a:fillRef>
          <a:effectRef idx="0">
            <a:scrgbClr r="0" g="0" b="0"/>
          </a:effectRef>
          <a:fontRef idx="minor"/>
        </p:style>
      </p:sp>
      <p:sp>
        <p:nvSpPr>
          <p:cNvPr id="125" name="TextShape 15"/>
          <p:cNvSpPr txBox="1"/>
          <p:nvPr/>
        </p:nvSpPr>
        <p:spPr>
          <a:xfrm>
            <a:off x="278669" y="11021048"/>
            <a:ext cx="1730829" cy="664649"/>
          </a:xfrm>
          <a:prstGeom prst="rect">
            <a:avLst/>
          </a:prstGeom>
          <a:noFill/>
          <a:ln>
            <a:noFill/>
          </a:ln>
        </p:spPr>
        <p:txBody>
          <a:bodyPr lIns="163224" tIns="81612" rIns="163224" bIns="81612"/>
          <a:lstStyle/>
          <a:p>
            <a:pPr>
              <a:buClr>
                <a:srgbClr val="000000"/>
              </a:buClr>
              <a:buSzPct val="45000"/>
            </a:pPr>
            <a:r>
              <a:rPr lang="en-US" sz="3264" spc="-2">
                <a:uFill>
                  <a:solidFill>
                    <a:srgbClr val="FFFFFF"/>
                  </a:solidFill>
                </a:uFill>
                <a:latin typeface="Lato Light"/>
              </a:rPr>
              <a:t>Atom </a:t>
            </a:r>
            <a:endParaRPr lang="en-US" sz="3264" spc="-2">
              <a:uFill>
                <a:solidFill>
                  <a:srgbClr val="FFFFFF"/>
                </a:solidFill>
              </a:uFill>
              <a:latin typeface="Arial"/>
            </a:endParaRPr>
          </a:p>
        </p:txBody>
      </p:sp>
      <p:sp>
        <p:nvSpPr>
          <p:cNvPr id="126" name="Line 16"/>
          <p:cNvSpPr/>
          <p:nvPr/>
        </p:nvSpPr>
        <p:spPr>
          <a:xfrm>
            <a:off x="2205367" y="11385364"/>
            <a:ext cx="922543" cy="0"/>
          </a:xfrm>
          <a:prstGeom prst="line">
            <a:avLst/>
          </a:prstGeom>
          <a:ln>
            <a:solidFill>
              <a:srgbClr val="000000"/>
            </a:solidFill>
            <a:tailEnd type="triangle" w="med" len="med"/>
          </a:ln>
        </p:spPr>
        <p:style>
          <a:lnRef idx="0">
            <a:scrgbClr r="0" g="0" b="0"/>
          </a:lnRef>
          <a:fillRef idx="0">
            <a:scrgbClr r="0" g="0" b="0"/>
          </a:fillRef>
          <a:effectRef idx="0">
            <a:scrgbClr r="0" g="0" b="0"/>
          </a:effectRef>
          <a:fontRef idx="minor"/>
        </p:style>
      </p:sp>
      <p:sp>
        <p:nvSpPr>
          <p:cNvPr id="127" name="TextShape 17"/>
          <p:cNvSpPr txBox="1"/>
          <p:nvPr/>
        </p:nvSpPr>
        <p:spPr>
          <a:xfrm>
            <a:off x="1650405" y="10694599"/>
            <a:ext cx="1730829" cy="664649"/>
          </a:xfrm>
          <a:prstGeom prst="rect">
            <a:avLst/>
          </a:prstGeom>
          <a:noFill/>
          <a:ln>
            <a:noFill/>
          </a:ln>
        </p:spPr>
        <p:txBody>
          <a:bodyPr lIns="163224" tIns="81612" rIns="163224" bIns="81612"/>
          <a:lstStyle/>
          <a:p>
            <a:pPr>
              <a:buClr>
                <a:srgbClr val="000000"/>
              </a:buClr>
              <a:buSzPct val="45000"/>
            </a:pPr>
            <a:r>
              <a:rPr lang="en-US" sz="3264" spc="-2">
                <a:uFill>
                  <a:solidFill>
                    <a:srgbClr val="FFFFFF"/>
                  </a:solidFill>
                </a:uFill>
                <a:latin typeface="Lato Light"/>
              </a:rPr>
              <a:t>+ h </a:t>
            </a:r>
            <a:endParaRPr lang="en-US" sz="3264" spc="-2">
              <a:uFill>
                <a:solidFill>
                  <a:srgbClr val="FFFFFF"/>
                </a:solidFill>
              </a:uFill>
              <a:latin typeface="Arial"/>
            </a:endParaRPr>
          </a:p>
        </p:txBody>
      </p:sp>
      <p:sp>
        <p:nvSpPr>
          <p:cNvPr id="128" name="TextShape 18"/>
          <p:cNvSpPr txBox="1"/>
          <p:nvPr/>
        </p:nvSpPr>
        <p:spPr>
          <a:xfrm>
            <a:off x="2205367" y="10694599"/>
            <a:ext cx="6115031" cy="1664234"/>
          </a:xfrm>
          <a:prstGeom prst="rect">
            <a:avLst/>
          </a:prstGeom>
          <a:noFill/>
          <a:ln>
            <a:noFill/>
          </a:ln>
        </p:spPr>
        <p:txBody>
          <a:bodyPr lIns="163224" tIns="81612" rIns="163224" bIns="81612"/>
          <a:lstStyle/>
          <a:p>
            <a:pPr>
              <a:buClr>
                <a:srgbClr val="000000"/>
              </a:buClr>
              <a:buSzPct val="45000"/>
            </a:pPr>
            <a:r>
              <a:rPr lang="en-US" sz="3264" spc="-2" dirty="0" smtClean="0">
                <a:uFill>
                  <a:solidFill>
                    <a:srgbClr val="FFFFFF"/>
                  </a:solidFill>
                </a:uFill>
                <a:latin typeface="Lato Light"/>
              </a:rPr>
              <a:t>    #</a:t>
            </a:r>
            <a:r>
              <a:rPr lang="en-US" sz="3264" spc="-2" dirty="0">
                <a:uFill>
                  <a:solidFill>
                    <a:srgbClr val="FFFFFF"/>
                  </a:solidFill>
                </a:uFill>
                <a:latin typeface="Lato Light"/>
              </a:rPr>
              <a:t>Val. electrons:</a:t>
            </a:r>
            <a:r>
              <a:rPr lang="en-US" sz="3264" b="1" spc="-2" dirty="0">
                <a:uFill>
                  <a:solidFill>
                    <a:srgbClr val="FFFFFF"/>
                  </a:solidFill>
                </a:uFill>
                <a:latin typeface="Lato Light"/>
              </a:rPr>
              <a:t> </a:t>
            </a:r>
            <a:r>
              <a:rPr lang="en-US" sz="3264" b="1" spc="-2" dirty="0" smtClean="0">
                <a:solidFill>
                  <a:srgbClr val="0000CC"/>
                </a:solidFill>
                <a:uFill>
                  <a:solidFill>
                    <a:srgbClr val="FFFFFF"/>
                  </a:solidFill>
                </a:uFill>
                <a:latin typeface="Lato Light"/>
              </a:rPr>
              <a:t>down</a:t>
            </a:r>
            <a:r>
              <a:rPr lang="en-US" sz="3264" spc="-2" dirty="0" smtClean="0">
                <a:uFill>
                  <a:solidFill>
                    <a:srgbClr val="FFFFFF"/>
                  </a:solidFill>
                </a:uFill>
                <a:latin typeface="Arial"/>
              </a:rPr>
              <a:t> </a:t>
            </a:r>
            <a:r>
              <a:rPr lang="en-US" sz="3264" spc="-2" dirty="0" err="1" smtClean="0">
                <a:uFill>
                  <a:solidFill>
                    <a:srgbClr val="FFFFFF"/>
                  </a:solidFill>
                </a:uFill>
                <a:latin typeface="Lato Light"/>
              </a:rPr>
              <a:t>Valency</a:t>
            </a:r>
            <a:r>
              <a:rPr lang="en-US" sz="3264" spc="-2" dirty="0" smtClean="0">
                <a:uFill>
                  <a:solidFill>
                    <a:srgbClr val="FFFFFF"/>
                  </a:solidFill>
                </a:uFill>
                <a:latin typeface="Lato Light"/>
              </a:rPr>
              <a:t>        </a:t>
            </a:r>
            <a:r>
              <a:rPr lang="en-US" sz="3264" spc="-2" dirty="0">
                <a:uFill>
                  <a:solidFill>
                    <a:srgbClr val="FFFFFF"/>
                  </a:solidFill>
                </a:uFill>
                <a:latin typeface="Lato Light"/>
              </a:rPr>
              <a:t>: </a:t>
            </a:r>
            <a:r>
              <a:rPr lang="en-US" sz="3264" b="1" spc="-2" dirty="0">
                <a:solidFill>
                  <a:srgbClr val="CC0000"/>
                </a:solidFill>
                <a:uFill>
                  <a:solidFill>
                    <a:srgbClr val="FFFFFF"/>
                  </a:solidFill>
                </a:uFill>
                <a:latin typeface="Lato Light"/>
              </a:rPr>
              <a:t>up</a:t>
            </a:r>
            <a:endParaRPr lang="en-US" sz="3264" spc="-2" dirty="0">
              <a:uFill>
                <a:solidFill>
                  <a:srgbClr val="FFFFFF"/>
                </a:solidFill>
              </a:uFill>
              <a:latin typeface="Arial"/>
            </a:endParaRPr>
          </a:p>
        </p:txBody>
      </p:sp>
      <p:sp>
        <p:nvSpPr>
          <p:cNvPr id="129" name="TextShape 19"/>
          <p:cNvSpPr txBox="1"/>
          <p:nvPr/>
        </p:nvSpPr>
        <p:spPr>
          <a:xfrm>
            <a:off x="9624233" y="2166964"/>
            <a:ext cx="6816242" cy="663996"/>
          </a:xfrm>
          <a:prstGeom prst="rect">
            <a:avLst/>
          </a:prstGeom>
          <a:noFill/>
          <a:ln>
            <a:noFill/>
          </a:ln>
        </p:spPr>
        <p:txBody>
          <a:bodyPr lIns="163224" tIns="81612" rIns="163224" bIns="81612"/>
          <a:lstStyle/>
          <a:p>
            <a:r>
              <a:rPr lang="en-US" sz="3264" b="1" spc="-2">
                <a:uFill>
                  <a:solidFill>
                    <a:srgbClr val="FFFFFF"/>
                  </a:solidFill>
                </a:uFill>
                <a:latin typeface="Lato Light"/>
              </a:rPr>
              <a:t>First proof of concept results:</a:t>
            </a:r>
            <a:endParaRPr lang="en-US" sz="3264" spc="-2">
              <a:uFill>
                <a:solidFill>
                  <a:srgbClr val="FFFFFF"/>
                </a:solidFill>
              </a:uFill>
              <a:latin typeface="Arial"/>
            </a:endParaRPr>
          </a:p>
        </p:txBody>
      </p:sp>
    </p:spTree>
    <p:extLst>
      <p:ext uri="{BB962C8B-B14F-4D97-AF65-F5344CB8AC3E}">
        <p14:creationId xmlns:p14="http://schemas.microsoft.com/office/powerpoint/2010/main" val="623337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Shape 1"/>
          <p:cNvSpPr txBox="1"/>
          <p:nvPr/>
        </p:nvSpPr>
        <p:spPr>
          <a:xfrm>
            <a:off x="419130" y="0"/>
            <a:ext cx="17158779" cy="1448778"/>
          </a:xfrm>
          <a:prstGeom prst="rect">
            <a:avLst/>
          </a:prstGeom>
          <a:noFill/>
          <a:ln>
            <a:noFill/>
          </a:ln>
        </p:spPr>
        <p:txBody>
          <a:bodyPr lIns="0" tIns="0" rIns="0" bIns="0" anchor="ctr"/>
          <a:lstStyle/>
          <a:p>
            <a:r>
              <a:rPr lang="en-US" sz="6000" b="1" spc="-2" dirty="0" err="1" smtClean="0">
                <a:solidFill>
                  <a:srgbClr val="FF941E"/>
                </a:solidFill>
                <a:uFill>
                  <a:solidFill>
                    <a:srgbClr val="FFFFFF"/>
                  </a:solidFill>
                </a:uFill>
                <a:latin typeface="Lato Black" charset="0"/>
                <a:ea typeface="Lato Black" charset="0"/>
                <a:cs typeface="Lato Black" charset="0"/>
              </a:rPr>
              <a:t>eReaxFF</a:t>
            </a:r>
            <a:r>
              <a:rPr lang="en-US" sz="6000" b="1" spc="-2" dirty="0" smtClean="0">
                <a:solidFill>
                  <a:srgbClr val="FF941E"/>
                </a:solidFill>
                <a:uFill>
                  <a:solidFill>
                    <a:srgbClr val="FFFFFF"/>
                  </a:solidFill>
                </a:uFill>
                <a:latin typeface="Lato Black" charset="0"/>
                <a:ea typeface="Lato Black" charset="0"/>
                <a:cs typeface="Lato Black" charset="0"/>
              </a:rPr>
              <a:t> </a:t>
            </a:r>
            <a:r>
              <a:rPr lang="mr-IN" sz="6000" b="1" spc="-2" dirty="0" smtClean="0">
                <a:solidFill>
                  <a:srgbClr val="FF941E"/>
                </a:solidFill>
                <a:uFill>
                  <a:solidFill>
                    <a:srgbClr val="FFFFFF"/>
                  </a:solidFill>
                </a:uFill>
                <a:latin typeface="Lato Black" charset="0"/>
                <a:ea typeface="Lato Black" charset="0"/>
                <a:cs typeface="Lato Black" charset="0"/>
              </a:rPr>
              <a:t>–</a:t>
            </a:r>
            <a:r>
              <a:rPr lang="en-US" sz="6000" b="1" spc="-2" dirty="0" smtClean="0">
                <a:solidFill>
                  <a:srgbClr val="FF941E"/>
                </a:solidFill>
                <a:uFill>
                  <a:solidFill>
                    <a:srgbClr val="FFFFFF"/>
                  </a:solidFill>
                </a:uFill>
                <a:latin typeface="Lato Black" charset="0"/>
                <a:ea typeface="Lato Black" charset="0"/>
                <a:cs typeface="Lato Black" charset="0"/>
              </a:rPr>
              <a:t> Solid-Electrolyte Interfaces</a:t>
            </a:r>
            <a:endParaRPr lang="en-US" sz="6000" b="1" spc="-2" dirty="0">
              <a:solidFill>
                <a:srgbClr val="FF941E"/>
              </a:solidFill>
              <a:uFill>
                <a:solidFill>
                  <a:srgbClr val="FFFFFF"/>
                </a:solidFill>
              </a:uFill>
              <a:latin typeface="Lato Black" charset="0"/>
              <a:ea typeface="Lato Black" charset="0"/>
              <a:cs typeface="Lato Black" charset="0"/>
            </a:endParaRPr>
          </a:p>
        </p:txBody>
      </p:sp>
      <p:sp>
        <p:nvSpPr>
          <p:cNvPr id="2" name="Rectangle 1"/>
          <p:cNvSpPr/>
          <p:nvPr/>
        </p:nvSpPr>
        <p:spPr>
          <a:xfrm>
            <a:off x="846667" y="11686106"/>
            <a:ext cx="15612533" cy="584775"/>
          </a:xfrm>
          <a:prstGeom prst="rect">
            <a:avLst/>
          </a:prstGeom>
        </p:spPr>
        <p:txBody>
          <a:bodyPr wrap="square">
            <a:spAutoFit/>
          </a:bodyPr>
          <a:lstStyle/>
          <a:p>
            <a:r>
              <a:rPr lang="nl-NL" sz="3200" dirty="0">
                <a:solidFill>
                  <a:srgbClr val="4C4E4B"/>
                </a:solidFill>
                <a:latin typeface="Lato Medium" charset="0"/>
                <a:ea typeface="Lato Medium" charset="0"/>
                <a:cs typeface="Lato Medium" charset="0"/>
              </a:rPr>
              <a:t>M. M. Islam </a:t>
            </a:r>
            <a:r>
              <a:rPr lang="nl-NL" sz="3200" dirty="0" err="1">
                <a:solidFill>
                  <a:srgbClr val="4C4E4B"/>
                </a:solidFill>
                <a:latin typeface="Lato Medium" charset="0"/>
                <a:ea typeface="Lato Medium" charset="0"/>
                <a:cs typeface="Lato Medium" charset="0"/>
              </a:rPr>
              <a:t>and</a:t>
            </a:r>
            <a:r>
              <a:rPr lang="nl-NL" sz="3200" dirty="0">
                <a:solidFill>
                  <a:srgbClr val="4C4E4B"/>
                </a:solidFill>
                <a:latin typeface="Lato Medium" charset="0"/>
                <a:ea typeface="Lato Medium" charset="0"/>
                <a:cs typeface="Lato Medium" charset="0"/>
              </a:rPr>
              <a:t> A. C. T. van Duin, J. </a:t>
            </a:r>
            <a:r>
              <a:rPr lang="nl-NL" sz="3200" dirty="0" err="1">
                <a:solidFill>
                  <a:srgbClr val="4C4E4B"/>
                </a:solidFill>
                <a:latin typeface="Lato Medium" charset="0"/>
                <a:ea typeface="Lato Medium" charset="0"/>
                <a:cs typeface="Lato Medium" charset="0"/>
              </a:rPr>
              <a:t>Phys</a:t>
            </a:r>
            <a:r>
              <a:rPr lang="nl-NL" sz="3200" dirty="0">
                <a:solidFill>
                  <a:srgbClr val="4C4E4B"/>
                </a:solidFill>
                <a:latin typeface="Lato Medium" charset="0"/>
                <a:ea typeface="Lato Medium" charset="0"/>
                <a:cs typeface="Lato Medium" charset="0"/>
              </a:rPr>
              <a:t>. </a:t>
            </a:r>
            <a:r>
              <a:rPr lang="nl-NL" sz="3200" dirty="0" err="1">
                <a:solidFill>
                  <a:srgbClr val="4C4E4B"/>
                </a:solidFill>
                <a:latin typeface="Lato Medium" charset="0"/>
                <a:ea typeface="Lato Medium" charset="0"/>
                <a:cs typeface="Lato Medium" charset="0"/>
              </a:rPr>
              <a:t>Chem</a:t>
            </a:r>
            <a:r>
              <a:rPr lang="nl-NL" sz="3200" dirty="0">
                <a:solidFill>
                  <a:srgbClr val="4C4E4B"/>
                </a:solidFill>
                <a:latin typeface="Lato Medium" charset="0"/>
                <a:ea typeface="Lato Medium" charset="0"/>
                <a:cs typeface="Lato Medium" charset="0"/>
              </a:rPr>
              <a:t>. C 2016, 120 (48), 27128-27134.</a:t>
            </a:r>
            <a:endParaRPr lang="en-US" sz="3200" dirty="0">
              <a:latin typeface="Lato Medium" charset="0"/>
              <a:ea typeface="Lato Medium" charset="0"/>
              <a:cs typeface="Lato Medium" charset="0"/>
            </a:endParaRPr>
          </a:p>
        </p:txBody>
      </p:sp>
      <p:sp>
        <p:nvSpPr>
          <p:cNvPr id="25" name="Rectangle 24"/>
          <p:cNvSpPr/>
          <p:nvPr/>
        </p:nvSpPr>
        <p:spPr>
          <a:xfrm>
            <a:off x="419130" y="1448778"/>
            <a:ext cx="17496337" cy="1446550"/>
          </a:xfrm>
          <a:prstGeom prst="rect">
            <a:avLst/>
          </a:prstGeom>
        </p:spPr>
        <p:txBody>
          <a:bodyPr wrap="square">
            <a:spAutoFit/>
          </a:bodyPr>
          <a:lstStyle/>
          <a:p>
            <a:pPr algn="l"/>
            <a:r>
              <a:rPr lang="nl-NL" sz="4400" dirty="0" err="1" smtClean="0">
                <a:solidFill>
                  <a:srgbClr val="4C4E4B"/>
                </a:solidFill>
                <a:latin typeface="Lato Medium" charset="0"/>
                <a:ea typeface="Lato Medium" charset="0"/>
                <a:cs typeface="Lato Medium" charset="0"/>
              </a:rPr>
              <a:t>Reductive</a:t>
            </a:r>
            <a:r>
              <a:rPr lang="nl-NL" sz="4400" dirty="0" smtClean="0">
                <a:solidFill>
                  <a:srgbClr val="4C4E4B"/>
                </a:solidFill>
                <a:latin typeface="Lato Medium" charset="0"/>
                <a:ea typeface="Lato Medium" charset="0"/>
                <a:cs typeface="Lato Medium" charset="0"/>
              </a:rPr>
              <a:t> </a:t>
            </a:r>
            <a:r>
              <a:rPr lang="nl-NL" sz="4400" dirty="0" err="1" smtClean="0">
                <a:solidFill>
                  <a:srgbClr val="4C4E4B"/>
                </a:solidFill>
                <a:latin typeface="Lato Medium" charset="0"/>
                <a:ea typeface="Lato Medium" charset="0"/>
                <a:cs typeface="Lato Medium" charset="0"/>
              </a:rPr>
              <a:t>decomposition</a:t>
            </a:r>
            <a:r>
              <a:rPr lang="nl-NL" sz="4400" dirty="0" smtClean="0">
                <a:solidFill>
                  <a:srgbClr val="4C4E4B"/>
                </a:solidFill>
                <a:latin typeface="Lato Medium" charset="0"/>
                <a:ea typeface="Lato Medium" charset="0"/>
                <a:cs typeface="Lato Medium" charset="0"/>
              </a:rPr>
              <a:t> of </a:t>
            </a:r>
            <a:r>
              <a:rPr lang="nl-NL" sz="4400" dirty="0" err="1" smtClean="0">
                <a:solidFill>
                  <a:srgbClr val="4C4E4B"/>
                </a:solidFill>
                <a:latin typeface="Lato Medium" charset="0"/>
                <a:ea typeface="Lato Medium" charset="0"/>
                <a:cs typeface="Lato Medium" charset="0"/>
              </a:rPr>
              <a:t>ethylene</a:t>
            </a:r>
            <a:r>
              <a:rPr lang="nl-NL" sz="4400" dirty="0" smtClean="0">
                <a:solidFill>
                  <a:srgbClr val="4C4E4B"/>
                </a:solidFill>
                <a:latin typeface="Lato Medium" charset="0"/>
                <a:ea typeface="Lato Medium" charset="0"/>
                <a:cs typeface="Lato Medium" charset="0"/>
              </a:rPr>
              <a:t> </a:t>
            </a:r>
            <a:r>
              <a:rPr lang="nl-NL" sz="4400" dirty="0" err="1" smtClean="0">
                <a:solidFill>
                  <a:srgbClr val="4C4E4B"/>
                </a:solidFill>
                <a:latin typeface="Lato Medium" charset="0"/>
                <a:ea typeface="Lato Medium" charset="0"/>
                <a:cs typeface="Lato Medium" charset="0"/>
              </a:rPr>
              <a:t>carbonate</a:t>
            </a:r>
            <a:r>
              <a:rPr lang="nl-NL" sz="4400" dirty="0" smtClean="0">
                <a:solidFill>
                  <a:srgbClr val="4C4E4B"/>
                </a:solidFill>
                <a:latin typeface="Lato Medium" charset="0"/>
                <a:ea typeface="Lato Medium" charset="0"/>
                <a:cs typeface="Lato Medium" charset="0"/>
              </a:rPr>
              <a:t> in Li ion </a:t>
            </a:r>
            <a:r>
              <a:rPr lang="nl-NL" sz="4400" dirty="0" err="1" smtClean="0">
                <a:solidFill>
                  <a:srgbClr val="4C4E4B"/>
                </a:solidFill>
                <a:latin typeface="Lato Medium" charset="0"/>
                <a:ea typeface="Lato Medium" charset="0"/>
                <a:cs typeface="Lato Medium" charset="0"/>
              </a:rPr>
              <a:t>batteries</a:t>
            </a:r>
            <a:endParaRPr lang="nl-NL" sz="4400" dirty="0" smtClean="0">
              <a:solidFill>
                <a:srgbClr val="4C4E4B"/>
              </a:solidFill>
              <a:latin typeface="Lato Medium" charset="0"/>
              <a:ea typeface="Lato Medium" charset="0"/>
              <a:cs typeface="Lato Medium" charset="0"/>
            </a:endParaRPr>
          </a:p>
          <a:p>
            <a:pPr algn="l"/>
            <a:endParaRPr lang="en-US" sz="4400" dirty="0">
              <a:latin typeface="Lato Medium" charset="0"/>
              <a:ea typeface="Lato Medium" charset="0"/>
              <a:cs typeface="Lato Medium"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775" y="3131867"/>
            <a:ext cx="11735487" cy="8317699"/>
          </a:xfrm>
          <a:prstGeom prst="rect">
            <a:avLst/>
          </a:prstGeom>
        </p:spPr>
      </p:pic>
      <p:sp>
        <p:nvSpPr>
          <p:cNvPr id="6" name="Rectangle 5"/>
          <p:cNvSpPr/>
          <p:nvPr/>
        </p:nvSpPr>
        <p:spPr>
          <a:xfrm>
            <a:off x="419130" y="10629975"/>
            <a:ext cx="3374828" cy="646331"/>
          </a:xfrm>
          <a:prstGeom prst="rect">
            <a:avLst/>
          </a:prstGeom>
        </p:spPr>
        <p:txBody>
          <a:bodyPr wrap="square">
            <a:spAutoFit/>
          </a:bodyPr>
          <a:lstStyle/>
          <a:p>
            <a:pPr algn="l"/>
            <a:r>
              <a:rPr lang="nl-NL" sz="3600" smtClean="0">
                <a:solidFill>
                  <a:srgbClr val="4C4E4B"/>
                </a:solidFill>
                <a:latin typeface="Lato Medium" charset="0"/>
                <a:ea typeface="Lato Medium" charset="0"/>
                <a:cs typeface="Lato Medium" charset="0"/>
                <a:hlinkClick r:id="rId4"/>
              </a:rPr>
              <a:t>eReaxFF</a:t>
            </a:r>
            <a:r>
              <a:rPr lang="nl-NL" sz="3600" dirty="0" smtClean="0">
                <a:solidFill>
                  <a:srgbClr val="4C4E4B"/>
                </a:solidFill>
                <a:latin typeface="Lato Medium" charset="0"/>
                <a:ea typeface="Lato Medium" charset="0"/>
                <a:cs typeface="Lato Medium" charset="0"/>
                <a:hlinkClick r:id="rId4"/>
              </a:rPr>
              <a:t> video</a:t>
            </a:r>
            <a:endParaRPr lang="en-US" sz="3600" dirty="0">
              <a:latin typeface="Lato Medium" charset="0"/>
              <a:ea typeface="Lato Medium" charset="0"/>
              <a:cs typeface="Lato Medium"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9615" y="4693504"/>
            <a:ext cx="14119660" cy="5952925"/>
          </a:xfrm>
          <a:prstGeom prst="rect">
            <a:avLst/>
          </a:prstGeom>
        </p:spPr>
      </p:pic>
    </p:spTree>
    <p:extLst>
      <p:ext uri="{BB962C8B-B14F-4D97-AF65-F5344CB8AC3E}">
        <p14:creationId xmlns:p14="http://schemas.microsoft.com/office/powerpoint/2010/main" val="1006132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8288000" cy="1285875"/>
          </a:xfrm>
        </p:spPr>
        <p:txBody>
          <a:bodyPr>
            <a:noAutofit/>
          </a:bodyPr>
          <a:lstStyle/>
          <a:p>
            <a:r>
              <a:rPr lang="en-US" sz="6600" dirty="0"/>
              <a:t>Making computational chemistry work </a:t>
            </a:r>
            <a:r>
              <a:rPr lang="en-US" sz="6600"/>
              <a:t>for you</a:t>
            </a:r>
            <a:endParaRPr lang="en-US" sz="66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4475"/>
            <a:ext cx="18288000" cy="10190538"/>
          </a:xfrm>
          <a:prstGeom prst="rect">
            <a:avLst/>
          </a:prstGeom>
        </p:spPr>
      </p:pic>
    </p:spTree>
    <p:extLst>
      <p:ext uri="{BB962C8B-B14F-4D97-AF65-F5344CB8AC3E}">
        <p14:creationId xmlns:p14="http://schemas.microsoft.com/office/powerpoint/2010/main" val="704000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163" y="3307832"/>
            <a:ext cx="18602325" cy="653256"/>
          </a:xfrm>
          <a:prstGeom prst="rect">
            <a:avLst/>
          </a:prstGeom>
        </p:spPr>
        <p:txBody>
          <a:bodyPr wrap="square">
            <a:spAutoFit/>
          </a:bodyPr>
          <a:lstStyle/>
          <a:p>
            <a:pPr algn="ctr" eaLnBrk="1" hangingPunct="1">
              <a:lnSpc>
                <a:spcPct val="90000"/>
              </a:lnSpc>
              <a:buFontTx/>
              <a:buNone/>
            </a:pPr>
            <a:r>
              <a:rPr lang="en-US" altLang="en-US" sz="4050" b="1" dirty="0">
                <a:latin typeface="Lato" charset="0"/>
                <a:ea typeface="Lato" charset="0"/>
                <a:cs typeface="Lato" charset="0"/>
              </a:rPr>
              <a:t>From quantum chemistry to chemical engineering thermodynamics</a:t>
            </a:r>
          </a:p>
        </p:txBody>
      </p:sp>
      <p:sp>
        <p:nvSpPr>
          <p:cNvPr id="6" name="Title 3"/>
          <p:cNvSpPr txBox="1">
            <a:spLocks/>
          </p:cNvSpPr>
          <p:nvPr/>
        </p:nvSpPr>
        <p:spPr>
          <a:xfrm>
            <a:off x="655135" y="0"/>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COSMO-RS: fluid properties</a:t>
            </a:r>
          </a:p>
        </p:txBody>
      </p:sp>
      <p:pic>
        <p:nvPicPr>
          <p:cNvPr id="7" name="Picture 14" descr="t4_part_ex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33160"/>
            <a:ext cx="9688034" cy="576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O2 solubility in Ionic Liquids"/>
          <p:cNvPicPr>
            <a:picLocks noChangeAspect="1" noChangeArrowheads="1"/>
          </p:cNvPicPr>
          <p:nvPr/>
        </p:nvPicPr>
        <p:blipFill>
          <a:blip r:embed="rId3" cstate="print">
            <a:extLst>
              <a:ext uri="{28A0092B-C50C-407E-A947-70E740481C1C}">
                <a14:useLocalDpi xmlns:a14="http://schemas.microsoft.com/office/drawing/2010/main" val="0"/>
              </a:ext>
            </a:extLst>
          </a:blip>
          <a:srcRect r="42514"/>
          <a:stretch>
            <a:fillRect/>
          </a:stretch>
        </p:blipFill>
        <p:spPr bwMode="auto">
          <a:xfrm>
            <a:off x="10581086" y="4747319"/>
            <a:ext cx="7456883" cy="54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2906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70" name="Rectangle 6"/>
          <p:cNvSpPr>
            <a:spLocks noChangeArrowheads="1"/>
          </p:cNvSpPr>
          <p:nvPr/>
        </p:nvSpPr>
        <p:spPr bwMode="auto">
          <a:xfrm>
            <a:off x="935420" y="2946558"/>
            <a:ext cx="12987300" cy="3083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000">
                <a:solidFill>
                  <a:schemeClr val="tx1"/>
                </a:solidFill>
                <a:latin typeface="Helvetica" panose="020B0604020202020204" pitchFamily="34" charset="0"/>
                <a:ea typeface="ＭＳ Ｐゴシック" pitchFamily="-84" charset="-128"/>
              </a:defRPr>
            </a:lvl1pPr>
            <a:lvl2pPr marL="742950" indent="-285750" eaLnBrk="0" hangingPunct="0">
              <a:defRPr sz="2000">
                <a:solidFill>
                  <a:schemeClr val="tx1"/>
                </a:solidFill>
                <a:latin typeface="Helvetica" panose="020B0604020202020204" pitchFamily="34" charset="0"/>
                <a:ea typeface="ＭＳ Ｐゴシック" pitchFamily="-84" charset="-128"/>
              </a:defRPr>
            </a:lvl2pPr>
            <a:lvl3pPr marL="1143000" indent="-228600" eaLnBrk="0" hangingPunct="0">
              <a:defRPr sz="2000">
                <a:solidFill>
                  <a:schemeClr val="tx1"/>
                </a:solidFill>
                <a:latin typeface="Helvetica" panose="020B0604020202020204" pitchFamily="34" charset="0"/>
                <a:ea typeface="ＭＳ Ｐゴシック" pitchFamily="-84" charset="-128"/>
              </a:defRPr>
            </a:lvl3pPr>
            <a:lvl4pPr marL="1600200" indent="-228600" eaLnBrk="0" hangingPunct="0">
              <a:defRPr sz="2000">
                <a:solidFill>
                  <a:schemeClr val="tx1"/>
                </a:solidFill>
                <a:latin typeface="Helvetica" panose="020B0604020202020204" pitchFamily="34" charset="0"/>
                <a:ea typeface="ＭＳ Ｐゴシック" pitchFamily="-84" charset="-128"/>
              </a:defRPr>
            </a:lvl4pPr>
            <a:lvl5pPr marL="2057400" indent="-228600" eaLnBrk="0" hangingPunct="0">
              <a:defRPr sz="2000">
                <a:solidFill>
                  <a:schemeClr val="tx1"/>
                </a:solidFill>
                <a:latin typeface="Helvetica" panose="020B0604020202020204" pitchFamily="34" charset="0"/>
                <a:ea typeface="ＭＳ Ｐゴシック" pitchFamily="-84" charset="-128"/>
              </a:defRPr>
            </a:lvl5pPr>
            <a:lvl6pPr marL="25146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6pPr>
            <a:lvl7pPr marL="29718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7pPr>
            <a:lvl8pPr marL="34290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8pPr>
            <a:lvl9pPr marL="3886200" indent="-228600" eaLnBrk="0" fontAlgn="base" hangingPunct="0">
              <a:spcBef>
                <a:spcPct val="0"/>
              </a:spcBef>
              <a:spcAft>
                <a:spcPct val="0"/>
              </a:spcAft>
              <a:defRPr sz="2000">
                <a:solidFill>
                  <a:schemeClr val="tx1"/>
                </a:solidFill>
                <a:latin typeface="Helvetica" panose="020B0604020202020204" pitchFamily="34" charset="0"/>
                <a:ea typeface="ＭＳ Ｐゴシック" pitchFamily="-84" charset="-128"/>
              </a:defRPr>
            </a:lvl9pPr>
          </a:lstStyle>
          <a:p>
            <a:pPr marL="771525" lvl="1" indent="-428625" algn="l" eaLnBrk="1" hangingPunct="1">
              <a:lnSpc>
                <a:spcPct val="90000"/>
              </a:lnSpc>
              <a:buFont typeface="Arial" charset="0"/>
              <a:buChar char="•"/>
            </a:pPr>
            <a:r>
              <a:rPr lang="en-US" altLang="en-US" sz="3600" dirty="0">
                <a:latin typeface="Symbol" charset="2"/>
                <a:ea typeface="Symbol" charset="2"/>
                <a:cs typeface="Symbol" charset="2"/>
                <a:sym typeface="Symbol" panose="05050102010706020507" pitchFamily="18" charset="2"/>
              </a:rPr>
              <a:t>s</a:t>
            </a:r>
            <a:r>
              <a:rPr lang="en-US" altLang="en-US" sz="3600" dirty="0">
                <a:latin typeface="Lato" charset="0"/>
                <a:ea typeface="Lato" charset="0"/>
                <a:cs typeface="Lato" charset="0"/>
                <a:sym typeface="Symbol" panose="05050102010706020507" pitchFamily="18" charset="2"/>
              </a:rPr>
              <a:t>-profile: </a:t>
            </a:r>
            <a:r>
              <a:rPr lang="en-US" altLang="en-US" sz="3600" dirty="0">
                <a:latin typeface="Lato" charset="0"/>
                <a:ea typeface="Lato" charset="0"/>
                <a:cs typeface="Lato" charset="0"/>
              </a:rPr>
              <a:t>charge density on COSMO (</a:t>
            </a:r>
            <a:r>
              <a:rPr lang="en-US" altLang="en-US" sz="3600" dirty="0">
                <a:latin typeface="Symbol" charset="2"/>
                <a:ea typeface="Symbol" charset="2"/>
                <a:cs typeface="Symbol" charset="2"/>
                <a:sym typeface="Symbol" panose="05050102010706020507" pitchFamily="18" charset="2"/>
              </a:rPr>
              <a:t>e</a:t>
            </a:r>
            <a:r>
              <a:rPr lang="en-US" altLang="en-US" sz="3600" dirty="0">
                <a:latin typeface="Lato" charset="0"/>
                <a:ea typeface="Lato" charset="0"/>
                <a:cs typeface="Lato" charset="0"/>
                <a:sym typeface="Symbol" panose="05050102010706020507" pitchFamily="18" charset="2"/>
              </a:rPr>
              <a:t>=</a:t>
            </a:r>
            <a:r>
              <a:rPr lang="en-US" sz="3600" dirty="0"/>
              <a:t>∞</a:t>
            </a:r>
            <a:r>
              <a:rPr lang="en-US" altLang="en-US" sz="3600" dirty="0">
                <a:latin typeface="Lato" charset="0"/>
                <a:ea typeface="Lato" charset="0"/>
                <a:cs typeface="Lato" charset="0"/>
              </a:rPr>
              <a:t>) surface</a:t>
            </a: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pair-wise interaction between molecules</a:t>
            </a: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electrostatic interactions + hydrogen </a:t>
            </a:r>
            <a:r>
              <a:rPr lang="en-US" altLang="en-US" sz="3600" dirty="0" smtClean="0">
                <a:latin typeface="Lato" charset="0"/>
                <a:ea typeface="Lato" charset="0"/>
                <a:cs typeface="Lato" charset="0"/>
              </a:rPr>
              <a:t>bond</a:t>
            </a:r>
          </a:p>
          <a:p>
            <a:pPr marL="771525" lvl="1" indent="-428625" algn="l" eaLnBrk="1" hangingPunct="1">
              <a:lnSpc>
                <a:spcPct val="90000"/>
              </a:lnSpc>
              <a:buFont typeface="Arial" charset="0"/>
              <a:buChar char="•"/>
            </a:pPr>
            <a:r>
              <a:rPr lang="en-US" altLang="en-US" sz="3600" dirty="0" smtClean="0">
                <a:latin typeface="Lato" charset="0"/>
                <a:ea typeface="Lato" charset="0"/>
                <a:cs typeface="Lato" charset="0"/>
              </a:rPr>
              <a:t>pseudo-chemical potentials</a:t>
            </a:r>
            <a:endParaRPr lang="en-US" altLang="en-US" sz="3600" dirty="0">
              <a:latin typeface="Lato" charset="0"/>
              <a:ea typeface="Lato" charset="0"/>
              <a:cs typeface="Lato" charset="0"/>
            </a:endParaRP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random mixture approximation, equilibrium</a:t>
            </a:r>
          </a:p>
          <a:p>
            <a:pPr marL="771525" lvl="1" indent="-428625" algn="l" eaLnBrk="1" hangingPunct="1">
              <a:lnSpc>
                <a:spcPct val="90000"/>
              </a:lnSpc>
              <a:buFont typeface="Arial" charset="0"/>
              <a:buChar char="•"/>
            </a:pPr>
            <a:r>
              <a:rPr lang="en-US" altLang="en-US" sz="3600" dirty="0">
                <a:latin typeface="Lato" charset="0"/>
                <a:ea typeface="Lato" charset="0"/>
                <a:cs typeface="Lato" charset="0"/>
              </a:rPr>
              <a:t>statistical thermodynamics</a:t>
            </a:r>
          </a:p>
        </p:txBody>
      </p:sp>
      <p:pic>
        <p:nvPicPr>
          <p:cNvPr id="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16" y="8974270"/>
            <a:ext cx="9379714" cy="28580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19" descr="Screen shot 2010-10-12 at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71294" y="2946557"/>
            <a:ext cx="5261572" cy="362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3"/>
          <p:cNvSpPr txBox="1">
            <a:spLocks/>
          </p:cNvSpPr>
          <p:nvPr/>
        </p:nvSpPr>
        <p:spPr>
          <a:xfrm>
            <a:off x="655134" y="316006"/>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From QM to statistical thermodynamics</a:t>
            </a:r>
          </a:p>
        </p:txBody>
      </p:sp>
      <p:pic>
        <p:nvPicPr>
          <p:cNvPr id="8" name="Picture 6" descr="Screen Shot 2014-09-18 at 15.16.14.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1030" y="6858000"/>
            <a:ext cx="8586970" cy="32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35420" y="1644312"/>
            <a:ext cx="11967872" cy="590931"/>
          </a:xfrm>
          <a:prstGeom prst="rect">
            <a:avLst/>
          </a:prstGeom>
        </p:spPr>
        <p:txBody>
          <a:bodyPr wrap="square">
            <a:spAutoFit/>
          </a:bodyPr>
          <a:lstStyle/>
          <a:p>
            <a:pPr marL="342900" lvl="1" indent="0" algn="l" hangingPunct="1">
              <a:lnSpc>
                <a:spcPct val="90000"/>
              </a:lnSpc>
            </a:pPr>
            <a:r>
              <a:rPr lang="en-US" altLang="en-US" sz="3600" b="1">
                <a:latin typeface="Lato" charset="0"/>
                <a:ea typeface="Lato" charset="0"/>
                <a:cs typeface="Lato" charset="0"/>
              </a:rPr>
              <a:t>chemical potential =&gt; activity coefficients =&gt; properties</a:t>
            </a:r>
            <a:endParaRPr lang="en-US" altLang="en-US" sz="3600" b="1" dirty="0">
              <a:latin typeface="Lato" charset="0"/>
              <a:ea typeface="Lato" charset="0"/>
              <a:cs typeface="Lato" charset="0"/>
            </a:endParaRPr>
          </a:p>
        </p:txBody>
      </p:sp>
    </p:spTree>
    <p:extLst>
      <p:ext uri="{BB962C8B-B14F-4D97-AF65-F5344CB8AC3E}">
        <p14:creationId xmlns:p14="http://schemas.microsoft.com/office/powerpoint/2010/main" val="61133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7" descr="Screen shot 2010-10-14 at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1574" y="4514850"/>
            <a:ext cx="11700827"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Rectangle 4"/>
          <p:cNvSpPr>
            <a:spLocks noChangeArrowheads="1"/>
          </p:cNvSpPr>
          <p:nvPr/>
        </p:nvSpPr>
        <p:spPr bwMode="auto">
          <a:xfrm>
            <a:off x="864394" y="1875592"/>
            <a:ext cx="1361598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000">
                <a:solidFill>
                  <a:schemeClr val="tx1"/>
                </a:solidFill>
                <a:latin typeface="Helvetica" panose="020B0604020202020204" pitchFamily="34" charset="0"/>
                <a:cs typeface="Arial" panose="020B0604020202020204" pitchFamily="34" charset="0"/>
              </a:defRPr>
            </a:lvl1pPr>
            <a:lvl2pPr>
              <a:defRPr sz="2000">
                <a:solidFill>
                  <a:schemeClr val="tx1"/>
                </a:solidFill>
                <a:latin typeface="Helvetica" panose="020B0604020202020204" pitchFamily="34" charset="0"/>
                <a:cs typeface="Arial" panose="020B0604020202020204" pitchFamily="34" charset="0"/>
              </a:defRPr>
            </a:lvl2pPr>
            <a:lvl3pPr>
              <a:defRPr sz="2000">
                <a:solidFill>
                  <a:schemeClr val="tx1"/>
                </a:solidFill>
                <a:latin typeface="Helvetica" panose="020B0604020202020204" pitchFamily="34" charset="0"/>
                <a:cs typeface="Arial" panose="020B0604020202020204" pitchFamily="34" charset="0"/>
              </a:defRPr>
            </a:lvl3pPr>
            <a:lvl4pPr>
              <a:defRPr sz="2000">
                <a:solidFill>
                  <a:schemeClr val="tx1"/>
                </a:solidFill>
                <a:latin typeface="Helvetica" panose="020B0604020202020204" pitchFamily="34" charset="0"/>
                <a:cs typeface="Arial" panose="020B0604020202020204" pitchFamily="34" charset="0"/>
              </a:defRPr>
            </a:lvl4pPr>
            <a:lvl5pPr>
              <a:defRPr sz="2000">
                <a:solidFill>
                  <a:schemeClr val="tx1"/>
                </a:solidFill>
                <a:latin typeface="Helvetica" panose="020B0604020202020204" pitchFamily="34" charset="0"/>
                <a:cs typeface="Arial" panose="020B0604020202020204" pitchFamily="34" charset="0"/>
              </a:defRPr>
            </a:lvl5pPr>
            <a:lvl6pPr marL="22844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6pPr>
            <a:lvl7pPr marL="27416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7pPr>
            <a:lvl8pPr marL="31988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8pPr>
            <a:lvl9pPr marL="36560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9pPr>
          </a:lstStyle>
          <a:p>
            <a:pPr algn="l" eaLnBrk="1" hangingPunct="1"/>
            <a:r>
              <a:rPr lang="en-US" altLang="en-US" sz="3300" dirty="0">
                <a:solidFill>
                  <a:srgbClr val="000000"/>
                </a:solidFill>
                <a:latin typeface="Lato" charset="0"/>
                <a:ea typeface="Lato" charset="0"/>
                <a:cs typeface="Lato" charset="0"/>
              </a:rPr>
              <a:t>(acid) AH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H</a:t>
            </a:r>
            <a:r>
              <a:rPr lang="en-US" altLang="en-US" sz="3300" baseline="-25000" dirty="0">
                <a:solidFill>
                  <a:srgbClr val="000000"/>
                </a:solidFill>
                <a:latin typeface="Lato" charset="0"/>
                <a:ea typeface="Lato" charset="0"/>
                <a:cs typeface="Lato" charset="0"/>
              </a:rPr>
              <a:t>2</a:t>
            </a:r>
            <a:r>
              <a:rPr lang="en-US" altLang="en-US" sz="3300" dirty="0">
                <a:solidFill>
                  <a:srgbClr val="000000"/>
                </a:solidFill>
                <a:latin typeface="Lato" charset="0"/>
                <a:ea typeface="Lato" charset="0"/>
                <a:cs typeface="Lato" charset="0"/>
              </a:rPr>
              <a:t>O (l) → H</a:t>
            </a:r>
            <a:r>
              <a:rPr lang="en-US" altLang="en-US" sz="3300" baseline="-25000" dirty="0">
                <a:solidFill>
                  <a:srgbClr val="000000"/>
                </a:solidFill>
                <a:latin typeface="Lato" charset="0"/>
                <a:ea typeface="Lato" charset="0"/>
                <a:cs typeface="Lato" charset="0"/>
              </a:rPr>
              <a:t>3</a:t>
            </a:r>
            <a:r>
              <a:rPr lang="en-US" altLang="en-US" sz="3300" dirty="0">
                <a:solidFill>
                  <a:srgbClr val="000000"/>
                </a:solidFill>
                <a:latin typeface="Lato" charset="0"/>
                <a:ea typeface="Lato" charset="0"/>
                <a:cs typeface="Lato" charset="0"/>
              </a:rPr>
              <a:t>O</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A</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a:t>
            </a:r>
          </a:p>
          <a:p>
            <a:pPr algn="l" eaLnBrk="1" hangingPunct="1"/>
            <a:r>
              <a:rPr lang="en-US" altLang="en-US" sz="3300" dirty="0">
                <a:solidFill>
                  <a:srgbClr val="000000"/>
                </a:solidFill>
                <a:latin typeface="Lato" charset="0"/>
                <a:ea typeface="Lato" charset="0"/>
                <a:cs typeface="Lato" charset="0"/>
              </a:rPr>
              <a:t>(base) BH</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H</a:t>
            </a:r>
            <a:r>
              <a:rPr lang="en-US" altLang="en-US" sz="3300" baseline="-25000" dirty="0">
                <a:solidFill>
                  <a:srgbClr val="000000"/>
                </a:solidFill>
                <a:latin typeface="Lato" charset="0"/>
                <a:ea typeface="Lato" charset="0"/>
                <a:cs typeface="Lato" charset="0"/>
              </a:rPr>
              <a:t>2</a:t>
            </a:r>
            <a:r>
              <a:rPr lang="en-US" altLang="en-US" sz="3300" dirty="0">
                <a:solidFill>
                  <a:srgbClr val="000000"/>
                </a:solidFill>
                <a:latin typeface="Lato" charset="0"/>
                <a:ea typeface="Lato" charset="0"/>
                <a:cs typeface="Lato" charset="0"/>
              </a:rPr>
              <a:t>O (l) → H</a:t>
            </a:r>
            <a:r>
              <a:rPr lang="en-US" altLang="en-US" sz="3300" baseline="-25000" dirty="0">
                <a:solidFill>
                  <a:srgbClr val="000000"/>
                </a:solidFill>
                <a:latin typeface="Lato" charset="0"/>
                <a:ea typeface="Lato" charset="0"/>
                <a:cs typeface="Lato" charset="0"/>
              </a:rPr>
              <a:t>3</a:t>
            </a:r>
            <a:r>
              <a:rPr lang="en-US" altLang="en-US" sz="3300" dirty="0">
                <a:solidFill>
                  <a:srgbClr val="000000"/>
                </a:solidFill>
                <a:latin typeface="Lato" charset="0"/>
                <a:ea typeface="Lato" charset="0"/>
                <a:cs typeface="Lato" charset="0"/>
              </a:rPr>
              <a:t>O</a:t>
            </a:r>
            <a:r>
              <a:rPr lang="en-US" altLang="en-US" sz="3300" baseline="30000" dirty="0">
                <a:solidFill>
                  <a:srgbClr val="000000"/>
                </a:solidFill>
                <a:latin typeface="Lato" charset="0"/>
                <a:ea typeface="Lato" charset="0"/>
                <a:cs typeface="Lato" charset="0"/>
              </a:rPr>
              <a:t>+</a:t>
            </a:r>
            <a:r>
              <a:rPr lang="en-US" altLang="en-US" sz="3300" dirty="0">
                <a:solidFill>
                  <a:srgbClr val="000000"/>
                </a:solidFill>
                <a:latin typeface="Lato" charset="0"/>
                <a:ea typeface="Lato" charset="0"/>
                <a:cs typeface="Lato" charset="0"/>
              </a:rPr>
              <a:t>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 + B (</a:t>
            </a:r>
            <a:r>
              <a:rPr lang="en-US" altLang="en-US" sz="3300" dirty="0" err="1">
                <a:solidFill>
                  <a:srgbClr val="000000"/>
                </a:solidFill>
                <a:latin typeface="Lato" charset="0"/>
                <a:ea typeface="Lato" charset="0"/>
                <a:cs typeface="Lato" charset="0"/>
              </a:rPr>
              <a:t>aq</a:t>
            </a:r>
            <a:r>
              <a:rPr lang="en-US" altLang="en-US" sz="3300" dirty="0">
                <a:solidFill>
                  <a:srgbClr val="000000"/>
                </a:solidFill>
                <a:latin typeface="Lato" charset="0"/>
                <a:ea typeface="Lato" charset="0"/>
                <a:cs typeface="Lato" charset="0"/>
              </a:rPr>
              <a:t>)</a:t>
            </a:r>
          </a:p>
          <a:p>
            <a:pPr algn="l" eaLnBrk="1" hangingPunct="1"/>
            <a:endParaRPr lang="en-US" altLang="en-US" sz="3300" dirty="0">
              <a:solidFill>
                <a:srgbClr val="000000"/>
              </a:solidFill>
              <a:latin typeface="Lato" charset="0"/>
              <a:ea typeface="Lato" charset="0"/>
              <a:cs typeface="Lato" charset="0"/>
            </a:endParaRPr>
          </a:p>
          <a:p>
            <a:pPr algn="l" eaLnBrk="1" hangingPunct="1"/>
            <a:r>
              <a:rPr lang="en-US" altLang="en-US" sz="3300" dirty="0">
                <a:solidFill>
                  <a:srgbClr val="000000"/>
                </a:solidFill>
                <a:latin typeface="Lato" charset="0"/>
                <a:ea typeface="Lato" charset="0"/>
                <a:cs typeface="Lato" charset="0"/>
              </a:rPr>
              <a:t>Empirical fitting </a:t>
            </a:r>
            <a:r>
              <a:rPr lang="en-US" altLang="en-US" sz="3300" dirty="0" err="1">
                <a:solidFill>
                  <a:srgbClr val="000000"/>
                </a:solidFill>
                <a:latin typeface="Lato" charset="0"/>
                <a:ea typeface="Lato" charset="0"/>
                <a:cs typeface="Lato" charset="0"/>
              </a:rPr>
              <a:t>ΔG</a:t>
            </a:r>
            <a:r>
              <a:rPr lang="en-US" altLang="en-US" sz="3300" baseline="-25000" dirty="0" err="1">
                <a:solidFill>
                  <a:srgbClr val="000000"/>
                </a:solidFill>
                <a:latin typeface="Lato" charset="0"/>
                <a:ea typeface="Lato" charset="0"/>
                <a:cs typeface="Lato" charset="0"/>
              </a:rPr>
              <a:t>diss</a:t>
            </a:r>
            <a:r>
              <a:rPr lang="en-US" altLang="en-US" sz="3300" dirty="0">
                <a:solidFill>
                  <a:srgbClr val="000000"/>
                </a:solidFill>
                <a:latin typeface="Lato" charset="0"/>
                <a:ea typeface="Lato" charset="0"/>
                <a:cs typeface="Lato" charset="0"/>
              </a:rPr>
              <a:t> against experimental </a:t>
            </a:r>
            <a:r>
              <a:rPr lang="en-US" altLang="en-US" sz="3300" dirty="0" err="1">
                <a:solidFill>
                  <a:srgbClr val="000000"/>
                </a:solidFill>
                <a:latin typeface="Lato" charset="0"/>
                <a:ea typeface="Lato" charset="0"/>
                <a:cs typeface="Lato" charset="0"/>
              </a:rPr>
              <a:t>p</a:t>
            </a:r>
            <a:r>
              <a:rPr lang="en-US" altLang="en-US" sz="3300" i="1" dirty="0" err="1">
                <a:solidFill>
                  <a:srgbClr val="000000"/>
                </a:solidFill>
                <a:latin typeface="Lato" charset="0"/>
                <a:ea typeface="Lato" charset="0"/>
                <a:cs typeface="Lato" charset="0"/>
              </a:rPr>
              <a:t>K</a:t>
            </a:r>
            <a:r>
              <a:rPr lang="en-US" altLang="en-US" sz="3300" baseline="-25000" dirty="0" err="1">
                <a:solidFill>
                  <a:srgbClr val="000000"/>
                </a:solidFill>
                <a:latin typeface="Lato" charset="0"/>
                <a:ea typeface="Lato" charset="0"/>
                <a:cs typeface="Lato" charset="0"/>
              </a:rPr>
              <a:t>a</a:t>
            </a:r>
            <a:endParaRPr lang="en-US" altLang="en-US" sz="3300" dirty="0">
              <a:solidFill>
                <a:srgbClr val="000000"/>
              </a:solidFill>
              <a:latin typeface="Lato" charset="0"/>
              <a:ea typeface="Lato" charset="0"/>
              <a:cs typeface="Lato" charset="0"/>
            </a:endParaRPr>
          </a:p>
          <a:p>
            <a:pPr algn="l" eaLnBrk="1" hangingPunct="1"/>
            <a:r>
              <a:rPr lang="en-US" altLang="en-US" sz="3300" dirty="0">
                <a:solidFill>
                  <a:srgbClr val="000000"/>
                </a:solidFill>
                <a:latin typeface="Lato" charset="0"/>
                <a:ea typeface="Lato" charset="0"/>
                <a:cs typeface="Lato" charset="0"/>
              </a:rPr>
              <a:t>(acid) </a:t>
            </a:r>
            <a:r>
              <a:rPr lang="en-US" altLang="en-US" sz="3300" dirty="0" err="1">
                <a:solidFill>
                  <a:srgbClr val="000000"/>
                </a:solidFill>
                <a:latin typeface="Lato" charset="0"/>
                <a:ea typeface="Lato" charset="0"/>
                <a:cs typeface="Lato" charset="0"/>
              </a:rPr>
              <a:t>p</a:t>
            </a:r>
            <a:r>
              <a:rPr lang="en-US" altLang="en-US" sz="3300" i="1" dirty="0" err="1">
                <a:solidFill>
                  <a:srgbClr val="000000"/>
                </a:solidFill>
                <a:latin typeface="Lato" charset="0"/>
                <a:ea typeface="Lato" charset="0"/>
                <a:cs typeface="Lato" charset="0"/>
              </a:rPr>
              <a:t>K</a:t>
            </a:r>
            <a:r>
              <a:rPr lang="en-US" altLang="en-US" sz="3300" baseline="-25000" dirty="0" err="1">
                <a:solidFill>
                  <a:srgbClr val="000000"/>
                </a:solidFill>
                <a:latin typeface="Lato" charset="0"/>
                <a:ea typeface="Lato" charset="0"/>
                <a:cs typeface="Lato" charset="0"/>
              </a:rPr>
              <a:t>a</a:t>
            </a:r>
            <a:r>
              <a:rPr lang="en-US" altLang="en-US" sz="3300" dirty="0">
                <a:solidFill>
                  <a:srgbClr val="000000"/>
                </a:solidFill>
                <a:latin typeface="Lato" charset="0"/>
                <a:ea typeface="Lato" charset="0"/>
                <a:cs typeface="Lato" charset="0"/>
              </a:rPr>
              <a:t> = 0.62 </a:t>
            </a:r>
            <a:r>
              <a:rPr lang="en-US" altLang="en-US" sz="3300" dirty="0" err="1">
                <a:solidFill>
                  <a:srgbClr val="000000"/>
                </a:solidFill>
                <a:latin typeface="Lato" charset="0"/>
                <a:ea typeface="Lato" charset="0"/>
                <a:cs typeface="Lato" charset="0"/>
              </a:rPr>
              <a:t>ΔG</a:t>
            </a:r>
            <a:r>
              <a:rPr lang="en-US" altLang="en-US" sz="3300" baseline="-25000" dirty="0" err="1">
                <a:solidFill>
                  <a:srgbClr val="000000"/>
                </a:solidFill>
                <a:latin typeface="Lato" charset="0"/>
                <a:ea typeface="Lato" charset="0"/>
                <a:cs typeface="Lato" charset="0"/>
              </a:rPr>
              <a:t>diss</a:t>
            </a:r>
            <a:r>
              <a:rPr lang="en-US" altLang="en-US" sz="3300" dirty="0">
                <a:solidFill>
                  <a:srgbClr val="000000"/>
                </a:solidFill>
                <a:latin typeface="Lato" charset="0"/>
                <a:ea typeface="Lato" charset="0"/>
                <a:cs typeface="Lato" charset="0"/>
              </a:rPr>
              <a:t>/(RT ln(10)) + 2.10</a:t>
            </a:r>
          </a:p>
          <a:p>
            <a:pPr algn="l" eaLnBrk="1" hangingPunct="1"/>
            <a:r>
              <a:rPr lang="en-US" altLang="en-US" sz="3300" dirty="0">
                <a:solidFill>
                  <a:srgbClr val="000000"/>
                </a:solidFill>
                <a:latin typeface="Lato" charset="0"/>
                <a:ea typeface="Lato" charset="0"/>
                <a:cs typeface="Lato" charset="0"/>
              </a:rPr>
              <a:t>(base) </a:t>
            </a:r>
            <a:r>
              <a:rPr lang="en-US" altLang="en-US" sz="3300" dirty="0" err="1">
                <a:solidFill>
                  <a:srgbClr val="000000"/>
                </a:solidFill>
                <a:latin typeface="Lato" charset="0"/>
                <a:ea typeface="Lato" charset="0"/>
                <a:cs typeface="Lato" charset="0"/>
              </a:rPr>
              <a:t>p</a:t>
            </a:r>
            <a:r>
              <a:rPr lang="en-US" altLang="en-US" sz="3300" i="1" dirty="0" err="1">
                <a:solidFill>
                  <a:srgbClr val="000000"/>
                </a:solidFill>
                <a:latin typeface="Lato" charset="0"/>
                <a:ea typeface="Lato" charset="0"/>
                <a:cs typeface="Lato" charset="0"/>
              </a:rPr>
              <a:t>K</a:t>
            </a:r>
            <a:r>
              <a:rPr lang="en-US" altLang="en-US" sz="3300" baseline="-25000" dirty="0" err="1">
                <a:solidFill>
                  <a:srgbClr val="000000"/>
                </a:solidFill>
                <a:latin typeface="Lato" charset="0"/>
                <a:ea typeface="Lato" charset="0"/>
                <a:cs typeface="Lato" charset="0"/>
              </a:rPr>
              <a:t>a</a:t>
            </a:r>
            <a:r>
              <a:rPr lang="en-US" altLang="en-US" sz="3300" dirty="0">
                <a:solidFill>
                  <a:srgbClr val="000000"/>
                </a:solidFill>
                <a:latin typeface="Lato" charset="0"/>
                <a:ea typeface="Lato" charset="0"/>
                <a:cs typeface="Lato" charset="0"/>
              </a:rPr>
              <a:t> = 0.67 </a:t>
            </a:r>
            <a:r>
              <a:rPr lang="en-US" altLang="en-US" sz="3300" dirty="0" err="1">
                <a:solidFill>
                  <a:srgbClr val="000000"/>
                </a:solidFill>
                <a:latin typeface="Lato" charset="0"/>
                <a:ea typeface="Lato" charset="0"/>
                <a:cs typeface="Lato" charset="0"/>
              </a:rPr>
              <a:t>ΔG</a:t>
            </a:r>
            <a:r>
              <a:rPr lang="en-US" altLang="en-US" sz="3300" baseline="-25000" dirty="0" err="1">
                <a:solidFill>
                  <a:srgbClr val="000000"/>
                </a:solidFill>
                <a:latin typeface="Lato" charset="0"/>
                <a:ea typeface="Lato" charset="0"/>
                <a:cs typeface="Lato" charset="0"/>
              </a:rPr>
              <a:t>diss</a:t>
            </a:r>
            <a:r>
              <a:rPr lang="en-US" altLang="en-US" sz="3300" dirty="0">
                <a:solidFill>
                  <a:srgbClr val="000000"/>
                </a:solidFill>
                <a:latin typeface="Lato" charset="0"/>
                <a:ea typeface="Lato" charset="0"/>
                <a:cs typeface="Lato" charset="0"/>
              </a:rPr>
              <a:t>/(RT ln(10)) - 2.00</a:t>
            </a:r>
          </a:p>
        </p:txBody>
      </p:sp>
      <p:sp>
        <p:nvSpPr>
          <p:cNvPr id="150533" name="Rectangle 8"/>
          <p:cNvSpPr>
            <a:spLocks noChangeArrowheads="1"/>
          </p:cNvSpPr>
          <p:nvPr/>
        </p:nvSpPr>
        <p:spPr bwMode="auto">
          <a:xfrm>
            <a:off x="864394" y="11631905"/>
            <a:ext cx="1445180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000">
                <a:solidFill>
                  <a:schemeClr val="tx1"/>
                </a:solidFill>
                <a:latin typeface="Helvetica" panose="020B0604020202020204" pitchFamily="34" charset="0"/>
                <a:cs typeface="Arial" panose="020B0604020202020204" pitchFamily="34" charset="0"/>
              </a:defRPr>
            </a:lvl1pPr>
            <a:lvl2pPr>
              <a:defRPr sz="2000">
                <a:solidFill>
                  <a:schemeClr val="tx1"/>
                </a:solidFill>
                <a:latin typeface="Helvetica" panose="020B0604020202020204" pitchFamily="34" charset="0"/>
                <a:cs typeface="Arial" panose="020B0604020202020204" pitchFamily="34" charset="0"/>
              </a:defRPr>
            </a:lvl2pPr>
            <a:lvl3pPr>
              <a:defRPr sz="2000">
                <a:solidFill>
                  <a:schemeClr val="tx1"/>
                </a:solidFill>
                <a:latin typeface="Helvetica" panose="020B0604020202020204" pitchFamily="34" charset="0"/>
                <a:cs typeface="Arial" panose="020B0604020202020204" pitchFamily="34" charset="0"/>
              </a:defRPr>
            </a:lvl3pPr>
            <a:lvl4pPr>
              <a:defRPr sz="2000">
                <a:solidFill>
                  <a:schemeClr val="tx1"/>
                </a:solidFill>
                <a:latin typeface="Helvetica" panose="020B0604020202020204" pitchFamily="34" charset="0"/>
                <a:cs typeface="Arial" panose="020B0604020202020204" pitchFamily="34" charset="0"/>
              </a:defRPr>
            </a:lvl4pPr>
            <a:lvl5pPr>
              <a:defRPr sz="2000">
                <a:solidFill>
                  <a:schemeClr val="tx1"/>
                </a:solidFill>
                <a:latin typeface="Helvetica" panose="020B0604020202020204" pitchFamily="34" charset="0"/>
                <a:cs typeface="Arial" panose="020B0604020202020204" pitchFamily="34" charset="0"/>
              </a:defRPr>
            </a:lvl5pPr>
            <a:lvl6pPr marL="22844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6pPr>
            <a:lvl7pPr marL="27416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7pPr>
            <a:lvl8pPr marL="31988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8pPr>
            <a:lvl9pPr marL="3656013" indent="1588" eaLnBrk="0" fontAlgn="base" hangingPunct="0">
              <a:spcBef>
                <a:spcPct val="0"/>
              </a:spcBef>
              <a:spcAft>
                <a:spcPct val="0"/>
              </a:spcAft>
              <a:defRPr sz="2000">
                <a:solidFill>
                  <a:schemeClr val="tx1"/>
                </a:solidFill>
                <a:latin typeface="Helvetica" panose="020B0604020202020204" pitchFamily="34" charset="0"/>
                <a:cs typeface="Arial" panose="020B0604020202020204" pitchFamily="34" charset="0"/>
              </a:defRPr>
            </a:lvl9pPr>
          </a:lstStyle>
          <a:p>
            <a:pPr algn="l" eaLnBrk="1" hangingPunct="1"/>
            <a:r>
              <a:rPr lang="en-US" altLang="en-US" sz="3300" dirty="0">
                <a:solidFill>
                  <a:srgbClr val="000000"/>
                </a:solidFill>
                <a:latin typeface="Lato" charset="0"/>
                <a:ea typeface="Lato" charset="0"/>
                <a:cs typeface="Lato" charset="0"/>
              </a:rPr>
              <a:t>See </a:t>
            </a:r>
            <a:r>
              <a:rPr lang="en-US" altLang="en-US" sz="3300" dirty="0">
                <a:solidFill>
                  <a:srgbClr val="000000"/>
                </a:solidFill>
                <a:latin typeface="Lato" charset="0"/>
                <a:ea typeface="Lato" charset="0"/>
                <a:cs typeface="Lato" charset="0"/>
                <a:hlinkClick r:id="rId4"/>
              </a:rPr>
              <a:t>COSMO-RS tutorials </a:t>
            </a:r>
            <a:r>
              <a:rPr lang="en-US" altLang="en-US" sz="3300" dirty="0">
                <a:solidFill>
                  <a:srgbClr val="000000"/>
                </a:solidFill>
                <a:latin typeface="Lato" charset="0"/>
                <a:ea typeface="Lato" charset="0"/>
                <a:cs typeface="Lato" charset="0"/>
              </a:rPr>
              <a:t>and </a:t>
            </a:r>
            <a:r>
              <a:rPr lang="en-US" altLang="en-US" sz="3300" dirty="0" smtClean="0">
                <a:solidFill>
                  <a:srgbClr val="000000"/>
                </a:solidFill>
                <a:latin typeface="Lato" charset="0"/>
                <a:ea typeface="Lato" charset="0"/>
                <a:cs typeface="Lato" charset="0"/>
              </a:rPr>
              <a:t>work </a:t>
            </a:r>
            <a:r>
              <a:rPr lang="en-US" altLang="en-US" sz="3300" dirty="0">
                <a:solidFill>
                  <a:srgbClr val="000000"/>
                </a:solidFill>
                <a:latin typeface="Lato" charset="0"/>
                <a:ea typeface="Lato" charset="0"/>
                <a:cs typeface="Lato" charset="0"/>
              </a:rPr>
              <a:t>by Michelle </a:t>
            </a:r>
            <a:r>
              <a:rPr lang="en-US" altLang="en-US" sz="3300" dirty="0" err="1" smtClean="0">
                <a:solidFill>
                  <a:srgbClr val="000000"/>
                </a:solidFill>
                <a:latin typeface="Lato" charset="0"/>
                <a:ea typeface="Lato" charset="0"/>
                <a:cs typeface="Lato" charset="0"/>
              </a:rPr>
              <a:t>Coote</a:t>
            </a:r>
            <a:r>
              <a:rPr lang="en-US" altLang="en-US" sz="3300" dirty="0" smtClean="0">
                <a:solidFill>
                  <a:srgbClr val="000000"/>
                </a:solidFill>
                <a:latin typeface="Lato" charset="0"/>
                <a:ea typeface="Lato" charset="0"/>
                <a:cs typeface="Lato" charset="0"/>
              </a:rPr>
              <a:t> &amp; </a:t>
            </a:r>
            <a:r>
              <a:rPr lang="en-US" altLang="en-US" sz="3300" dirty="0" err="1" smtClean="0">
                <a:solidFill>
                  <a:srgbClr val="000000"/>
                </a:solidFill>
                <a:latin typeface="Lato" charset="0"/>
                <a:ea typeface="Lato" charset="0"/>
                <a:cs typeface="Lato" charset="0"/>
              </a:rPr>
              <a:t>Junming</a:t>
            </a:r>
            <a:r>
              <a:rPr lang="en-US" altLang="en-US" sz="3300" dirty="0" smtClean="0">
                <a:solidFill>
                  <a:srgbClr val="000000"/>
                </a:solidFill>
                <a:latin typeface="Lato" charset="0"/>
                <a:ea typeface="Lato" charset="0"/>
                <a:cs typeface="Lato" charset="0"/>
              </a:rPr>
              <a:t> Ho</a:t>
            </a:r>
            <a:endParaRPr lang="en-US" altLang="en-US" sz="3300" dirty="0">
              <a:solidFill>
                <a:srgbClr val="000000"/>
              </a:solidFill>
              <a:latin typeface="Lato" charset="0"/>
              <a:ea typeface="Lato" charset="0"/>
              <a:cs typeface="Lato" charset="0"/>
            </a:endParaRPr>
          </a:p>
        </p:txBody>
      </p:sp>
      <p:sp>
        <p:nvSpPr>
          <p:cNvPr id="6" name="Title 3"/>
          <p:cNvSpPr txBox="1">
            <a:spLocks/>
          </p:cNvSpPr>
          <p:nvPr/>
        </p:nvSpPr>
        <p:spPr>
          <a:xfrm>
            <a:off x="597984" y="232706"/>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err="1"/>
              <a:t>pK</a:t>
            </a:r>
            <a:r>
              <a:rPr lang="en-US" sz="7575" baseline="-25000" dirty="0" err="1"/>
              <a:t>a</a:t>
            </a:r>
            <a:r>
              <a:rPr lang="en-US" sz="7575" dirty="0"/>
              <a:t> values: fitting </a:t>
            </a:r>
            <a:r>
              <a:rPr lang="en-US" sz="7575" dirty="0" err="1"/>
              <a:t>ΔG</a:t>
            </a:r>
            <a:r>
              <a:rPr lang="en-US" sz="7575" baseline="-25000" dirty="0" err="1"/>
              <a:t>diss</a:t>
            </a:r>
            <a:endParaRPr lang="en-US" sz="7575" baseline="-25000" dirty="0"/>
          </a:p>
        </p:txBody>
      </p:sp>
    </p:spTree>
    <p:extLst>
      <p:ext uri="{BB962C8B-B14F-4D97-AF65-F5344CB8AC3E}">
        <p14:creationId xmlns:p14="http://schemas.microsoft.com/office/powerpoint/2010/main" val="1614140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Rectangle 12"/>
          <p:cNvSpPr>
            <a:spLocks noChangeArrowheads="1"/>
          </p:cNvSpPr>
          <p:nvPr/>
        </p:nvSpPr>
        <p:spPr bwMode="auto">
          <a:xfrm>
            <a:off x="869135" y="2049518"/>
            <a:ext cx="9421170"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4950">
                <a:latin typeface="Lato" charset="0"/>
                <a:ea typeface="Lato" charset="0"/>
                <a:cs typeface="Lato" charset="0"/>
                <a:sym typeface="Symbol" panose="05050102010706020507" pitchFamily="18" charset="2"/>
              </a:rPr>
              <a:t>log P</a:t>
            </a:r>
            <a:r>
              <a:rPr lang="en-US" altLang="en-US" sz="4950" baseline="-25000">
                <a:latin typeface="Lato" charset="0"/>
                <a:ea typeface="Lato" charset="0"/>
                <a:cs typeface="Lato" charset="0"/>
              </a:rPr>
              <a:t>A/B</a:t>
            </a:r>
            <a:r>
              <a:rPr lang="en-US" altLang="en-US" sz="4950">
                <a:latin typeface="Lato" charset="0"/>
                <a:ea typeface="Lato" charset="0"/>
                <a:cs typeface="Lato" charset="0"/>
                <a:sym typeface="Symbol" panose="05050102010706020507" pitchFamily="18" charset="2"/>
              </a:rPr>
              <a:t> = log {[solute]</a:t>
            </a:r>
            <a:r>
              <a:rPr lang="en-US" altLang="en-US" sz="4950" baseline="-25000">
                <a:latin typeface="Lato" charset="0"/>
                <a:ea typeface="Lato" charset="0"/>
                <a:cs typeface="Lato" charset="0"/>
              </a:rPr>
              <a:t>A</a:t>
            </a:r>
            <a:r>
              <a:rPr lang="en-US" altLang="en-US" sz="4950">
                <a:latin typeface="Lato" charset="0"/>
                <a:ea typeface="Lato" charset="0"/>
                <a:cs typeface="Lato" charset="0"/>
                <a:sym typeface="Symbol" panose="05050102010706020507" pitchFamily="18" charset="2"/>
              </a:rPr>
              <a:t>/[solute]</a:t>
            </a:r>
            <a:r>
              <a:rPr lang="en-US" altLang="en-US" sz="4950" baseline="-25000">
                <a:latin typeface="Lato" charset="0"/>
                <a:ea typeface="Lato" charset="0"/>
                <a:cs typeface="Lato" charset="0"/>
              </a:rPr>
              <a:t>B</a:t>
            </a:r>
            <a:r>
              <a:rPr lang="en-US" altLang="en-US" sz="4950">
                <a:latin typeface="Lato" charset="0"/>
                <a:ea typeface="Lato" charset="0"/>
                <a:cs typeface="Lato" charset="0"/>
              </a:rPr>
              <a:t>}</a:t>
            </a:r>
            <a:endParaRPr lang="en-US" altLang="en-US" sz="4950">
              <a:latin typeface="Lato" charset="0"/>
              <a:ea typeface="Lato" charset="0"/>
              <a:cs typeface="Lato" charset="0"/>
              <a:sym typeface="Symbol" panose="05050102010706020507" pitchFamily="18" charset="2"/>
            </a:endParaRPr>
          </a:p>
        </p:txBody>
      </p:sp>
      <p:pic>
        <p:nvPicPr>
          <p:cNvPr id="154629" name="Picture 14" descr="t4_part_ex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145" y="2903598"/>
            <a:ext cx="14385831" cy="855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0" name="Rectangle 15"/>
          <p:cNvSpPr>
            <a:spLocks noChangeArrowheads="1"/>
          </p:cNvSpPr>
          <p:nvPr/>
        </p:nvSpPr>
        <p:spPr bwMode="auto">
          <a:xfrm>
            <a:off x="655135" y="11717497"/>
            <a:ext cx="984917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100" dirty="0">
                <a:latin typeface="Lato" charset="0"/>
                <a:ea typeface="Lato" charset="0"/>
                <a:cs typeface="Lato" charset="0"/>
              </a:rPr>
              <a:t>Experimental values taken from: A. </a:t>
            </a:r>
            <a:r>
              <a:rPr lang="en-US" altLang="en-US" sz="2100" dirty="0" err="1">
                <a:latin typeface="Lato" charset="0"/>
                <a:ea typeface="Lato" charset="0"/>
                <a:cs typeface="Lato" charset="0"/>
              </a:rPr>
              <a:t>Klamt</a:t>
            </a:r>
            <a:r>
              <a:rPr lang="en-US" altLang="en-US" sz="2100" dirty="0">
                <a:latin typeface="Lato" charset="0"/>
                <a:ea typeface="Lato" charset="0"/>
                <a:cs typeface="Lato" charset="0"/>
              </a:rPr>
              <a:t> et al., J. Phys. Chem. A 102 (1998) 5074</a:t>
            </a:r>
          </a:p>
        </p:txBody>
      </p:sp>
      <p:sp>
        <p:nvSpPr>
          <p:cNvPr id="9" name="Title 3"/>
          <p:cNvSpPr txBox="1">
            <a:spLocks/>
          </p:cNvSpPr>
          <p:nvPr/>
        </p:nvSpPr>
        <p:spPr>
          <a:xfrm>
            <a:off x="655135" y="371475"/>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Partition coefficients (</a:t>
            </a:r>
            <a:r>
              <a:rPr lang="en-US" sz="7575" dirty="0" err="1"/>
              <a:t>logP</a:t>
            </a:r>
            <a:r>
              <a:rPr lang="en-US" sz="7575" dirty="0"/>
              <a:t>)</a:t>
            </a:r>
            <a:endParaRPr lang="en-US" sz="7575" baseline="-25000" dirty="0"/>
          </a:p>
        </p:txBody>
      </p:sp>
    </p:spTree>
    <p:extLst>
      <p:ext uri="{BB962C8B-B14F-4D97-AF65-F5344CB8AC3E}">
        <p14:creationId xmlns:p14="http://schemas.microsoft.com/office/powerpoint/2010/main" val="1430233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4" name="Picture 4" descr="SO2 solubility in Ionic Liquids"/>
          <p:cNvPicPr>
            <a:picLocks noChangeAspect="1" noChangeArrowheads="1"/>
          </p:cNvPicPr>
          <p:nvPr/>
        </p:nvPicPr>
        <p:blipFill>
          <a:blip r:embed="rId3" cstate="print"/>
          <a:srcRect l="57600"/>
          <a:stretch>
            <a:fillRect/>
          </a:stretch>
        </p:blipFill>
        <p:spPr bwMode="auto">
          <a:xfrm>
            <a:off x="11983057" y="2436009"/>
            <a:ext cx="5457267" cy="5405911"/>
          </a:xfrm>
          <a:prstGeom prst="rect">
            <a:avLst/>
          </a:prstGeom>
          <a:noFill/>
        </p:spPr>
      </p:pic>
      <p:sp>
        <p:nvSpPr>
          <p:cNvPr id="7" name="Rectangle 6"/>
          <p:cNvSpPr/>
          <p:nvPr/>
        </p:nvSpPr>
        <p:spPr>
          <a:xfrm>
            <a:off x="462592" y="11792955"/>
            <a:ext cx="12679784" cy="461665"/>
          </a:xfrm>
          <a:prstGeom prst="rect">
            <a:avLst/>
          </a:prstGeom>
        </p:spPr>
        <p:txBody>
          <a:bodyPr wrap="square">
            <a:spAutoFit/>
          </a:bodyPr>
          <a:lstStyle/>
          <a:p>
            <a:pPr algn="l"/>
            <a:r>
              <a:rPr lang="en-US" sz="2400" dirty="0">
                <a:latin typeface="Lato" charset="0"/>
                <a:ea typeface="Lato" charset="0"/>
                <a:cs typeface="Lato" charset="0"/>
              </a:rPr>
              <a:t>Z. Lei, C. Dai, and B. Chen, </a:t>
            </a:r>
            <a:r>
              <a:rPr lang="en-US" sz="2400" i="1" dirty="0">
                <a:latin typeface="Lato" charset="0"/>
                <a:ea typeface="Lato" charset="0"/>
                <a:cs typeface="Lato" charset="0"/>
              </a:rPr>
              <a:t>Gas Solubility in Ionic Liquids</a:t>
            </a:r>
            <a:r>
              <a:rPr lang="en-US" sz="2400" dirty="0">
                <a:latin typeface="Lato" charset="0"/>
                <a:ea typeface="Lato" charset="0"/>
                <a:cs typeface="Lato" charset="0"/>
              </a:rPr>
              <a:t>, </a:t>
            </a:r>
            <a:r>
              <a:rPr lang="en-US" sz="2400" dirty="0">
                <a:latin typeface="Lato" charset="0"/>
                <a:ea typeface="Lato" charset="0"/>
                <a:cs typeface="Lato" charset="0"/>
                <a:hlinkClick r:id="rId4"/>
              </a:rPr>
              <a:t>Chem. Rev., </a:t>
            </a:r>
            <a:r>
              <a:rPr lang="en-US" sz="2400" b="1" dirty="0">
                <a:latin typeface="Lato" charset="0"/>
                <a:ea typeface="Lato" charset="0"/>
                <a:cs typeface="Lato" charset="0"/>
                <a:hlinkClick r:id="rId4"/>
              </a:rPr>
              <a:t>114</a:t>
            </a:r>
            <a:r>
              <a:rPr lang="en-US" sz="2400" dirty="0">
                <a:latin typeface="Lato" charset="0"/>
                <a:ea typeface="Lato" charset="0"/>
                <a:cs typeface="Lato" charset="0"/>
                <a:hlinkClick r:id="rId4"/>
              </a:rPr>
              <a:t>, 1289−1326 (2014)</a:t>
            </a:r>
            <a:r>
              <a:rPr lang="en-US" sz="2400" dirty="0">
                <a:latin typeface="Lato" charset="0"/>
                <a:ea typeface="Lato" charset="0"/>
                <a:cs typeface="Lato" charset="0"/>
              </a:rPr>
              <a:t>.</a:t>
            </a:r>
          </a:p>
        </p:txBody>
      </p:sp>
      <p:pic>
        <p:nvPicPr>
          <p:cNvPr id="1689602" name="Picture 2" descr="SO2 solubility in Ionic Liquids"/>
          <p:cNvPicPr>
            <a:picLocks noChangeAspect="1" noChangeArrowheads="1"/>
          </p:cNvPicPr>
          <p:nvPr/>
        </p:nvPicPr>
        <p:blipFill>
          <a:blip r:embed="rId3" cstate="print"/>
          <a:srcRect r="42514"/>
          <a:stretch>
            <a:fillRect/>
          </a:stretch>
        </p:blipFill>
        <p:spPr bwMode="auto">
          <a:xfrm>
            <a:off x="707604" y="2217724"/>
            <a:ext cx="9807996" cy="7166050"/>
          </a:xfrm>
          <a:prstGeom prst="rect">
            <a:avLst/>
          </a:prstGeom>
          <a:noFill/>
        </p:spPr>
      </p:pic>
      <p:sp>
        <p:nvSpPr>
          <p:cNvPr id="12" name="Tekstvak 2"/>
          <p:cNvSpPr txBox="1">
            <a:spLocks noChangeArrowheads="1"/>
          </p:cNvSpPr>
          <p:nvPr/>
        </p:nvSpPr>
        <p:spPr bwMode="auto">
          <a:xfrm>
            <a:off x="707604" y="9602059"/>
            <a:ext cx="12144308" cy="1754326"/>
          </a:xfrm>
          <a:prstGeom prst="rect">
            <a:avLst/>
          </a:prstGeom>
          <a:noFill/>
          <a:ln w="9525">
            <a:noFill/>
            <a:miter lim="800000"/>
            <a:headEnd/>
            <a:tailEnd/>
          </a:ln>
        </p:spPr>
        <p:txBody>
          <a:bodyPr wrap="square">
            <a:spAutoFit/>
          </a:bodyPr>
          <a:lstStyle/>
          <a:p>
            <a:pPr algn="l">
              <a:buFont typeface="Arial" pitchFamily="34" charset="0"/>
              <a:buChar char="•"/>
            </a:pPr>
            <a:r>
              <a:rPr lang="nl-NL" sz="3600" dirty="0">
                <a:latin typeface="Lato" charset="0"/>
                <a:ea typeface="Lato" charset="0"/>
                <a:cs typeface="Lato" charset="0"/>
              </a:rPr>
              <a:t> Prediction beyond parametrization (opposed to UNIFAC)</a:t>
            </a:r>
          </a:p>
          <a:p>
            <a:pPr algn="l">
              <a:buFont typeface="Arial" pitchFamily="34" charset="0"/>
              <a:buChar char="•"/>
            </a:pPr>
            <a:r>
              <a:rPr lang="nl-NL" sz="3600" dirty="0">
                <a:latin typeface="Lato" charset="0"/>
                <a:ea typeface="Lato" charset="0"/>
                <a:cs typeface="Lato" charset="0"/>
              </a:rPr>
              <a:t> Works well for SO</a:t>
            </a:r>
            <a:r>
              <a:rPr lang="nl-NL" sz="3600" baseline="-25000" dirty="0">
                <a:latin typeface="Lato" charset="0"/>
                <a:ea typeface="Lato" charset="0"/>
                <a:cs typeface="Lato" charset="0"/>
              </a:rPr>
              <a:t>2</a:t>
            </a:r>
            <a:r>
              <a:rPr lang="nl-NL" sz="3600" dirty="0">
                <a:latin typeface="Lato" charset="0"/>
                <a:ea typeface="Lato" charset="0"/>
                <a:cs typeface="Lato" charset="0"/>
              </a:rPr>
              <a:t> solubilities</a:t>
            </a:r>
          </a:p>
          <a:p>
            <a:pPr algn="l">
              <a:buFont typeface="Arial" pitchFamily="34" charset="0"/>
              <a:buChar char="•"/>
            </a:pPr>
            <a:r>
              <a:rPr lang="nl-NL" sz="3600" dirty="0">
                <a:latin typeface="Lato" charset="0"/>
                <a:ea typeface="Lato" charset="0"/>
                <a:cs typeface="Lato" charset="0"/>
              </a:rPr>
              <a:t> Improvements needed for CO</a:t>
            </a:r>
            <a:r>
              <a:rPr lang="nl-NL" sz="3600" baseline="-25000" dirty="0">
                <a:latin typeface="Lato" charset="0"/>
                <a:ea typeface="Lato" charset="0"/>
                <a:cs typeface="Lato" charset="0"/>
              </a:rPr>
              <a:t>2</a:t>
            </a:r>
            <a:endParaRPr lang="nl-NL" sz="3600" dirty="0">
              <a:latin typeface="Lato" charset="0"/>
              <a:ea typeface="Lato" charset="0"/>
              <a:cs typeface="Lato" charset="0"/>
            </a:endParaRPr>
          </a:p>
        </p:txBody>
      </p:sp>
      <p:sp>
        <p:nvSpPr>
          <p:cNvPr id="9" name="Title 3"/>
          <p:cNvSpPr txBox="1">
            <a:spLocks/>
          </p:cNvSpPr>
          <p:nvPr/>
        </p:nvSpPr>
        <p:spPr>
          <a:xfrm>
            <a:off x="462592" y="228600"/>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COSMO-RS VLE: </a:t>
            </a:r>
            <a:r>
              <a:rPr lang="en-US" sz="7575" dirty="0"/>
              <a:t>solubility in ionic liquids</a:t>
            </a:r>
          </a:p>
        </p:txBody>
      </p:sp>
    </p:spTree>
    <p:extLst>
      <p:ext uri="{BB962C8B-B14F-4D97-AF65-F5344CB8AC3E}">
        <p14:creationId xmlns:p14="http://schemas.microsoft.com/office/powerpoint/2010/main" val="1707380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GUI: build, run &amp; analyze</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015" y="1340078"/>
            <a:ext cx="4904972" cy="433841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220" y="5279222"/>
            <a:ext cx="4190902" cy="399584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589" y="8993529"/>
            <a:ext cx="6636591" cy="3649091"/>
          </a:xfrm>
          <a:prstGeom prst="rect">
            <a:avLst/>
          </a:prstGeom>
        </p:spPr>
      </p:pic>
      <p:pic>
        <p:nvPicPr>
          <p:cNvPr id="16" name="Afbeelding 1" descr="ter_vapor.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09894" y="9148634"/>
            <a:ext cx="5941815" cy="32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20351" y="1402480"/>
            <a:ext cx="6775771" cy="4335455"/>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576" y="5279222"/>
            <a:ext cx="5700894" cy="3674276"/>
          </a:xfrm>
          <a:prstGeom prst="rect">
            <a:avLst/>
          </a:prstGeom>
        </p:spPr>
      </p:pic>
      <p:pic>
        <p:nvPicPr>
          <p:cNvPr id="4" name="Picture 3"/>
          <p:cNvPicPr>
            <a:picLocks noChangeAspect="1"/>
          </p:cNvPicPr>
          <p:nvPr/>
        </p:nvPicPr>
        <p:blipFill>
          <a:blip r:embed="rId9"/>
          <a:stretch>
            <a:fillRect/>
          </a:stretch>
        </p:blipFill>
        <p:spPr>
          <a:xfrm>
            <a:off x="4444690" y="1402480"/>
            <a:ext cx="6493656" cy="4213611"/>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73835" y="5206472"/>
            <a:ext cx="6552332" cy="4019893"/>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051709" y="9669671"/>
            <a:ext cx="7951055" cy="2197334"/>
          </a:xfrm>
          <a:prstGeom prst="rect">
            <a:avLst/>
          </a:prstGeom>
        </p:spPr>
      </p:pic>
    </p:spTree>
    <p:extLst>
      <p:ext uri="{BB962C8B-B14F-4D97-AF65-F5344CB8AC3E}">
        <p14:creationId xmlns:p14="http://schemas.microsoft.com/office/powerpoint/2010/main" val="28691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Summary</a:t>
            </a:r>
            <a:endParaRPr lang="en-US" dirty="0"/>
          </a:p>
        </p:txBody>
      </p:sp>
      <p:sp>
        <p:nvSpPr>
          <p:cNvPr id="3" name="Content Placeholder 2"/>
          <p:cNvSpPr>
            <a:spLocks noGrp="1"/>
          </p:cNvSpPr>
          <p:nvPr>
            <p:ph sz="quarter" idx="11"/>
          </p:nvPr>
        </p:nvSpPr>
        <p:spPr>
          <a:xfrm>
            <a:off x="655134" y="1771075"/>
            <a:ext cx="11774991" cy="10430449"/>
          </a:xfrm>
        </p:spPr>
        <p:txBody>
          <a:bodyPr>
            <a:normAutofit lnSpcReduction="10000"/>
          </a:bodyPr>
          <a:lstStyle/>
          <a:p>
            <a:r>
              <a:rPr lang="en-US" dirty="0" smtClean="0"/>
              <a:t>Molecular DFT with ADF</a:t>
            </a:r>
          </a:p>
          <a:p>
            <a:pPr lvl="1"/>
            <a:r>
              <a:rPr lang="en-US" dirty="0" smtClean="0"/>
              <a:t>Unique features for organic electronics</a:t>
            </a:r>
          </a:p>
          <a:p>
            <a:pPr lvl="1"/>
            <a:r>
              <a:rPr lang="en-US" dirty="0" smtClean="0"/>
              <a:t>Fast + accurate TDDFT - nanoparticle optical properties</a:t>
            </a:r>
          </a:p>
          <a:p>
            <a:pPr lvl="1"/>
            <a:endParaRPr lang="en-US" dirty="0"/>
          </a:p>
          <a:p>
            <a:r>
              <a:rPr lang="en-US" dirty="0"/>
              <a:t>BAND </a:t>
            </a:r>
            <a:r>
              <a:rPr lang="en-US" dirty="0" smtClean="0"/>
              <a:t>AO-based</a:t>
            </a:r>
          </a:p>
          <a:p>
            <a:pPr lvl="1"/>
            <a:r>
              <a:rPr lang="en-US" dirty="0" smtClean="0"/>
              <a:t>Optical and electronic properties of 2D systems</a:t>
            </a:r>
          </a:p>
          <a:p>
            <a:pPr lvl="1"/>
            <a:r>
              <a:rPr lang="en-US" dirty="0" smtClean="0"/>
              <a:t>Easy orbital &amp; density analysis</a:t>
            </a:r>
          </a:p>
          <a:p>
            <a:pPr lvl="1"/>
            <a:r>
              <a:rPr lang="en-US" dirty="0" smtClean="0"/>
              <a:t>NEGF: Charge and spin transport</a:t>
            </a:r>
          </a:p>
          <a:p>
            <a:pPr lvl="1"/>
            <a:endParaRPr lang="en-US" dirty="0"/>
          </a:p>
          <a:p>
            <a:r>
              <a:rPr lang="en-US" dirty="0" smtClean="0"/>
              <a:t>DFTB: faster more approximate</a:t>
            </a:r>
          </a:p>
          <a:p>
            <a:pPr lvl="1"/>
            <a:r>
              <a:rPr lang="en-US" dirty="0" smtClean="0"/>
              <a:t>Spectroscopy, reactivity, dynamics</a:t>
            </a:r>
          </a:p>
          <a:p>
            <a:pPr lvl="1"/>
            <a:r>
              <a:rPr lang="en-US" dirty="0" smtClean="0"/>
              <a:t>NEGF: transmission, charge transport</a:t>
            </a:r>
          </a:p>
          <a:p>
            <a:pPr lvl="1"/>
            <a:endParaRPr lang="en-US" dirty="0" smtClean="0"/>
          </a:p>
          <a:p>
            <a:r>
              <a:rPr lang="en-US" dirty="0" err="1" smtClean="0"/>
              <a:t>ReaxFF</a:t>
            </a:r>
            <a:r>
              <a:rPr lang="en-US" dirty="0" smtClean="0"/>
              <a:t>: reactive MD large, complex systems</a:t>
            </a:r>
          </a:p>
          <a:p>
            <a:pPr lvl="1"/>
            <a:r>
              <a:rPr lang="en-US" dirty="0" smtClean="0"/>
              <a:t>Monte Carlo methods to speed up time / equilibrium</a:t>
            </a:r>
          </a:p>
          <a:p>
            <a:pPr lvl="1"/>
            <a:r>
              <a:rPr lang="en-US" dirty="0" smtClean="0"/>
              <a:t>New: </a:t>
            </a:r>
            <a:r>
              <a:rPr lang="en-US" dirty="0" err="1" smtClean="0"/>
              <a:t>eReaxFF</a:t>
            </a:r>
            <a:r>
              <a:rPr lang="en-US" dirty="0" smtClean="0"/>
              <a:t> for batteries / Redox reactions</a:t>
            </a:r>
          </a:p>
          <a:p>
            <a:pPr lvl="1"/>
            <a:endParaRPr lang="en-US" dirty="0"/>
          </a:p>
          <a:p>
            <a:r>
              <a:rPr lang="en-US" dirty="0"/>
              <a:t>Synergy </a:t>
            </a:r>
            <a:r>
              <a:rPr lang="en-US" dirty="0" smtClean="0"/>
              <a:t>between all modules + GUI</a:t>
            </a:r>
          </a:p>
        </p:txBody>
      </p:sp>
      <p:pic>
        <p:nvPicPr>
          <p:cNvPr id="11" name="Picture 10" descr="Screen Shot 2014-08-07 at 16.48.5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00020" y="885538"/>
            <a:ext cx="5906563" cy="3349578"/>
          </a:xfrm>
          <a:prstGeom prst="rect">
            <a:avLst/>
          </a:prstGeom>
        </p:spPr>
      </p:pic>
      <p:pic>
        <p:nvPicPr>
          <p:cNvPr id="12" name="Picture 3"/>
          <p:cNvPicPr>
            <a:picLocks noChangeAspect="1" noChangeArrowheads="1"/>
          </p:cNvPicPr>
          <p:nvPr/>
        </p:nvPicPr>
        <p:blipFill>
          <a:blip r:embed="rId3" cstate="print"/>
          <a:srcRect l="12432" t="17515" r="4781" b="9553"/>
          <a:stretch>
            <a:fillRect/>
          </a:stretch>
        </p:blipFill>
        <p:spPr bwMode="auto">
          <a:xfrm>
            <a:off x="12217166" y="5120653"/>
            <a:ext cx="5840922" cy="3090364"/>
          </a:xfrm>
          <a:prstGeom prst="rect">
            <a:avLst/>
          </a:prstGeom>
          <a:noFill/>
          <a:ln w="9525">
            <a:noFill/>
            <a:miter lim="800000"/>
            <a:headEnd/>
            <a:tailEnd/>
          </a:ln>
          <a:effectLst/>
        </p:spPr>
      </p:pic>
      <p:pic>
        <p:nvPicPr>
          <p:cNvPr id="17" name="Picture 16" descr="C:\Users\goumans\Documents\News items - articles\pictures\Li_SWCNT_Discharge.png"/>
          <p:cNvPicPr>
            <a:picLocks noChangeAspect="1" noChangeArrowheads="1"/>
          </p:cNvPicPr>
          <p:nvPr/>
        </p:nvPicPr>
        <p:blipFill rotWithShape="1">
          <a:blip r:embed="rId4" cstate="print"/>
          <a:srcRect t="48246" r="49723"/>
          <a:stretch/>
        </p:blipFill>
        <p:spPr bwMode="auto">
          <a:xfrm>
            <a:off x="12361691" y="8617887"/>
            <a:ext cx="5744892" cy="3583637"/>
          </a:xfrm>
          <a:prstGeom prst="rect">
            <a:avLst/>
          </a:prstGeom>
          <a:noFill/>
        </p:spPr>
      </p:pic>
    </p:spTree>
    <p:extLst>
      <p:ext uri="{BB962C8B-B14F-4D97-AF65-F5344CB8AC3E}">
        <p14:creationId xmlns:p14="http://schemas.microsoft.com/office/powerpoint/2010/main" val="1786342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9762" name="Picture 2"/>
          <p:cNvPicPr>
            <a:picLocks noChangeAspect="1" noChangeArrowheads="1"/>
          </p:cNvPicPr>
          <p:nvPr/>
        </p:nvPicPr>
        <p:blipFill>
          <a:blip r:embed="rId2" cstate="print"/>
          <a:srcRect/>
          <a:stretch>
            <a:fillRect/>
          </a:stretch>
        </p:blipFill>
        <p:spPr bwMode="auto">
          <a:xfrm>
            <a:off x="1" y="514280"/>
            <a:ext cx="18287998" cy="10376168"/>
          </a:xfrm>
          <a:prstGeom prst="rect">
            <a:avLst/>
          </a:prstGeom>
          <a:noFill/>
          <a:ln w="9525">
            <a:noFill/>
            <a:miter lim="800000"/>
            <a:headEnd/>
            <a:tailEnd/>
          </a:ln>
        </p:spPr>
      </p:pic>
      <p:sp>
        <p:nvSpPr>
          <p:cNvPr id="3" name="Rectangle 2"/>
          <p:cNvSpPr/>
          <p:nvPr/>
        </p:nvSpPr>
        <p:spPr>
          <a:xfrm>
            <a:off x="-1" y="11178481"/>
            <a:ext cx="18287999" cy="1077218"/>
          </a:xfrm>
          <a:prstGeom prst="rect">
            <a:avLst/>
          </a:prstGeom>
        </p:spPr>
        <p:txBody>
          <a:bodyPr wrap="square">
            <a:spAutoFit/>
          </a:bodyPr>
          <a:lstStyle/>
          <a:p>
            <a:r>
              <a:rPr lang="en-US" sz="3200" dirty="0"/>
              <a:t>Recent </a:t>
            </a:r>
            <a:r>
              <a:rPr lang="en-US" sz="3200" dirty="0" err="1"/>
              <a:t>pNMR</a:t>
            </a:r>
            <a:r>
              <a:rPr lang="en-US" sz="3200" dirty="0"/>
              <a:t> paper: Direct Detection of </a:t>
            </a:r>
            <a:r>
              <a:rPr lang="en-US" sz="3200" baseline="30000" dirty="0"/>
              <a:t>17</a:t>
            </a:r>
            <a:r>
              <a:rPr lang="en-US" sz="3200" dirty="0"/>
              <a:t>O in </a:t>
            </a:r>
            <a:r>
              <a:rPr lang="en-US" sz="3200" dirty="0" err="1"/>
              <a:t>Gd</a:t>
            </a:r>
            <a:r>
              <a:rPr lang="en-US" sz="3200" dirty="0"/>
              <a:t>(DOTA)] by NMR Spectroscopy, </a:t>
            </a:r>
            <a:r>
              <a:rPr lang="en-US" sz="3200" dirty="0">
                <a:hlinkClick r:id="rId3"/>
              </a:rPr>
              <a:t>Chem. Eur. J.  </a:t>
            </a:r>
            <a:r>
              <a:rPr lang="en-US" sz="3200" b="1" dirty="0">
                <a:hlinkClick r:id="rId3"/>
              </a:rPr>
              <a:t>21</a:t>
            </a:r>
            <a:r>
              <a:rPr lang="en-US" sz="3200" dirty="0">
                <a:hlinkClick r:id="rId3"/>
              </a:rPr>
              <a:t>, 1955-1960 (2015)</a:t>
            </a:r>
            <a:endParaRPr lang="en-US" sz="3200" dirty="0"/>
          </a:p>
        </p:txBody>
      </p:sp>
    </p:spTree>
    <p:extLst>
      <p:ext uri="{BB962C8B-B14F-4D97-AF65-F5344CB8AC3E}">
        <p14:creationId xmlns:p14="http://schemas.microsoft.com/office/powerpoint/2010/main" val="1628067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50274"/>
            <a:ext cx="18288000" cy="1567923"/>
          </a:xfrm>
        </p:spPr>
        <p:txBody>
          <a:bodyPr>
            <a:noAutofit/>
          </a:bodyPr>
          <a:lstStyle/>
          <a:p>
            <a:pPr eaLnBrk="1" hangingPunct="1">
              <a:defRPr/>
            </a:pPr>
            <a:r>
              <a:rPr lang="en-US" altLang="ja-JP" sz="7200" dirty="0"/>
              <a:t>CV-DFT works for charge-separated states</a:t>
            </a:r>
          </a:p>
        </p:txBody>
      </p:sp>
      <p:pic>
        <p:nvPicPr>
          <p:cNvPr id="2" name="Picture 1"/>
          <p:cNvPicPr>
            <a:picLocks noChangeAspect="1"/>
          </p:cNvPicPr>
          <p:nvPr/>
        </p:nvPicPr>
        <p:blipFill rotWithShape="1">
          <a:blip r:embed="rId3" cstate="print"/>
          <a:srcRect l="5381" t="4954" r="7186" b="4224"/>
          <a:stretch/>
        </p:blipFill>
        <p:spPr>
          <a:xfrm>
            <a:off x="520201" y="1413266"/>
            <a:ext cx="10268882" cy="6048793"/>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blip>
          <a:srcRect l="12287" t="-11200" r="-288" b="11200"/>
          <a:stretch/>
        </p:blipFill>
        <p:spPr>
          <a:xfrm>
            <a:off x="11309283" y="914482"/>
            <a:ext cx="6263844" cy="5806794"/>
          </a:xfrm>
          <a:prstGeom prst="rect">
            <a:avLst/>
          </a:prstGeom>
        </p:spPr>
      </p:pic>
      <p:pic>
        <p:nvPicPr>
          <p:cNvPr id="4" name="Picture 3"/>
          <p:cNvPicPr>
            <a:picLocks noChangeAspect="1"/>
          </p:cNvPicPr>
          <p:nvPr/>
        </p:nvPicPr>
        <p:blipFill rotWithShape="1">
          <a:blip r:embed="rId5" cstate="print"/>
          <a:srcRect t="10572"/>
          <a:stretch/>
        </p:blipFill>
        <p:spPr>
          <a:xfrm>
            <a:off x="11055346" y="7585484"/>
            <a:ext cx="6771717" cy="4938988"/>
          </a:xfrm>
          <a:prstGeom prst="rect">
            <a:avLst/>
          </a:prstGeom>
        </p:spPr>
      </p:pic>
      <p:sp>
        <p:nvSpPr>
          <p:cNvPr id="5" name="Rectangle 4"/>
          <p:cNvSpPr/>
          <p:nvPr/>
        </p:nvSpPr>
        <p:spPr>
          <a:xfrm>
            <a:off x="1193971" y="11161012"/>
            <a:ext cx="8178630" cy="1077218"/>
          </a:xfrm>
          <a:prstGeom prst="rect">
            <a:avLst/>
          </a:prstGeom>
        </p:spPr>
        <p:txBody>
          <a:bodyPr wrap="square">
            <a:spAutoFit/>
          </a:bodyPr>
          <a:lstStyle/>
          <a:p>
            <a:pPr algn="l"/>
            <a:r>
              <a:rPr lang="en-US" sz="3200" dirty="0">
                <a:latin typeface="Lato" charset="0"/>
                <a:ea typeface="Lato" charset="0"/>
                <a:cs typeface="Lato" charset="0"/>
              </a:rPr>
              <a:t>M. </a:t>
            </a:r>
            <a:r>
              <a:rPr lang="en-US" sz="3200" dirty="0" err="1">
                <a:latin typeface="Lato" charset="0"/>
                <a:ea typeface="Lato" charset="0"/>
                <a:cs typeface="Lato" charset="0"/>
              </a:rPr>
              <a:t>Krykunov</a:t>
            </a:r>
            <a:r>
              <a:rPr lang="en-US" sz="3200" dirty="0">
                <a:latin typeface="Lato" charset="0"/>
                <a:ea typeface="Lato" charset="0"/>
                <a:cs typeface="Lato" charset="0"/>
              </a:rPr>
              <a:t>, S. </a:t>
            </a:r>
            <a:r>
              <a:rPr lang="en-US" sz="3200" dirty="0" err="1">
                <a:latin typeface="Lato" charset="0"/>
                <a:ea typeface="Lato" charset="0"/>
                <a:cs typeface="Lato" charset="0"/>
              </a:rPr>
              <a:t>Grimme</a:t>
            </a:r>
            <a:r>
              <a:rPr lang="en-US" sz="3200" dirty="0">
                <a:latin typeface="Lato" charset="0"/>
                <a:ea typeface="Lato" charset="0"/>
                <a:cs typeface="Lato" charset="0"/>
              </a:rPr>
              <a:t>, T. Ziegler, </a:t>
            </a:r>
            <a:r>
              <a:rPr lang="en-US" sz="3200" dirty="0" smtClean="0">
                <a:latin typeface="Lato" charset="0"/>
                <a:ea typeface="Lato" charset="0"/>
                <a:cs typeface="Lato" charset="0"/>
              </a:rPr>
              <a:t> </a:t>
            </a:r>
          </a:p>
          <a:p>
            <a:pPr algn="l"/>
            <a:r>
              <a:rPr lang="en-US" sz="3200" dirty="0" smtClean="0">
                <a:latin typeface="Lato" charset="0"/>
                <a:ea typeface="Lato" charset="0"/>
                <a:cs typeface="Lato" charset="0"/>
              </a:rPr>
              <a:t>J</a:t>
            </a:r>
            <a:r>
              <a:rPr lang="en-US" sz="3200" dirty="0">
                <a:latin typeface="Lato" charset="0"/>
                <a:ea typeface="Lato" charset="0"/>
                <a:cs typeface="Lato" charset="0"/>
              </a:rPr>
              <a:t>. Chem. Theory </a:t>
            </a:r>
            <a:r>
              <a:rPr lang="en-US" sz="3200" dirty="0" err="1">
                <a:latin typeface="Lato" charset="0"/>
                <a:ea typeface="Lato" charset="0"/>
                <a:cs typeface="Lato" charset="0"/>
              </a:rPr>
              <a:t>Comput</a:t>
            </a:r>
            <a:r>
              <a:rPr lang="en-US" sz="3200" dirty="0">
                <a:latin typeface="Lato" charset="0"/>
                <a:ea typeface="Lato" charset="0"/>
                <a:cs typeface="Lato" charset="0"/>
              </a:rPr>
              <a:t>. 8 (2012) 4434.</a:t>
            </a:r>
          </a:p>
        </p:txBody>
      </p:sp>
      <p:sp>
        <p:nvSpPr>
          <p:cNvPr id="6" name="TextBox 5"/>
          <p:cNvSpPr txBox="1"/>
          <p:nvPr/>
        </p:nvSpPr>
        <p:spPr>
          <a:xfrm>
            <a:off x="13555380" y="6985320"/>
            <a:ext cx="2768707" cy="600164"/>
          </a:xfrm>
          <a:prstGeom prst="rect">
            <a:avLst/>
          </a:prstGeom>
          <a:solidFill>
            <a:srgbClr val="FFFF00"/>
          </a:solidFill>
        </p:spPr>
        <p:txBody>
          <a:bodyPr wrap="none" rtlCol="0">
            <a:spAutoFit/>
          </a:bodyPr>
          <a:lstStyle/>
          <a:p>
            <a:r>
              <a:rPr lang="en-US" sz="3300" dirty="0">
                <a:latin typeface="Lato" charset="0"/>
                <a:ea typeface="Lato" charset="0"/>
                <a:cs typeface="Lato" charset="0"/>
              </a:rPr>
              <a:t>TDDFT FAILS</a:t>
            </a:r>
          </a:p>
        </p:txBody>
      </p:sp>
      <p:sp>
        <p:nvSpPr>
          <p:cNvPr id="9" name="Content Placeholder 3"/>
          <p:cNvSpPr>
            <a:spLocks noGrp="1"/>
          </p:cNvSpPr>
          <p:nvPr>
            <p:ph sz="quarter" idx="4294967295"/>
          </p:nvPr>
        </p:nvSpPr>
        <p:spPr>
          <a:xfrm>
            <a:off x="520201" y="8326266"/>
            <a:ext cx="16661317" cy="3625721"/>
          </a:xfrm>
          <a:prstGeom prst="rect">
            <a:avLst/>
          </a:prstGeom>
        </p:spPr>
        <p:txBody>
          <a:bodyPr>
            <a:normAutofit/>
          </a:bodyPr>
          <a:lstStyle/>
          <a:p>
            <a:pPr eaLnBrk="1" hangingPunct="1"/>
            <a:r>
              <a:rPr lang="en-US" dirty="0" smtClean="0"/>
              <a:t>Constricted-</a:t>
            </a:r>
            <a:r>
              <a:rPr lang="en-US" dirty="0" err="1" smtClean="0"/>
              <a:t>variational</a:t>
            </a:r>
            <a:r>
              <a:rPr lang="en-US" dirty="0" smtClean="0"/>
              <a:t> DFT</a:t>
            </a:r>
          </a:p>
          <a:p>
            <a:pPr lvl="1"/>
            <a:r>
              <a:rPr lang="en-US" dirty="0" smtClean="0"/>
              <a:t>Delta-SCF like approach on TDDFT </a:t>
            </a:r>
          </a:p>
          <a:p>
            <a:pPr lvl="1"/>
            <a:r>
              <a:rPr lang="en-US" dirty="0" smtClean="0"/>
              <a:t>Constraint: 1e in total removed from occupied</a:t>
            </a:r>
          </a:p>
          <a:p>
            <a:pPr lvl="1"/>
            <a:r>
              <a:rPr lang="en-US" dirty="0"/>
              <a:t>Alternative to TDDFT/RSH: use with </a:t>
            </a:r>
            <a:r>
              <a:rPr lang="en-US" dirty="0" smtClean="0"/>
              <a:t>GGAs</a:t>
            </a:r>
          </a:p>
          <a:p>
            <a:pPr lvl="1"/>
            <a:endParaRPr lang="en-US" dirty="0" smtClean="0"/>
          </a:p>
        </p:txBody>
      </p:sp>
    </p:spTree>
    <p:extLst>
      <p:ext uri="{BB962C8B-B14F-4D97-AF65-F5344CB8AC3E}">
        <p14:creationId xmlns:p14="http://schemas.microsoft.com/office/powerpoint/2010/main" val="1833325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55134" y="211918"/>
            <a:ext cx="16977732" cy="1328306"/>
          </a:xfrm>
        </p:spPr>
        <p:txBody>
          <a:bodyPr>
            <a:normAutofit fontScale="90000"/>
          </a:bodyPr>
          <a:lstStyle/>
          <a:p>
            <a:r>
              <a:rPr lang="en-US" dirty="0" smtClean="0"/>
              <a:t>Fast excited state calculations</a:t>
            </a:r>
            <a:endParaRPr lang="en-US" dirty="0"/>
          </a:p>
        </p:txBody>
      </p:sp>
      <p:sp>
        <p:nvSpPr>
          <p:cNvPr id="10" name="Content Placeholder 2"/>
          <p:cNvSpPr txBox="1">
            <a:spLocks/>
          </p:cNvSpPr>
          <p:nvPr/>
        </p:nvSpPr>
        <p:spPr>
          <a:xfrm>
            <a:off x="655134" y="8921052"/>
            <a:ext cx="8301038" cy="770813"/>
          </a:xfrm>
          <a:prstGeom prst="rect">
            <a:avLst/>
          </a:prstGeom>
        </p:spPr>
        <p:txBody>
          <a:bodyPr>
            <a:noAutofit/>
          </a:bodyPr>
          <a:lstStyle>
            <a:lvl1pPr marL="635000" marR="0" indent="-635000" algn="l" defTabSz="825500" rtl="0" eaLnBrk="1" latinLnBrk="0" hangingPunct="1">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eaLnBrk="1" latinLnBrk="0" hangingPunct="1">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eaLnBrk="1" latinLnBrk="0" hangingPunct="1">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eaLnBrk="1" latinLnBrk="0" hangingPunct="1">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eaLnBrk="1" latinLnBrk="0" hangingPunct="1">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buNone/>
            </a:pPr>
            <a:r>
              <a:rPr lang="de-DE" sz="2400" dirty="0"/>
              <a:t>R. Rüger, </a:t>
            </a:r>
            <a:r>
              <a:rPr lang="en-US" sz="2400" dirty="0"/>
              <a:t>et al. </a:t>
            </a:r>
            <a:r>
              <a:rPr lang="de-DE" sz="2400" dirty="0"/>
              <a:t>http://</a:t>
            </a:r>
            <a:r>
              <a:rPr lang="de-DE" sz="2400" dirty="0" err="1"/>
              <a:t>arxiv.org</a:t>
            </a:r>
            <a:r>
              <a:rPr lang="de-DE" sz="2400" dirty="0"/>
              <a:t>/</a:t>
            </a:r>
            <a:r>
              <a:rPr lang="de-DE" sz="2400" dirty="0" err="1"/>
              <a:t>abs</a:t>
            </a:r>
            <a:r>
              <a:rPr lang="de-DE" sz="2400" dirty="0"/>
              <a:t>/1603.02571</a:t>
            </a:r>
            <a:endParaRPr lang="en-US" sz="24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167" y="3042806"/>
            <a:ext cx="11042321" cy="6840377"/>
          </a:xfrm>
          <a:prstGeom prst="rect">
            <a:avLst/>
          </a:prstGeom>
        </p:spPr>
      </p:pic>
      <p:sp>
        <p:nvSpPr>
          <p:cNvPr id="12" name="Content Placeholder 3"/>
          <p:cNvSpPr txBox="1">
            <a:spLocks/>
          </p:cNvSpPr>
          <p:nvPr/>
        </p:nvSpPr>
        <p:spPr>
          <a:xfrm>
            <a:off x="4655257" y="3712822"/>
            <a:ext cx="2517272" cy="1430678"/>
          </a:xfrm>
          <a:prstGeom prst="rect">
            <a:avLst/>
          </a:prstGeom>
        </p:spPr>
        <p:txBody>
          <a:bodyPr vert="horz" lIns="68580" tIns="34290" rIns="68580" bIns="34290" rtlCol="0">
            <a:normAutofit fontScale="92500" lnSpcReduction="2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hangingPunct="1">
              <a:buNone/>
            </a:pPr>
            <a:r>
              <a:rPr lang="en-US" sz="3000" dirty="0"/>
              <a:t>11000 s</a:t>
            </a:r>
          </a:p>
          <a:p>
            <a:pPr marL="0" indent="0" hangingPunct="1">
              <a:buNone/>
            </a:pPr>
            <a:r>
              <a:rPr lang="en-US" sz="3000" dirty="0">
                <a:solidFill>
                  <a:srgbClr val="00B050"/>
                </a:solidFill>
              </a:rPr>
              <a:t>600 + 60s</a:t>
            </a:r>
          </a:p>
          <a:p>
            <a:pPr marL="0" indent="0" hangingPunct="1">
              <a:buNone/>
            </a:pPr>
            <a:r>
              <a:rPr lang="en-US" sz="3000" dirty="0">
                <a:solidFill>
                  <a:srgbClr val="FF0000"/>
                </a:solidFill>
              </a:rPr>
              <a:t>10s</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35" y="5143500"/>
            <a:ext cx="5726150" cy="3556241"/>
          </a:xfrm>
          <a:prstGeom prst="rect">
            <a:avLst/>
          </a:prstGeom>
        </p:spPr>
      </p:pic>
      <p:sp>
        <p:nvSpPr>
          <p:cNvPr id="7" name="Content Placeholder 2"/>
          <p:cNvSpPr txBox="1">
            <a:spLocks/>
          </p:cNvSpPr>
          <p:nvPr/>
        </p:nvSpPr>
        <p:spPr>
          <a:xfrm>
            <a:off x="657051" y="11385765"/>
            <a:ext cx="8301038" cy="770813"/>
          </a:xfrm>
          <a:prstGeom prst="rect">
            <a:avLst/>
          </a:prstGeom>
        </p:spPr>
        <p:txBody>
          <a:bodyPr>
            <a:noAutofit/>
          </a:bodyPr>
          <a:lstStyle>
            <a:lvl1pPr marL="635000" marR="0" indent="-635000" algn="l" defTabSz="825500" rtl="0" eaLnBrk="1" latinLnBrk="0" hangingPunct="1">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eaLnBrk="1" latinLnBrk="0" hangingPunct="1">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eaLnBrk="1" latinLnBrk="0" hangingPunct="1">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eaLnBrk="1" latinLnBrk="0" hangingPunct="1">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eaLnBrk="1" latinLnBrk="0" hangingPunct="1">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buNone/>
            </a:pPr>
            <a:r>
              <a:rPr lang="en-US" sz="4050" dirty="0"/>
              <a:t>Also available: </a:t>
            </a:r>
            <a:r>
              <a:rPr lang="en-US" sz="4050" dirty="0" err="1"/>
              <a:t>sTDDFT</a:t>
            </a:r>
            <a:r>
              <a:rPr lang="en-US" sz="4050" dirty="0"/>
              <a:t>, </a:t>
            </a:r>
            <a:r>
              <a:rPr lang="en-US" sz="4050" dirty="0" err="1"/>
              <a:t>sTDA</a:t>
            </a:r>
            <a:endParaRPr lang="en-US" sz="4050" dirty="0"/>
          </a:p>
        </p:txBody>
      </p:sp>
      <p:sp>
        <p:nvSpPr>
          <p:cNvPr id="8" name="Content Placeholder 2"/>
          <p:cNvSpPr txBox="1">
            <a:spLocks/>
          </p:cNvSpPr>
          <p:nvPr/>
        </p:nvSpPr>
        <p:spPr>
          <a:xfrm>
            <a:off x="655134" y="1942061"/>
            <a:ext cx="9917616" cy="770813"/>
          </a:xfrm>
          <a:prstGeom prst="rect">
            <a:avLst/>
          </a:prstGeom>
        </p:spPr>
        <p:txBody>
          <a:bodyPr>
            <a:noAutofit/>
          </a:bodyPr>
          <a:lstStyle>
            <a:lvl1pPr marL="635000" marR="0" indent="-635000" algn="l" defTabSz="825500" rtl="0" eaLnBrk="1" latinLnBrk="0" hangingPunct="1">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eaLnBrk="1" latinLnBrk="0" hangingPunct="1">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eaLnBrk="1" latinLnBrk="0" hangingPunct="1">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eaLnBrk="1" latinLnBrk="0" hangingPunct="1">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eaLnBrk="1" latinLnBrk="0" hangingPunct="1">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eaLnBrk="1" latinLnBrk="0" hangingPunct="1">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0" indent="0">
              <a:buNone/>
            </a:pPr>
            <a:r>
              <a:rPr lang="en-US" sz="4050" dirty="0" smtClean="0"/>
              <a:t>TDDFTB on DFT orbitals: </a:t>
            </a:r>
            <a:r>
              <a:rPr lang="en-US" sz="4050" b="1" dirty="0" smtClean="0"/>
              <a:t>TD-DFT+TB</a:t>
            </a:r>
            <a:endParaRPr lang="en-US" sz="4050" b="1" dirty="0"/>
          </a:p>
        </p:txBody>
      </p:sp>
    </p:spTree>
    <p:extLst>
      <p:ext uri="{BB962C8B-B14F-4D97-AF65-F5344CB8AC3E}">
        <p14:creationId xmlns:p14="http://schemas.microsoft.com/office/powerpoint/2010/main" val="482386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9378" name="Picture 2" descr="C:\Users\Fedor\FromUSB\brochure\2013\images\GoldSpectrum.png"/>
          <p:cNvPicPr>
            <a:picLocks noChangeAspect="1" noChangeArrowheads="1"/>
          </p:cNvPicPr>
          <p:nvPr/>
        </p:nvPicPr>
        <p:blipFill>
          <a:blip r:embed="rId2" cstate="print"/>
          <a:srcRect/>
          <a:stretch>
            <a:fillRect/>
          </a:stretch>
        </p:blipFill>
        <p:spPr bwMode="auto">
          <a:xfrm>
            <a:off x="390233" y="3364017"/>
            <a:ext cx="3615073" cy="2711305"/>
          </a:xfrm>
          <a:prstGeom prst="rect">
            <a:avLst/>
          </a:prstGeom>
          <a:noFill/>
        </p:spPr>
      </p:pic>
      <p:sp>
        <p:nvSpPr>
          <p:cNvPr id="4" name="Title 3"/>
          <p:cNvSpPr>
            <a:spLocks noGrp="1"/>
          </p:cNvSpPr>
          <p:nvPr>
            <p:ph type="title"/>
          </p:nvPr>
        </p:nvSpPr>
        <p:spPr>
          <a:xfrm>
            <a:off x="0" y="-1"/>
            <a:ext cx="18288000" cy="1983059"/>
          </a:xfrm>
        </p:spPr>
        <p:txBody>
          <a:bodyPr>
            <a:normAutofit/>
          </a:bodyPr>
          <a:lstStyle/>
          <a:p>
            <a:r>
              <a:rPr lang="en-US" dirty="0" smtClean="0"/>
              <a:t>ADF: Molecular DFT</a:t>
            </a:r>
            <a:endParaRPr lang="en-US" dirty="0"/>
          </a:p>
        </p:txBody>
      </p:sp>
      <p:grpSp>
        <p:nvGrpSpPr>
          <p:cNvPr id="9" name="Group 52"/>
          <p:cNvGrpSpPr/>
          <p:nvPr/>
        </p:nvGrpSpPr>
        <p:grpSpPr>
          <a:xfrm>
            <a:off x="495661" y="7361815"/>
            <a:ext cx="4039114" cy="2860892"/>
            <a:chOff x="1918621" y="1447800"/>
            <a:chExt cx="5472779" cy="4260315"/>
          </a:xfrm>
        </p:grpSpPr>
        <p:pic>
          <p:nvPicPr>
            <p:cNvPr id="10" name="Picture 9" descr="1.png"/>
            <p:cNvPicPr>
              <a:picLocks noChangeAspect="1"/>
            </p:cNvPicPr>
            <p:nvPr/>
          </p:nvPicPr>
          <p:blipFill>
            <a:blip r:embed="rId3" cstate="print"/>
            <a:stretch>
              <a:fillRect/>
            </a:stretch>
          </p:blipFill>
          <p:spPr>
            <a:xfrm>
              <a:off x="1918621" y="1524000"/>
              <a:ext cx="5472779" cy="4184115"/>
            </a:xfrm>
            <a:prstGeom prst="rect">
              <a:avLst/>
            </a:prstGeom>
          </p:spPr>
        </p:pic>
        <p:sp>
          <p:nvSpPr>
            <p:cNvPr id="11" name="Lightning Bolt 10"/>
            <p:cNvSpPr/>
            <p:nvPr/>
          </p:nvSpPr>
          <p:spPr>
            <a:xfrm>
              <a:off x="2743200" y="1447800"/>
              <a:ext cx="609600" cy="609600"/>
            </a:xfrm>
            <a:prstGeom prst="lightningBol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7500"/>
            </a:p>
          </p:txBody>
        </p:sp>
      </p:grpSp>
      <p:pic>
        <p:nvPicPr>
          <p:cNvPr id="12" name="Picture 2" descr="http://www.scm.com/img/guipicts/levels_NiCO4.png"/>
          <p:cNvPicPr>
            <a:picLocks noChangeAspect="1" noChangeArrowheads="1"/>
          </p:cNvPicPr>
          <p:nvPr/>
        </p:nvPicPr>
        <p:blipFill>
          <a:blip r:embed="rId4" cstate="print"/>
          <a:srcRect/>
          <a:stretch>
            <a:fillRect/>
          </a:stretch>
        </p:blipFill>
        <p:spPr bwMode="auto">
          <a:xfrm>
            <a:off x="5152523" y="7208434"/>
            <a:ext cx="3634932" cy="3078566"/>
          </a:xfrm>
          <a:prstGeom prst="rect">
            <a:avLst/>
          </a:prstGeom>
          <a:noFill/>
        </p:spPr>
      </p:pic>
      <p:pic>
        <p:nvPicPr>
          <p:cNvPr id="21" name="Picture 2" descr="File:OLED EarlyProduct.JPG"/>
          <p:cNvPicPr>
            <a:picLocks noChangeAspect="1" noChangeArrowheads="1"/>
          </p:cNvPicPr>
          <p:nvPr/>
        </p:nvPicPr>
        <p:blipFill>
          <a:blip r:embed="rId5" cstate="print"/>
          <a:srcRect/>
          <a:stretch>
            <a:fillRect/>
          </a:stretch>
        </p:blipFill>
        <p:spPr bwMode="auto">
          <a:xfrm>
            <a:off x="5064750" y="3428655"/>
            <a:ext cx="3893513" cy="2741683"/>
          </a:xfrm>
          <a:prstGeom prst="rect">
            <a:avLst/>
          </a:prstGeom>
          <a:noFill/>
        </p:spPr>
      </p:pic>
      <p:sp>
        <p:nvSpPr>
          <p:cNvPr id="15" name="Content Placeholder 3"/>
          <p:cNvSpPr>
            <a:spLocks noGrp="1"/>
          </p:cNvSpPr>
          <p:nvPr>
            <p:ph sz="quarter" idx="4294967295"/>
          </p:nvPr>
        </p:nvSpPr>
        <p:spPr>
          <a:xfrm>
            <a:off x="9983204" y="2252837"/>
            <a:ext cx="8304796" cy="9205737"/>
          </a:xfrm>
          <a:prstGeom prst="rect">
            <a:avLst/>
          </a:prstGeom>
        </p:spPr>
        <p:txBody>
          <a:bodyPr>
            <a:normAutofit fontScale="92500" lnSpcReduction="10000"/>
          </a:bodyPr>
          <a:lstStyle/>
          <a:p>
            <a:pPr marL="0" indent="0">
              <a:buNone/>
            </a:pPr>
            <a:r>
              <a:rPr lang="en-US" sz="4875" u="sng" dirty="0"/>
              <a:t>Strong &amp; unique points</a:t>
            </a:r>
          </a:p>
          <a:p>
            <a:endParaRPr lang="en-US" u="sng" dirty="0" smtClean="0"/>
          </a:p>
          <a:p>
            <a:pPr defTabSz="1371600" eaLnBrk="0" fontAlgn="base">
              <a:spcBef>
                <a:spcPct val="0"/>
              </a:spcBef>
              <a:spcAft>
                <a:spcPct val="0"/>
              </a:spcAft>
              <a:defRPr/>
            </a:pPr>
            <a:r>
              <a:rPr lang="en-US" sz="4050" dirty="0"/>
              <a:t>All-electron </a:t>
            </a:r>
            <a:r>
              <a:rPr lang="en-US" sz="4050" dirty="0" err="1"/>
              <a:t>Slaters</a:t>
            </a:r>
            <a:r>
              <a:rPr lang="en-US" sz="4050" dirty="0"/>
              <a:t>, </a:t>
            </a:r>
            <a:r>
              <a:rPr lang="en-US" sz="4050" dirty="0" smtClean="0"/>
              <a:t>all elements</a:t>
            </a:r>
          </a:p>
          <a:p>
            <a:pPr defTabSz="1371600" eaLnBrk="0" fontAlgn="base">
              <a:spcBef>
                <a:spcPct val="0"/>
              </a:spcBef>
              <a:spcAft>
                <a:spcPct val="0"/>
              </a:spcAft>
              <a:defRPr/>
            </a:pPr>
            <a:endParaRPr lang="en-US" sz="4050" dirty="0"/>
          </a:p>
          <a:p>
            <a:pPr defTabSz="1371600" eaLnBrk="0" fontAlgn="base">
              <a:spcBef>
                <a:spcPct val="0"/>
              </a:spcBef>
              <a:spcAft>
                <a:spcPct val="0"/>
              </a:spcAft>
              <a:defRPr/>
            </a:pPr>
            <a:r>
              <a:rPr lang="en-US" sz="4050" dirty="0"/>
              <a:t>Relativity: ZORA (SR, </a:t>
            </a:r>
            <a:r>
              <a:rPr lang="en-US" sz="4050" b="1" dirty="0"/>
              <a:t>SOC</a:t>
            </a:r>
            <a:r>
              <a:rPr lang="en-US" sz="4050" dirty="0"/>
              <a:t>)</a:t>
            </a:r>
          </a:p>
          <a:p>
            <a:pPr defTabSz="1371600" eaLnBrk="0" fontAlgn="base">
              <a:spcBef>
                <a:spcPct val="0"/>
              </a:spcBef>
              <a:spcAft>
                <a:spcPct val="0"/>
              </a:spcAft>
              <a:defRPr/>
            </a:pPr>
            <a:endParaRPr lang="en-US" sz="4050" dirty="0"/>
          </a:p>
          <a:p>
            <a:pPr defTabSz="1371600" eaLnBrk="0" fontAlgn="base">
              <a:spcBef>
                <a:spcPct val="0"/>
              </a:spcBef>
              <a:spcAft>
                <a:spcPct val="0"/>
              </a:spcAft>
              <a:defRPr/>
            </a:pPr>
            <a:r>
              <a:rPr lang="en-US" sz="4050" dirty="0"/>
              <a:t>Spectroscopy</a:t>
            </a:r>
          </a:p>
          <a:p>
            <a:pPr lvl="1"/>
            <a:r>
              <a:rPr lang="en-US" dirty="0"/>
              <a:t>EPR, NMR, IR (VCD), UVVIS, </a:t>
            </a:r>
            <a:r>
              <a:rPr lang="en-US" dirty="0" smtClean="0"/>
              <a:t>XAS</a:t>
            </a:r>
            <a:endParaRPr lang="en-US" dirty="0"/>
          </a:p>
          <a:p>
            <a:pPr lvl="1"/>
            <a:endParaRPr lang="en-US" dirty="0"/>
          </a:p>
          <a:p>
            <a:r>
              <a:rPr lang="en-US" dirty="0" smtClean="0"/>
              <a:t>Bonding </a:t>
            </a:r>
            <a:r>
              <a:rPr lang="en-US" dirty="0"/>
              <a:t>analysis: </a:t>
            </a:r>
            <a:endParaRPr lang="en-US" dirty="0" smtClean="0"/>
          </a:p>
          <a:p>
            <a:pPr lvl="1"/>
            <a:r>
              <a:rPr lang="en-US" dirty="0" smtClean="0"/>
              <a:t>Fragment-based approach</a:t>
            </a:r>
            <a:endParaRPr lang="en-US" dirty="0"/>
          </a:p>
          <a:p>
            <a:pPr lvl="1"/>
            <a:r>
              <a:rPr lang="en-US" dirty="0"/>
              <a:t>ETS-NOCV, QTAIM, MO diagrams, NCI, </a:t>
            </a:r>
            <a:r>
              <a:rPr lang="en-US" dirty="0" smtClean="0"/>
              <a:t>....</a:t>
            </a:r>
          </a:p>
          <a:p>
            <a:pPr lvl="1"/>
            <a:r>
              <a:rPr lang="en-US" dirty="0" smtClean="0"/>
              <a:t>Transfer integrals (charge mobility)</a:t>
            </a:r>
            <a:endParaRPr lang="en-US" sz="4050" dirty="0" smtClean="0"/>
          </a:p>
          <a:p>
            <a:pPr lvl="1"/>
            <a:endParaRPr lang="en-US" dirty="0" smtClean="0"/>
          </a:p>
          <a:p>
            <a:r>
              <a:rPr lang="en-US" dirty="0" smtClean="0"/>
              <a:t>Environments</a:t>
            </a:r>
          </a:p>
          <a:p>
            <a:pPr lvl="1"/>
            <a:r>
              <a:rPr lang="en-US" dirty="0" smtClean="0"/>
              <a:t>Subsystem DFT (FDE), DIM/QM, QM/MM</a:t>
            </a:r>
          </a:p>
          <a:p>
            <a:endParaRPr lang="en-US" dirty="0"/>
          </a:p>
        </p:txBody>
      </p:sp>
    </p:spTree>
    <p:extLst>
      <p:ext uri="{BB962C8B-B14F-4D97-AF65-F5344CB8AC3E}">
        <p14:creationId xmlns:p14="http://schemas.microsoft.com/office/powerpoint/2010/main" val="1456750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 y="231065"/>
            <a:ext cx="18288000" cy="1080120"/>
          </a:xfrm>
        </p:spPr>
        <p:txBody>
          <a:bodyPr>
            <a:noAutofit/>
          </a:bodyPr>
          <a:lstStyle/>
          <a:p>
            <a:pPr eaLnBrk="1" hangingPunct="1">
              <a:defRPr/>
            </a:pPr>
            <a:r>
              <a:rPr lang="en-US" altLang="ja-JP" sz="6000" dirty="0" smtClean="0"/>
              <a:t>Efficient TDDFT for nanoparticle </a:t>
            </a:r>
            <a:r>
              <a:rPr lang="en-US" altLang="ja-JP" sz="6000" dirty="0" err="1" smtClean="0"/>
              <a:t>plasmons</a:t>
            </a:r>
            <a:endParaRPr lang="en-US" altLang="ja-JP" sz="6000" dirty="0"/>
          </a:p>
        </p:txBody>
      </p:sp>
      <p:pic>
        <p:nvPicPr>
          <p:cNvPr id="14" name="Picture 9"/>
          <p:cNvPicPr/>
          <p:nvPr/>
        </p:nvPicPr>
        <p:blipFill>
          <a:blip r:embed="rId3"/>
          <a:stretch/>
        </p:blipFill>
        <p:spPr>
          <a:xfrm>
            <a:off x="256621" y="4036451"/>
            <a:ext cx="8801653" cy="7018616"/>
          </a:xfrm>
          <a:prstGeom prst="rect">
            <a:avLst/>
          </a:prstGeom>
          <a:ln>
            <a:noFill/>
          </a:ln>
        </p:spPr>
      </p:pic>
      <p:pic>
        <p:nvPicPr>
          <p:cNvPr id="15" name="Picture 8"/>
          <p:cNvPicPr/>
          <p:nvPr/>
        </p:nvPicPr>
        <p:blipFill>
          <a:blip r:embed="rId4"/>
          <a:stretch/>
        </p:blipFill>
        <p:spPr>
          <a:xfrm>
            <a:off x="9094655" y="3980507"/>
            <a:ext cx="8759573" cy="7145753"/>
          </a:xfrm>
          <a:prstGeom prst="rect">
            <a:avLst/>
          </a:prstGeom>
          <a:ln>
            <a:noFill/>
          </a:ln>
        </p:spPr>
      </p:pic>
      <p:pic>
        <p:nvPicPr>
          <p:cNvPr id="16" name="Picture 2"/>
          <p:cNvPicPr/>
          <p:nvPr/>
        </p:nvPicPr>
        <p:blipFill>
          <a:blip r:embed="rId5"/>
          <a:stretch/>
        </p:blipFill>
        <p:spPr>
          <a:xfrm>
            <a:off x="4471711" y="1139735"/>
            <a:ext cx="9024552" cy="3564413"/>
          </a:xfrm>
          <a:prstGeom prst="rect">
            <a:avLst/>
          </a:prstGeom>
          <a:ln>
            <a:noFill/>
          </a:ln>
        </p:spPr>
      </p:pic>
      <p:sp>
        <p:nvSpPr>
          <p:cNvPr id="17" name="CustomShape 3"/>
          <p:cNvSpPr/>
          <p:nvPr/>
        </p:nvSpPr>
        <p:spPr>
          <a:xfrm>
            <a:off x="800099" y="11379738"/>
            <a:ext cx="16744951" cy="993237"/>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gn="l">
              <a:lnSpc>
                <a:spcPct val="100000"/>
              </a:lnSpc>
            </a:pPr>
            <a:r>
              <a:rPr lang="it-IT" sz="3200" dirty="0">
                <a:latin typeface="Lato Medium" charset="0"/>
                <a:ea typeface="Lato Medium" charset="0"/>
                <a:cs typeface="Lato Medium" charset="0"/>
              </a:rPr>
              <a:t>O. Baseggio, M. De Vetta, G. Fronzoni, M. Stener, L. Sementa, A. Fortunelli, and A. Calzolari, J. </a:t>
            </a:r>
            <a:r>
              <a:rPr lang="it-IT" sz="3200" dirty="0" err="1">
                <a:latin typeface="Lato Medium" charset="0"/>
                <a:ea typeface="Lato Medium" charset="0"/>
                <a:cs typeface="Lato Medium" charset="0"/>
              </a:rPr>
              <a:t>Phys</a:t>
            </a:r>
            <a:r>
              <a:rPr lang="it-IT" sz="3200" dirty="0">
                <a:latin typeface="Lato Medium" charset="0"/>
                <a:ea typeface="Lato Medium" charset="0"/>
                <a:cs typeface="Lato Medium" charset="0"/>
              </a:rPr>
              <a:t>. </a:t>
            </a:r>
            <a:r>
              <a:rPr lang="it-IT" sz="3200" dirty="0" err="1">
                <a:latin typeface="Lato Medium" charset="0"/>
                <a:ea typeface="Lato Medium" charset="0"/>
                <a:cs typeface="Lato Medium" charset="0"/>
              </a:rPr>
              <a:t>Chem</a:t>
            </a:r>
            <a:r>
              <a:rPr lang="it-IT" sz="3200" dirty="0">
                <a:latin typeface="Lato Medium" charset="0"/>
                <a:ea typeface="Lato Medium" charset="0"/>
                <a:cs typeface="Lato Medium" charset="0"/>
              </a:rPr>
              <a:t>. C </a:t>
            </a:r>
            <a:r>
              <a:rPr lang="it-IT" sz="3200" b="1" dirty="0">
                <a:latin typeface="Lato Medium" charset="0"/>
                <a:ea typeface="Lato Medium" charset="0"/>
                <a:cs typeface="Lato Medium" charset="0"/>
              </a:rPr>
              <a:t>120</a:t>
            </a:r>
            <a:r>
              <a:rPr lang="it-IT" sz="3200" dirty="0">
                <a:latin typeface="Lato Medium" charset="0"/>
                <a:ea typeface="Lato Medium" charset="0"/>
                <a:cs typeface="Lato Medium" charset="0"/>
              </a:rPr>
              <a:t>, 12773 (2016).</a:t>
            </a:r>
            <a:endParaRPr lang="en-US" sz="3200" strike="noStrike" spc="-1" dirty="0">
              <a:solidFill>
                <a:srgbClr val="000000"/>
              </a:solidFill>
              <a:uFill>
                <a:solidFill>
                  <a:srgbClr val="FFFFFF"/>
                </a:solidFill>
              </a:uFill>
              <a:latin typeface="Lato Medium" charset="0"/>
              <a:ea typeface="Lato Medium" charset="0"/>
              <a:cs typeface="Lato Medium" charset="0"/>
            </a:endParaRPr>
          </a:p>
        </p:txBody>
      </p:sp>
    </p:spTree>
    <p:extLst>
      <p:ext uri="{BB962C8B-B14F-4D97-AF65-F5344CB8AC3E}">
        <p14:creationId xmlns:p14="http://schemas.microsoft.com/office/powerpoint/2010/main" val="1499656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 y="231065"/>
            <a:ext cx="18288000" cy="1080120"/>
          </a:xfrm>
        </p:spPr>
        <p:txBody>
          <a:bodyPr>
            <a:noAutofit/>
          </a:bodyPr>
          <a:lstStyle/>
          <a:p>
            <a:r>
              <a:rPr lang="en-US" sz="6000" b="1" dirty="0"/>
              <a:t>Optical Properties of Silver and Gold Nanoparticles</a:t>
            </a:r>
          </a:p>
        </p:txBody>
      </p:sp>
      <p:sp>
        <p:nvSpPr>
          <p:cNvPr id="5" name="Rectangle 4"/>
          <p:cNvSpPr/>
          <p:nvPr/>
        </p:nvSpPr>
        <p:spPr>
          <a:xfrm>
            <a:off x="771341" y="10144113"/>
            <a:ext cx="16963405" cy="2062103"/>
          </a:xfrm>
          <a:prstGeom prst="rect">
            <a:avLst/>
          </a:prstGeom>
        </p:spPr>
        <p:txBody>
          <a:bodyPr wrap="square">
            <a:spAutoFit/>
          </a:bodyPr>
          <a:lstStyle/>
          <a:p>
            <a:pPr algn="l"/>
            <a:endParaRPr lang="en-US" dirty="0" smtClean="0">
              <a:solidFill>
                <a:srgbClr val="707070"/>
              </a:solidFill>
              <a:latin typeface="Lato" charset="0"/>
            </a:endParaRPr>
          </a:p>
          <a:p>
            <a:pPr algn="l"/>
            <a:endParaRPr lang="en-US" dirty="0">
              <a:solidFill>
                <a:srgbClr val="707070"/>
              </a:solidFill>
              <a:latin typeface="Lato" charset="0"/>
            </a:endParaRPr>
          </a:p>
          <a:p>
            <a:pPr algn="l"/>
            <a:r>
              <a:rPr lang="en-US" sz="2800" dirty="0" smtClean="0">
                <a:solidFill>
                  <a:srgbClr val="FF931E"/>
                </a:solidFill>
                <a:latin typeface="Lato" charset="0"/>
                <a:hlinkClick r:id="rId3"/>
              </a:rPr>
              <a:t>J</a:t>
            </a:r>
            <a:r>
              <a:rPr lang="en-US" sz="2800" dirty="0">
                <a:solidFill>
                  <a:srgbClr val="FF931E"/>
                </a:solidFill>
                <a:latin typeface="Lato" charset="0"/>
                <a:hlinkClick r:id="rId3"/>
              </a:rPr>
              <a:t>. Am. Chem. Soc., </a:t>
            </a:r>
            <a:r>
              <a:rPr lang="en-US" sz="2800" b="1" dirty="0">
                <a:solidFill>
                  <a:srgbClr val="FF931E"/>
                </a:solidFill>
                <a:latin typeface="Lato" charset="0"/>
                <a:hlinkClick r:id="rId3"/>
              </a:rPr>
              <a:t>136</a:t>
            </a:r>
            <a:r>
              <a:rPr lang="en-US" sz="2800" dirty="0">
                <a:solidFill>
                  <a:srgbClr val="FF931E"/>
                </a:solidFill>
                <a:latin typeface="Lato" charset="0"/>
                <a:hlinkClick r:id="rId3"/>
              </a:rPr>
              <a:t>, 14933-14940 (2014</a:t>
            </a:r>
            <a:r>
              <a:rPr lang="en-US" sz="2800" dirty="0" smtClean="0">
                <a:solidFill>
                  <a:srgbClr val="FF931E"/>
                </a:solidFill>
                <a:latin typeface="Lato" charset="0"/>
                <a:hlinkClick r:id="rId3"/>
              </a:rPr>
              <a:t>)</a:t>
            </a:r>
            <a:r>
              <a:rPr lang="en-US" sz="2800" dirty="0">
                <a:solidFill>
                  <a:srgbClr val="707070"/>
                </a:solidFill>
                <a:latin typeface="Lato" charset="0"/>
              </a:rPr>
              <a:t>	</a:t>
            </a:r>
            <a:r>
              <a:rPr lang="en-US" sz="2800" dirty="0" smtClean="0">
                <a:solidFill>
                  <a:srgbClr val="707070"/>
                </a:solidFill>
                <a:latin typeface="Lato" charset="0"/>
              </a:rPr>
              <a:t>	</a:t>
            </a:r>
            <a:r>
              <a:rPr lang="en-US" sz="2800" dirty="0">
                <a:solidFill>
                  <a:srgbClr val="707070"/>
                </a:solidFill>
                <a:latin typeface="Lato" charset="0"/>
              </a:rPr>
              <a:t> </a:t>
            </a:r>
            <a:r>
              <a:rPr lang="en-US" sz="2800" dirty="0">
                <a:solidFill>
                  <a:srgbClr val="FF931E"/>
                </a:solidFill>
                <a:latin typeface="Lato" charset="0"/>
                <a:hlinkClick r:id="rId4"/>
              </a:rPr>
              <a:t>J. Phys. Chem. C, </a:t>
            </a:r>
            <a:r>
              <a:rPr lang="en-US" sz="2800" b="1" dirty="0">
                <a:solidFill>
                  <a:srgbClr val="FF931E"/>
                </a:solidFill>
                <a:latin typeface="Lato" charset="0"/>
                <a:hlinkClick r:id="rId4"/>
              </a:rPr>
              <a:t>118</a:t>
            </a:r>
            <a:r>
              <a:rPr lang="en-US" sz="2800" dirty="0">
                <a:solidFill>
                  <a:srgbClr val="FF931E"/>
                </a:solidFill>
                <a:latin typeface="Lato" charset="0"/>
                <a:hlinkClick r:id="rId4"/>
              </a:rPr>
              <a:t>, 12450-12458 (2014)</a:t>
            </a:r>
            <a:endParaRPr lang="en-US" sz="2800" dirty="0">
              <a:solidFill>
                <a:srgbClr val="707070"/>
              </a:solidFill>
              <a:latin typeface="Lato" charset="0"/>
            </a:endParaRPr>
          </a:p>
        </p:txBody>
      </p:sp>
      <p:sp>
        <p:nvSpPr>
          <p:cNvPr id="6" name="Rectangle 5"/>
          <p:cNvSpPr/>
          <p:nvPr/>
        </p:nvSpPr>
        <p:spPr>
          <a:xfrm>
            <a:off x="376968" y="1773386"/>
            <a:ext cx="18069909" cy="1569660"/>
          </a:xfrm>
          <a:prstGeom prst="rect">
            <a:avLst/>
          </a:prstGeom>
        </p:spPr>
        <p:txBody>
          <a:bodyPr wrap="square">
            <a:spAutoFit/>
          </a:bodyPr>
          <a:lstStyle/>
          <a:p>
            <a:pPr algn="l"/>
            <a:r>
              <a:rPr lang="en-US" sz="4800" dirty="0">
                <a:solidFill>
                  <a:srgbClr val="707070"/>
                </a:solidFill>
                <a:latin typeface="Lato Medium" pitchFamily="34" charset="0"/>
                <a:ea typeface="Lato Medium" pitchFamily="34" charset="0"/>
                <a:cs typeface="Lato Medium" pitchFamily="34" charset="0"/>
              </a:rPr>
              <a:t>Relativistic TDDFT </a:t>
            </a:r>
            <a:r>
              <a:rPr lang="en-US" sz="4800" dirty="0" smtClean="0">
                <a:solidFill>
                  <a:srgbClr val="707070"/>
                </a:solidFill>
                <a:latin typeface="Lato Medium" pitchFamily="34" charset="0"/>
                <a:ea typeface="Lato Medium" pitchFamily="34" charset="0"/>
                <a:cs typeface="Lato Medium" pitchFamily="34" charset="0"/>
              </a:rPr>
              <a:t>(ZORA</a:t>
            </a:r>
            <a:r>
              <a:rPr lang="en-US" sz="4800" dirty="0">
                <a:solidFill>
                  <a:srgbClr val="707070"/>
                </a:solidFill>
                <a:latin typeface="Lato Medium" pitchFamily="34" charset="0"/>
                <a:ea typeface="Lato Medium" pitchFamily="34" charset="0"/>
                <a:cs typeface="Lato Medium" pitchFamily="34" charset="0"/>
              </a:rPr>
              <a:t>), Symmetry, SAOP, Slater-type </a:t>
            </a:r>
            <a:r>
              <a:rPr lang="en-US" sz="4800" dirty="0" smtClean="0">
                <a:solidFill>
                  <a:srgbClr val="707070"/>
                </a:solidFill>
                <a:latin typeface="Lato Medium" pitchFamily="34" charset="0"/>
                <a:ea typeface="Lato Medium" pitchFamily="34" charset="0"/>
                <a:cs typeface="Lato Medium" pitchFamily="34" charset="0"/>
              </a:rPr>
              <a:t>Orbitals</a:t>
            </a:r>
            <a:r>
              <a:rPr lang="en-US" sz="4800" dirty="0">
                <a:solidFill>
                  <a:srgbClr val="707070"/>
                </a:solidFill>
                <a:latin typeface="Lato Medium" pitchFamily="34" charset="0"/>
                <a:ea typeface="Lato Medium" pitchFamily="34" charset="0"/>
                <a:cs typeface="Lato Medium" pitchFamily="34" charset="0"/>
              </a:rPr>
              <a:t> </a:t>
            </a:r>
          </a:p>
          <a:p>
            <a:pPr algn="l"/>
            <a:r>
              <a:rPr lang="en-US" sz="4800" dirty="0" err="1" smtClean="0">
                <a:solidFill>
                  <a:srgbClr val="707070"/>
                </a:solidFill>
                <a:latin typeface="Lato Medium" pitchFamily="34" charset="0"/>
                <a:ea typeface="Lato Medium" pitchFamily="34" charset="0"/>
                <a:cs typeface="Lato Medium" pitchFamily="34" charset="0"/>
              </a:rPr>
              <a:t>Aikens</a:t>
            </a:r>
            <a:r>
              <a:rPr lang="en-US" sz="4800" dirty="0" smtClean="0">
                <a:solidFill>
                  <a:srgbClr val="707070"/>
                </a:solidFill>
                <a:latin typeface="Lato Medium" pitchFamily="34" charset="0"/>
                <a:ea typeface="Lato Medium" pitchFamily="34" charset="0"/>
                <a:cs typeface="Lato Medium" pitchFamily="34" charset="0"/>
              </a:rPr>
              <a:t>, Khanna, </a:t>
            </a:r>
            <a:r>
              <a:rPr lang="en-US" sz="4800" dirty="0">
                <a:solidFill>
                  <a:srgbClr val="707070"/>
                </a:solidFill>
                <a:latin typeface="Lato Medium" pitchFamily="34" charset="0"/>
                <a:ea typeface="Lato Medium" pitchFamily="34" charset="0"/>
                <a:cs typeface="Lato Medium" pitchFamily="34" charset="0"/>
              </a:rPr>
              <a:t>Schatz, </a:t>
            </a:r>
            <a:r>
              <a:rPr lang="en-US" sz="4800" dirty="0" err="1" smtClean="0">
                <a:solidFill>
                  <a:srgbClr val="707070"/>
                </a:solidFill>
                <a:latin typeface="Lato Medium" pitchFamily="34" charset="0"/>
                <a:ea typeface="Lato Medium" pitchFamily="34" charset="0"/>
                <a:cs typeface="Lato Medium" pitchFamily="34" charset="0"/>
              </a:rPr>
              <a:t>Stener</a:t>
            </a:r>
            <a:r>
              <a:rPr lang="en-US" sz="4800" dirty="0" smtClean="0">
                <a:solidFill>
                  <a:srgbClr val="707070"/>
                </a:solidFill>
                <a:latin typeface="Lato Medium" pitchFamily="34" charset="0"/>
                <a:ea typeface="Lato Medium" pitchFamily="34" charset="0"/>
                <a:cs typeface="Lato Medium" pitchFamily="34" charset="0"/>
              </a:rPr>
              <a:t>, </a:t>
            </a:r>
            <a:r>
              <a:rPr lang="mr-IN" sz="4800" dirty="0" smtClean="0">
                <a:solidFill>
                  <a:srgbClr val="707070"/>
                </a:solidFill>
                <a:latin typeface="Lato Medium" pitchFamily="34" charset="0"/>
                <a:ea typeface="Lato Medium" pitchFamily="34" charset="0"/>
              </a:rPr>
              <a:t>…</a:t>
            </a:r>
            <a:r>
              <a:rPr lang="en-US" sz="4800" dirty="0" smtClean="0">
                <a:solidFill>
                  <a:srgbClr val="707070"/>
                </a:solidFill>
                <a:latin typeface="Lato Medium" pitchFamily="34" charset="0"/>
                <a:ea typeface="Lato Medium" pitchFamily="34" charset="0"/>
                <a:cs typeface="Lato Medium" pitchFamily="34" charset="0"/>
              </a:rPr>
              <a:t> </a:t>
            </a:r>
          </a:p>
        </p:txBody>
      </p:sp>
      <p:pic>
        <p:nvPicPr>
          <p:cNvPr id="43010" name="Picture 2"/>
          <p:cNvPicPr>
            <a:picLocks noChangeAspect="1" noChangeArrowheads="1"/>
          </p:cNvPicPr>
          <p:nvPr/>
        </p:nvPicPr>
        <p:blipFill>
          <a:blip r:embed="rId5" cstate="print"/>
          <a:srcRect/>
          <a:stretch>
            <a:fillRect/>
          </a:stretch>
        </p:blipFill>
        <p:spPr bwMode="auto">
          <a:xfrm>
            <a:off x="495300" y="3605982"/>
            <a:ext cx="17297400" cy="6858000"/>
          </a:xfrm>
          <a:prstGeom prst="rect">
            <a:avLst/>
          </a:prstGeom>
          <a:noFill/>
          <a:ln w="9525">
            <a:noFill/>
            <a:miter lim="800000"/>
            <a:headEnd/>
            <a:tailEnd/>
          </a:ln>
          <a:effectLst/>
        </p:spPr>
      </p:pic>
    </p:spTree>
    <p:extLst>
      <p:ext uri="{BB962C8B-B14F-4D97-AF65-F5344CB8AC3E}">
        <p14:creationId xmlns:p14="http://schemas.microsoft.com/office/powerpoint/2010/main" val="2141603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1" y="231065"/>
            <a:ext cx="18288000" cy="1080120"/>
          </a:xfrm>
        </p:spPr>
        <p:txBody>
          <a:bodyPr>
            <a:noAutofit/>
          </a:bodyPr>
          <a:lstStyle/>
          <a:p>
            <a:pPr eaLnBrk="1" hangingPunct="1">
              <a:defRPr/>
            </a:pPr>
            <a:r>
              <a:rPr lang="en-US" altLang="ja-JP" sz="6000" dirty="0" smtClean="0"/>
              <a:t>Faster TDDFT: complex </a:t>
            </a:r>
            <a:r>
              <a:rPr lang="en-US" altLang="ja-JP" sz="6000" dirty="0" err="1" smtClean="0"/>
              <a:t>polarizability</a:t>
            </a:r>
            <a:r>
              <a:rPr lang="en-US" altLang="ja-JP" sz="6000" dirty="0" smtClean="0"/>
              <a:t> (aux. basis) </a:t>
            </a:r>
            <a:endParaRPr lang="en-US" altLang="ja-JP" sz="6000" dirty="0"/>
          </a:p>
        </p:txBody>
      </p:sp>
      <p:sp>
        <p:nvSpPr>
          <p:cNvPr id="7" name="Content Placeholder 3"/>
          <p:cNvSpPr>
            <a:spLocks noGrp="1"/>
          </p:cNvSpPr>
          <p:nvPr>
            <p:ph sz="quarter" idx="4294967295"/>
          </p:nvPr>
        </p:nvSpPr>
        <p:spPr>
          <a:xfrm>
            <a:off x="790863" y="1397686"/>
            <a:ext cx="14510583" cy="4102460"/>
          </a:xfrm>
          <a:prstGeom prst="rect">
            <a:avLst/>
          </a:prstGeom>
        </p:spPr>
        <p:txBody>
          <a:bodyPr>
            <a:normAutofit/>
          </a:bodyPr>
          <a:lstStyle/>
          <a:p>
            <a:pPr eaLnBrk="1" hangingPunct="1"/>
            <a:r>
              <a:rPr lang="en-US" dirty="0" smtClean="0"/>
              <a:t>Removes Davidson </a:t>
            </a:r>
            <a:r>
              <a:rPr lang="en-US" dirty="0" err="1" smtClean="0"/>
              <a:t>diagonalization</a:t>
            </a:r>
            <a:r>
              <a:rPr lang="en-US" dirty="0" smtClean="0"/>
              <a:t> bottleneck</a:t>
            </a:r>
          </a:p>
          <a:p>
            <a:pPr lvl="1"/>
            <a:r>
              <a:rPr lang="en-US" dirty="0" smtClean="0"/>
              <a:t>Large systems (&gt;1000 Au/Ag) &amp; higher excitation energies</a:t>
            </a:r>
          </a:p>
          <a:p>
            <a:pPr eaLnBrk="1" hangingPunct="1"/>
            <a:r>
              <a:rPr lang="en-US" dirty="0" smtClean="0"/>
              <a:t>Analyze </a:t>
            </a:r>
            <a:r>
              <a:rPr lang="en-US" dirty="0" err="1" smtClean="0"/>
              <a:t>plasmons</a:t>
            </a:r>
            <a:r>
              <a:rPr lang="en-US" dirty="0" smtClean="0"/>
              <a:t>: TCM, </a:t>
            </a:r>
            <a:r>
              <a:rPr lang="en-US" dirty="0"/>
              <a:t> </a:t>
            </a:r>
            <a:r>
              <a:rPr lang="en-US" dirty="0" smtClean="0"/>
              <a:t>scaling </a:t>
            </a:r>
            <a:r>
              <a:rPr lang="en-US" dirty="0"/>
              <a:t>factor, </a:t>
            </a:r>
            <a:r>
              <a:rPr lang="en-US" dirty="0" smtClean="0"/>
              <a:t>induced </a:t>
            </a:r>
            <a:r>
              <a:rPr lang="en-US" dirty="0" smtClean="0">
                <a:latin typeface="Symbol" charset="2"/>
                <a:ea typeface="Symbol" charset="2"/>
                <a:cs typeface="Symbol" charset="2"/>
              </a:rPr>
              <a:t>r</a:t>
            </a:r>
            <a:r>
              <a:rPr lang="en-US" dirty="0" smtClean="0"/>
              <a:t> </a:t>
            </a:r>
          </a:p>
          <a:p>
            <a:pPr eaLnBrk="1" hangingPunct="1"/>
            <a:r>
              <a:rPr lang="en-US" dirty="0" smtClean="0"/>
              <a:t>CD rotational strengths ‘free’ </a:t>
            </a:r>
          </a:p>
          <a:p>
            <a:pPr eaLnBrk="1" hangingPunct="1"/>
            <a:endParaRPr lang="en-GB" dirty="0"/>
          </a:p>
        </p:txBody>
      </p:sp>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7946"/>
          <a:stretch/>
        </p:blipFill>
        <p:spPr bwMode="auto">
          <a:xfrm>
            <a:off x="672909" y="4384219"/>
            <a:ext cx="9955429" cy="7358467"/>
          </a:xfrm>
          <a:prstGeom prst="rect">
            <a:avLst/>
          </a:prstGeom>
          <a:noFill/>
          <a:extLst>
            <a:ext uri="{909E8E84-426E-40DD-AFC4-6F175D3DCCD1}">
              <a14:hiddenFill xmlns:a14="http://schemas.microsoft.com/office/drawing/2010/main">
                <a:solidFill>
                  <a:srgbClr val="FFFFFF"/>
                </a:solidFill>
              </a14:hiddenFill>
            </a:ext>
          </a:extLst>
        </p:spPr>
      </p:pic>
      <p:pic>
        <p:nvPicPr>
          <p:cNvPr id="9" name="Immagine 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648326" y="4882586"/>
            <a:ext cx="5030421" cy="3648283"/>
          </a:xfrm>
          <a:prstGeom prst="rect">
            <a:avLst/>
          </a:prstGeom>
        </p:spPr>
      </p:pic>
      <p:pic>
        <p:nvPicPr>
          <p:cNvPr id="10" name="Immagine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782540" y="1311185"/>
            <a:ext cx="5001460" cy="3571401"/>
          </a:xfrm>
          <a:prstGeom prst="rect">
            <a:avLst/>
          </a:prstGeom>
        </p:spPr>
      </p:pic>
      <p:pic>
        <p:nvPicPr>
          <p:cNvPr id="11" name="Immagine 2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329913" y="8530869"/>
            <a:ext cx="5050984" cy="3878071"/>
          </a:xfrm>
          <a:prstGeom prst="rect">
            <a:avLst/>
          </a:prstGeom>
        </p:spPr>
      </p:pic>
      <p:sp>
        <p:nvSpPr>
          <p:cNvPr id="2" name="Rectangle 1"/>
          <p:cNvSpPr/>
          <p:nvPr/>
        </p:nvSpPr>
        <p:spPr>
          <a:xfrm>
            <a:off x="3589867" y="12695543"/>
            <a:ext cx="11345333" cy="830997"/>
          </a:xfrm>
          <a:prstGeom prst="rect">
            <a:avLst/>
          </a:prstGeom>
          <a:solidFill>
            <a:srgbClr val="FF941E"/>
          </a:solidFill>
        </p:spPr>
        <p:txBody>
          <a:bodyPr wrap="square">
            <a:spAutoFit/>
          </a:bodyPr>
          <a:lstStyle/>
          <a:p>
            <a:r>
              <a:rPr lang="en-US" sz="4800" dirty="0" smtClean="0"/>
              <a:t>Coming soon </a:t>
            </a:r>
            <a:r>
              <a:rPr lang="mr-IN" sz="4800" dirty="0" smtClean="0"/>
              <a:t>–</a:t>
            </a:r>
            <a:r>
              <a:rPr lang="en-US" sz="4800" dirty="0" smtClean="0"/>
              <a:t> not yet documented</a:t>
            </a:r>
            <a:endParaRPr lang="en-US" dirty="0"/>
          </a:p>
        </p:txBody>
      </p:sp>
      <p:sp>
        <p:nvSpPr>
          <p:cNvPr id="12" name="AutoShape 4"/>
          <p:cNvSpPr>
            <a:spLocks/>
          </p:cNvSpPr>
          <p:nvPr/>
        </p:nvSpPr>
        <p:spPr bwMode="auto">
          <a:xfrm>
            <a:off x="4032276" y="4972864"/>
            <a:ext cx="348348" cy="1242433"/>
          </a:xfrm>
          <a:prstGeom prst="rightBrace">
            <a:avLst>
              <a:gd name="adj1" fmla="val 39062"/>
              <a:gd name="adj2" fmla="val 50000"/>
            </a:avLst>
          </a:prstGeom>
          <a:noFill/>
          <a:ln w="12700">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75" tIns="46038" rIns="92075" bIns="46038" anchor="ctr"/>
          <a:lstStyle/>
          <a:p>
            <a:endParaRPr lang="it-IT" sz="3200">
              <a:latin typeface="Lato Medium" charset="0"/>
              <a:ea typeface="Lato Medium" charset="0"/>
              <a:cs typeface="Lato Medium" charset="0"/>
            </a:endParaRPr>
          </a:p>
        </p:txBody>
      </p:sp>
      <p:sp>
        <p:nvSpPr>
          <p:cNvPr id="13" name="Text Box 5"/>
          <p:cNvSpPr txBox="1">
            <a:spLocks noChangeArrowheads="1"/>
          </p:cNvSpPr>
          <p:nvPr/>
        </p:nvSpPr>
        <p:spPr bwMode="auto">
          <a:xfrm>
            <a:off x="4485877" y="4827774"/>
            <a:ext cx="4759299" cy="1077860"/>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2075" tIns="46038" rIns="92075" bIns="46038">
            <a:spAutoFit/>
          </a:bodyPr>
          <a:lstStyle/>
          <a:p>
            <a:pPr algn="l">
              <a:spcBef>
                <a:spcPct val="50000"/>
              </a:spcBef>
            </a:pPr>
            <a:r>
              <a:rPr lang="en-US" altLang="it-IT" sz="3200" dirty="0">
                <a:latin typeface="Lato Medium" charset="0"/>
                <a:ea typeface="Lato Medium" charset="0"/>
                <a:cs typeface="Lato Medium" charset="0"/>
              </a:rPr>
              <a:t>New complex polarizability algorithm</a:t>
            </a:r>
            <a:endParaRPr lang="it-IT" altLang="it-IT" sz="3200" dirty="0">
              <a:latin typeface="Lato Medium" charset="0"/>
              <a:ea typeface="Lato Medium" charset="0"/>
              <a:cs typeface="Lato Medium" charset="0"/>
            </a:endParaRPr>
          </a:p>
        </p:txBody>
      </p:sp>
      <p:sp>
        <p:nvSpPr>
          <p:cNvPr id="3" name="TextBox 2"/>
          <p:cNvSpPr txBox="1"/>
          <p:nvPr/>
        </p:nvSpPr>
        <p:spPr>
          <a:xfrm>
            <a:off x="790863" y="11813905"/>
            <a:ext cx="995945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is-IS" sz="3200" u="sng" dirty="0" smtClean="0">
                <a:latin typeface="Lato Medium" charset="0"/>
                <a:ea typeface="Lato Medium" charset="0"/>
                <a:cs typeface="Lato Medium" charset="0"/>
                <a:hlinkClick r:id="rId7" tooltip="The Journal of chemical physics."/>
              </a:rPr>
              <a:t>Baseggio, Fronzoni, Stener, J Chem Phys.</a:t>
            </a:r>
            <a:r>
              <a:rPr lang="is-IS" sz="3200" dirty="0" smtClean="0">
                <a:latin typeface="Lato Medium" charset="0"/>
                <a:ea typeface="Lato Medium" charset="0"/>
                <a:cs typeface="Lato Medium" charset="0"/>
                <a:hlinkClick r:id="rId7" tooltip="The Journal of chemical physics."/>
              </a:rPr>
              <a:t> 143, 024106</a:t>
            </a:r>
            <a:endParaRPr kumimoji="0" lang="en-US" sz="3200" u="none" strike="noStrike" cap="none" spc="0" normalizeH="0" baseline="0" dirty="0">
              <a:ln>
                <a:noFill/>
              </a:ln>
              <a:solidFill>
                <a:srgbClr val="000000"/>
              </a:solidFill>
              <a:effectLst/>
              <a:uFillTx/>
              <a:latin typeface="Lato Medium" charset="0"/>
              <a:ea typeface="Lato Medium" charset="0"/>
              <a:cs typeface="Lato Medium" charset="0"/>
              <a:sym typeface="Helvetica Light"/>
            </a:endParaRPr>
          </a:p>
        </p:txBody>
      </p:sp>
    </p:spTree>
    <p:extLst>
      <p:ext uri="{BB962C8B-B14F-4D97-AF65-F5344CB8AC3E}">
        <p14:creationId xmlns:p14="http://schemas.microsoft.com/office/powerpoint/2010/main" val="303715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sz="quarter" idx="4294967295"/>
          </p:nvPr>
        </p:nvSpPr>
        <p:spPr>
          <a:xfrm>
            <a:off x="0" y="183831"/>
            <a:ext cx="18288000" cy="1077484"/>
          </a:xfrm>
        </p:spPr>
        <p:txBody>
          <a:bodyPr lIns="135731" tIns="66675" rIns="135731" bIns="66675" anchor="b">
            <a:noAutofit/>
          </a:bodyPr>
          <a:lstStyle/>
          <a:p>
            <a:pPr algn="ctr" eaLnBrk="1" hangingPunct="1"/>
            <a:r>
              <a:rPr lang="en-US" sz="5400" dirty="0"/>
              <a:t>C</a:t>
            </a:r>
            <a:r>
              <a:rPr lang="en-US" sz="5400" dirty="0" smtClean="0"/>
              <a:t>oupled </a:t>
            </a:r>
            <a:r>
              <a:rPr lang="en-US" sz="5400" dirty="0"/>
              <a:t>TDDFT – atomistic electrodynamics (DIM/QM)</a:t>
            </a:r>
          </a:p>
        </p:txBody>
      </p:sp>
      <p:grpSp>
        <p:nvGrpSpPr>
          <p:cNvPr id="4" name="Group 52"/>
          <p:cNvGrpSpPr/>
          <p:nvPr/>
        </p:nvGrpSpPr>
        <p:grpSpPr>
          <a:xfrm>
            <a:off x="9922933" y="3772737"/>
            <a:ext cx="8365067" cy="6084538"/>
            <a:chOff x="1918621" y="1447800"/>
            <a:chExt cx="5472779" cy="4260315"/>
          </a:xfrm>
        </p:grpSpPr>
        <p:pic>
          <p:nvPicPr>
            <p:cNvPr id="6" name="Picture 5" descr="1.png"/>
            <p:cNvPicPr>
              <a:picLocks noChangeAspect="1"/>
            </p:cNvPicPr>
            <p:nvPr/>
          </p:nvPicPr>
          <p:blipFill>
            <a:blip r:embed="rId2" cstate="print"/>
            <a:stretch>
              <a:fillRect/>
            </a:stretch>
          </p:blipFill>
          <p:spPr>
            <a:xfrm>
              <a:off x="1918621" y="1524000"/>
              <a:ext cx="5472779" cy="4184115"/>
            </a:xfrm>
            <a:prstGeom prst="rect">
              <a:avLst/>
            </a:prstGeom>
          </p:spPr>
        </p:pic>
        <p:sp>
          <p:nvSpPr>
            <p:cNvPr id="7" name="Lightning Bolt 6"/>
            <p:cNvSpPr/>
            <p:nvPr/>
          </p:nvSpPr>
          <p:spPr>
            <a:xfrm>
              <a:off x="2743200" y="1447800"/>
              <a:ext cx="609600" cy="609600"/>
            </a:xfrm>
            <a:prstGeom prst="lightningBolt">
              <a:avLst/>
            </a:prstGeom>
            <a:solidFill>
              <a:srgbClr val="FFFF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7500"/>
            </a:p>
          </p:txBody>
        </p:sp>
      </p:grpSp>
      <p:sp>
        <p:nvSpPr>
          <p:cNvPr id="9" name="Content Placeholder 3"/>
          <p:cNvSpPr txBox="1">
            <a:spLocks/>
          </p:cNvSpPr>
          <p:nvPr/>
        </p:nvSpPr>
        <p:spPr>
          <a:xfrm>
            <a:off x="394786" y="2007550"/>
            <a:ext cx="10637569" cy="4102460"/>
          </a:xfrm>
          <a:prstGeom prst="rect">
            <a:avLst/>
          </a:prstGeom>
        </p:spPr>
        <p:txBody>
          <a:bodyPr vert="horz" lIns="68580" tIns="34290" rIns="68580" bIns="34290" rtlCol="0">
            <a:normAutofit lnSpcReduction="1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371600" eaLnBrk="0" fontAlgn="base">
              <a:spcBef>
                <a:spcPct val="20000"/>
              </a:spcBef>
              <a:spcAft>
                <a:spcPct val="0"/>
              </a:spcAft>
              <a:defRPr/>
            </a:pPr>
            <a:r>
              <a:rPr lang="en-US" sz="4050" dirty="0">
                <a:solidFill>
                  <a:schemeClr val="tx1"/>
                </a:solidFill>
              </a:rPr>
              <a:t>Plasmon-</a:t>
            </a:r>
            <a:r>
              <a:rPr lang="en-US" sz="4050" dirty="0" err="1">
                <a:solidFill>
                  <a:schemeClr val="tx1"/>
                </a:solidFill>
              </a:rPr>
              <a:t>exciton</a:t>
            </a:r>
            <a:r>
              <a:rPr lang="en-US" sz="4050" dirty="0">
                <a:solidFill>
                  <a:schemeClr val="tx1"/>
                </a:solidFill>
              </a:rPr>
              <a:t> hybridization</a:t>
            </a:r>
          </a:p>
          <a:p>
            <a:pPr lvl="1" hangingPunct="1"/>
            <a:r>
              <a:rPr lang="en-US" sz="3000" dirty="0"/>
              <a:t>enhanced molecular absorption</a:t>
            </a:r>
          </a:p>
          <a:p>
            <a:pPr defTabSz="1371600" eaLnBrk="0" fontAlgn="base">
              <a:spcBef>
                <a:spcPct val="20000"/>
              </a:spcBef>
              <a:spcAft>
                <a:spcPct val="0"/>
              </a:spcAft>
              <a:defRPr/>
            </a:pPr>
            <a:r>
              <a:rPr lang="en-US" sz="4050" dirty="0">
                <a:solidFill>
                  <a:schemeClr val="tx1"/>
                </a:solidFill>
              </a:rPr>
              <a:t>Surface-enhanced Raman scattering</a:t>
            </a:r>
          </a:p>
          <a:p>
            <a:pPr lvl="1" hangingPunct="1"/>
            <a:r>
              <a:rPr lang="en-US" sz="3000" dirty="0" err="1"/>
              <a:t>i</a:t>
            </a:r>
            <a:r>
              <a:rPr lang="de-DE" sz="3000" dirty="0" err="1"/>
              <a:t>ncluding</a:t>
            </a:r>
            <a:r>
              <a:rPr lang="de-DE" sz="3000" dirty="0"/>
              <a:t> </a:t>
            </a:r>
            <a:r>
              <a:rPr lang="de-DE" sz="3000" dirty="0" err="1"/>
              <a:t>optically</a:t>
            </a:r>
            <a:r>
              <a:rPr lang="de-DE" sz="3000" dirty="0"/>
              <a:t> </a:t>
            </a:r>
            <a:r>
              <a:rPr lang="de-DE" sz="3000" dirty="0" err="1"/>
              <a:t>active</a:t>
            </a:r>
            <a:r>
              <a:rPr lang="de-DE" sz="3000" dirty="0"/>
              <a:t> (SEROA)</a:t>
            </a:r>
          </a:p>
          <a:p>
            <a:pPr hangingPunct="1"/>
            <a:r>
              <a:rPr lang="en-US" sz="4050" dirty="0">
                <a:solidFill>
                  <a:schemeClr val="tx1"/>
                </a:solidFill>
              </a:rPr>
              <a:t>Plasmon enhanced </a:t>
            </a:r>
            <a:r>
              <a:rPr lang="en-US" sz="4050" dirty="0" smtClean="0">
                <a:solidFill>
                  <a:schemeClr val="tx1"/>
                </a:solidFill>
              </a:rPr>
              <a:t>photochemistry</a:t>
            </a:r>
          </a:p>
          <a:p>
            <a:pPr hangingPunct="1"/>
            <a:r>
              <a:rPr lang="en-US" sz="4050" dirty="0" smtClean="0">
                <a:solidFill>
                  <a:schemeClr val="tx1"/>
                </a:solidFill>
              </a:rPr>
              <a:t>New: NLO: SEHRS &amp; more</a:t>
            </a:r>
            <a:endParaRPr lang="en-US" sz="4050" dirty="0">
              <a:solidFill>
                <a:schemeClr val="tx1"/>
              </a:solidFill>
            </a:endParaRPr>
          </a:p>
          <a:p>
            <a:pPr hangingPunct="1"/>
            <a:endParaRPr lang="en-GB" sz="3900" dirty="0"/>
          </a:p>
        </p:txBody>
      </p:sp>
      <p:sp>
        <p:nvSpPr>
          <p:cNvPr id="10" name="Content Placeholder 3"/>
          <p:cNvSpPr txBox="1">
            <a:spLocks/>
          </p:cNvSpPr>
          <p:nvPr/>
        </p:nvSpPr>
        <p:spPr>
          <a:xfrm>
            <a:off x="10335577" y="1820292"/>
            <a:ext cx="8649202" cy="1479890"/>
          </a:xfrm>
          <a:prstGeom prst="rect">
            <a:avLst/>
          </a:prstGeom>
        </p:spPr>
        <p:txBody>
          <a:bodyPr vert="horz" lIns="68580" tIns="34290" rIns="68580" bIns="34290" rtlCol="0">
            <a:no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rgbClr val="FF941E"/>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rgbClr val="000000"/>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defTabSz="1371600" eaLnBrk="0" fontAlgn="base">
              <a:spcBef>
                <a:spcPct val="20000"/>
              </a:spcBef>
              <a:spcAft>
                <a:spcPct val="0"/>
              </a:spcAft>
              <a:buFont typeface="Wingdings" charset="2"/>
              <a:buChar char="ü"/>
              <a:defRPr/>
            </a:pPr>
            <a:r>
              <a:rPr lang="en-US" sz="2700" dirty="0">
                <a:solidFill>
                  <a:schemeClr val="tx1"/>
                </a:solidFill>
              </a:rPr>
              <a:t>TDDFT + </a:t>
            </a:r>
            <a:r>
              <a:rPr lang="en-US" sz="2700">
                <a:solidFill>
                  <a:schemeClr val="tx1"/>
                </a:solidFill>
              </a:rPr>
              <a:t>potential </a:t>
            </a:r>
            <a:r>
              <a:rPr lang="en-US" sz="2700" smtClean="0">
                <a:solidFill>
                  <a:schemeClr val="tx1"/>
                </a:solidFill>
              </a:rPr>
              <a:t>atomistic </a:t>
            </a:r>
            <a:r>
              <a:rPr lang="en-US" sz="2700" dirty="0">
                <a:solidFill>
                  <a:schemeClr val="tx1"/>
                </a:solidFill>
              </a:rPr>
              <a:t>electrodynamics</a:t>
            </a:r>
          </a:p>
          <a:p>
            <a:pPr defTabSz="1371600" eaLnBrk="0" fontAlgn="base">
              <a:spcBef>
                <a:spcPct val="20000"/>
              </a:spcBef>
              <a:spcAft>
                <a:spcPct val="0"/>
              </a:spcAft>
              <a:buFont typeface="Wingdings" charset="2"/>
              <a:buChar char="ü"/>
              <a:defRPr/>
            </a:pPr>
            <a:r>
              <a:rPr lang="en-US" sz="2700" dirty="0">
                <a:solidFill>
                  <a:schemeClr val="tx1"/>
                </a:solidFill>
              </a:rPr>
              <a:t>DRF (polarizable force field) </a:t>
            </a:r>
          </a:p>
          <a:p>
            <a:pPr defTabSz="1371600" eaLnBrk="0" fontAlgn="base">
              <a:spcBef>
                <a:spcPct val="20000"/>
              </a:spcBef>
              <a:spcAft>
                <a:spcPct val="0"/>
              </a:spcAft>
              <a:buFont typeface="Wingdings" charset="2"/>
              <a:buChar char="ü"/>
              <a:defRPr/>
            </a:pPr>
            <a:r>
              <a:rPr lang="en-US" sz="2700" dirty="0">
                <a:solidFill>
                  <a:schemeClr val="tx1"/>
                </a:solidFill>
              </a:rPr>
              <a:t>Fit capacitance &amp; </a:t>
            </a:r>
            <a:r>
              <a:rPr lang="en-US" sz="2700" dirty="0" err="1">
                <a:solidFill>
                  <a:schemeClr val="tx1"/>
                </a:solidFill>
              </a:rPr>
              <a:t>polarizability</a:t>
            </a:r>
            <a:r>
              <a:rPr lang="en-US" sz="2700" dirty="0">
                <a:solidFill>
                  <a:schemeClr val="tx1"/>
                </a:solidFill>
              </a:rPr>
              <a:t> to bulk (BAND)</a:t>
            </a:r>
          </a:p>
        </p:txBody>
      </p:sp>
      <p:sp>
        <p:nvSpPr>
          <p:cNvPr id="2" name="Rectangle 1"/>
          <p:cNvSpPr/>
          <p:nvPr/>
        </p:nvSpPr>
        <p:spPr>
          <a:xfrm>
            <a:off x="8556652" y="10262822"/>
            <a:ext cx="10795819" cy="2554545"/>
          </a:xfrm>
          <a:prstGeom prst="rect">
            <a:avLst/>
          </a:prstGeom>
        </p:spPr>
        <p:txBody>
          <a:bodyPr wrap="square">
            <a:spAutoFit/>
          </a:bodyPr>
          <a:lstStyle/>
          <a:p>
            <a:pPr algn="l"/>
            <a:r>
              <a:rPr lang="en-US" sz="4000" dirty="0">
                <a:latin typeface="Lato Medium" charset="0"/>
                <a:ea typeface="Lato Medium" charset="0"/>
                <a:cs typeface="Lato Medium" charset="0"/>
              </a:rPr>
              <a:t>developed by </a:t>
            </a:r>
            <a:r>
              <a:rPr lang="en-US" sz="4000" dirty="0">
                <a:latin typeface="Lato Medium" charset="0"/>
                <a:ea typeface="Lato Medium" charset="0"/>
                <a:cs typeface="Lato Medium" charset="0"/>
                <a:hlinkClick r:id="rId3"/>
              </a:rPr>
              <a:t>Lasse Jensen </a:t>
            </a:r>
            <a:r>
              <a:rPr lang="en-US" sz="4000" dirty="0" smtClean="0">
                <a:latin typeface="Lato Medium" charset="0"/>
                <a:ea typeface="Lato Medium" charset="0"/>
                <a:cs typeface="Lato Medium" charset="0"/>
                <a:hlinkClick r:id="rId3"/>
              </a:rPr>
              <a:t>group</a:t>
            </a:r>
            <a:r>
              <a:rPr lang="en-US" sz="4000" dirty="0">
                <a:latin typeface="Lato Medium" charset="0"/>
                <a:ea typeface="Lato Medium" charset="0"/>
                <a:cs typeface="Lato Medium" charset="0"/>
              </a:rPr>
              <a:t>, </a:t>
            </a:r>
            <a:endParaRPr lang="en-US" sz="4000" dirty="0" smtClean="0">
              <a:latin typeface="Lato Medium" charset="0"/>
              <a:ea typeface="Lato Medium" charset="0"/>
              <a:cs typeface="Lato Medium" charset="0"/>
            </a:endParaRPr>
          </a:p>
          <a:p>
            <a:pPr algn="l"/>
            <a:r>
              <a:rPr lang="en-US" sz="4000" dirty="0" smtClean="0">
                <a:latin typeface="Lato Medium" charset="0"/>
                <a:ea typeface="Lato Medium" charset="0"/>
                <a:cs typeface="Lato Medium" charset="0"/>
              </a:rPr>
              <a:t>see </a:t>
            </a:r>
            <a:r>
              <a:rPr lang="en-US" sz="4000" dirty="0">
                <a:latin typeface="Lato Medium" charset="0"/>
                <a:ea typeface="Lato Medium" charset="0"/>
                <a:cs typeface="Lato Medium" charset="0"/>
              </a:rPr>
              <a:t>also his </a:t>
            </a:r>
            <a:r>
              <a:rPr lang="en-US" sz="4000" dirty="0">
                <a:latin typeface="Lato Medium" charset="0"/>
                <a:ea typeface="Lato Medium" charset="0"/>
                <a:cs typeface="Lato Medium" charset="0"/>
                <a:hlinkClick r:id="rId4"/>
              </a:rPr>
              <a:t>web presentation</a:t>
            </a:r>
            <a:r>
              <a:rPr lang="en-US" sz="4000" dirty="0" smtClean="0">
                <a:latin typeface="Lato Medium" charset="0"/>
                <a:ea typeface="Lato Medium" charset="0"/>
                <a:cs typeface="Lato Medium" charset="0"/>
              </a:rPr>
              <a:t>.</a:t>
            </a:r>
          </a:p>
          <a:p>
            <a:pPr algn="l"/>
            <a:r>
              <a:rPr lang="en-US" sz="4000" dirty="0">
                <a:latin typeface="Lato Medium" charset="0"/>
                <a:ea typeface="Lato Medium" charset="0"/>
                <a:cs typeface="Lato Medium" charset="0"/>
              </a:rPr>
              <a:t>Review: </a:t>
            </a:r>
            <a:r>
              <a:rPr lang="en-US" sz="4000" dirty="0">
                <a:latin typeface="Lato Medium" charset="0"/>
                <a:ea typeface="Lato Medium" charset="0"/>
                <a:cs typeface="Lato Medium" charset="0"/>
                <a:hlinkClick r:id="rId5"/>
              </a:rPr>
              <a:t>Acc. Chem. Res. 47, 88–99 (2014)</a:t>
            </a:r>
            <a:endParaRPr lang="en-US" sz="4000" dirty="0">
              <a:solidFill>
                <a:schemeClr val="tx1"/>
              </a:solidFill>
              <a:latin typeface="Lato Medium" charset="0"/>
              <a:ea typeface="Lato Medium" charset="0"/>
              <a:cs typeface="Lato Medium" charset="0"/>
            </a:endParaRPr>
          </a:p>
          <a:p>
            <a:pPr algn="l"/>
            <a:endParaRPr lang="en-US" sz="4000" dirty="0">
              <a:latin typeface="Lato Medium" charset="0"/>
              <a:ea typeface="Lato Medium" charset="0"/>
              <a:cs typeface="Lato Medium" charset="0"/>
            </a:endParaRPr>
          </a:p>
        </p:txBody>
      </p:sp>
      <p:pic>
        <p:nvPicPr>
          <p:cNvPr id="20" name="Picture 19"/>
          <p:cNvPicPr>
            <a:picLocks noChangeArrowheads="1"/>
          </p:cNvPicPr>
          <p:nvPr/>
        </p:nvPicPr>
        <p:blipFill>
          <a:blip r:embed="rId6" cstate="print"/>
          <a:srcRect/>
          <a:stretch>
            <a:fillRect/>
          </a:stretch>
        </p:blipFill>
        <p:spPr bwMode="auto">
          <a:xfrm>
            <a:off x="973588" y="7214489"/>
            <a:ext cx="1991320" cy="1866305"/>
          </a:xfrm>
          <a:prstGeom prst="rect">
            <a:avLst/>
          </a:prstGeom>
          <a:noFill/>
          <a:ln w="12700" cap="flat">
            <a:noFill/>
            <a:miter lim="800000"/>
            <a:headEnd/>
            <a:tailEnd/>
          </a:ln>
        </p:spPr>
      </p:pic>
      <p:pic>
        <p:nvPicPr>
          <p:cNvPr id="21" name="Picture 20"/>
          <p:cNvPicPr>
            <a:picLocks noChangeArrowheads="1"/>
          </p:cNvPicPr>
          <p:nvPr/>
        </p:nvPicPr>
        <p:blipFill>
          <a:blip r:embed="rId7" cstate="print"/>
          <a:srcRect/>
          <a:stretch>
            <a:fillRect/>
          </a:stretch>
        </p:blipFill>
        <p:spPr bwMode="auto">
          <a:xfrm>
            <a:off x="935637" y="9753870"/>
            <a:ext cx="2062758" cy="1973461"/>
          </a:xfrm>
          <a:prstGeom prst="rect">
            <a:avLst/>
          </a:prstGeom>
          <a:noFill/>
          <a:ln w="12700" cap="flat">
            <a:noFill/>
            <a:miter lim="800000"/>
            <a:headEnd/>
            <a:tailEnd/>
          </a:ln>
        </p:spPr>
      </p:pic>
      <p:pic>
        <p:nvPicPr>
          <p:cNvPr id="22" name="Picture 8"/>
          <p:cNvPicPr>
            <a:picLocks noChangeArrowheads="1"/>
          </p:cNvPicPr>
          <p:nvPr/>
        </p:nvPicPr>
        <p:blipFill>
          <a:blip r:embed="rId8" cstate="print"/>
          <a:srcRect/>
          <a:stretch>
            <a:fillRect/>
          </a:stretch>
        </p:blipFill>
        <p:spPr bwMode="auto">
          <a:xfrm>
            <a:off x="3358931" y="6568204"/>
            <a:ext cx="3143250" cy="2491383"/>
          </a:xfrm>
          <a:prstGeom prst="rect">
            <a:avLst/>
          </a:prstGeom>
          <a:noFill/>
          <a:ln w="12700" cap="flat">
            <a:noFill/>
            <a:miter lim="800000"/>
            <a:headEnd/>
            <a:tailEnd/>
          </a:ln>
        </p:spPr>
      </p:pic>
      <p:pic>
        <p:nvPicPr>
          <p:cNvPr id="23" name="Picture 9"/>
          <p:cNvPicPr>
            <a:picLocks noChangeArrowheads="1"/>
          </p:cNvPicPr>
          <p:nvPr/>
        </p:nvPicPr>
        <p:blipFill>
          <a:blip r:embed="rId9" cstate="print"/>
          <a:srcRect/>
          <a:stretch>
            <a:fillRect/>
          </a:stretch>
        </p:blipFill>
        <p:spPr bwMode="auto">
          <a:xfrm>
            <a:off x="3408044" y="9321896"/>
            <a:ext cx="3241477" cy="2509242"/>
          </a:xfrm>
          <a:prstGeom prst="rect">
            <a:avLst/>
          </a:prstGeom>
          <a:noFill/>
          <a:ln w="12700" cap="flat">
            <a:noFill/>
            <a:miter lim="800000"/>
            <a:headEnd/>
            <a:tailEnd/>
          </a:ln>
        </p:spPr>
      </p:pic>
    </p:spTree>
    <p:extLst>
      <p:ext uri="{BB962C8B-B14F-4D97-AF65-F5344CB8AC3E}">
        <p14:creationId xmlns:p14="http://schemas.microsoft.com/office/powerpoint/2010/main" val="510298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sz="quarter" idx="4294967295"/>
          </p:nvPr>
        </p:nvSpPr>
        <p:spPr>
          <a:xfrm>
            <a:off x="0" y="0"/>
            <a:ext cx="18288000" cy="1261315"/>
          </a:xfrm>
        </p:spPr>
        <p:txBody>
          <a:bodyPr lIns="135731" tIns="66675" rIns="135731" bIns="66675" anchor="b">
            <a:noAutofit/>
          </a:bodyPr>
          <a:lstStyle/>
          <a:p>
            <a:pPr algn="ctr" eaLnBrk="1" hangingPunct="1"/>
            <a:r>
              <a:rPr lang="en-US" sz="5400" dirty="0" smtClean="0"/>
              <a:t>New methods for NLO (Jensen et al.)</a:t>
            </a:r>
            <a:endParaRPr lang="en-US" sz="5400" dirty="0"/>
          </a:p>
        </p:txBody>
      </p:sp>
      <p:sp>
        <p:nvSpPr>
          <p:cNvPr id="14" name="TextBox 13"/>
          <p:cNvSpPr txBox="1"/>
          <p:nvPr/>
        </p:nvSpPr>
        <p:spPr>
          <a:xfrm>
            <a:off x="715186" y="1537766"/>
            <a:ext cx="17217737" cy="769441"/>
          </a:xfrm>
          <a:prstGeom prst="rect">
            <a:avLst/>
          </a:prstGeom>
          <a:noFill/>
        </p:spPr>
        <p:txBody>
          <a:bodyPr wrap="square" rtlCol="0">
            <a:spAutoFit/>
          </a:bodyPr>
          <a:lstStyle/>
          <a:p>
            <a:pPr algn="l"/>
            <a:r>
              <a:rPr lang="en-US" sz="4400" dirty="0" smtClean="0">
                <a:latin typeface="Lato Medium" charset="0"/>
                <a:ea typeface="Lato Medium" charset="0"/>
                <a:cs typeface="Lato Medium" charset="0"/>
              </a:rPr>
              <a:t>Damped quadratic response theory + DIM: SEHRS</a:t>
            </a:r>
            <a:endParaRPr lang="en-US" sz="4400" dirty="0">
              <a:latin typeface="Lato Medium" charset="0"/>
              <a:ea typeface="Lato Medium" charset="0"/>
              <a:cs typeface="Lato Medium" charset="0"/>
            </a:endParaRPr>
          </a:p>
        </p:txBody>
      </p:sp>
      <p:sp>
        <p:nvSpPr>
          <p:cNvPr id="27" name="TextBox 26"/>
          <p:cNvSpPr txBox="1"/>
          <p:nvPr/>
        </p:nvSpPr>
        <p:spPr>
          <a:xfrm>
            <a:off x="1292831" y="11755406"/>
            <a:ext cx="11819261" cy="584775"/>
          </a:xfrm>
          <a:prstGeom prst="rect">
            <a:avLst/>
          </a:prstGeom>
          <a:noFill/>
        </p:spPr>
        <p:txBody>
          <a:bodyPr wrap="none" rtlCol="0">
            <a:spAutoFit/>
          </a:bodyPr>
          <a:lstStyle/>
          <a:p>
            <a:r>
              <a:rPr lang="de-DE" sz="3200" dirty="0" smtClean="0">
                <a:latin typeface="Lato Medium" charset="0"/>
                <a:ea typeface="Lato Medium" charset="0"/>
                <a:cs typeface="Lato Medium" charset="0"/>
              </a:rPr>
              <a:t>Hu</a:t>
            </a:r>
            <a:r>
              <a:rPr lang="de-DE" sz="3200" dirty="0">
                <a:latin typeface="Lato Medium" charset="0"/>
                <a:ea typeface="Lato Medium" charset="0"/>
                <a:cs typeface="Lato Medium" charset="0"/>
              </a:rPr>
              <a:t>, Z</a:t>
            </a:r>
            <a:r>
              <a:rPr lang="de-DE" sz="3200" dirty="0" smtClean="0">
                <a:latin typeface="Lato Medium" charset="0"/>
                <a:ea typeface="Lato Medium" charset="0"/>
                <a:cs typeface="Lato Medium" charset="0"/>
              </a:rPr>
              <a:t>.; </a:t>
            </a:r>
            <a:r>
              <a:rPr lang="de-DE" sz="3200" dirty="0" err="1" smtClean="0">
                <a:latin typeface="Lato Medium" charset="0"/>
                <a:ea typeface="Lato Medium" charset="0"/>
                <a:cs typeface="Lato Medium" charset="0"/>
              </a:rPr>
              <a:t>Chulhai</a:t>
            </a:r>
            <a:r>
              <a:rPr lang="de-DE" sz="3200" dirty="0" smtClean="0">
                <a:latin typeface="Lato Medium" charset="0"/>
                <a:ea typeface="Lato Medium" charset="0"/>
                <a:cs typeface="Lato Medium" charset="0"/>
              </a:rPr>
              <a:t>, V. D.</a:t>
            </a:r>
            <a:r>
              <a:rPr lang="de-DE" sz="3200" dirty="0">
                <a:latin typeface="Lato Medium" charset="0"/>
                <a:ea typeface="Lato Medium" charset="0"/>
                <a:cs typeface="Lato Medium" charset="0"/>
              </a:rPr>
              <a:t>; Jensen, L. </a:t>
            </a:r>
            <a:r>
              <a:rPr lang="de-DE" sz="3200" dirty="0" smtClean="0">
                <a:latin typeface="Lato Medium" charset="0"/>
                <a:ea typeface="Lato Medium" charset="0"/>
                <a:cs typeface="Lato Medium" charset="0"/>
                <a:hlinkClick r:id="rId3" action="ppaction://hlinkfile"/>
              </a:rPr>
              <a:t>J</a:t>
            </a:r>
            <a:r>
              <a:rPr lang="de-DE" sz="3200" dirty="0">
                <a:latin typeface="Lato Medium" charset="0"/>
                <a:ea typeface="Lato Medium" charset="0"/>
                <a:cs typeface="Lato Medium" charset="0"/>
                <a:hlinkClick r:id="rId3" action="ppaction://hlinkfile"/>
              </a:rPr>
              <a:t>. Chem. </a:t>
            </a:r>
            <a:r>
              <a:rPr lang="de-DE" sz="3200" dirty="0" smtClean="0">
                <a:latin typeface="Lato Medium" charset="0"/>
                <a:ea typeface="Lato Medium" charset="0"/>
                <a:cs typeface="Lato Medium" charset="0"/>
                <a:hlinkClick r:id="rId3" action="ppaction://hlinkfile"/>
              </a:rPr>
              <a:t>Theor. Comput., 2016</a:t>
            </a:r>
            <a:r>
              <a:rPr lang="en-US" sz="3200" dirty="0" smtClean="0">
                <a:latin typeface="Lato Medium" charset="0"/>
                <a:ea typeface="Lato Medium" charset="0"/>
                <a:cs typeface="Lato Medium" charset="0"/>
              </a:rPr>
              <a:t> </a:t>
            </a:r>
            <a:endParaRPr lang="en-US" sz="3200" dirty="0">
              <a:latin typeface="Lato Medium" charset="0"/>
              <a:ea typeface="Lato Medium" charset="0"/>
              <a:cs typeface="Lato Medium" charset="0"/>
            </a:endParaRPr>
          </a:p>
        </p:txBody>
      </p:sp>
      <p:pic>
        <p:nvPicPr>
          <p:cNvPr id="5" name="Picture 4"/>
          <p:cNvPicPr>
            <a:picLocks noChangeAspect="1"/>
          </p:cNvPicPr>
          <p:nvPr/>
        </p:nvPicPr>
        <p:blipFill>
          <a:blip r:embed="rId4" cstate="print"/>
          <a:stretch>
            <a:fillRect/>
          </a:stretch>
        </p:blipFill>
        <p:spPr>
          <a:xfrm>
            <a:off x="858061" y="2479215"/>
            <a:ext cx="13800914" cy="9173063"/>
          </a:xfrm>
          <a:prstGeom prst="rect">
            <a:avLst/>
          </a:prstGeom>
        </p:spPr>
      </p:pic>
    </p:spTree>
    <p:extLst>
      <p:ext uri="{BB962C8B-B14F-4D97-AF65-F5344CB8AC3E}">
        <p14:creationId xmlns:p14="http://schemas.microsoft.com/office/powerpoint/2010/main" val="1904956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78767" y="7887363"/>
            <a:ext cx="13280475" cy="5032981"/>
            <a:chOff x="3591472" y="4873929"/>
            <a:chExt cx="7277878" cy="2758141"/>
          </a:xfrm>
        </p:grpSpPr>
        <p:pic>
          <p:nvPicPr>
            <p:cNvPr id="12" name="Picture 11" descr="dans_thg_normal_experiment_s1s2_new.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1472" y="4873929"/>
              <a:ext cx="3638939" cy="2743200"/>
            </a:xfrm>
            <a:prstGeom prst="rect">
              <a:avLst/>
            </a:prstGeom>
          </p:spPr>
        </p:pic>
        <p:pic>
          <p:nvPicPr>
            <p:cNvPr id="13" name="Picture 12" descr="dans_thg_normal_theory_s1s2_new.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411" y="4888870"/>
              <a:ext cx="3638939" cy="2743200"/>
            </a:xfrm>
            <a:prstGeom prst="rect">
              <a:avLst/>
            </a:prstGeom>
          </p:spPr>
        </p:pic>
      </p:grpSp>
      <p:grpSp>
        <p:nvGrpSpPr>
          <p:cNvPr id="2" name="Group 1"/>
          <p:cNvGrpSpPr/>
          <p:nvPr/>
        </p:nvGrpSpPr>
        <p:grpSpPr>
          <a:xfrm>
            <a:off x="564518" y="1966183"/>
            <a:ext cx="13524126" cy="5097554"/>
            <a:chOff x="3591471" y="1776338"/>
            <a:chExt cx="7277879" cy="2743200"/>
          </a:xfrm>
        </p:grpSpPr>
        <p:pic>
          <p:nvPicPr>
            <p:cNvPr id="14" name="Picture 13" descr="dans_tpa_experiment_s1_ne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1471" y="1776338"/>
              <a:ext cx="3638939" cy="2743200"/>
            </a:xfrm>
            <a:prstGeom prst="rect">
              <a:avLst/>
            </a:prstGeom>
          </p:spPr>
        </p:pic>
        <p:pic>
          <p:nvPicPr>
            <p:cNvPr id="15" name="Picture 14" descr="dans_tpa_theory_s1_new.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0411" y="1776338"/>
              <a:ext cx="3638939" cy="2743200"/>
            </a:xfrm>
            <a:prstGeom prst="rect">
              <a:avLst/>
            </a:prstGeom>
          </p:spPr>
        </p:pic>
      </p:grpSp>
      <p:sp>
        <p:nvSpPr>
          <p:cNvPr id="19" name="Rectangle 2"/>
          <p:cNvSpPr>
            <a:spLocks noGrp="1" noChangeArrowheads="1"/>
          </p:cNvSpPr>
          <p:nvPr>
            <p:ph type="title" sz="quarter" idx="4294967295"/>
          </p:nvPr>
        </p:nvSpPr>
        <p:spPr>
          <a:xfrm>
            <a:off x="0" y="0"/>
            <a:ext cx="18288000" cy="1261315"/>
          </a:xfrm>
        </p:spPr>
        <p:txBody>
          <a:bodyPr lIns="135731" tIns="66675" rIns="135731" bIns="66675" anchor="b">
            <a:noAutofit/>
          </a:bodyPr>
          <a:lstStyle/>
          <a:p>
            <a:pPr algn="ctr" eaLnBrk="1" hangingPunct="1"/>
            <a:r>
              <a:rPr lang="en-US" sz="5400" dirty="0"/>
              <a:t>D</a:t>
            </a:r>
            <a:r>
              <a:rPr lang="en-US" sz="5400" dirty="0" smtClean="0"/>
              <a:t>amped cubic response (gamma): TPA, THG</a:t>
            </a:r>
            <a:endParaRPr lang="en-US" sz="5400" dirty="0"/>
          </a:p>
        </p:txBody>
      </p:sp>
      <p:sp>
        <p:nvSpPr>
          <p:cNvPr id="8" name="TextBox 7"/>
          <p:cNvSpPr txBox="1"/>
          <p:nvPr/>
        </p:nvSpPr>
        <p:spPr>
          <a:xfrm>
            <a:off x="349851" y="1539387"/>
            <a:ext cx="6301726" cy="769441"/>
          </a:xfrm>
          <a:prstGeom prst="rect">
            <a:avLst/>
          </a:prstGeom>
          <a:noFill/>
        </p:spPr>
        <p:txBody>
          <a:bodyPr wrap="none" rtlCol="0">
            <a:spAutoFit/>
          </a:bodyPr>
          <a:lstStyle/>
          <a:p>
            <a:r>
              <a:rPr lang="en-US" sz="4400" dirty="0" smtClean="0">
                <a:latin typeface="Lato Medium" charset="0"/>
                <a:ea typeface="Lato Medium" charset="0"/>
                <a:cs typeface="Lato Medium" charset="0"/>
              </a:rPr>
              <a:t>Two Photon Absorption:</a:t>
            </a:r>
            <a:endParaRPr lang="en-US" sz="4400" dirty="0">
              <a:latin typeface="Lato Medium" charset="0"/>
              <a:ea typeface="Lato Medium" charset="0"/>
              <a:cs typeface="Lato Medium" charset="0"/>
            </a:endParaRPr>
          </a:p>
        </p:txBody>
      </p:sp>
      <p:sp>
        <p:nvSpPr>
          <p:cNvPr id="9" name="TextBox 8"/>
          <p:cNvSpPr txBox="1"/>
          <p:nvPr/>
        </p:nvSpPr>
        <p:spPr>
          <a:xfrm>
            <a:off x="564518" y="7175072"/>
            <a:ext cx="7146508" cy="769441"/>
          </a:xfrm>
          <a:prstGeom prst="rect">
            <a:avLst/>
          </a:prstGeom>
          <a:noFill/>
        </p:spPr>
        <p:txBody>
          <a:bodyPr wrap="none" rtlCol="0">
            <a:spAutoFit/>
          </a:bodyPr>
          <a:lstStyle/>
          <a:p>
            <a:r>
              <a:rPr lang="en-US" sz="4400" dirty="0" smtClean="0">
                <a:latin typeface="Lato Medium" charset="0"/>
                <a:ea typeface="Lato Medium" charset="0"/>
                <a:cs typeface="Lato Medium" charset="0"/>
              </a:rPr>
              <a:t>Third Harmonic Generation:</a:t>
            </a:r>
            <a:endParaRPr lang="en-US" sz="4400" dirty="0">
              <a:latin typeface="Lato Medium" charset="0"/>
              <a:ea typeface="Lato Medium" charset="0"/>
              <a:cs typeface="Lato Medium" charset="0"/>
            </a:endParaRPr>
          </a:p>
        </p:txBody>
      </p:sp>
      <p:sp>
        <p:nvSpPr>
          <p:cNvPr id="11" name="Rectangle 10"/>
          <p:cNvSpPr/>
          <p:nvPr/>
        </p:nvSpPr>
        <p:spPr>
          <a:xfrm>
            <a:off x="13269050" y="10664484"/>
            <a:ext cx="4928782" cy="1569660"/>
          </a:xfrm>
          <a:prstGeom prst="rect">
            <a:avLst/>
          </a:prstGeom>
        </p:spPr>
        <p:txBody>
          <a:bodyPr wrap="square">
            <a:spAutoFit/>
          </a:bodyPr>
          <a:lstStyle/>
          <a:p>
            <a:r>
              <a:rPr lang="de-DE" sz="3200" dirty="0">
                <a:latin typeface="Lato Medium" charset="0"/>
                <a:ea typeface="Lato Medium" charset="0"/>
                <a:cs typeface="Lato Medium" charset="0"/>
              </a:rPr>
              <a:t>Hu, </a:t>
            </a:r>
            <a:r>
              <a:rPr lang="de-DE" sz="3200" dirty="0" smtClean="0">
                <a:latin typeface="Lato Medium" charset="0"/>
                <a:ea typeface="Lato Medium" charset="0"/>
                <a:cs typeface="Lato Medium" charset="0"/>
              </a:rPr>
              <a:t>Z; </a:t>
            </a:r>
            <a:r>
              <a:rPr lang="de-DE" sz="3200" dirty="0" err="1">
                <a:latin typeface="Lato Medium" charset="0"/>
                <a:ea typeface="Lato Medium" charset="0"/>
                <a:cs typeface="Lato Medium" charset="0"/>
              </a:rPr>
              <a:t>Autschbach</a:t>
            </a:r>
            <a:r>
              <a:rPr lang="de-DE" sz="3200" dirty="0">
                <a:latin typeface="Lato Medium" charset="0"/>
                <a:ea typeface="Lato Medium" charset="0"/>
                <a:cs typeface="Lato Medium" charset="0"/>
              </a:rPr>
              <a:t>, J.; Jensen, L. </a:t>
            </a:r>
            <a:r>
              <a:rPr lang="de-DE" sz="3200" dirty="0" smtClean="0">
                <a:latin typeface="Lato Medium" charset="0"/>
                <a:ea typeface="Lato Medium" charset="0"/>
                <a:cs typeface="Lato Medium" charset="0"/>
              </a:rPr>
              <a:t>J</a:t>
            </a:r>
            <a:r>
              <a:rPr lang="de-DE" sz="3200" dirty="0">
                <a:latin typeface="Lato Medium" charset="0"/>
                <a:ea typeface="Lato Medium" charset="0"/>
                <a:cs typeface="Lato Medium" charset="0"/>
              </a:rPr>
              <a:t>. Chem. Theor. </a:t>
            </a:r>
            <a:r>
              <a:rPr lang="de-DE" sz="3200" dirty="0" err="1">
                <a:latin typeface="Lato Medium" charset="0"/>
                <a:ea typeface="Lato Medium" charset="0"/>
                <a:cs typeface="Lato Medium" charset="0"/>
              </a:rPr>
              <a:t>Comput</a:t>
            </a:r>
            <a:r>
              <a:rPr lang="de-DE" sz="3200" dirty="0" smtClean="0">
                <a:latin typeface="Lato Medium" charset="0"/>
                <a:ea typeface="Lato Medium" charset="0"/>
                <a:cs typeface="Lato Medium" charset="0"/>
              </a:rPr>
              <a:t>., 2016, 12, 1295</a:t>
            </a:r>
            <a:endParaRPr lang="en-US" sz="3200" dirty="0">
              <a:latin typeface="Lato Medium" charset="0"/>
              <a:ea typeface="Lato Medium" charset="0"/>
              <a:cs typeface="Lato Medium" charset="0"/>
            </a:endParaRPr>
          </a:p>
        </p:txBody>
      </p:sp>
      <p:sp>
        <p:nvSpPr>
          <p:cNvPr id="16" name="Rectangle 15"/>
          <p:cNvSpPr/>
          <p:nvPr/>
        </p:nvSpPr>
        <p:spPr>
          <a:xfrm>
            <a:off x="14075789" y="2589180"/>
            <a:ext cx="4122043" cy="3970318"/>
          </a:xfrm>
          <a:prstGeom prst="rect">
            <a:avLst/>
          </a:prstGeom>
        </p:spPr>
        <p:txBody>
          <a:bodyPr wrap="square">
            <a:spAutoFit/>
          </a:bodyPr>
          <a:lstStyle/>
          <a:p>
            <a:pPr algn="l"/>
            <a:r>
              <a:rPr lang="de-DE" sz="3600" dirty="0" smtClean="0">
                <a:latin typeface="Lato Medium" charset="0"/>
                <a:ea typeface="Lato Medium" charset="0"/>
                <a:cs typeface="Lato Medium" charset="0"/>
              </a:rPr>
              <a:t>Other </a:t>
            </a:r>
            <a:r>
              <a:rPr lang="el-GR" sz="3600" dirty="0">
                <a:latin typeface="Lato Medium" charset="0"/>
                <a:ea typeface="Lato Medium" charset="0"/>
                <a:cs typeface="Lato Medium" charset="0"/>
              </a:rPr>
              <a:t>γ </a:t>
            </a:r>
            <a:r>
              <a:rPr lang="de-DE" sz="3600" dirty="0" err="1" smtClean="0">
                <a:latin typeface="Lato Medium" charset="0"/>
                <a:ea typeface="Lato Medium" charset="0"/>
                <a:cs typeface="Lato Medium" charset="0"/>
              </a:rPr>
              <a:t>properties</a:t>
            </a:r>
            <a:endParaRPr lang="en-US" sz="3600" dirty="0" smtClean="0">
              <a:latin typeface="Lato Medium" charset="0"/>
              <a:ea typeface="Lato Medium" charset="0"/>
              <a:cs typeface="Lato Medium" charset="0"/>
            </a:endParaRPr>
          </a:p>
          <a:p>
            <a:pPr marL="457200" indent="-457200" algn="l">
              <a:buFont typeface="Arial" charset="0"/>
              <a:buChar char="•"/>
            </a:pPr>
            <a:r>
              <a:rPr lang="en-US" sz="3600" dirty="0" smtClean="0">
                <a:latin typeface="Lato Medium" charset="0"/>
                <a:ea typeface="Lato Medium" charset="0"/>
                <a:cs typeface="Lato Medium" charset="0"/>
              </a:rPr>
              <a:t>OKE</a:t>
            </a:r>
          </a:p>
          <a:p>
            <a:pPr marL="457200" indent="-457200" algn="l">
              <a:buFont typeface="Arial" charset="0"/>
              <a:buChar char="•"/>
            </a:pPr>
            <a:r>
              <a:rPr lang="en-US" sz="3600" dirty="0" smtClean="0">
                <a:latin typeface="Lato Medium" charset="0"/>
                <a:ea typeface="Lato Medium" charset="0"/>
                <a:cs typeface="Lato Medium" charset="0"/>
              </a:rPr>
              <a:t>EFIOR</a:t>
            </a:r>
          </a:p>
          <a:p>
            <a:pPr marL="457200" indent="-457200" algn="l">
              <a:buFont typeface="Arial" charset="0"/>
              <a:buChar char="•"/>
            </a:pPr>
            <a:r>
              <a:rPr lang="en-US" sz="3600" dirty="0" smtClean="0">
                <a:latin typeface="Lato Medium" charset="0"/>
                <a:ea typeface="Lato Medium" charset="0"/>
                <a:cs typeface="Lato Medium" charset="0"/>
              </a:rPr>
              <a:t>EFISHG</a:t>
            </a:r>
          </a:p>
          <a:p>
            <a:pPr marL="457200" indent="-457200" algn="l">
              <a:buFont typeface="Arial" charset="0"/>
              <a:buChar char="•"/>
            </a:pPr>
            <a:r>
              <a:rPr lang="en-US" sz="3600" dirty="0" smtClean="0">
                <a:latin typeface="Lato Medium" charset="0"/>
                <a:ea typeface="Lato Medium" charset="0"/>
                <a:cs typeface="Lato Medium" charset="0"/>
              </a:rPr>
              <a:t>NLR</a:t>
            </a:r>
          </a:p>
          <a:p>
            <a:pPr marL="457200" indent="-457200" algn="l">
              <a:buFont typeface="Arial" charset="0"/>
              <a:buChar char="•"/>
            </a:pPr>
            <a:r>
              <a:rPr lang="en-US" sz="3600" dirty="0" smtClean="0">
                <a:latin typeface="Lato Medium" charset="0"/>
                <a:ea typeface="Lato Medium" charset="0"/>
                <a:cs typeface="Lato Medium" charset="0"/>
              </a:rPr>
              <a:t>2HRS</a:t>
            </a:r>
          </a:p>
          <a:p>
            <a:pPr algn="l"/>
            <a:endParaRPr lang="en-US" sz="3600" dirty="0">
              <a:latin typeface="Lato Medium" charset="0"/>
              <a:ea typeface="Lato Medium" charset="0"/>
              <a:cs typeface="Lato Medium" charset="0"/>
            </a:endParaRPr>
          </a:p>
        </p:txBody>
      </p:sp>
    </p:spTree>
    <p:extLst>
      <p:ext uri="{BB962C8B-B14F-4D97-AF65-F5344CB8AC3E}">
        <p14:creationId xmlns:p14="http://schemas.microsoft.com/office/powerpoint/2010/main" val="517458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08" y="3257551"/>
            <a:ext cx="13538200" cy="831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nvSpPr>
        <p:spPr bwMode="auto">
          <a:xfrm>
            <a:off x="790576" y="1"/>
            <a:ext cx="16510000" cy="1304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0" tIns="91422" rIns="182840" bIns="91422" anchor="ctr"/>
          <a:lstStyle/>
          <a:p>
            <a:r>
              <a:rPr lang="en-US" sz="7200" dirty="0">
                <a:solidFill>
                  <a:srgbClr val="FF941E"/>
                </a:solidFill>
              </a:rPr>
              <a:t>Spin states: </a:t>
            </a:r>
            <a:r>
              <a:rPr lang="en-US" sz="7200" dirty="0" err="1">
                <a:solidFill>
                  <a:srgbClr val="FF941E"/>
                </a:solidFill>
              </a:rPr>
              <a:t>Slaters</a:t>
            </a:r>
            <a:r>
              <a:rPr lang="en-US" sz="7200" dirty="0">
                <a:solidFill>
                  <a:srgbClr val="FF941E"/>
                </a:solidFill>
              </a:rPr>
              <a:t> vs Gaussians</a:t>
            </a:r>
          </a:p>
        </p:txBody>
      </p:sp>
      <p:sp>
        <p:nvSpPr>
          <p:cNvPr id="14340" name="Rectangle 7"/>
          <p:cNvSpPr>
            <a:spLocks noChangeArrowheads="1"/>
          </p:cNvSpPr>
          <p:nvPr/>
        </p:nvSpPr>
        <p:spPr bwMode="auto">
          <a:xfrm>
            <a:off x="1796718" y="11610977"/>
            <a:ext cx="11789044" cy="6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0" tIns="91422" rIns="182840" bIns="91422">
            <a:spAutoFit/>
          </a:bodyPr>
          <a:lstStyle/>
          <a:p>
            <a:r>
              <a:rPr lang="ru-RU" sz="3200" dirty="0">
                <a:hlinkClick r:id="rId4" action="ppaction://hlinkfile"/>
              </a:rPr>
              <a:t>J. Phys. Chem. A, 112 (28), p. 6384, 2008</a:t>
            </a:r>
            <a:r>
              <a:rPr lang="ru-RU" sz="3200" dirty="0"/>
              <a:t>, G</a:t>
            </a:r>
            <a:r>
              <a:rPr lang="ru-RU" sz="3200" dirty="0">
                <a:latin typeface="Times New Roman" pitchFamily="18" charset="0"/>
              </a:rPr>
              <a:t>ü</a:t>
            </a:r>
            <a:r>
              <a:rPr lang="ru-RU" sz="3200" dirty="0"/>
              <a:t>ell, Luis, Sola, and Swart</a:t>
            </a:r>
          </a:p>
        </p:txBody>
      </p:sp>
      <p:sp>
        <p:nvSpPr>
          <p:cNvPr id="14341" name="Rectangle 9"/>
          <p:cNvSpPr>
            <a:spLocks noChangeArrowheads="1"/>
          </p:cNvSpPr>
          <p:nvPr/>
        </p:nvSpPr>
        <p:spPr bwMode="auto">
          <a:xfrm>
            <a:off x="1079501" y="1530350"/>
            <a:ext cx="15986126" cy="166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40" tIns="91422" rIns="182840" bIns="91422">
            <a:spAutoFit/>
          </a:bodyPr>
          <a:lstStyle/>
          <a:p>
            <a:r>
              <a:rPr lang="en-US" sz="4800" dirty="0"/>
              <a:t>“</a:t>
            </a:r>
            <a:r>
              <a:rPr lang="en-US" sz="4800" dirty="0" err="1"/>
              <a:t>Slaters</a:t>
            </a:r>
            <a:r>
              <a:rPr lang="en-US" sz="4800" dirty="0"/>
              <a:t> give consistent and rapidly converging results outperforming Gaussians and ECP” </a:t>
            </a:r>
            <a:endParaRPr lang="ru-RU" sz="4800" dirty="0"/>
          </a:p>
        </p:txBody>
      </p:sp>
      <p:sp>
        <p:nvSpPr>
          <p:cNvPr id="2" name="Rectangle 1"/>
          <p:cNvSpPr/>
          <p:nvPr/>
        </p:nvSpPr>
        <p:spPr>
          <a:xfrm>
            <a:off x="12600384" y="4121697"/>
            <a:ext cx="5904656" cy="4031873"/>
          </a:xfrm>
          <a:prstGeom prst="rect">
            <a:avLst/>
          </a:prstGeom>
        </p:spPr>
        <p:txBody>
          <a:bodyPr wrap="square">
            <a:spAutoFit/>
          </a:bodyPr>
          <a:lstStyle/>
          <a:p>
            <a:pPr lvl="1"/>
            <a:r>
              <a:rPr lang="en-US" sz="3200" dirty="0"/>
              <a:t>STOs converge rapidly, GTOs slowly</a:t>
            </a:r>
          </a:p>
          <a:p>
            <a:pPr lvl="1"/>
            <a:endParaRPr lang="en-US" sz="3200" dirty="0"/>
          </a:p>
          <a:p>
            <a:pPr lvl="1"/>
            <a:r>
              <a:rPr lang="en-US" sz="3200" dirty="0"/>
              <a:t>ECPs give systematically different results</a:t>
            </a:r>
          </a:p>
          <a:p>
            <a:pPr lvl="1"/>
            <a:endParaRPr lang="en-US" sz="3200" dirty="0"/>
          </a:p>
          <a:p>
            <a:pPr lvl="1"/>
            <a:r>
              <a:rPr lang="en-US" sz="3200" dirty="0" err="1"/>
              <a:t>sGTOs</a:t>
            </a:r>
            <a:r>
              <a:rPr lang="en-US" sz="3200" dirty="0"/>
              <a:t> give correct results </a:t>
            </a:r>
          </a:p>
          <a:p>
            <a:pPr lvl="1"/>
            <a:r>
              <a:rPr lang="en-US" sz="3200" dirty="0"/>
              <a:t>(JPCA 2010, 114, 7191)</a:t>
            </a:r>
          </a:p>
        </p:txBody>
      </p:sp>
      <p:sp>
        <p:nvSpPr>
          <p:cNvPr id="3" name="AutoShape 2" descr="http://pubs.acs.org/appl/literatum/publisher/achs/journals/content/jpcafh/2008/jpcafh.2008.112.issue-28/jp803441m/production/images/large/jp-2008-03441m_0002.jpeg"/>
          <p:cNvSpPr>
            <a:spLocks noChangeAspect="1" noChangeArrowheads="1"/>
          </p:cNvSpPr>
          <p:nvPr/>
        </p:nvSpPr>
        <p:spPr bwMode="auto">
          <a:xfrm>
            <a:off x="311150" y="-288925"/>
            <a:ext cx="609600" cy="6096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endParaRPr lang="en-US" sz="10000"/>
          </a:p>
        </p:txBody>
      </p:sp>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35488" y="4241800"/>
            <a:ext cx="5401224" cy="3578072"/>
          </a:xfrm>
          <a:prstGeom prst="rect">
            <a:avLst/>
          </a:prstGeom>
        </p:spPr>
      </p:pic>
    </p:spTree>
    <p:extLst>
      <p:ext uri="{BB962C8B-B14F-4D97-AF65-F5344CB8AC3E}">
        <p14:creationId xmlns:p14="http://schemas.microsoft.com/office/powerpoint/2010/main" val="1770260720"/>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44487" y="0"/>
            <a:ext cx="18792826" cy="1098550"/>
          </a:xfrm>
          <a:prstGeom prst="rect">
            <a:avLst/>
          </a:prstGeom>
          <a:noFill/>
          <a:ln>
            <a:noFill/>
          </a:ln>
          <a:extLst>
            <a:ext uri="{909E8E84-426E-40dd-AFC4-6F175D3DCCD1}"/>
            <a:ext uri="{91240B29-F687-4f45-9708-019B960494DF}"/>
          </a:extLst>
        </p:spPr>
        <p:txBody>
          <a:bodyPr lIns="180974" tIns="88900" rIns="180974" bIns="88900" anchor="b"/>
          <a:lstStyle/>
          <a:p>
            <a:pPr algn="ctr" eaLnBrk="1" hangingPunct="1">
              <a:defRPr/>
            </a:pPr>
            <a:r>
              <a:rPr lang="en-US" sz="4800" dirty="0">
                <a:solidFill>
                  <a:srgbClr val="FF941E"/>
                </a:solidFill>
              </a:rPr>
              <a:t>Broken-Symmetry DFT: multi-nuclear complexes (</a:t>
            </a:r>
            <a:r>
              <a:rPr lang="en-US" sz="4800" dirty="0" err="1">
                <a:solidFill>
                  <a:srgbClr val="FF941E"/>
                </a:solidFill>
              </a:rPr>
              <a:t>CcO</a:t>
            </a:r>
            <a:r>
              <a:rPr lang="en-US" sz="4800" dirty="0">
                <a:solidFill>
                  <a:srgbClr val="FF941E"/>
                </a:solidFill>
              </a:rPr>
              <a:t>, [4Fe4S], …)</a:t>
            </a:r>
            <a:endParaRPr lang="en-US" sz="4800" b="1" dirty="0">
              <a:solidFill>
                <a:srgbClr val="FF941E"/>
              </a:solidFill>
            </a:endParaRPr>
          </a:p>
        </p:txBody>
      </p:sp>
      <p:sp>
        <p:nvSpPr>
          <p:cNvPr id="90115" name="TextBox 1"/>
          <p:cNvSpPr txBox="1">
            <a:spLocks noChangeArrowheads="1"/>
          </p:cNvSpPr>
          <p:nvPr/>
        </p:nvSpPr>
        <p:spPr bwMode="auto">
          <a:xfrm>
            <a:off x="358777" y="10499727"/>
            <a:ext cx="17786350" cy="7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3780" tIns="101890" rIns="203780" bIns="101890">
            <a:spAutoFit/>
          </a:bodyPr>
          <a:lstStyle/>
          <a:p>
            <a:pPr eaLnBrk="1" hangingPunct="1"/>
            <a:r>
              <a:rPr lang="en-US" altLang="en-US" sz="3600">
                <a:latin typeface="Lato Medium" charset="0"/>
                <a:ea typeface="Lato Medium" charset="0"/>
                <a:cs typeface="Lato Medium" charset="0"/>
              </a:rPr>
              <a:t>Environment: COSMO and SCRF (favors higher charged states)</a:t>
            </a:r>
          </a:p>
        </p:txBody>
      </p:sp>
      <p:pic>
        <p:nvPicPr>
          <p:cNvPr id="9011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 y="2152651"/>
            <a:ext cx="8639176"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7" name="TextBox 1"/>
          <p:cNvSpPr txBox="1">
            <a:spLocks noChangeArrowheads="1"/>
          </p:cNvSpPr>
          <p:nvPr/>
        </p:nvSpPr>
        <p:spPr bwMode="auto">
          <a:xfrm>
            <a:off x="215901" y="1241427"/>
            <a:ext cx="17713326" cy="759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3780" tIns="101890" rIns="203780" bIns="101890">
            <a:spAutoFit/>
          </a:bodyPr>
          <a:lstStyle/>
          <a:p>
            <a:pPr algn="just" eaLnBrk="1" hangingPunct="1"/>
            <a:r>
              <a:rPr lang="en-US" altLang="en-US" sz="3600"/>
              <a:t>Antibiotics/antimalarial drugs with new mode of action: inhibit MEP (DOXP) pathway</a:t>
            </a:r>
          </a:p>
        </p:txBody>
      </p:sp>
      <p:pic>
        <p:nvPicPr>
          <p:cNvPr id="9011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650" y="5994401"/>
            <a:ext cx="8169276"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0751" y="4940301"/>
            <a:ext cx="5343526" cy="520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
          <p:cNvSpPr txBox="1"/>
          <p:nvPr/>
        </p:nvSpPr>
        <p:spPr>
          <a:xfrm>
            <a:off x="358777" y="11477627"/>
            <a:ext cx="16275050" cy="852101"/>
          </a:xfrm>
          <a:prstGeom prst="rect">
            <a:avLst/>
          </a:prstGeom>
          <a:noFill/>
        </p:spPr>
        <p:txBody>
          <a:bodyPr lIns="203780" tIns="101890" rIns="203780" bIns="101890">
            <a:spAutoFit/>
          </a:bodyPr>
          <a:lstStyle/>
          <a:p>
            <a:pPr eaLnBrk="1" hangingPunct="1">
              <a:defRPr/>
            </a:pPr>
            <a:r>
              <a:rPr lang="en-US" sz="2100" dirty="0"/>
              <a:t>P. </a:t>
            </a:r>
            <a:r>
              <a:rPr lang="en-US" sz="2100" dirty="0" err="1"/>
              <a:t>Blachly</a:t>
            </a:r>
            <a:r>
              <a:rPr lang="en-US" sz="2100" dirty="0"/>
              <a:t>, … </a:t>
            </a:r>
            <a:r>
              <a:rPr lang="en-US" sz="2100" b="1" dirty="0"/>
              <a:t>Bashford &amp; </a:t>
            </a:r>
            <a:r>
              <a:rPr lang="en-US" sz="2100" b="1" dirty="0" err="1"/>
              <a:t>Noodleman</a:t>
            </a:r>
            <a:r>
              <a:rPr lang="en-US" sz="2100" b="1" dirty="0"/>
              <a:t>,</a:t>
            </a:r>
            <a:r>
              <a:rPr lang="en-US" sz="2100" dirty="0"/>
              <a:t> </a:t>
            </a:r>
            <a:r>
              <a:rPr lang="en-US" sz="2100" i="1" dirty="0"/>
              <a:t>Use of Broken-Symmetry Density Functional Theory To Characterize the </a:t>
            </a:r>
            <a:r>
              <a:rPr lang="en-US" sz="2100" i="1" dirty="0" err="1"/>
              <a:t>IspH</a:t>
            </a:r>
            <a:r>
              <a:rPr lang="en-US" sz="2100" i="1" dirty="0"/>
              <a:t> Oxidized State: Implications for </a:t>
            </a:r>
            <a:r>
              <a:rPr lang="en-US" sz="2100" i="1" dirty="0" err="1"/>
              <a:t>IspH</a:t>
            </a:r>
            <a:r>
              <a:rPr lang="en-US" sz="2100" i="1" dirty="0"/>
              <a:t> Mechanism and Inhibition, </a:t>
            </a:r>
            <a:r>
              <a:rPr lang="en-US" sz="2100" dirty="0">
                <a:hlinkClick r:id="rId6"/>
              </a:rPr>
              <a:t>J. Chem. Theory </a:t>
            </a:r>
            <a:r>
              <a:rPr lang="en-US" sz="2100" dirty="0" err="1">
                <a:hlinkClick r:id="rId6"/>
              </a:rPr>
              <a:t>Comput</a:t>
            </a:r>
            <a:r>
              <a:rPr lang="en-US" sz="2100" dirty="0">
                <a:hlinkClick r:id="rId6"/>
              </a:rPr>
              <a:t>. 2014, </a:t>
            </a:r>
            <a:r>
              <a:rPr lang="en-US" sz="2100" b="1" dirty="0">
                <a:hlinkClick r:id="rId6"/>
              </a:rPr>
              <a:t>10</a:t>
            </a:r>
            <a:r>
              <a:rPr lang="en-US" sz="2100" dirty="0">
                <a:hlinkClick r:id="rId6"/>
              </a:rPr>
              <a:t>, 3871 (2014)</a:t>
            </a:r>
            <a:endParaRPr lang="en-US" sz="2100" i="1" dirty="0"/>
          </a:p>
        </p:txBody>
      </p:sp>
    </p:spTree>
    <p:extLst>
      <p:ext uri="{BB962C8B-B14F-4D97-AF65-F5344CB8AC3E}">
        <p14:creationId xmlns:p14="http://schemas.microsoft.com/office/powerpoint/2010/main" val="1171514467"/>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186808" y="11259543"/>
            <a:ext cx="15553728" cy="741958"/>
          </a:xfrm>
          <a:prstGeom prst="rect">
            <a:avLst/>
          </a:prstGeom>
        </p:spPr>
        <p:txBody>
          <a:bodyPr wrap="square" lIns="163282" tIns="81641" rIns="163282" bIns="81641">
            <a:spAutoFit/>
          </a:bodyPr>
          <a:lstStyle/>
          <a:p>
            <a:r>
              <a:rPr lang="de-DE" sz="3750" i="1" dirty="0">
                <a:hlinkClick r:id="rId3"/>
              </a:rPr>
              <a:t>J. Am. Chem. Soc., </a:t>
            </a:r>
            <a:r>
              <a:rPr lang="de-DE" sz="3750" b="1" dirty="0">
                <a:hlinkClick r:id="rId3"/>
              </a:rPr>
              <a:t>136</a:t>
            </a:r>
            <a:r>
              <a:rPr lang="de-DE" sz="3750" dirty="0">
                <a:hlinkClick r:id="rId3"/>
              </a:rPr>
              <a:t>, 2876−2884 (2014)</a:t>
            </a:r>
            <a:endParaRPr lang="en-US" sz="3750" dirty="0"/>
          </a:p>
        </p:txBody>
      </p:sp>
      <p:sp>
        <p:nvSpPr>
          <p:cNvPr id="11" name="Title 10"/>
          <p:cNvSpPr>
            <a:spLocks noGrp="1"/>
          </p:cNvSpPr>
          <p:nvPr>
            <p:ph type="title"/>
          </p:nvPr>
        </p:nvSpPr>
        <p:spPr>
          <a:xfrm>
            <a:off x="0" y="1"/>
            <a:ext cx="18288000" cy="1895616"/>
          </a:xfrm>
        </p:spPr>
        <p:txBody>
          <a:bodyPr>
            <a:normAutofit/>
          </a:bodyPr>
          <a:lstStyle/>
          <a:p>
            <a:r>
              <a:rPr lang="en-US" sz="6600" dirty="0" smtClean="0"/>
              <a:t>Charge </a:t>
            </a:r>
            <a:r>
              <a:rPr lang="en-US" sz="6600" dirty="0"/>
              <a:t>generation</a:t>
            </a:r>
            <a:r>
              <a:rPr lang="en-US" sz="6600" dirty="0" smtClean="0"/>
              <a:t> in fullerene-based OPVs </a:t>
            </a:r>
            <a:endParaRPr lang="en-US" sz="6600" dirty="0"/>
          </a:p>
        </p:txBody>
      </p:sp>
      <p:sp>
        <p:nvSpPr>
          <p:cNvPr id="14" name="Rectangle 13"/>
          <p:cNvSpPr/>
          <p:nvPr/>
        </p:nvSpPr>
        <p:spPr>
          <a:xfrm>
            <a:off x="695533" y="1775413"/>
            <a:ext cx="15121680" cy="1319039"/>
          </a:xfrm>
          <a:prstGeom prst="rect">
            <a:avLst/>
          </a:prstGeom>
        </p:spPr>
        <p:txBody>
          <a:bodyPr wrap="square" lIns="163282" tIns="81641" rIns="163282" bIns="81641">
            <a:spAutoFit/>
          </a:bodyPr>
          <a:lstStyle/>
          <a:p>
            <a:pPr algn="l"/>
            <a:r>
              <a:rPr lang="en-US" sz="3750" dirty="0"/>
              <a:t>Charge generation facilitated by resonant coupling of singlet </a:t>
            </a:r>
            <a:r>
              <a:rPr lang="en-US" sz="3750" dirty="0" err="1"/>
              <a:t>excitons</a:t>
            </a:r>
            <a:r>
              <a:rPr lang="en-US" sz="3750" dirty="0"/>
              <a:t> in polymer donors to fullerene electronic states</a:t>
            </a:r>
          </a:p>
        </p:txBody>
      </p:sp>
      <p:sp>
        <p:nvSpPr>
          <p:cNvPr id="7" name="Rectangle 6"/>
          <p:cNvSpPr/>
          <p:nvPr/>
        </p:nvSpPr>
        <p:spPr>
          <a:xfrm>
            <a:off x="12491356" y="4648335"/>
            <a:ext cx="5329608" cy="741958"/>
          </a:xfrm>
          <a:prstGeom prst="rect">
            <a:avLst/>
          </a:prstGeom>
        </p:spPr>
        <p:txBody>
          <a:bodyPr wrap="square" lIns="163282" tIns="81641" rIns="163282" bIns="81641">
            <a:spAutoFit/>
          </a:bodyPr>
          <a:lstStyle/>
          <a:p>
            <a:r>
              <a:rPr lang="en-US" sz="3750" dirty="0"/>
              <a:t>Diagonal couplings </a:t>
            </a:r>
          </a:p>
        </p:txBody>
      </p:sp>
      <p:sp>
        <p:nvSpPr>
          <p:cNvPr id="8" name="Rectangle 7"/>
          <p:cNvSpPr/>
          <p:nvPr/>
        </p:nvSpPr>
        <p:spPr>
          <a:xfrm>
            <a:off x="12312352" y="8304182"/>
            <a:ext cx="5687616" cy="1319039"/>
          </a:xfrm>
          <a:prstGeom prst="rect">
            <a:avLst/>
          </a:prstGeom>
        </p:spPr>
        <p:txBody>
          <a:bodyPr wrap="square" lIns="163282" tIns="81641" rIns="163282" bIns="81641">
            <a:spAutoFit/>
          </a:bodyPr>
          <a:lstStyle/>
          <a:p>
            <a:r>
              <a:rPr lang="en-US" sz="3750" dirty="0"/>
              <a:t>Off-diagonal couplings </a:t>
            </a:r>
          </a:p>
          <a:p>
            <a:r>
              <a:rPr lang="en-US" sz="3750" dirty="0"/>
              <a:t>(transfer integrals)</a:t>
            </a:r>
          </a:p>
        </p:txBody>
      </p:sp>
      <p:pic>
        <p:nvPicPr>
          <p:cNvPr id="9" name="Picture 8" descr="Coupling.png"/>
          <p:cNvPicPr>
            <a:picLocks noChangeAspect="1"/>
          </p:cNvPicPr>
          <p:nvPr/>
        </p:nvPicPr>
        <p:blipFill>
          <a:blip r:embed="rId4" cstate="print"/>
          <a:srcRect l="8842"/>
          <a:stretch>
            <a:fillRect/>
          </a:stretch>
        </p:blipFill>
        <p:spPr>
          <a:xfrm>
            <a:off x="1896533" y="3391449"/>
            <a:ext cx="10415819" cy="7868093"/>
          </a:xfrm>
          <a:prstGeom prst="rect">
            <a:avLst/>
          </a:prstGeom>
        </p:spPr>
      </p:pic>
    </p:spTree>
    <p:extLst>
      <p:ext uri="{BB962C8B-B14F-4D97-AF65-F5344CB8AC3E}">
        <p14:creationId xmlns:p14="http://schemas.microsoft.com/office/powerpoint/2010/main" val="1646905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82766" y="233643"/>
            <a:ext cx="18288000" cy="1714500"/>
          </a:xfrm>
        </p:spPr>
        <p:txBody>
          <a:bodyPr>
            <a:normAutofit/>
          </a:bodyPr>
          <a:lstStyle/>
          <a:p>
            <a:pPr eaLnBrk="1" hangingPunct="1">
              <a:defRPr/>
            </a:pPr>
            <a:r>
              <a:rPr lang="en-US" altLang="ja-JP" sz="6600" dirty="0"/>
              <a:t>Singlet Fission Yields in Organic Crystals</a:t>
            </a:r>
          </a:p>
        </p:txBody>
      </p:sp>
      <p:sp>
        <p:nvSpPr>
          <p:cNvPr id="295947" name="Text Box 11"/>
          <p:cNvSpPr txBox="1">
            <a:spLocks noChangeArrowheads="1"/>
          </p:cNvSpPr>
          <p:nvPr/>
        </p:nvSpPr>
        <p:spPr bwMode="auto">
          <a:xfrm>
            <a:off x="9575800" y="6534151"/>
            <a:ext cx="368300" cy="74195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163282" tIns="81641" rIns="163282" bIns="81641">
            <a:spAutoFit/>
          </a:bodyPr>
          <a:lstStyle/>
          <a:p>
            <a:pPr>
              <a:spcBef>
                <a:spcPct val="50000"/>
              </a:spcBef>
              <a:defRPr/>
            </a:pPr>
            <a:endParaRPr lang="nl-NL" sz="3750">
              <a:latin typeface="Arial" charset="0"/>
              <a:ea typeface="ＭＳ Ｐゴシック" charset="0"/>
            </a:endParaRPr>
          </a:p>
        </p:txBody>
      </p:sp>
      <p:sp>
        <p:nvSpPr>
          <p:cNvPr id="9" name="Rectangle 8"/>
          <p:cNvSpPr/>
          <p:nvPr/>
        </p:nvSpPr>
        <p:spPr>
          <a:xfrm>
            <a:off x="583714" y="11226916"/>
            <a:ext cx="15185572" cy="1042040"/>
          </a:xfrm>
          <a:prstGeom prst="rect">
            <a:avLst/>
          </a:prstGeom>
        </p:spPr>
        <p:txBody>
          <a:bodyPr wrap="square" lIns="163282" tIns="81641" rIns="163282" bIns="81641">
            <a:spAutoFit/>
          </a:bodyPr>
          <a:lstStyle/>
          <a:p>
            <a:r>
              <a:rPr lang="en-US" sz="2850" dirty="0"/>
              <a:t>N. </a:t>
            </a:r>
            <a:r>
              <a:rPr lang="en-US" sz="2850" dirty="0" err="1"/>
              <a:t>Renaud</a:t>
            </a:r>
            <a:r>
              <a:rPr lang="en-US" sz="2850" dirty="0"/>
              <a:t>, P. A. </a:t>
            </a:r>
            <a:r>
              <a:rPr lang="en-US" sz="2850" dirty="0" err="1"/>
              <a:t>Sherratt</a:t>
            </a:r>
            <a:r>
              <a:rPr lang="en-US" sz="2850" dirty="0"/>
              <a:t>, and M. A. </a:t>
            </a:r>
            <a:r>
              <a:rPr lang="en-US" sz="2850" dirty="0" err="1"/>
              <a:t>Ratner</a:t>
            </a:r>
            <a:r>
              <a:rPr lang="en-US" sz="2850" dirty="0"/>
              <a:t>,</a:t>
            </a:r>
            <a:r>
              <a:rPr lang="en-US" sz="2850" i="1" dirty="0"/>
              <a:t> Mapping the Relation between Stacking Geometries and Singlet Fission Yield in a Class of Organic Crystals</a:t>
            </a:r>
            <a:r>
              <a:rPr lang="en-US" sz="2850" dirty="0"/>
              <a:t>, </a:t>
            </a:r>
            <a:r>
              <a:rPr lang="en-US" sz="2850" dirty="0">
                <a:hlinkClick r:id="rId3"/>
              </a:rPr>
              <a:t>J. Phys. Chem. </a:t>
            </a:r>
            <a:r>
              <a:rPr lang="en-US" sz="2850" dirty="0" err="1">
                <a:hlinkClick r:id="rId3"/>
              </a:rPr>
              <a:t>Lett</a:t>
            </a:r>
            <a:r>
              <a:rPr lang="en-US" sz="2850" dirty="0">
                <a:hlinkClick r:id="rId3"/>
              </a:rPr>
              <a:t>., </a:t>
            </a:r>
            <a:r>
              <a:rPr lang="en-US" sz="2850" b="1" dirty="0">
                <a:hlinkClick r:id="rId3"/>
              </a:rPr>
              <a:t>4</a:t>
            </a:r>
            <a:r>
              <a:rPr lang="en-US" sz="2850" dirty="0">
                <a:hlinkClick r:id="rId3"/>
              </a:rPr>
              <a:t>, 1065-1069 (2013)</a:t>
            </a:r>
            <a:endParaRPr lang="en-US" sz="2850" dirty="0"/>
          </a:p>
        </p:txBody>
      </p:sp>
      <p:sp>
        <p:nvSpPr>
          <p:cNvPr id="13" name="Rectangle 12"/>
          <p:cNvSpPr/>
          <p:nvPr/>
        </p:nvSpPr>
        <p:spPr>
          <a:xfrm>
            <a:off x="7371961" y="2102653"/>
            <a:ext cx="8784976" cy="2138494"/>
          </a:xfrm>
          <a:prstGeom prst="rect">
            <a:avLst/>
          </a:prstGeom>
        </p:spPr>
        <p:txBody>
          <a:bodyPr wrap="square" lIns="163282" tIns="81641" rIns="163282" bIns="81641">
            <a:spAutoFit/>
          </a:bodyPr>
          <a:lstStyle/>
          <a:p>
            <a:pPr algn="l"/>
            <a:r>
              <a:rPr lang="en-US" altLang="ja-JP" sz="4275" dirty="0"/>
              <a:t>Direct pathway dominates SF</a:t>
            </a:r>
          </a:p>
          <a:p>
            <a:pPr algn="l"/>
            <a:r>
              <a:rPr lang="en-US" altLang="ja-JP" sz="4275" dirty="0"/>
              <a:t>Yields up to 132% possible, depends on crystal packing</a:t>
            </a:r>
            <a:endParaRPr lang="en-US" sz="4275" dirty="0"/>
          </a:p>
        </p:txBody>
      </p:sp>
      <p:pic>
        <p:nvPicPr>
          <p:cNvPr id="10" name="Picture 4"/>
          <p:cNvPicPr>
            <a:picLocks noChangeAspect="1" noChangeArrowheads="1"/>
          </p:cNvPicPr>
          <p:nvPr/>
        </p:nvPicPr>
        <p:blipFill>
          <a:blip r:embed="rId4" cstate="print"/>
          <a:srcRect/>
          <a:stretch>
            <a:fillRect/>
          </a:stretch>
        </p:blipFill>
        <p:spPr bwMode="auto">
          <a:xfrm>
            <a:off x="9944100" y="4164658"/>
            <a:ext cx="8343900" cy="6576123"/>
          </a:xfrm>
          <a:prstGeom prst="rect">
            <a:avLst/>
          </a:prstGeom>
          <a:noFill/>
          <a:ln w="9525">
            <a:noFill/>
            <a:miter lim="800000"/>
            <a:headEnd/>
            <a:tailEnd/>
          </a:ln>
        </p:spPr>
      </p:pic>
      <p:pic>
        <p:nvPicPr>
          <p:cNvPr id="11" name="Picture 10" descr="SingletFission.png"/>
          <p:cNvPicPr>
            <a:picLocks noChangeAspect="1"/>
          </p:cNvPicPr>
          <p:nvPr/>
        </p:nvPicPr>
        <p:blipFill>
          <a:blip r:embed="rId5" cstate="print"/>
          <a:stretch>
            <a:fillRect/>
          </a:stretch>
        </p:blipFill>
        <p:spPr>
          <a:xfrm>
            <a:off x="35461" y="2785668"/>
            <a:ext cx="9540339" cy="7451571"/>
          </a:xfrm>
          <a:prstGeom prst="rect">
            <a:avLst/>
          </a:prstGeom>
        </p:spPr>
      </p:pic>
    </p:spTree>
    <p:extLst>
      <p:ext uri="{BB962C8B-B14F-4D97-AF65-F5344CB8AC3E}">
        <p14:creationId xmlns:p14="http://schemas.microsoft.com/office/powerpoint/2010/main" val="1803412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0" y="0"/>
            <a:ext cx="18288000" cy="107721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endParaRPr lang="nl-NL" sz="6400"/>
          </a:p>
        </p:txBody>
      </p:sp>
      <p:sp>
        <p:nvSpPr>
          <p:cNvPr id="30725" name="Title 10"/>
          <p:cNvSpPr>
            <a:spLocks noGrp="1"/>
          </p:cNvSpPr>
          <p:nvPr>
            <p:ph type="title"/>
          </p:nvPr>
        </p:nvSpPr>
        <p:spPr>
          <a:xfrm>
            <a:off x="0" y="0"/>
            <a:ext cx="18288000" cy="1384300"/>
          </a:xfrm>
        </p:spPr>
        <p:txBody>
          <a:bodyPr/>
          <a:lstStyle/>
          <a:p>
            <a:r>
              <a:rPr lang="nl-NL" sz="6000" dirty="0"/>
              <a:t> </a:t>
            </a:r>
            <a:r>
              <a:rPr lang="en-US" sz="5600" b="1" dirty="0"/>
              <a:t>Hydrogen evolution catalyst characterized with EPR</a:t>
            </a:r>
            <a:endParaRPr lang="en-US" sz="6000" dirty="0"/>
          </a:p>
        </p:txBody>
      </p:sp>
      <p:sp>
        <p:nvSpPr>
          <p:cNvPr id="7" name="TextBox 1"/>
          <p:cNvSpPr txBox="1"/>
          <p:nvPr/>
        </p:nvSpPr>
        <p:spPr>
          <a:xfrm>
            <a:off x="0" y="11267791"/>
            <a:ext cx="17640944" cy="1062819"/>
          </a:xfrm>
          <a:prstGeom prst="rect">
            <a:avLst/>
          </a:prstGeom>
          <a:noFill/>
        </p:spPr>
        <p:txBody>
          <a:bodyPr wrap="square" lIns="199102" tIns="99550" rIns="199102" bIns="99550" rtlCol="0">
            <a:spAutoFit/>
          </a:bodyPr>
          <a:lstStyle/>
          <a:p>
            <a:pPr algn="just"/>
            <a:r>
              <a:rPr lang="en-US" sz="2800" dirty="0"/>
              <a:t>W. Wang, M. J. </a:t>
            </a:r>
            <a:r>
              <a:rPr lang="en-US" sz="2800" dirty="0" err="1"/>
              <a:t>Nilges</a:t>
            </a:r>
            <a:r>
              <a:rPr lang="en-US" sz="2800" dirty="0"/>
              <a:t>, T. B. </a:t>
            </a:r>
            <a:r>
              <a:rPr lang="en-US" sz="2800" dirty="0" err="1"/>
              <a:t>Rauchfuss</a:t>
            </a:r>
            <a:r>
              <a:rPr lang="en-US" sz="2800" dirty="0"/>
              <a:t>, and M. Stein, </a:t>
            </a:r>
            <a:r>
              <a:rPr lang="en-US" sz="2800" i="1" dirty="0"/>
              <a:t>Isolation of a Mixed Valence </a:t>
            </a:r>
            <a:r>
              <a:rPr lang="en-US" sz="2800" i="1" dirty="0" err="1"/>
              <a:t>Diiron</a:t>
            </a:r>
            <a:r>
              <a:rPr lang="en-US" sz="2800" i="1" dirty="0"/>
              <a:t> Hydride: Evidence for a Spectator Hydride in Hydrogen Evolution Catalysis </a:t>
            </a:r>
            <a:r>
              <a:rPr lang="en-US" sz="2800" dirty="0">
                <a:hlinkClick r:id="rId3"/>
              </a:rPr>
              <a:t>J. Am. Chem. Soc. </a:t>
            </a:r>
            <a:r>
              <a:rPr lang="en-US" sz="2800" b="1" dirty="0">
                <a:hlinkClick r:id="rId3"/>
              </a:rPr>
              <a:t>135</a:t>
            </a:r>
            <a:r>
              <a:rPr lang="en-US" sz="2800" dirty="0">
                <a:hlinkClick r:id="rId3"/>
              </a:rPr>
              <a:t>, 3633-3639 (2013) </a:t>
            </a:r>
            <a:endParaRPr lang="en-GB" sz="2800" dirty="0"/>
          </a:p>
        </p:txBody>
      </p:sp>
      <p:pic>
        <p:nvPicPr>
          <p:cNvPr id="1585154" name="Picture 2" descr="Experimental and DFT EPR spectrum of mixed-valence diiron hydride"/>
          <p:cNvPicPr>
            <a:picLocks noChangeAspect="1" noChangeArrowheads="1"/>
          </p:cNvPicPr>
          <p:nvPr/>
        </p:nvPicPr>
        <p:blipFill>
          <a:blip r:embed="rId4" cstate="print"/>
          <a:srcRect/>
          <a:stretch>
            <a:fillRect/>
          </a:stretch>
        </p:blipFill>
        <p:spPr bwMode="auto">
          <a:xfrm>
            <a:off x="2008671" y="4409728"/>
            <a:ext cx="13616050" cy="6912768"/>
          </a:xfrm>
          <a:prstGeom prst="rect">
            <a:avLst/>
          </a:prstGeom>
          <a:noFill/>
        </p:spPr>
      </p:pic>
      <p:pic>
        <p:nvPicPr>
          <p:cNvPr id="1585156" name="Picture 4" descr="http://pubs.acs.org/appl/literatum/publisher/achs/journals/content/jacsat/2013/jacsat.2013.135.issue-9/ja312458f/production/images/large/ja-2012-12458f_0008.jpeg"/>
          <p:cNvPicPr>
            <a:picLocks noChangeAspect="1" noChangeArrowheads="1"/>
          </p:cNvPicPr>
          <p:nvPr/>
        </p:nvPicPr>
        <p:blipFill>
          <a:blip r:embed="rId5" cstate="print">
            <a:clrChange>
              <a:clrFrom>
                <a:srgbClr val="FFFFFF"/>
              </a:clrFrom>
              <a:clrTo>
                <a:srgbClr val="FFFFFF">
                  <a:alpha val="0"/>
                </a:srgbClr>
              </a:clrTo>
            </a:clrChange>
          </a:blip>
          <a:srcRect b="51301"/>
          <a:stretch>
            <a:fillRect/>
          </a:stretch>
        </p:blipFill>
        <p:spPr bwMode="auto">
          <a:xfrm>
            <a:off x="3521332" y="1509648"/>
            <a:ext cx="10519212" cy="2756064"/>
          </a:xfrm>
          <a:prstGeom prst="rect">
            <a:avLst/>
          </a:prstGeom>
          <a:noFill/>
        </p:spPr>
      </p:pic>
    </p:spTree>
    <p:extLst>
      <p:ext uri="{BB962C8B-B14F-4D97-AF65-F5344CB8AC3E}">
        <p14:creationId xmlns:p14="http://schemas.microsoft.com/office/powerpoint/2010/main" val="145804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50274"/>
            <a:ext cx="18288000" cy="1567923"/>
          </a:xfrm>
        </p:spPr>
        <p:txBody>
          <a:bodyPr>
            <a:noAutofit/>
          </a:bodyPr>
          <a:lstStyle/>
          <a:p>
            <a:pPr eaLnBrk="1" hangingPunct="1">
              <a:defRPr/>
            </a:pPr>
            <a:r>
              <a:rPr lang="en-US" altLang="ja-JP" sz="7200" dirty="0" err="1"/>
              <a:t>eXcited</a:t>
            </a:r>
            <a:r>
              <a:rPr lang="en-US" altLang="ja-JP" sz="7200" dirty="0"/>
              <a:t> Constrained DFT (XCDFT), in prep</a:t>
            </a:r>
          </a:p>
        </p:txBody>
      </p:sp>
      <p:sp>
        <p:nvSpPr>
          <p:cNvPr id="5" name="Rectangle 4"/>
          <p:cNvSpPr/>
          <p:nvPr/>
        </p:nvSpPr>
        <p:spPr>
          <a:xfrm>
            <a:off x="520726" y="11796039"/>
            <a:ext cx="9301907" cy="584775"/>
          </a:xfrm>
          <a:prstGeom prst="rect">
            <a:avLst/>
          </a:prstGeom>
        </p:spPr>
        <p:txBody>
          <a:bodyPr wrap="square">
            <a:spAutoFit/>
          </a:bodyPr>
          <a:lstStyle/>
          <a:p>
            <a:pPr algn="l"/>
            <a:r>
              <a:rPr lang="en-US" sz="3200" dirty="0" err="1" smtClean="0">
                <a:latin typeface="Lato" charset="0"/>
                <a:ea typeface="Lato" charset="0"/>
                <a:cs typeface="Lato" charset="0"/>
              </a:rPr>
              <a:t>Pavanello</a:t>
            </a:r>
            <a:r>
              <a:rPr lang="en-US" sz="3200" dirty="0" smtClean="0">
                <a:latin typeface="Lato" charset="0"/>
                <a:ea typeface="Lato" charset="0"/>
                <a:cs typeface="Lato" charset="0"/>
              </a:rPr>
              <a:t> research group, under development</a:t>
            </a:r>
            <a:endParaRPr lang="en-US" sz="3200" dirty="0">
              <a:latin typeface="Lato" charset="0"/>
              <a:ea typeface="Lato" charset="0"/>
              <a:cs typeface="Lato" charset="0"/>
            </a:endParaRPr>
          </a:p>
        </p:txBody>
      </p:sp>
      <p:sp>
        <p:nvSpPr>
          <p:cNvPr id="10" name="TextBox 9"/>
          <p:cNvSpPr txBox="1"/>
          <p:nvPr/>
        </p:nvSpPr>
        <p:spPr>
          <a:xfrm>
            <a:off x="0" y="1820930"/>
            <a:ext cx="16287750" cy="707886"/>
          </a:xfrm>
          <a:prstGeom prst="rect">
            <a:avLst/>
          </a:prstGeom>
          <a:noFill/>
        </p:spPr>
        <p:txBody>
          <a:bodyPr wrap="square" rtlCol="0">
            <a:spAutoFit/>
          </a:bodyPr>
          <a:lstStyle/>
          <a:p>
            <a:r>
              <a:rPr lang="en-US" sz="4000" dirty="0" smtClean="0">
                <a:latin typeface="Lato Medium" charset="0"/>
                <a:ea typeface="Lato Medium" charset="0"/>
                <a:cs typeface="Lato Medium" charset="0"/>
              </a:rPr>
              <a:t>XCDFT localizes </a:t>
            </a:r>
            <a:r>
              <a:rPr lang="en-US" sz="4000" dirty="0">
                <a:latin typeface="Lato Medium" charset="0"/>
                <a:ea typeface="Lato Medium" charset="0"/>
                <a:cs typeface="Lato Medium" charset="0"/>
              </a:rPr>
              <a:t>excitations: </a:t>
            </a:r>
            <a:r>
              <a:rPr lang="en-US" sz="4000" dirty="0" smtClean="0">
                <a:latin typeface="Lato Medium" charset="0"/>
                <a:ea typeface="Lato Medium" charset="0"/>
                <a:cs typeface="Lato Medium" charset="0"/>
              </a:rPr>
              <a:t>Good alternative to △SCF and TDDFT </a:t>
            </a:r>
            <a:endParaRPr lang="en-US" sz="4000" dirty="0">
              <a:latin typeface="Lato Medium" charset="0"/>
              <a:ea typeface="Lato Medium" charset="0"/>
              <a:cs typeface="Lato Medium" charset="0"/>
            </a:endParaRPr>
          </a:p>
        </p:txBody>
      </p:sp>
      <p:pic>
        <p:nvPicPr>
          <p:cNvPr id="7" name="Picture 6"/>
          <p:cNvPicPr>
            <a:picLocks noChangeAspect="1"/>
          </p:cNvPicPr>
          <p:nvPr/>
        </p:nvPicPr>
        <p:blipFill>
          <a:blip r:embed="rId3"/>
          <a:stretch>
            <a:fillRect/>
          </a:stretch>
        </p:blipFill>
        <p:spPr>
          <a:xfrm>
            <a:off x="520726" y="2731549"/>
            <a:ext cx="17246548" cy="3891335"/>
          </a:xfrm>
          <a:prstGeom prst="rect">
            <a:avLst/>
          </a:prstGeom>
        </p:spPr>
      </p:pic>
      <p:pic>
        <p:nvPicPr>
          <p:cNvPr id="8" name="Picture 7"/>
          <p:cNvPicPr>
            <a:picLocks noChangeAspect="1"/>
          </p:cNvPicPr>
          <p:nvPr/>
        </p:nvPicPr>
        <p:blipFill>
          <a:blip r:embed="rId4"/>
          <a:stretch>
            <a:fillRect/>
          </a:stretch>
        </p:blipFill>
        <p:spPr>
          <a:xfrm>
            <a:off x="520726" y="7254242"/>
            <a:ext cx="17246548" cy="3864936"/>
          </a:xfrm>
          <a:prstGeom prst="rect">
            <a:avLst/>
          </a:prstGeom>
        </p:spPr>
      </p:pic>
    </p:spTree>
    <p:extLst>
      <p:ext uri="{BB962C8B-B14F-4D97-AF65-F5344CB8AC3E}">
        <p14:creationId xmlns:p14="http://schemas.microsoft.com/office/powerpoint/2010/main" val="1786422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099818"/>
            <a:ext cx="11389699" cy="9127915"/>
          </a:xfrm>
          <a:prstGeom prst="rect">
            <a:avLst/>
          </a:prstGeom>
        </p:spPr>
      </p:pic>
      <p:sp>
        <p:nvSpPr>
          <p:cNvPr id="18434" name="Rectangle 2"/>
          <p:cNvSpPr>
            <a:spLocks noGrp="1" noChangeArrowheads="1"/>
          </p:cNvSpPr>
          <p:nvPr>
            <p:ph type="title"/>
          </p:nvPr>
        </p:nvSpPr>
        <p:spPr>
          <a:xfrm>
            <a:off x="-2" y="0"/>
            <a:ext cx="18288001" cy="1271555"/>
          </a:xfrm>
        </p:spPr>
        <p:txBody>
          <a:bodyPr>
            <a:noAutofit/>
          </a:bodyPr>
          <a:lstStyle/>
          <a:p>
            <a:r>
              <a:rPr lang="en-US" sz="6600" b="1" dirty="0" smtClean="0"/>
              <a:t>Thermally Activated Delayed Fluorescence</a:t>
            </a:r>
            <a:endParaRPr lang="en-US" sz="6600" b="1" dirty="0"/>
          </a:p>
        </p:txBody>
      </p:sp>
      <p:sp>
        <p:nvSpPr>
          <p:cNvPr id="7" name="Rectangle 6"/>
          <p:cNvSpPr/>
          <p:nvPr/>
        </p:nvSpPr>
        <p:spPr>
          <a:xfrm>
            <a:off x="11404678" y="1888739"/>
            <a:ext cx="6883322" cy="2308324"/>
          </a:xfrm>
          <a:prstGeom prst="rect">
            <a:avLst/>
          </a:prstGeom>
        </p:spPr>
        <p:txBody>
          <a:bodyPr wrap="square">
            <a:spAutoFit/>
          </a:bodyPr>
          <a:lstStyle/>
          <a:p>
            <a:pPr algn="l" hangingPunct="1"/>
            <a:r>
              <a:rPr lang="en-US" sz="3600" dirty="0" smtClean="0">
                <a:latin typeface="Lato Medium" charset="0"/>
                <a:ea typeface="Lato Medium" charset="0"/>
                <a:cs typeface="Lato Medium" charset="0"/>
              </a:rPr>
              <a:t>Optimize radiative rate</a:t>
            </a:r>
          </a:p>
          <a:p>
            <a:pPr marL="571500" indent="-571500" algn="l" hangingPunct="1">
              <a:buFont typeface="Arial" charset="0"/>
              <a:buChar char="•"/>
            </a:pPr>
            <a:r>
              <a:rPr lang="en-US" sz="3600" dirty="0" smtClean="0">
                <a:latin typeface="Lato Medium" charset="0"/>
                <a:ea typeface="Lato Medium" charset="0"/>
                <a:cs typeface="Lato Medium" charset="0"/>
              </a:rPr>
              <a:t>Minimize S1-T1 gap</a:t>
            </a:r>
          </a:p>
          <a:p>
            <a:pPr marL="571500" indent="-571500" algn="l" hangingPunct="1">
              <a:buFont typeface="Arial" charset="0"/>
              <a:buChar char="•"/>
            </a:pPr>
            <a:r>
              <a:rPr lang="en-US" sz="3600" dirty="0" smtClean="0">
                <a:latin typeface="Lato Medium" charset="0"/>
                <a:ea typeface="Lato Medium" charset="0"/>
                <a:cs typeface="Lato Medium" charset="0"/>
              </a:rPr>
              <a:t>Maximize SOC</a:t>
            </a:r>
          </a:p>
          <a:p>
            <a:pPr marL="571500" indent="-571500" algn="l" hangingPunct="1">
              <a:buFont typeface="Arial" charset="0"/>
              <a:buChar char="•"/>
            </a:pPr>
            <a:r>
              <a:rPr lang="en-US" sz="3600" dirty="0" smtClean="0">
                <a:latin typeface="Lato Medium" charset="0"/>
                <a:ea typeface="Lato Medium" charset="0"/>
                <a:cs typeface="Lato Medium" charset="0"/>
              </a:rPr>
              <a:t>Maximize  </a:t>
            </a:r>
            <a:r>
              <a:rPr lang="en-US" sz="3600" dirty="0" err="1" smtClean="0">
                <a:latin typeface="Lato Medium" charset="0"/>
                <a:ea typeface="Lato Medium" charset="0"/>
                <a:cs typeface="Lato Medium" charset="0"/>
              </a:rPr>
              <a:t>k</a:t>
            </a:r>
            <a:r>
              <a:rPr lang="en-US" sz="3600" baseline="-25000" dirty="0" err="1" smtClean="0">
                <a:latin typeface="Lato Medium" charset="0"/>
                <a:ea typeface="Lato Medium" charset="0"/>
                <a:cs typeface="Lato Medium" charset="0"/>
              </a:rPr>
              <a:t>phos</a:t>
            </a:r>
            <a:r>
              <a:rPr lang="en-US" sz="3600" dirty="0" smtClean="0">
                <a:latin typeface="Lato Medium" charset="0"/>
                <a:ea typeface="Lato Medium" charset="0"/>
                <a:cs typeface="Lato Medium" charset="0"/>
              </a:rPr>
              <a:t> &amp; </a:t>
            </a:r>
            <a:r>
              <a:rPr lang="en-US" sz="3600" dirty="0" err="1" smtClean="0">
                <a:latin typeface="Lato Medium" charset="0"/>
                <a:ea typeface="Lato Medium" charset="0"/>
                <a:cs typeface="Lato Medium" charset="0"/>
              </a:rPr>
              <a:t>k</a:t>
            </a:r>
            <a:r>
              <a:rPr lang="en-US" sz="3600" baseline="-25000" dirty="0" err="1" smtClean="0">
                <a:latin typeface="Lato Medium" charset="0"/>
                <a:ea typeface="Lato Medium" charset="0"/>
                <a:cs typeface="Lato Medium" charset="0"/>
              </a:rPr>
              <a:t>TADF</a:t>
            </a:r>
            <a:endParaRPr lang="en-US" sz="3600" baseline="-25000" dirty="0" smtClean="0">
              <a:latin typeface="Lato Medium" charset="0"/>
              <a:ea typeface="Lato Medium" charset="0"/>
              <a:cs typeface="Lato Medium"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6566" y="6246867"/>
            <a:ext cx="6474999" cy="136180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96565" y="7608672"/>
            <a:ext cx="7591434" cy="2977033"/>
          </a:xfrm>
          <a:prstGeom prst="rect">
            <a:avLst/>
          </a:prstGeom>
        </p:spPr>
      </p:pic>
      <p:sp>
        <p:nvSpPr>
          <p:cNvPr id="16" name="Rectangle 15"/>
          <p:cNvSpPr/>
          <p:nvPr/>
        </p:nvSpPr>
        <p:spPr>
          <a:xfrm>
            <a:off x="425241" y="11045939"/>
            <a:ext cx="13290758" cy="1200329"/>
          </a:xfrm>
          <a:prstGeom prst="rect">
            <a:avLst/>
          </a:prstGeom>
        </p:spPr>
        <p:txBody>
          <a:bodyPr wrap="square">
            <a:spAutoFit/>
          </a:bodyPr>
          <a:lstStyle/>
          <a:p>
            <a:pPr algn="l"/>
            <a:r>
              <a:rPr lang="pt-BR" sz="3600" dirty="0" smtClean="0">
                <a:latin typeface="Lato Medium" charset="0"/>
                <a:ea typeface="Lato Medium" charset="0"/>
                <a:cs typeface="Lato Medium" charset="0"/>
              </a:rPr>
              <a:t>Z.-M. </a:t>
            </a:r>
            <a:r>
              <a:rPr lang="pt-BR" sz="3600" dirty="0" err="1">
                <a:latin typeface="Lato Medium" charset="0"/>
                <a:ea typeface="Lato Medium" charset="0"/>
                <a:cs typeface="Lato Medium" charset="0"/>
              </a:rPr>
              <a:t>s</a:t>
            </a:r>
            <a:r>
              <a:rPr lang="pt-BR" sz="3600" dirty="0" err="1" smtClean="0">
                <a:latin typeface="Lato Medium" charset="0"/>
                <a:ea typeface="Lato Medium" charset="0"/>
                <a:cs typeface="Lato Medium" charset="0"/>
              </a:rPr>
              <a:t>u</a:t>
            </a:r>
            <a:r>
              <a:rPr lang="pt-BR" sz="3600" dirty="0" smtClean="0">
                <a:latin typeface="Lato Medium" charset="0"/>
                <a:ea typeface="Lato Medium" charset="0"/>
                <a:cs typeface="Lato Medium" charset="0"/>
              </a:rPr>
              <a:t> et al</a:t>
            </a:r>
            <a:r>
              <a:rPr lang="pt-BR" sz="3600" dirty="0" smtClean="0">
                <a:latin typeface="Lato Medium" charset="0"/>
                <a:ea typeface="Lato Medium" charset="0"/>
                <a:cs typeface="Lato Medium" charset="0"/>
                <a:hlinkClick r:id="rId6"/>
              </a:rPr>
              <a:t>. </a:t>
            </a:r>
            <a:r>
              <a:rPr lang="pt-BR" sz="3600" dirty="0" err="1" smtClean="0">
                <a:latin typeface="Lato Medium" charset="0"/>
                <a:ea typeface="Lato Medium" charset="0"/>
                <a:cs typeface="Lato Medium" charset="0"/>
                <a:hlinkClick r:id="rId6"/>
              </a:rPr>
              <a:t>Dyes</a:t>
            </a:r>
            <a:r>
              <a:rPr lang="pt-BR" sz="3600" dirty="0" smtClean="0">
                <a:latin typeface="Lato Medium" charset="0"/>
                <a:ea typeface="Lato Medium" charset="0"/>
                <a:cs typeface="Lato Medium" charset="0"/>
                <a:hlinkClick r:id="rId6"/>
              </a:rPr>
              <a:t> &amp; </a:t>
            </a:r>
            <a:r>
              <a:rPr lang="pt-BR" sz="3600" dirty="0" err="1" smtClean="0">
                <a:latin typeface="Lato Medium" charset="0"/>
                <a:ea typeface="Lato Medium" charset="0"/>
                <a:cs typeface="Lato Medium" charset="0"/>
                <a:hlinkClick r:id="rId6"/>
              </a:rPr>
              <a:t>Pigments</a:t>
            </a:r>
            <a:r>
              <a:rPr lang="pt-BR" sz="3600" dirty="0" smtClean="0">
                <a:latin typeface="Lato Medium" charset="0"/>
                <a:ea typeface="Lato Medium" charset="0"/>
                <a:cs typeface="Lato Medium" charset="0"/>
                <a:hlinkClick r:id="rId6"/>
              </a:rPr>
              <a:t> 2017</a:t>
            </a:r>
            <a:r>
              <a:rPr lang="pt-BR" sz="3600" dirty="0" smtClean="0">
                <a:latin typeface="Lato Medium" charset="0"/>
                <a:ea typeface="Lato Medium" charset="0"/>
                <a:cs typeface="Lato Medium" charset="0"/>
              </a:rPr>
              <a:t>,</a:t>
            </a:r>
          </a:p>
          <a:p>
            <a:pPr algn="l"/>
            <a:r>
              <a:rPr lang="pt-BR" sz="3600" dirty="0" err="1" smtClean="0">
                <a:latin typeface="Lato Medium" charset="0"/>
                <a:ea typeface="Lato Medium" charset="0"/>
                <a:cs typeface="Lato Medium" charset="0"/>
              </a:rPr>
              <a:t>Bredas</a:t>
            </a:r>
            <a:r>
              <a:rPr lang="pt-BR" sz="3600" dirty="0" smtClean="0">
                <a:latin typeface="Lato Medium" charset="0"/>
                <a:ea typeface="Lato Medium" charset="0"/>
                <a:cs typeface="Lato Medium" charset="0"/>
              </a:rPr>
              <a:t> et al. </a:t>
            </a:r>
            <a:r>
              <a:rPr lang="pt-BR" sz="3600" dirty="0" smtClean="0">
                <a:latin typeface="Lato Medium" charset="0"/>
                <a:ea typeface="Lato Medium" charset="0"/>
                <a:cs typeface="Lato Medium" charset="0"/>
                <a:hlinkClick r:id="rId7"/>
              </a:rPr>
              <a:t>J</a:t>
            </a:r>
            <a:r>
              <a:rPr lang="pt-BR" sz="3600" dirty="0">
                <a:latin typeface="Lato Medium" charset="0"/>
                <a:ea typeface="Lato Medium" charset="0"/>
                <a:cs typeface="Lato Medium" charset="0"/>
                <a:hlinkClick r:id="rId7"/>
              </a:rPr>
              <a:t>. Am. </a:t>
            </a:r>
            <a:r>
              <a:rPr lang="pt-BR" sz="3600" dirty="0" err="1">
                <a:latin typeface="Lato Medium" charset="0"/>
                <a:ea typeface="Lato Medium" charset="0"/>
                <a:cs typeface="Lato Medium" charset="0"/>
                <a:hlinkClick r:id="rId7"/>
              </a:rPr>
              <a:t>Chem</a:t>
            </a:r>
            <a:r>
              <a:rPr lang="pt-BR" sz="3600" dirty="0">
                <a:latin typeface="Lato Medium" charset="0"/>
                <a:ea typeface="Lato Medium" charset="0"/>
                <a:cs typeface="Lato Medium" charset="0"/>
                <a:hlinkClick r:id="rId7"/>
              </a:rPr>
              <a:t>. Soc. 2017, 139, 4042−4051</a:t>
            </a:r>
            <a:endParaRPr lang="en-US" sz="3600" dirty="0">
              <a:latin typeface="Lato Medium" charset="0"/>
              <a:ea typeface="Lato Medium" charset="0"/>
              <a:cs typeface="Lato Medium" charset="0"/>
            </a:endParaRPr>
          </a:p>
        </p:txBody>
      </p:sp>
      <p:sp>
        <p:nvSpPr>
          <p:cNvPr id="8" name="Text Box 17"/>
          <p:cNvSpPr txBox="1">
            <a:spLocks noChangeArrowheads="1"/>
          </p:cNvSpPr>
          <p:nvPr/>
        </p:nvSpPr>
        <p:spPr bwMode="auto">
          <a:xfrm>
            <a:off x="12666134" y="11148405"/>
            <a:ext cx="5071204" cy="600164"/>
          </a:xfrm>
          <a:prstGeom prst="rect">
            <a:avLst/>
          </a:prstGeom>
          <a:solidFill>
            <a:schemeClr val="accent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a:latin typeface="Lato" charset="0"/>
                <a:ea typeface="Lato" charset="0"/>
                <a:cs typeface="Lato" charset="0"/>
              </a:rPr>
              <a:t>ADF tutorial </a:t>
            </a:r>
            <a:r>
              <a:rPr lang="en-US" altLang="ja-JP" sz="3300" dirty="0" smtClean="0">
                <a:latin typeface="Lato" charset="0"/>
                <a:ea typeface="Lato" charset="0"/>
                <a:cs typeface="Lato" charset="0"/>
              </a:rPr>
              <a:t> in progress</a:t>
            </a:r>
            <a:endParaRPr lang="en-US" altLang="ja-JP" sz="3300" dirty="0">
              <a:latin typeface="Lato" charset="0"/>
              <a:ea typeface="Lato" charset="0"/>
              <a:cs typeface="Lato" charset="0"/>
            </a:endParaRPr>
          </a:p>
        </p:txBody>
      </p:sp>
    </p:spTree>
    <p:extLst>
      <p:ext uri="{BB962C8B-B14F-4D97-AF65-F5344CB8AC3E}">
        <p14:creationId xmlns:p14="http://schemas.microsoft.com/office/powerpoint/2010/main" val="1561646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8288000" cy="1328306"/>
          </a:xfrm>
        </p:spPr>
        <p:txBody>
          <a:bodyPr>
            <a:normAutofit/>
          </a:bodyPr>
          <a:lstStyle/>
          <a:p>
            <a:r>
              <a:rPr lang="en-US" sz="4950" dirty="0" err="1">
                <a:solidFill>
                  <a:srgbClr val="FF941E"/>
                </a:solidFill>
              </a:rPr>
              <a:t>Vibronic</a:t>
            </a:r>
            <a:r>
              <a:rPr lang="en-US" sz="4950" dirty="0">
                <a:solidFill>
                  <a:srgbClr val="FF941E"/>
                </a:solidFill>
              </a:rPr>
              <a:t> fine structure T</a:t>
            </a:r>
            <a:r>
              <a:rPr lang="en-US" sz="4950" baseline="-25000" dirty="0">
                <a:solidFill>
                  <a:srgbClr val="FF941E"/>
                </a:solidFill>
              </a:rPr>
              <a:t>1</a:t>
            </a:r>
            <a:r>
              <a:rPr lang="en-US" sz="4950" dirty="0">
                <a:solidFill>
                  <a:srgbClr val="FF941E"/>
                </a:solidFill>
              </a:rPr>
              <a:t> → S</a:t>
            </a:r>
            <a:r>
              <a:rPr lang="en-US" sz="4950" baseline="-25000" dirty="0">
                <a:solidFill>
                  <a:srgbClr val="FF941E"/>
                </a:solidFill>
              </a:rPr>
              <a:t>0</a:t>
            </a:r>
            <a:r>
              <a:rPr lang="en-US" sz="4950" dirty="0">
                <a:solidFill>
                  <a:srgbClr val="FF941E"/>
                </a:solidFill>
              </a:rPr>
              <a:t>  OLED phosphor Pt complex</a:t>
            </a:r>
            <a:endParaRPr lang="en-US" sz="4950" dirty="0"/>
          </a:p>
        </p:txBody>
      </p:sp>
      <p:pic>
        <p:nvPicPr>
          <p:cNvPr id="4" name="Picture 3" descr="P7_top_new.png"/>
          <p:cNvPicPr>
            <a:picLocks noChangeAspect="1"/>
          </p:cNvPicPr>
          <p:nvPr/>
        </p:nvPicPr>
        <p:blipFill>
          <a:blip r:embed="rId2" cstate="print"/>
          <a:srcRect t="5852"/>
          <a:stretch>
            <a:fillRect/>
          </a:stretch>
        </p:blipFill>
        <p:spPr>
          <a:xfrm>
            <a:off x="0" y="1461021"/>
            <a:ext cx="18288000" cy="8791731"/>
          </a:xfrm>
          <a:prstGeom prst="rect">
            <a:avLst/>
          </a:prstGeom>
        </p:spPr>
      </p:pic>
      <p:sp>
        <p:nvSpPr>
          <p:cNvPr id="5" name="Content Placeholder 3"/>
          <p:cNvSpPr txBox="1">
            <a:spLocks/>
          </p:cNvSpPr>
          <p:nvPr/>
        </p:nvSpPr>
        <p:spPr>
          <a:xfrm>
            <a:off x="552058" y="10354739"/>
            <a:ext cx="13163942" cy="1358333"/>
          </a:xfrm>
          <a:prstGeom prst="rect">
            <a:avLst/>
          </a:prstGeom>
        </p:spPr>
        <p:txBody>
          <a:bodyPr vert="horz" lIns="68580" tIns="34290" rIns="68580" bIns="34290" rtlCol="0">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3000" dirty="0"/>
              <a:t>Excellent agreement  vibrational progression FCF T</a:t>
            </a:r>
            <a:r>
              <a:rPr lang="en-US" sz="3000" baseline="-25000" dirty="0"/>
              <a:t>1</a:t>
            </a:r>
            <a:r>
              <a:rPr lang="en-US" sz="3000" dirty="0"/>
              <a:t>-S</a:t>
            </a:r>
            <a:r>
              <a:rPr lang="en-US" sz="3000" baseline="-25000" dirty="0"/>
              <a:t>0</a:t>
            </a:r>
            <a:r>
              <a:rPr lang="en-US" sz="3000" dirty="0"/>
              <a:t> </a:t>
            </a:r>
          </a:p>
          <a:p>
            <a:pPr hangingPunct="1"/>
            <a:r>
              <a:rPr lang="en-US" sz="3000" dirty="0"/>
              <a:t>0-0 well reproduced by Delta SCF calculation (22,000 cm</a:t>
            </a:r>
            <a:r>
              <a:rPr lang="en-US" sz="3000" baseline="30000" dirty="0"/>
              <a:t>-1</a:t>
            </a:r>
            <a:r>
              <a:rPr lang="en-US" sz="3000" dirty="0"/>
              <a:t>)</a:t>
            </a:r>
          </a:p>
          <a:p>
            <a:pPr hangingPunct="1">
              <a:buNone/>
            </a:pPr>
            <a:endParaRPr lang="en-US" sz="3000" dirty="0"/>
          </a:p>
          <a:p>
            <a:pPr hangingPunct="1">
              <a:buNone/>
            </a:pPr>
            <a:endParaRPr lang="en-US" sz="3000" dirty="0"/>
          </a:p>
          <a:p>
            <a:pPr lvl="1" hangingPunct="1"/>
            <a:endParaRPr lang="en-US" sz="3000" dirty="0"/>
          </a:p>
        </p:txBody>
      </p:sp>
      <p:sp>
        <p:nvSpPr>
          <p:cNvPr id="7" name="Text Box 17"/>
          <p:cNvSpPr txBox="1">
            <a:spLocks noChangeArrowheads="1"/>
          </p:cNvSpPr>
          <p:nvPr/>
        </p:nvSpPr>
        <p:spPr bwMode="auto">
          <a:xfrm>
            <a:off x="13716000" y="10986270"/>
            <a:ext cx="3852004" cy="6001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altLang="ja-JP" sz="3300" dirty="0">
                <a:latin typeface="Lato" charset="0"/>
                <a:ea typeface="Lato" charset="0"/>
                <a:cs typeface="Lato" charset="0"/>
                <a:hlinkClick r:id="rId3"/>
              </a:rPr>
              <a:t>ADF tutorial </a:t>
            </a:r>
            <a:r>
              <a:rPr lang="en-US" altLang="ja-JP" sz="3300" dirty="0">
                <a:latin typeface="Lato" charset="0"/>
                <a:ea typeface="Lato" charset="0"/>
                <a:cs typeface="Lato" charset="0"/>
              </a:rPr>
              <a:t>online</a:t>
            </a:r>
          </a:p>
        </p:txBody>
      </p:sp>
    </p:spTree>
    <p:extLst>
      <p:ext uri="{BB962C8B-B14F-4D97-AF65-F5344CB8AC3E}">
        <p14:creationId xmlns:p14="http://schemas.microsoft.com/office/powerpoint/2010/main" val="2101431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47128" y="2156917"/>
            <a:ext cx="10169524"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ctr" eaLnBrk="1" hangingPunct="1"/>
            <a:r>
              <a:rPr lang="en-US" sz="7200" dirty="0">
                <a:latin typeface="Lato" charset="0"/>
                <a:ea typeface="Lato" charset="0"/>
                <a:cs typeface="Lato" charset="0"/>
              </a:rPr>
              <a:t>∆</a:t>
            </a:r>
            <a:r>
              <a:rPr lang="en-US" sz="7200" i="1" dirty="0">
                <a:latin typeface="Lato" charset="0"/>
                <a:ea typeface="Lato" charset="0"/>
                <a:cs typeface="Lato" charset="0"/>
              </a:rPr>
              <a:t>E</a:t>
            </a:r>
            <a:r>
              <a:rPr lang="en-US" sz="7200" dirty="0">
                <a:latin typeface="Lato" charset="0"/>
                <a:ea typeface="Lato" charset="0"/>
                <a:cs typeface="Lato" charset="0"/>
              </a:rPr>
              <a:t> = ∆</a:t>
            </a:r>
            <a:r>
              <a:rPr lang="en-US" sz="7200" i="1" dirty="0" err="1">
                <a:latin typeface="Lato" charset="0"/>
                <a:ea typeface="Lato" charset="0"/>
                <a:cs typeface="Lato" charset="0"/>
              </a:rPr>
              <a:t>E</a:t>
            </a:r>
            <a:r>
              <a:rPr lang="en-US" sz="9600" baseline="-25000" dirty="0" err="1">
                <a:latin typeface="Lato" charset="0"/>
                <a:ea typeface="Lato" charset="0"/>
                <a:cs typeface="Lato" charset="0"/>
              </a:rPr>
              <a:t>prep</a:t>
            </a:r>
            <a:r>
              <a:rPr lang="en-US" sz="7200" dirty="0">
                <a:latin typeface="Lato" charset="0"/>
                <a:ea typeface="Lato" charset="0"/>
                <a:cs typeface="Lato" charset="0"/>
              </a:rPr>
              <a:t> + ∆</a:t>
            </a:r>
            <a:r>
              <a:rPr lang="en-US" sz="7200" i="1" dirty="0" err="1">
                <a:latin typeface="Lato" charset="0"/>
                <a:ea typeface="Lato" charset="0"/>
                <a:cs typeface="Lato" charset="0"/>
              </a:rPr>
              <a:t>E</a:t>
            </a:r>
            <a:r>
              <a:rPr lang="en-US" sz="9600" baseline="-25000" dirty="0" err="1">
                <a:latin typeface="Lato" charset="0"/>
                <a:ea typeface="Lato" charset="0"/>
                <a:cs typeface="Lato" charset="0"/>
              </a:rPr>
              <a:t>int</a:t>
            </a:r>
            <a:endParaRPr lang="en-US" sz="7200" dirty="0">
              <a:latin typeface="Lato" charset="0"/>
              <a:ea typeface="Lato" charset="0"/>
              <a:cs typeface="Lato" charset="0"/>
            </a:endParaRPr>
          </a:p>
        </p:txBody>
      </p:sp>
      <p:sp>
        <p:nvSpPr>
          <p:cNvPr id="117763" name="Line 3"/>
          <p:cNvSpPr>
            <a:spLocks noChangeShapeType="1"/>
          </p:cNvSpPr>
          <p:nvPr/>
        </p:nvSpPr>
        <p:spPr bwMode="auto">
          <a:xfrm flipH="1">
            <a:off x="7977708" y="4025603"/>
            <a:ext cx="8952" cy="1219796"/>
          </a:xfrm>
          <a:prstGeom prst="line">
            <a:avLst/>
          </a:prstGeom>
          <a:noFill/>
          <a:ln w="53975">
            <a:solidFill>
              <a:schemeClr val="accent1"/>
            </a:solidFill>
            <a:round/>
            <a:headEnd/>
            <a:tailEnd type="triangle" w="lg" len="lg"/>
          </a:ln>
          <a:effectLst/>
        </p:spPr>
        <p:txBody>
          <a:bodyPr wrap="none" anchor="ctr"/>
          <a:lstStyle/>
          <a:p>
            <a:pPr>
              <a:defRPr/>
            </a:pPr>
            <a:endParaRPr lang="en-US" sz="10000">
              <a:latin typeface="Lato" charset="0"/>
              <a:ea typeface="Lato" charset="0"/>
              <a:cs typeface="Lato" charset="0"/>
            </a:endParaRPr>
          </a:p>
        </p:txBody>
      </p:sp>
      <p:sp>
        <p:nvSpPr>
          <p:cNvPr id="62468" name="Text Box 4"/>
          <p:cNvSpPr txBox="1">
            <a:spLocks noChangeArrowheads="1"/>
          </p:cNvSpPr>
          <p:nvPr/>
        </p:nvSpPr>
        <p:spPr bwMode="auto">
          <a:xfrm>
            <a:off x="374019" y="5540434"/>
            <a:ext cx="13881081"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eaLnBrk="1" hangingPunct="1"/>
            <a:r>
              <a:rPr lang="en-US" sz="7200" dirty="0">
                <a:solidFill>
                  <a:srgbClr val="008000"/>
                </a:solidFill>
                <a:latin typeface="Lato" charset="0"/>
                <a:ea typeface="Lato" charset="0"/>
                <a:cs typeface="Lato" charset="0"/>
              </a:rPr>
              <a:t>∆</a:t>
            </a:r>
            <a:r>
              <a:rPr lang="en-US" sz="7200" i="1" dirty="0" err="1" smtClean="0">
                <a:solidFill>
                  <a:srgbClr val="008000"/>
                </a:solidFill>
                <a:latin typeface="Lato" charset="0"/>
                <a:ea typeface="Lato" charset="0"/>
                <a:cs typeface="Lato" charset="0"/>
              </a:rPr>
              <a:t>V</a:t>
            </a:r>
            <a:r>
              <a:rPr lang="en-US" sz="7200" baseline="-25000" dirty="0" err="1" smtClean="0">
                <a:solidFill>
                  <a:srgbClr val="008000"/>
                </a:solidFill>
                <a:latin typeface="Lato" charset="0"/>
                <a:ea typeface="Lato" charset="0"/>
                <a:cs typeface="Lato" charset="0"/>
              </a:rPr>
              <a:t>elstat</a:t>
            </a:r>
            <a:r>
              <a:rPr lang="en-US" sz="7200" dirty="0" smtClean="0">
                <a:latin typeface="Lato" charset="0"/>
                <a:ea typeface="Lato" charset="0"/>
                <a:cs typeface="Lato" charset="0"/>
              </a:rPr>
              <a:t>  +   </a:t>
            </a:r>
            <a:r>
              <a:rPr lang="en-US" sz="7200" dirty="0" smtClean="0">
                <a:solidFill>
                  <a:srgbClr val="FF0000"/>
                </a:solidFill>
                <a:latin typeface="Lato" charset="0"/>
                <a:ea typeface="Lato" charset="0"/>
                <a:cs typeface="Lato" charset="0"/>
              </a:rPr>
              <a:t>∆</a:t>
            </a:r>
            <a:r>
              <a:rPr lang="en-US" sz="7200" i="1" dirty="0" err="1">
                <a:solidFill>
                  <a:srgbClr val="FF0000"/>
                </a:solidFill>
                <a:latin typeface="Lato" charset="0"/>
                <a:ea typeface="Lato" charset="0"/>
                <a:cs typeface="Lato" charset="0"/>
              </a:rPr>
              <a:t>E</a:t>
            </a:r>
            <a:r>
              <a:rPr lang="en-US" sz="7200" baseline="-25000" dirty="0" err="1">
                <a:solidFill>
                  <a:srgbClr val="FF0000"/>
                </a:solidFill>
                <a:latin typeface="Lato" charset="0"/>
                <a:ea typeface="Lato" charset="0"/>
                <a:cs typeface="Lato" charset="0"/>
              </a:rPr>
              <a:t>Pauli</a:t>
            </a:r>
            <a:r>
              <a:rPr lang="en-US" sz="7200" dirty="0">
                <a:latin typeface="Lato" charset="0"/>
                <a:ea typeface="Lato" charset="0"/>
                <a:cs typeface="Lato" charset="0"/>
              </a:rPr>
              <a:t> </a:t>
            </a:r>
            <a:r>
              <a:rPr lang="en-US" sz="7200" dirty="0" smtClean="0">
                <a:latin typeface="Lato" charset="0"/>
                <a:ea typeface="Lato" charset="0"/>
                <a:cs typeface="Lato" charset="0"/>
              </a:rPr>
              <a:t>  +   </a:t>
            </a:r>
            <a:r>
              <a:rPr lang="en-US" sz="7200" dirty="0" smtClean="0">
                <a:solidFill>
                  <a:srgbClr val="008000"/>
                </a:solidFill>
                <a:latin typeface="Lato" charset="0"/>
                <a:ea typeface="Lato" charset="0"/>
                <a:cs typeface="Lato" charset="0"/>
              </a:rPr>
              <a:t>∆</a:t>
            </a:r>
            <a:r>
              <a:rPr lang="en-US" sz="7200" i="1" dirty="0" err="1" smtClean="0">
                <a:solidFill>
                  <a:srgbClr val="008000"/>
                </a:solidFill>
                <a:latin typeface="Lato" charset="0"/>
                <a:ea typeface="Lato" charset="0"/>
                <a:cs typeface="Lato" charset="0"/>
              </a:rPr>
              <a:t>E</a:t>
            </a:r>
            <a:r>
              <a:rPr lang="en-US" sz="7200" baseline="-25000" dirty="0" err="1" smtClean="0">
                <a:solidFill>
                  <a:srgbClr val="008000"/>
                </a:solidFill>
                <a:latin typeface="Lato" charset="0"/>
                <a:ea typeface="Lato" charset="0"/>
                <a:cs typeface="Lato" charset="0"/>
              </a:rPr>
              <a:t>oi</a:t>
            </a:r>
            <a:r>
              <a:rPr lang="en-US" sz="7200" dirty="0">
                <a:latin typeface="Lato" charset="0"/>
                <a:ea typeface="Lato" charset="0"/>
                <a:cs typeface="Lato" charset="0"/>
              </a:rPr>
              <a:t> </a:t>
            </a:r>
            <a:r>
              <a:rPr lang="en-US" sz="7200" dirty="0" smtClean="0">
                <a:latin typeface="Lato" charset="0"/>
                <a:ea typeface="Lato" charset="0"/>
                <a:cs typeface="Lato" charset="0"/>
              </a:rPr>
              <a:t> +  </a:t>
            </a:r>
            <a:r>
              <a:rPr lang="en-US" sz="7200" dirty="0" smtClean="0">
                <a:solidFill>
                  <a:srgbClr val="FF941E"/>
                </a:solidFill>
                <a:latin typeface="Lato" charset="0"/>
                <a:ea typeface="Lato" charset="0"/>
                <a:cs typeface="Lato" charset="0"/>
              </a:rPr>
              <a:t>∆</a:t>
            </a:r>
            <a:r>
              <a:rPr lang="en-US" sz="7200" i="1" dirty="0" err="1" smtClean="0">
                <a:solidFill>
                  <a:srgbClr val="FF941E"/>
                </a:solidFill>
                <a:latin typeface="Lato" charset="0"/>
                <a:ea typeface="Lato" charset="0"/>
                <a:cs typeface="Lato" charset="0"/>
              </a:rPr>
              <a:t>E</a:t>
            </a:r>
            <a:r>
              <a:rPr lang="en-US" sz="7200" baseline="-25000" dirty="0" err="1" smtClean="0">
                <a:solidFill>
                  <a:srgbClr val="FF941E"/>
                </a:solidFill>
                <a:latin typeface="Lato" charset="0"/>
                <a:ea typeface="Lato" charset="0"/>
                <a:cs typeface="Lato" charset="0"/>
              </a:rPr>
              <a:t>disp</a:t>
            </a:r>
            <a:r>
              <a:rPr lang="en-US" sz="7200" dirty="0" smtClean="0">
                <a:solidFill>
                  <a:srgbClr val="FF941E"/>
                </a:solidFill>
                <a:latin typeface="Lato" charset="0"/>
                <a:ea typeface="Lato" charset="0"/>
                <a:cs typeface="Lato" charset="0"/>
              </a:rPr>
              <a:t>  </a:t>
            </a:r>
            <a:endParaRPr lang="en-US" sz="7200" baseline="-25000" dirty="0">
              <a:solidFill>
                <a:srgbClr val="FF941E"/>
              </a:solidFill>
              <a:latin typeface="Lato" charset="0"/>
              <a:ea typeface="Lato" charset="0"/>
              <a:cs typeface="Lato" charset="0"/>
            </a:endParaRPr>
          </a:p>
        </p:txBody>
      </p:sp>
      <p:grpSp>
        <p:nvGrpSpPr>
          <p:cNvPr id="3" name="Group 6"/>
          <p:cNvGrpSpPr>
            <a:grpSpLocks/>
          </p:cNvGrpSpPr>
          <p:nvPr/>
        </p:nvGrpSpPr>
        <p:grpSpPr bwMode="auto">
          <a:xfrm>
            <a:off x="374020" y="6903786"/>
            <a:ext cx="11122324" cy="1784350"/>
            <a:chOff x="1680" y="2784"/>
            <a:chExt cx="3888" cy="1008"/>
          </a:xfrm>
        </p:grpSpPr>
        <p:pic>
          <p:nvPicPr>
            <p:cNvPr id="6247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38" y="2949"/>
              <a:ext cx="1230" cy="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46" y="2784"/>
              <a:ext cx="1230"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7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80" y="3120"/>
              <a:ext cx="1041" cy="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Title 3"/>
          <p:cNvSpPr>
            <a:spLocks noGrp="1"/>
          </p:cNvSpPr>
          <p:nvPr>
            <p:ph type="title"/>
          </p:nvPr>
        </p:nvSpPr>
        <p:spPr/>
        <p:txBody>
          <a:bodyPr>
            <a:normAutofit/>
          </a:bodyPr>
          <a:lstStyle/>
          <a:p>
            <a:r>
              <a:rPr lang="en-US" b="1" dirty="0">
                <a:latin typeface="Lato Black" charset="0"/>
                <a:ea typeface="Lato Black" charset="0"/>
                <a:cs typeface="Lato Black" charset="0"/>
              </a:rPr>
              <a:t>Energy </a:t>
            </a:r>
            <a:r>
              <a:rPr lang="en-US" b="1" dirty="0" smtClean="0">
                <a:latin typeface="Lato Black" charset="0"/>
                <a:ea typeface="Lato Black" charset="0"/>
                <a:cs typeface="Lato Black" charset="0"/>
              </a:rPr>
              <a:t>decomposition analysis</a:t>
            </a:r>
            <a:endParaRPr lang="en-US" b="1" dirty="0">
              <a:latin typeface="Lato Black" charset="0"/>
              <a:ea typeface="Lato Black" charset="0"/>
              <a:cs typeface="Lato Black" charset="0"/>
            </a:endParaRPr>
          </a:p>
        </p:txBody>
      </p:sp>
      <p:pic>
        <p:nvPicPr>
          <p:cNvPr id="17" name="Picture 2" descr="http://www.scm.com/img/guipicts/levels_NiCO4.png"/>
          <p:cNvPicPr>
            <a:picLocks noChangeAspect="1" noChangeArrowheads="1"/>
          </p:cNvPicPr>
          <p:nvPr/>
        </p:nvPicPr>
        <p:blipFill>
          <a:blip r:embed="rId6" cstate="print"/>
          <a:srcRect/>
          <a:stretch>
            <a:fillRect/>
          </a:stretch>
        </p:blipFill>
        <p:spPr bwMode="auto">
          <a:xfrm>
            <a:off x="12512500" y="7916611"/>
            <a:ext cx="5222945" cy="4423515"/>
          </a:xfrm>
          <a:prstGeom prst="rect">
            <a:avLst/>
          </a:prstGeom>
          <a:noFill/>
        </p:spPr>
      </p:pic>
      <p:sp>
        <p:nvSpPr>
          <p:cNvPr id="18" name="Text Box 4"/>
          <p:cNvSpPr txBox="1">
            <a:spLocks noChangeArrowheads="1"/>
          </p:cNvSpPr>
          <p:nvPr/>
        </p:nvSpPr>
        <p:spPr bwMode="auto">
          <a:xfrm>
            <a:off x="374017" y="9304240"/>
            <a:ext cx="8016899" cy="1733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marL="571500" indent="-571500" algn="l" eaLnBrk="1" hangingPunct="1">
              <a:buFont typeface="Arial" charset="0"/>
              <a:buChar char="•"/>
            </a:pPr>
            <a:r>
              <a:rPr lang="en-US" sz="4000" dirty="0" smtClean="0">
                <a:solidFill>
                  <a:srgbClr val="FF941E"/>
                </a:solidFill>
                <a:latin typeface="Lato" charset="0"/>
                <a:ea typeface="Lato" charset="0"/>
                <a:cs typeface="Lato" charset="0"/>
              </a:rPr>
              <a:t>∆</a:t>
            </a:r>
            <a:r>
              <a:rPr lang="en-US" sz="4000" i="1" dirty="0" err="1" smtClean="0">
                <a:solidFill>
                  <a:srgbClr val="FF941E"/>
                </a:solidFill>
                <a:latin typeface="Lato" charset="0"/>
                <a:ea typeface="Lato" charset="0"/>
                <a:cs typeface="Lato" charset="0"/>
              </a:rPr>
              <a:t>E</a:t>
            </a:r>
            <a:r>
              <a:rPr lang="en-US" sz="4000" baseline="-25000" dirty="0" err="1" smtClean="0">
                <a:solidFill>
                  <a:srgbClr val="FF941E"/>
                </a:solidFill>
                <a:latin typeface="Lato" charset="0"/>
                <a:ea typeface="Lato" charset="0"/>
                <a:cs typeface="Lato" charset="0"/>
              </a:rPr>
              <a:t>steric</a:t>
            </a:r>
            <a:r>
              <a:rPr lang="en-US" sz="4000" dirty="0" smtClean="0">
                <a:solidFill>
                  <a:srgbClr val="FF941E"/>
                </a:solidFill>
                <a:latin typeface="Lato" charset="0"/>
                <a:ea typeface="Lato" charset="0"/>
                <a:cs typeface="Lato" charset="0"/>
              </a:rPr>
              <a:t> </a:t>
            </a:r>
            <a:r>
              <a:rPr lang="en-US" sz="4000" dirty="0" smtClean="0">
                <a:latin typeface="Lato" charset="0"/>
                <a:ea typeface="Lato" charset="0"/>
                <a:cs typeface="Lato" charset="0"/>
              </a:rPr>
              <a:t>= </a:t>
            </a:r>
            <a:r>
              <a:rPr lang="en-US" sz="4000" dirty="0" smtClean="0">
                <a:solidFill>
                  <a:schemeClr val="accent2">
                    <a:lumMod val="50000"/>
                  </a:schemeClr>
                </a:solidFill>
                <a:latin typeface="Lato" charset="0"/>
                <a:ea typeface="Lato" charset="0"/>
                <a:cs typeface="Lato" charset="0"/>
              </a:rPr>
              <a:t>∆</a:t>
            </a:r>
            <a:r>
              <a:rPr lang="en-US" sz="4000" i="1" dirty="0" err="1" smtClean="0">
                <a:solidFill>
                  <a:schemeClr val="accent2">
                    <a:lumMod val="50000"/>
                  </a:schemeClr>
                </a:solidFill>
                <a:latin typeface="Lato" charset="0"/>
                <a:ea typeface="Lato" charset="0"/>
                <a:cs typeface="Lato" charset="0"/>
              </a:rPr>
              <a:t>V</a:t>
            </a:r>
            <a:r>
              <a:rPr lang="en-US" sz="4000" baseline="-25000" dirty="0" err="1" smtClean="0">
                <a:solidFill>
                  <a:schemeClr val="accent2">
                    <a:lumMod val="50000"/>
                  </a:schemeClr>
                </a:solidFill>
                <a:latin typeface="Lato" charset="0"/>
                <a:ea typeface="Lato" charset="0"/>
                <a:cs typeface="Lato" charset="0"/>
              </a:rPr>
              <a:t>elstat</a:t>
            </a:r>
            <a:r>
              <a:rPr lang="en-US" sz="4000" dirty="0" smtClean="0">
                <a:solidFill>
                  <a:schemeClr val="accent2">
                    <a:lumMod val="50000"/>
                  </a:schemeClr>
                </a:solidFill>
                <a:latin typeface="Lato" charset="0"/>
                <a:ea typeface="Lato" charset="0"/>
                <a:cs typeface="Lato" charset="0"/>
              </a:rPr>
              <a:t>  </a:t>
            </a:r>
            <a:r>
              <a:rPr lang="en-US" sz="4000" dirty="0" smtClean="0">
                <a:latin typeface="Lato" charset="0"/>
                <a:ea typeface="Lato" charset="0"/>
                <a:cs typeface="Lato" charset="0"/>
              </a:rPr>
              <a:t>+  </a:t>
            </a:r>
            <a:r>
              <a:rPr lang="en-US" sz="4000" dirty="0" smtClean="0">
                <a:solidFill>
                  <a:srgbClr val="FF0000"/>
                </a:solidFill>
                <a:latin typeface="Lato" charset="0"/>
                <a:ea typeface="Lato" charset="0"/>
                <a:cs typeface="Lato" charset="0"/>
              </a:rPr>
              <a:t>∆</a:t>
            </a:r>
            <a:r>
              <a:rPr lang="en-US" sz="4000" i="1" dirty="0" err="1" smtClean="0">
                <a:solidFill>
                  <a:srgbClr val="FF0000"/>
                </a:solidFill>
                <a:latin typeface="Lato" charset="0"/>
                <a:ea typeface="Lato" charset="0"/>
                <a:cs typeface="Lato" charset="0"/>
              </a:rPr>
              <a:t>E</a:t>
            </a:r>
            <a:r>
              <a:rPr lang="en-US" sz="4000" baseline="-25000" dirty="0" err="1" smtClean="0">
                <a:solidFill>
                  <a:srgbClr val="FF0000"/>
                </a:solidFill>
                <a:latin typeface="Lato" charset="0"/>
                <a:ea typeface="Lato" charset="0"/>
                <a:cs typeface="Lato" charset="0"/>
              </a:rPr>
              <a:t>pauli</a:t>
            </a:r>
            <a:endParaRPr lang="en-US" sz="4000" baseline="-25000" dirty="0" smtClean="0">
              <a:solidFill>
                <a:srgbClr val="FF0000"/>
              </a:solidFill>
              <a:latin typeface="Lato" charset="0"/>
              <a:ea typeface="Lato" charset="0"/>
              <a:cs typeface="Lato" charset="0"/>
            </a:endParaRPr>
          </a:p>
          <a:p>
            <a:pPr marL="1314450" lvl="1" indent="-571500" algn="l" eaLnBrk="1" hangingPunct="1">
              <a:buFont typeface="Arial" charset="0"/>
              <a:buChar char="•"/>
            </a:pPr>
            <a:endParaRPr lang="en-US" sz="4000" baseline="-25000" dirty="0" smtClean="0">
              <a:latin typeface="Lato" charset="0"/>
              <a:ea typeface="Lato" charset="0"/>
              <a:cs typeface="Lato" charset="0"/>
            </a:endParaRPr>
          </a:p>
          <a:p>
            <a:pPr marL="571500" indent="-571500" algn="l" eaLnBrk="1" hangingPunct="1">
              <a:buFont typeface="Arial" charset="0"/>
              <a:buChar char="•"/>
            </a:pPr>
            <a:r>
              <a:rPr lang="en-US" sz="4000" dirty="0">
                <a:solidFill>
                  <a:schemeClr val="accent2">
                    <a:lumMod val="50000"/>
                  </a:schemeClr>
                </a:solidFill>
                <a:latin typeface="Lato" charset="0"/>
                <a:ea typeface="Lato" charset="0"/>
                <a:cs typeface="Lato" charset="0"/>
              </a:rPr>
              <a:t>∆</a:t>
            </a:r>
            <a:r>
              <a:rPr lang="en-US" sz="4000" i="1" dirty="0" err="1" smtClean="0">
                <a:solidFill>
                  <a:schemeClr val="accent2">
                    <a:lumMod val="50000"/>
                  </a:schemeClr>
                </a:solidFill>
                <a:latin typeface="Lato" charset="0"/>
                <a:ea typeface="Lato" charset="0"/>
                <a:cs typeface="Lato" charset="0"/>
              </a:rPr>
              <a:t>E</a:t>
            </a:r>
            <a:r>
              <a:rPr lang="en-US" sz="4000" baseline="-25000" dirty="0" err="1" smtClean="0">
                <a:solidFill>
                  <a:schemeClr val="accent2">
                    <a:lumMod val="50000"/>
                  </a:schemeClr>
                </a:solidFill>
                <a:latin typeface="Lato" charset="0"/>
                <a:ea typeface="Lato" charset="0"/>
                <a:cs typeface="Lato" charset="0"/>
              </a:rPr>
              <a:t>oi</a:t>
            </a:r>
            <a:r>
              <a:rPr lang="en-US" sz="4000" dirty="0" smtClean="0">
                <a:solidFill>
                  <a:schemeClr val="accent2">
                    <a:lumMod val="50000"/>
                  </a:schemeClr>
                </a:solidFill>
                <a:latin typeface="Lato" charset="0"/>
                <a:ea typeface="Lato" charset="0"/>
                <a:cs typeface="Lato" charset="0"/>
              </a:rPr>
              <a:t> </a:t>
            </a:r>
            <a:r>
              <a:rPr lang="en-US" sz="4000" dirty="0" smtClean="0">
                <a:latin typeface="Lato" charset="0"/>
                <a:ea typeface="Lato" charset="0"/>
                <a:cs typeface="Lato" charset="0"/>
              </a:rPr>
              <a:t>= decomposed in </a:t>
            </a:r>
            <a:r>
              <a:rPr lang="en-US" sz="4000" dirty="0" err="1" smtClean="0">
                <a:latin typeface="Lato" charset="0"/>
                <a:ea typeface="Lato" charset="0"/>
                <a:cs typeface="Lato" charset="0"/>
              </a:rPr>
              <a:t>irreps</a:t>
            </a:r>
            <a:r>
              <a:rPr lang="en-US" sz="4000" dirty="0" smtClean="0">
                <a:latin typeface="Lato" charset="0"/>
                <a:ea typeface="Lato" charset="0"/>
                <a:cs typeface="Lato" charset="0"/>
              </a:rPr>
              <a:t>.</a:t>
            </a:r>
            <a:endParaRPr lang="en-US" sz="4000" dirty="0">
              <a:latin typeface="Lato" charset="0"/>
              <a:ea typeface="Lato" charset="0"/>
              <a:cs typeface="Lato" charset="0"/>
            </a:endParaRPr>
          </a:p>
        </p:txBody>
      </p:sp>
      <p:sp>
        <p:nvSpPr>
          <p:cNvPr id="6" name="Rectangle 5"/>
          <p:cNvSpPr/>
          <p:nvPr/>
        </p:nvSpPr>
        <p:spPr>
          <a:xfrm>
            <a:off x="374019" y="5678469"/>
            <a:ext cx="7140258" cy="2926080"/>
          </a:xfrm>
          <a:prstGeom prst="rect">
            <a:avLst/>
          </a:prstGeom>
          <a:noFill/>
          <a:ln w="12700" cap="flat">
            <a:solidFill>
              <a:srgbClr val="FF941E"/>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5" name="Oval 4"/>
          <p:cNvSpPr/>
          <p:nvPr/>
        </p:nvSpPr>
        <p:spPr>
          <a:xfrm>
            <a:off x="6730253" y="2542600"/>
            <a:ext cx="2474259" cy="1405708"/>
          </a:xfrm>
          <a:prstGeom prst="ellipse">
            <a:avLst/>
          </a:prstGeom>
          <a:noFill/>
          <a:ln w="12700" cap="flat">
            <a:solidFill>
              <a:schemeClr val="accent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Light"/>
            </a:endParaRPr>
          </a:p>
        </p:txBody>
      </p:sp>
      <p:sp>
        <p:nvSpPr>
          <p:cNvPr id="7" name="Rectangle 6"/>
          <p:cNvSpPr/>
          <p:nvPr/>
        </p:nvSpPr>
        <p:spPr>
          <a:xfrm>
            <a:off x="374017" y="4232953"/>
            <a:ext cx="13400865" cy="707886"/>
          </a:xfrm>
          <a:prstGeom prst="rect">
            <a:avLst/>
          </a:prstGeom>
        </p:spPr>
        <p:txBody>
          <a:bodyPr wrap="square">
            <a:spAutoFit/>
          </a:bodyPr>
          <a:lstStyle/>
          <a:p>
            <a:pPr marL="571500" indent="-571500" algn="l" eaLnBrk="1" hangingPunct="1">
              <a:buFont typeface="Arial" charset="0"/>
              <a:buChar char="•"/>
              <a:tabLst>
                <a:tab pos="3919538" algn="l"/>
              </a:tabLst>
            </a:pPr>
            <a:r>
              <a:rPr lang="en-US" sz="4000" dirty="0" smtClean="0">
                <a:solidFill>
                  <a:schemeClr val="tx1"/>
                </a:solidFill>
                <a:latin typeface="Lato" charset="0"/>
                <a:ea typeface="Lato" charset="0"/>
                <a:cs typeface="Lato" charset="0"/>
              </a:rPr>
              <a:t>∆</a:t>
            </a:r>
            <a:r>
              <a:rPr lang="en-US" sz="4000" i="1" dirty="0" err="1" smtClean="0">
                <a:solidFill>
                  <a:schemeClr val="tx1"/>
                </a:solidFill>
                <a:latin typeface="Lato" charset="0"/>
                <a:ea typeface="Lato" charset="0"/>
                <a:cs typeface="Lato" charset="0"/>
              </a:rPr>
              <a:t>E</a:t>
            </a:r>
            <a:r>
              <a:rPr lang="en-US" sz="4000" baseline="-25000" dirty="0" err="1" smtClean="0">
                <a:solidFill>
                  <a:schemeClr val="tx1"/>
                </a:solidFill>
                <a:latin typeface="Lato" charset="0"/>
                <a:ea typeface="Lato" charset="0"/>
                <a:cs typeface="Lato" charset="0"/>
              </a:rPr>
              <a:t>prep</a:t>
            </a:r>
            <a:r>
              <a:rPr lang="en-US" sz="4000" dirty="0" smtClean="0">
                <a:solidFill>
                  <a:schemeClr val="tx1"/>
                </a:solidFill>
                <a:latin typeface="Lato" charset="0"/>
                <a:ea typeface="Lato" charset="0"/>
                <a:cs typeface="Lato" charset="0"/>
              </a:rPr>
              <a:t> </a:t>
            </a:r>
            <a:r>
              <a:rPr lang="en-US" sz="4000" dirty="0" smtClean="0">
                <a:latin typeface="Lato" charset="0"/>
                <a:ea typeface="Lato" charset="0"/>
                <a:cs typeface="Lato" charset="0"/>
              </a:rPr>
              <a:t>= geometry ’deformation’ energy</a:t>
            </a:r>
            <a:endParaRPr lang="en-US" sz="4000" dirty="0">
              <a:latin typeface="Lato" charset="0"/>
              <a:ea typeface="Lato" charset="0"/>
              <a:cs typeface="Lato" charset="0"/>
            </a:endParaRPr>
          </a:p>
        </p:txBody>
      </p:sp>
      <p:sp>
        <p:nvSpPr>
          <p:cNvPr id="8" name="Rectangle 7"/>
          <p:cNvSpPr/>
          <p:nvPr/>
        </p:nvSpPr>
        <p:spPr>
          <a:xfrm>
            <a:off x="10753394" y="2261996"/>
            <a:ext cx="7824452" cy="1569660"/>
          </a:xfrm>
          <a:prstGeom prst="rect">
            <a:avLst/>
          </a:prstGeom>
        </p:spPr>
        <p:txBody>
          <a:bodyPr wrap="square">
            <a:spAutoFit/>
          </a:bodyPr>
          <a:lstStyle/>
          <a:p>
            <a:pPr algn="l"/>
            <a:r>
              <a:rPr lang="nb-NO" sz="3200" dirty="0" err="1">
                <a:latin typeface="Lato Medium" charset="0"/>
                <a:ea typeface="Lato Medium" charset="0"/>
                <a:cs typeface="Lato Medium" charset="0"/>
              </a:rPr>
              <a:t>Chem</a:t>
            </a:r>
            <a:r>
              <a:rPr lang="nb-NO" sz="3200" dirty="0">
                <a:latin typeface="Lato Medium" charset="0"/>
                <a:ea typeface="Lato Medium" charset="0"/>
                <a:cs typeface="Lato Medium" charset="0"/>
              </a:rPr>
              <a:t>. </a:t>
            </a:r>
            <a:r>
              <a:rPr lang="nb-NO" sz="3200" dirty="0" err="1">
                <a:latin typeface="Lato Medium" charset="0"/>
                <a:ea typeface="Lato Medium" charset="0"/>
                <a:cs typeface="Lato Medium" charset="0"/>
              </a:rPr>
              <a:t>Soc</a:t>
            </a:r>
            <a:r>
              <a:rPr lang="nb-NO" sz="3200" dirty="0">
                <a:latin typeface="Lato Medium" charset="0"/>
                <a:ea typeface="Lato Medium" charset="0"/>
                <a:cs typeface="Lato Medium" charset="0"/>
              </a:rPr>
              <a:t>. Rev. 2014, </a:t>
            </a:r>
            <a:r>
              <a:rPr lang="nb-NO" sz="3200" b="1" dirty="0">
                <a:latin typeface="Lato Medium" charset="0"/>
                <a:ea typeface="Lato Medium" charset="0"/>
                <a:cs typeface="Lato Medium" charset="0"/>
              </a:rPr>
              <a:t>43</a:t>
            </a:r>
            <a:r>
              <a:rPr lang="nb-NO" sz="3200" dirty="0">
                <a:latin typeface="Lato Medium" charset="0"/>
                <a:ea typeface="Lato Medium" charset="0"/>
                <a:cs typeface="Lato Medium" charset="0"/>
              </a:rPr>
              <a:t>, 4953</a:t>
            </a:r>
            <a:r>
              <a:rPr lang="pt-BR" sz="3200" dirty="0">
                <a:latin typeface="Lato Medium" charset="0"/>
                <a:ea typeface="Lato Medium" charset="0"/>
                <a:cs typeface="Lato Medium" charset="0"/>
              </a:rPr>
              <a:t>; </a:t>
            </a:r>
            <a:endParaRPr lang="pt-BR" sz="3200" dirty="0" smtClean="0">
              <a:latin typeface="Lato Medium" charset="0"/>
              <a:ea typeface="Lato Medium" charset="0"/>
              <a:cs typeface="Lato Medium" charset="0"/>
            </a:endParaRPr>
          </a:p>
          <a:p>
            <a:pPr algn="l"/>
            <a:r>
              <a:rPr lang="pt-BR" sz="3200" dirty="0" smtClean="0">
                <a:latin typeface="Lato Medium" charset="0"/>
                <a:ea typeface="Lato Medium" charset="0"/>
                <a:cs typeface="Lato Medium" charset="0"/>
              </a:rPr>
              <a:t>WIRES </a:t>
            </a:r>
            <a:r>
              <a:rPr lang="pt-BR" sz="3200" dirty="0">
                <a:latin typeface="Lato Medium" charset="0"/>
                <a:ea typeface="Lato Medium" charset="0"/>
                <a:cs typeface="Lato Medium" charset="0"/>
              </a:rPr>
              <a:t>Comput. Mol. </a:t>
            </a:r>
            <a:r>
              <a:rPr lang="pt-BR" sz="3200" dirty="0" err="1">
                <a:latin typeface="Lato Medium" charset="0"/>
                <a:ea typeface="Lato Medium" charset="0"/>
                <a:cs typeface="Lato Medium" charset="0"/>
              </a:rPr>
              <a:t>Sci</a:t>
            </a:r>
            <a:r>
              <a:rPr lang="pt-BR" sz="3200" dirty="0">
                <a:latin typeface="Lato Medium" charset="0"/>
                <a:ea typeface="Lato Medium" charset="0"/>
                <a:cs typeface="Lato Medium" charset="0"/>
              </a:rPr>
              <a:t>. 2015, </a:t>
            </a:r>
            <a:r>
              <a:rPr lang="pt-BR" sz="3200" b="1" dirty="0">
                <a:latin typeface="Lato Medium" charset="0"/>
                <a:ea typeface="Lato Medium" charset="0"/>
                <a:cs typeface="Lato Medium" charset="0"/>
              </a:rPr>
              <a:t>5</a:t>
            </a:r>
            <a:r>
              <a:rPr lang="pt-BR" sz="3200" dirty="0">
                <a:latin typeface="Lato Medium" charset="0"/>
                <a:ea typeface="Lato Medium" charset="0"/>
                <a:cs typeface="Lato Medium" charset="0"/>
              </a:rPr>
              <a:t>, </a:t>
            </a:r>
            <a:r>
              <a:rPr lang="pt-BR" sz="3200" dirty="0" smtClean="0">
                <a:latin typeface="Lato Medium" charset="0"/>
                <a:ea typeface="Lato Medium" charset="0"/>
                <a:cs typeface="Lato Medium" charset="0"/>
              </a:rPr>
              <a:t>324</a:t>
            </a:r>
          </a:p>
          <a:p>
            <a:pPr algn="l"/>
            <a:r>
              <a:rPr lang="pt-BR" sz="3200" dirty="0" err="1" smtClean="0">
                <a:latin typeface="Lato Medium" charset="0"/>
                <a:ea typeface="Lato Medium" charset="0"/>
                <a:cs typeface="Lato Medium" charset="0"/>
              </a:rPr>
              <a:t>Oline</a:t>
            </a:r>
            <a:r>
              <a:rPr lang="pt-BR" sz="3200" dirty="0" smtClean="0">
                <a:latin typeface="Lato Medium" charset="0"/>
                <a:ea typeface="Lato Medium" charset="0"/>
                <a:cs typeface="Lato Medium" charset="0"/>
              </a:rPr>
              <a:t> tutorial &amp; </a:t>
            </a:r>
            <a:r>
              <a:rPr lang="pt-BR" sz="3200" dirty="0" err="1" smtClean="0">
                <a:latin typeface="Lato Medium" charset="0"/>
                <a:ea typeface="Lato Medium" charset="0"/>
                <a:cs typeface="Lato Medium" charset="0"/>
              </a:rPr>
              <a:t>teaching</a:t>
            </a:r>
            <a:r>
              <a:rPr lang="pt-BR" sz="3200" dirty="0" smtClean="0">
                <a:latin typeface="Lato Medium" charset="0"/>
                <a:ea typeface="Lato Medium" charset="0"/>
                <a:cs typeface="Lato Medium" charset="0"/>
              </a:rPr>
              <a:t> </a:t>
            </a:r>
            <a:r>
              <a:rPr lang="pt-BR" sz="3200" dirty="0" err="1" smtClean="0">
                <a:latin typeface="Lato Medium" charset="0"/>
                <a:ea typeface="Lato Medium" charset="0"/>
                <a:cs typeface="Lato Medium" charset="0"/>
              </a:rPr>
              <a:t>materials</a:t>
            </a:r>
            <a:endParaRPr lang="en-US" sz="3200" dirty="0">
              <a:latin typeface="Lato Medium" charset="0"/>
              <a:ea typeface="Lato Medium" charset="0"/>
              <a:cs typeface="Lato Medium" charset="0"/>
            </a:endParaRPr>
          </a:p>
        </p:txBody>
      </p:sp>
      <p:sp>
        <p:nvSpPr>
          <p:cNvPr id="19" name="Line 3"/>
          <p:cNvSpPr>
            <a:spLocks noChangeShapeType="1"/>
          </p:cNvSpPr>
          <p:nvPr/>
        </p:nvSpPr>
        <p:spPr bwMode="auto">
          <a:xfrm flipH="1">
            <a:off x="3474597" y="8572720"/>
            <a:ext cx="8952" cy="731520"/>
          </a:xfrm>
          <a:prstGeom prst="line">
            <a:avLst/>
          </a:prstGeom>
          <a:noFill/>
          <a:ln w="53975">
            <a:solidFill>
              <a:schemeClr val="accent1"/>
            </a:solidFill>
            <a:round/>
            <a:headEnd/>
            <a:tailEnd type="triangle" w="lg" len="lg"/>
          </a:ln>
          <a:effectLst/>
        </p:spPr>
        <p:txBody>
          <a:bodyPr wrap="none" anchor="ctr"/>
          <a:lstStyle/>
          <a:p>
            <a:pPr>
              <a:defRPr/>
            </a:pPr>
            <a:endParaRPr lang="en-US" sz="10000">
              <a:latin typeface="Lato" charset="0"/>
              <a:ea typeface="Lato" charset="0"/>
              <a:cs typeface="Lato" charset="0"/>
            </a:endParaRPr>
          </a:p>
        </p:txBody>
      </p:sp>
      <p:sp>
        <p:nvSpPr>
          <p:cNvPr id="9" name="Rectangle 8"/>
          <p:cNvSpPr/>
          <p:nvPr/>
        </p:nvSpPr>
        <p:spPr>
          <a:xfrm>
            <a:off x="13197233" y="7542110"/>
            <a:ext cx="4841389" cy="646331"/>
          </a:xfrm>
          <a:prstGeom prst="rect">
            <a:avLst/>
          </a:prstGeom>
          <a:solidFill>
            <a:schemeClr val="accent4">
              <a:lumMod val="40000"/>
              <a:lumOff val="60000"/>
            </a:schemeClr>
          </a:solidFill>
        </p:spPr>
        <p:txBody>
          <a:bodyPr wrap="none">
            <a:spAutoFit/>
          </a:bodyPr>
          <a:lstStyle/>
          <a:p>
            <a:r>
              <a:rPr lang="en-US" sz="3600" dirty="0">
                <a:latin typeface="Lato Medium" charset="0"/>
                <a:ea typeface="Lato Medium" charset="0"/>
                <a:cs typeface="Lato Medium" charset="0"/>
              </a:rPr>
              <a:t>f</a:t>
            </a:r>
            <a:r>
              <a:rPr lang="en-US" sz="3600" dirty="0" smtClean="0">
                <a:latin typeface="Lato Medium" charset="0"/>
                <a:ea typeface="Lato Medium" charset="0"/>
                <a:cs typeface="Lato Medium" charset="0"/>
              </a:rPr>
              <a:t>ragments =&gt; molecule</a:t>
            </a:r>
            <a:endParaRPr lang="en-US" sz="3600" dirty="0">
              <a:latin typeface="Lato Medium" charset="0"/>
              <a:ea typeface="Lato Medium" charset="0"/>
              <a:cs typeface="Lato Medium" charset="0"/>
            </a:endParaRPr>
          </a:p>
        </p:txBody>
      </p:sp>
    </p:spTree>
    <p:extLst>
      <p:ext uri="{BB962C8B-B14F-4D97-AF65-F5344CB8AC3E}">
        <p14:creationId xmlns:p14="http://schemas.microsoft.com/office/powerpoint/2010/main" val="1242825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77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animBg="1"/>
      <p:bldP spid="62468" grpId="0"/>
      <p:bldP spid="18" grpId="0"/>
      <p:bldP spid="6" grpId="0" animBg="1"/>
      <p:bldP spid="5" grpId="0" animBg="1"/>
      <p:bldP spid="7" grpId="0"/>
      <p:bldP spid="1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286000" y="0"/>
            <a:ext cx="13487402" cy="1143000"/>
          </a:xfrm>
        </p:spPr>
        <p:txBody>
          <a:bodyPr>
            <a:normAutofit fontScale="90000"/>
          </a:bodyPr>
          <a:lstStyle/>
          <a:p>
            <a:r>
              <a:rPr lang="en-US" sz="6000" dirty="0"/>
              <a:t>DFT-D3 XC </a:t>
            </a:r>
            <a:r>
              <a:rPr lang="en-US" sz="6000" dirty="0" err="1"/>
              <a:t>functionals</a:t>
            </a:r>
            <a:r>
              <a:rPr lang="en-US" sz="6000" dirty="0"/>
              <a:t> in ADF &amp; BAND</a:t>
            </a:r>
          </a:p>
        </p:txBody>
      </p:sp>
      <p:sp>
        <p:nvSpPr>
          <p:cNvPr id="41987" name="TextBox 4"/>
          <p:cNvSpPr txBox="1">
            <a:spLocks noChangeArrowheads="1"/>
          </p:cNvSpPr>
          <p:nvPr/>
        </p:nvSpPr>
        <p:spPr bwMode="auto">
          <a:xfrm>
            <a:off x="2286000" y="10515601"/>
            <a:ext cx="137160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ctr" eaLnBrk="1" hangingPunct="1"/>
            <a:r>
              <a:rPr lang="en-US" sz="3000" dirty="0" err="1">
                <a:latin typeface="Calibri" pitchFamily="34" charset="0"/>
              </a:rPr>
              <a:t>S.Grimme</a:t>
            </a:r>
            <a:r>
              <a:rPr lang="en-US" sz="3000" dirty="0">
                <a:latin typeface="Calibri" pitchFamily="34" charset="0"/>
              </a:rPr>
              <a:t>, J. Antony, S. Ehrlich, and H. </a:t>
            </a:r>
            <a:r>
              <a:rPr lang="en-US" sz="3000" dirty="0">
                <a:latin typeface="Lato" charset="0"/>
                <a:ea typeface="Lato" charset="0"/>
                <a:cs typeface="Lato" charset="0"/>
              </a:rPr>
              <a:t>Krieg</a:t>
            </a:r>
            <a:r>
              <a:rPr lang="en-US" sz="3000" dirty="0">
                <a:latin typeface="Calibri" pitchFamily="34" charset="0"/>
              </a:rPr>
              <a:t>:  J. Chem. Phys. </a:t>
            </a:r>
            <a:r>
              <a:rPr lang="en-US" sz="3000" b="1" dirty="0">
                <a:latin typeface="Calibri" pitchFamily="34" charset="0"/>
              </a:rPr>
              <a:t>132</a:t>
            </a:r>
            <a:r>
              <a:rPr lang="en-US" sz="3000" dirty="0">
                <a:latin typeface="Calibri" pitchFamily="34" charset="0"/>
              </a:rPr>
              <a:t>, 154104 (2010).</a:t>
            </a:r>
          </a:p>
        </p:txBody>
      </p:sp>
      <p:sp>
        <p:nvSpPr>
          <p:cNvPr id="41988" name="TextBox 5"/>
          <p:cNvSpPr txBox="1">
            <a:spLocks noChangeArrowheads="1"/>
          </p:cNvSpPr>
          <p:nvPr/>
        </p:nvSpPr>
        <p:spPr bwMode="auto">
          <a:xfrm>
            <a:off x="757237" y="3368614"/>
            <a:ext cx="7729538" cy="66018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Helvetica" pitchFamily="34" charset="0"/>
                <a:cs typeface="Arial" pitchFamily="34" charset="0"/>
              </a:defRPr>
            </a:lvl1pPr>
            <a:lvl2pPr marL="742950" indent="-285750" eaLnBrk="0" hangingPunct="0">
              <a:defRPr sz="2000">
                <a:solidFill>
                  <a:schemeClr val="tx1"/>
                </a:solidFill>
                <a:latin typeface="Helvetica" pitchFamily="34" charset="0"/>
                <a:cs typeface="Arial" pitchFamily="34" charset="0"/>
              </a:defRPr>
            </a:lvl2pPr>
            <a:lvl3pPr marL="1143000" indent="-228600" eaLnBrk="0" hangingPunct="0">
              <a:defRPr sz="2000">
                <a:solidFill>
                  <a:schemeClr val="tx1"/>
                </a:solidFill>
                <a:latin typeface="Helvetica" pitchFamily="34" charset="0"/>
                <a:cs typeface="Arial" pitchFamily="34" charset="0"/>
              </a:defRPr>
            </a:lvl3pPr>
            <a:lvl4pPr marL="1600200" indent="-228600" eaLnBrk="0" hangingPunct="0">
              <a:defRPr sz="2000">
                <a:solidFill>
                  <a:schemeClr val="tx1"/>
                </a:solidFill>
                <a:latin typeface="Helvetica" pitchFamily="34" charset="0"/>
                <a:cs typeface="Arial" pitchFamily="34" charset="0"/>
              </a:defRPr>
            </a:lvl4pPr>
            <a:lvl5pPr marL="2057400" indent="-228600" eaLnBrk="0" hangingPunct="0">
              <a:defRPr sz="2000">
                <a:solidFill>
                  <a:schemeClr val="tx1"/>
                </a:solidFill>
                <a:latin typeface="Helvetica"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Helvetica"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Helvetica"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Helvetica"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Helvetica" pitchFamily="34" charset="0"/>
                <a:cs typeface="Arial" pitchFamily="34" charset="0"/>
              </a:defRPr>
            </a:lvl9pPr>
          </a:lstStyle>
          <a:p>
            <a:pPr algn="l" eaLnBrk="1" hangingPunct="1"/>
            <a:r>
              <a:rPr lang="en-US" sz="3600" dirty="0">
                <a:latin typeface="Lato" charset="0"/>
                <a:ea typeface="Lato" charset="0"/>
                <a:cs typeface="Lato" charset="0"/>
              </a:rPr>
              <a:t>- Less empirical than earlier DFT-D2</a:t>
            </a:r>
          </a:p>
          <a:p>
            <a:pPr algn="l" eaLnBrk="1" hangingPunct="1"/>
            <a:r>
              <a:rPr lang="en-US" sz="1800" dirty="0">
                <a:latin typeface="Lato" charset="0"/>
                <a:ea typeface="Lato" charset="0"/>
                <a:cs typeface="Lato" charset="0"/>
              </a:rPr>
              <a:t>	</a:t>
            </a:r>
          </a:p>
          <a:p>
            <a:pPr algn="l" eaLnBrk="1" hangingPunct="1">
              <a:buFontTx/>
              <a:buChar char="-"/>
            </a:pPr>
            <a:r>
              <a:rPr lang="en-US" sz="3600" dirty="0">
                <a:latin typeface="Lato" charset="0"/>
                <a:ea typeface="Lato" charset="0"/>
                <a:cs typeface="Lato" charset="0"/>
              </a:rPr>
              <a:t> Asymptotically correct</a:t>
            </a:r>
          </a:p>
          <a:p>
            <a:pPr algn="l" eaLnBrk="1" hangingPunct="1">
              <a:buFontTx/>
              <a:buChar char="-"/>
            </a:pPr>
            <a:endParaRPr lang="en-US" sz="1800" dirty="0">
              <a:latin typeface="Lato" charset="0"/>
              <a:ea typeface="Lato" charset="0"/>
              <a:cs typeface="Lato" charset="0"/>
            </a:endParaRPr>
          </a:p>
          <a:p>
            <a:pPr algn="l" eaLnBrk="1" hangingPunct="1">
              <a:buFontTx/>
              <a:buChar char="-"/>
            </a:pPr>
            <a:r>
              <a:rPr lang="en-US" sz="3600" dirty="0">
                <a:latin typeface="Lato" charset="0"/>
                <a:ea typeface="Lato" charset="0"/>
                <a:cs typeface="Lato" charset="0"/>
              </a:rPr>
              <a:t> Available for elements Z </a:t>
            </a:r>
            <a:r>
              <a:rPr lang="en-US" sz="3600">
                <a:latin typeface="Lato" charset="0"/>
                <a:ea typeface="Lato" charset="0"/>
                <a:cs typeface="Lato" charset="0"/>
              </a:rPr>
              <a:t>= </a:t>
            </a:r>
            <a:r>
              <a:rPr lang="en-US" sz="3600" smtClean="0">
                <a:latin typeface="Lato" charset="0"/>
                <a:ea typeface="Lato" charset="0"/>
                <a:cs typeface="Lato" charset="0"/>
              </a:rPr>
              <a:t>1-9`4</a:t>
            </a:r>
            <a:endParaRPr lang="en-US" sz="3600" dirty="0">
              <a:latin typeface="Lato" charset="0"/>
              <a:ea typeface="Lato" charset="0"/>
              <a:cs typeface="Lato" charset="0"/>
            </a:endParaRPr>
          </a:p>
          <a:p>
            <a:pPr algn="l" eaLnBrk="1" hangingPunct="1">
              <a:lnSpc>
                <a:spcPct val="150000"/>
              </a:lnSpc>
              <a:buFontTx/>
              <a:buChar char="-"/>
            </a:pPr>
            <a:endParaRPr lang="en-US" sz="1800" dirty="0">
              <a:latin typeface="Lato" charset="0"/>
              <a:ea typeface="Lato" charset="0"/>
              <a:cs typeface="Lato" charset="0"/>
            </a:endParaRPr>
          </a:p>
          <a:p>
            <a:pPr algn="l" eaLnBrk="1" hangingPunct="1">
              <a:buFontTx/>
              <a:buChar char="-"/>
            </a:pPr>
            <a:r>
              <a:rPr lang="en-US" sz="3600" dirty="0">
                <a:latin typeface="Lato" charset="0"/>
                <a:ea typeface="Lato" charset="0"/>
                <a:cs typeface="Lato" charset="0"/>
              </a:rPr>
              <a:t> Dispersion coefficients and cutoff radii computed explicitly</a:t>
            </a:r>
          </a:p>
          <a:p>
            <a:pPr algn="l" eaLnBrk="1" hangingPunct="1">
              <a:buFontTx/>
              <a:buChar char="-"/>
            </a:pPr>
            <a:endParaRPr lang="en-US" sz="1800" dirty="0">
              <a:latin typeface="Lato" charset="0"/>
              <a:ea typeface="Lato" charset="0"/>
              <a:cs typeface="Lato" charset="0"/>
            </a:endParaRPr>
          </a:p>
          <a:p>
            <a:pPr algn="l" eaLnBrk="1" hangingPunct="1">
              <a:buFontTx/>
              <a:buChar char="-"/>
            </a:pPr>
            <a:r>
              <a:rPr lang="en-US" sz="3600" dirty="0">
                <a:latin typeface="Lato" charset="0"/>
                <a:ea typeface="Lato" charset="0"/>
                <a:cs typeface="Lato" charset="0"/>
              </a:rPr>
              <a:t> Dispersion coefficients independent of connectivity</a:t>
            </a:r>
          </a:p>
          <a:p>
            <a:pPr algn="l" eaLnBrk="1" hangingPunct="1">
              <a:buFontTx/>
              <a:buChar char="-"/>
            </a:pPr>
            <a:endParaRPr lang="en-US" sz="1800" dirty="0">
              <a:latin typeface="Lato" charset="0"/>
              <a:ea typeface="Lato" charset="0"/>
              <a:cs typeface="Lato" charset="0"/>
            </a:endParaRPr>
          </a:p>
          <a:p>
            <a:pPr algn="l" eaLnBrk="1" hangingPunct="1"/>
            <a:r>
              <a:rPr lang="en-US" sz="3600" dirty="0">
                <a:latin typeface="Lato" charset="0"/>
                <a:ea typeface="Lato" charset="0"/>
                <a:cs typeface="Lato" charset="0"/>
              </a:rPr>
              <a:t>- Similar or better accuracy for light elements, better for heavy ones</a:t>
            </a:r>
          </a:p>
        </p:txBody>
      </p:sp>
      <p:pic>
        <p:nvPicPr>
          <p:cNvPr id="41989" name="Picture 3" descr="C:\Users\Kundrat\Desktop\PTCDA_Auh.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22669" y="2857500"/>
            <a:ext cx="6743700" cy="745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4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4659" r="583"/>
          <a:stretch/>
        </p:blipFill>
        <p:spPr>
          <a:xfrm>
            <a:off x="2621443" y="1097584"/>
            <a:ext cx="13045112" cy="8908188"/>
          </a:xfrm>
          <a:prstGeom prst="rect">
            <a:avLst/>
          </a:prstGeom>
        </p:spPr>
      </p:pic>
      <p:sp>
        <p:nvSpPr>
          <p:cNvPr id="2" name="Rectangle 1"/>
          <p:cNvSpPr/>
          <p:nvPr/>
        </p:nvSpPr>
        <p:spPr>
          <a:xfrm>
            <a:off x="478074" y="11580330"/>
            <a:ext cx="17331851" cy="954107"/>
          </a:xfrm>
          <a:prstGeom prst="rect">
            <a:avLst/>
          </a:prstGeom>
        </p:spPr>
        <p:txBody>
          <a:bodyPr wrap="square">
            <a:spAutoFit/>
          </a:bodyPr>
          <a:lstStyle/>
          <a:p>
            <a:pPr algn="l" eaLnBrk="0"/>
            <a:r>
              <a:rPr lang="en-US" sz="2800" dirty="0">
                <a:latin typeface="Lato" charset="0"/>
                <a:ea typeface="Lato" charset="0"/>
                <a:cs typeface="Lato" charset="0"/>
              </a:rPr>
              <a:t>A. Berger, </a:t>
            </a:r>
            <a:r>
              <a:rPr lang="en-US" sz="2800" i="1" dirty="0">
                <a:latin typeface="Lato" charset="0"/>
                <a:ea typeface="Lato" charset="0"/>
                <a:cs typeface="Lato" charset="0"/>
              </a:rPr>
              <a:t>Fully parameter-free calculation of optical spectra for insulators, semiconductors and metals from a simple polarization functional</a:t>
            </a:r>
            <a:r>
              <a:rPr lang="en-US" sz="2800" dirty="0">
                <a:latin typeface="Lato" charset="0"/>
                <a:ea typeface="Lato" charset="0"/>
                <a:cs typeface="Lato" charset="0"/>
              </a:rPr>
              <a:t>, </a:t>
            </a:r>
            <a:r>
              <a:rPr lang="en-US" sz="2800" dirty="0">
                <a:latin typeface="Lato" charset="0"/>
                <a:ea typeface="Lato" charset="0"/>
                <a:cs typeface="Lato" charset="0"/>
                <a:hlinkClick r:id="rId4"/>
              </a:rPr>
              <a:t>Phys. Rev. Lett.  </a:t>
            </a:r>
            <a:r>
              <a:rPr lang="en-US" sz="2800" b="1" dirty="0">
                <a:latin typeface="Lato" charset="0"/>
                <a:ea typeface="Lato" charset="0"/>
                <a:cs typeface="Lato" charset="0"/>
                <a:hlinkClick r:id="rId4"/>
              </a:rPr>
              <a:t>115</a:t>
            </a:r>
            <a:r>
              <a:rPr lang="en-US" sz="2800" dirty="0">
                <a:latin typeface="Lato" charset="0"/>
                <a:ea typeface="Lato" charset="0"/>
                <a:cs typeface="Lato" charset="0"/>
                <a:hlinkClick r:id="rId4"/>
              </a:rPr>
              <a:t>, </a:t>
            </a:r>
            <a:r>
              <a:rPr lang="fi-FI" sz="2800" dirty="0">
                <a:latin typeface="Lato" charset="0"/>
                <a:ea typeface="Lato" charset="0"/>
                <a:cs typeface="Lato" charset="0"/>
                <a:hlinkClick r:id="rId4"/>
              </a:rPr>
              <a:t>137402 (</a:t>
            </a:r>
            <a:r>
              <a:rPr lang="en-US" sz="2800" dirty="0">
                <a:latin typeface="Lato" charset="0"/>
                <a:ea typeface="Lato" charset="0"/>
                <a:cs typeface="Lato" charset="0"/>
                <a:hlinkClick r:id="rId4"/>
              </a:rPr>
              <a:t>2015) </a:t>
            </a:r>
            <a:endParaRPr lang="hu-HU" sz="2800" dirty="0">
              <a:latin typeface="Lato" charset="0"/>
              <a:ea typeface="Lato" charset="0"/>
              <a:cs typeface="Lato" charset="0"/>
            </a:endParaRPr>
          </a:p>
        </p:txBody>
      </p:sp>
      <p:sp>
        <p:nvSpPr>
          <p:cNvPr id="10" name="Rectangle 9"/>
          <p:cNvSpPr/>
          <p:nvPr/>
        </p:nvSpPr>
        <p:spPr>
          <a:xfrm>
            <a:off x="7890672" y="9915888"/>
            <a:ext cx="11229975" cy="1754326"/>
          </a:xfrm>
          <a:prstGeom prst="rect">
            <a:avLst/>
          </a:prstGeom>
        </p:spPr>
        <p:txBody>
          <a:bodyPr wrap="square">
            <a:spAutoFit/>
          </a:bodyPr>
          <a:lstStyle/>
          <a:p>
            <a:pPr algn="l"/>
            <a:r>
              <a:rPr lang="en-US" sz="3600" dirty="0"/>
              <a:t>TDCDFT/RPA + GW scissors + </a:t>
            </a:r>
            <a:r>
              <a:rPr lang="en-US" sz="3600" dirty="0">
                <a:latin typeface="Symbol" panose="05050102010706020507" pitchFamily="18" charset="2"/>
              </a:rPr>
              <a:t>a </a:t>
            </a:r>
            <a:endParaRPr lang="en-US" sz="3600" dirty="0">
              <a:cs typeface="Helvetica" panose="020B0604020202020204" pitchFamily="34" charset="0"/>
            </a:endParaRPr>
          </a:p>
          <a:p>
            <a:pPr marL="514350" indent="-514350" algn="l">
              <a:buFontTx/>
              <a:buChar char="-"/>
            </a:pPr>
            <a:r>
              <a:rPr lang="en-US" sz="3600" dirty="0">
                <a:cs typeface="Helvetica" panose="020B0604020202020204" pitchFamily="34" charset="0"/>
              </a:rPr>
              <a:t>Accounts for bound </a:t>
            </a:r>
            <a:r>
              <a:rPr lang="en-US" sz="3600" dirty="0" err="1">
                <a:cs typeface="Helvetica" panose="020B0604020202020204" pitchFamily="34" charset="0"/>
              </a:rPr>
              <a:t>excitons</a:t>
            </a:r>
            <a:r>
              <a:rPr lang="en-US" sz="3600" dirty="0">
                <a:cs typeface="Helvetica" panose="020B0604020202020204" pitchFamily="34" charset="0"/>
              </a:rPr>
              <a:t> &amp; </a:t>
            </a:r>
            <a:r>
              <a:rPr lang="en-US" sz="3600" dirty="0" err="1">
                <a:cs typeface="Helvetica" panose="020B0604020202020204" pitchFamily="34" charset="0"/>
              </a:rPr>
              <a:t>Drude</a:t>
            </a:r>
            <a:r>
              <a:rPr lang="en-US" sz="3600" dirty="0">
                <a:cs typeface="Helvetica" panose="020B0604020202020204" pitchFamily="34" charset="0"/>
              </a:rPr>
              <a:t> </a:t>
            </a:r>
            <a:r>
              <a:rPr lang="en-US" sz="3600" dirty="0" smtClean="0">
                <a:cs typeface="Helvetica" panose="020B0604020202020204" pitchFamily="34" charset="0"/>
              </a:rPr>
              <a:t>tails</a:t>
            </a:r>
            <a:endParaRPr lang="en-US" sz="3600" dirty="0">
              <a:cs typeface="Helvetica" panose="020B0604020202020204" pitchFamily="34" charset="0"/>
            </a:endParaRPr>
          </a:p>
          <a:p>
            <a:pPr algn="l"/>
            <a:endParaRPr lang="en-US" sz="3600" dirty="0">
              <a:cs typeface="Helvetica" panose="020B0604020202020204" pitchFamily="34" charset="0"/>
            </a:endParaRPr>
          </a:p>
        </p:txBody>
      </p:sp>
      <p:pic>
        <p:nvPicPr>
          <p:cNvPr id="5" name="Picture 4"/>
          <p:cNvPicPr>
            <a:picLocks noChangeAspect="1"/>
          </p:cNvPicPr>
          <p:nvPr/>
        </p:nvPicPr>
        <p:blipFill>
          <a:blip r:embed="rId5"/>
          <a:stretch>
            <a:fillRect/>
          </a:stretch>
        </p:blipFill>
        <p:spPr>
          <a:xfrm>
            <a:off x="639399" y="10108272"/>
            <a:ext cx="6229832" cy="781083"/>
          </a:xfrm>
          <a:prstGeom prst="rect">
            <a:avLst/>
          </a:prstGeom>
        </p:spPr>
      </p:pic>
      <p:sp>
        <p:nvSpPr>
          <p:cNvPr id="7" name="Title 1"/>
          <p:cNvSpPr txBox="1">
            <a:spLocks/>
          </p:cNvSpPr>
          <p:nvPr/>
        </p:nvSpPr>
        <p:spPr>
          <a:xfrm>
            <a:off x="1" y="223108"/>
            <a:ext cx="18287999"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Parameter-free polarization functional</a:t>
            </a:r>
          </a:p>
        </p:txBody>
      </p:sp>
      <p:sp>
        <p:nvSpPr>
          <p:cNvPr id="3" name="Rectangle 2"/>
          <p:cNvSpPr/>
          <p:nvPr/>
        </p:nvSpPr>
        <p:spPr>
          <a:xfrm rot="16200000">
            <a:off x="4993575" y="6565931"/>
            <a:ext cx="1136850" cy="646331"/>
          </a:xfrm>
          <a:prstGeom prst="rect">
            <a:avLst/>
          </a:prstGeom>
        </p:spPr>
        <p:txBody>
          <a:bodyPr wrap="none">
            <a:spAutoFit/>
          </a:bodyPr>
          <a:lstStyle/>
          <a:p>
            <a:r>
              <a:rPr lang="en-US" sz="3600" dirty="0">
                <a:latin typeface="Symbol" panose="05050102010706020507" pitchFamily="18" charset="2"/>
              </a:rPr>
              <a:t>e</a:t>
            </a:r>
            <a:r>
              <a:rPr lang="en-US" sz="3600" baseline="-25000" dirty="0">
                <a:latin typeface="Symbol" panose="05050102010706020507" pitchFamily="18" charset="2"/>
              </a:rPr>
              <a:t>2</a:t>
            </a:r>
            <a:r>
              <a:rPr lang="en-US" sz="3600" dirty="0">
                <a:cs typeface="Helvetica" panose="020B0604020202020204" pitchFamily="34" charset="0"/>
              </a:rPr>
              <a:t>(</a:t>
            </a:r>
            <a:r>
              <a:rPr lang="en-US" sz="3600" dirty="0">
                <a:latin typeface="Symbol" panose="05050102010706020507" pitchFamily="18" charset="2"/>
              </a:rPr>
              <a:t>w</a:t>
            </a:r>
            <a:r>
              <a:rPr lang="en-US" sz="3600" dirty="0">
                <a:cs typeface="Helvetica" panose="020B0604020202020204" pitchFamily="34" charset="0"/>
              </a:rPr>
              <a:t>)</a:t>
            </a:r>
            <a:endParaRPr lang="en-US" sz="3600" dirty="0"/>
          </a:p>
        </p:txBody>
      </p:sp>
    </p:spTree>
    <p:extLst>
      <p:ext uri="{BB962C8B-B14F-4D97-AF65-F5344CB8AC3E}">
        <p14:creationId xmlns:p14="http://schemas.microsoft.com/office/powerpoint/2010/main" val="452187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10143" y="0"/>
            <a:ext cx="16977732" cy="1328306"/>
          </a:xfrm>
          <a:prstGeom prst="rect">
            <a:avLst/>
          </a:prstGeom>
        </p:spPr>
        <p:txBody>
          <a:bodyPr>
            <a:normAutofit fontScale="97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Fixing the band gap ‘problem’ </a:t>
            </a:r>
          </a:p>
        </p:txBody>
      </p:sp>
      <p:sp>
        <p:nvSpPr>
          <p:cNvPr id="5" name="Content Placeholder 2"/>
          <p:cNvSpPr txBox="1">
            <a:spLocks/>
          </p:cNvSpPr>
          <p:nvPr/>
        </p:nvSpPr>
        <p:spPr>
          <a:xfrm>
            <a:off x="1000126" y="3323666"/>
            <a:ext cx="16287749" cy="7822407"/>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514350" indent="-514350" eaLnBrk="0">
              <a:buFont typeface="Arial" charset="0"/>
              <a:buChar char="•"/>
            </a:pPr>
            <a:r>
              <a:rPr lang="en-US" sz="4050" b="1" dirty="0"/>
              <a:t>Kohn-Sham gap ≠ fundamental gap</a:t>
            </a:r>
          </a:p>
          <a:p>
            <a:pPr marL="514350" indent="-514350" eaLnBrk="0">
              <a:buFont typeface="Arial" charset="0"/>
              <a:buChar char="•"/>
            </a:pPr>
            <a:r>
              <a:rPr lang="en-US" sz="3600" dirty="0"/>
              <a:t>DFT underestimates band gap</a:t>
            </a:r>
          </a:p>
          <a:p>
            <a:pPr marL="990600" lvl="1" indent="-514350" eaLnBrk="0">
              <a:buFont typeface="Arial" charset="0"/>
              <a:buChar char="•"/>
            </a:pPr>
            <a:r>
              <a:rPr lang="en-US" sz="3000" dirty="0"/>
              <a:t>underlying problem: integer derivative discontinuity in </a:t>
            </a:r>
            <a:r>
              <a:rPr lang="en-US" sz="3000" dirty="0" err="1"/>
              <a:t>v</a:t>
            </a:r>
            <a:r>
              <a:rPr lang="en-US" sz="3000" baseline="-25000" dirty="0" err="1"/>
              <a:t>xc</a:t>
            </a:r>
            <a:endParaRPr lang="en-US" sz="3000" baseline="-25000" dirty="0"/>
          </a:p>
          <a:p>
            <a:pPr marL="990600" lvl="1" indent="-514350" eaLnBrk="0">
              <a:buFont typeface="Arial" charset="0"/>
              <a:buChar char="•"/>
            </a:pPr>
            <a:r>
              <a:rPr lang="en-US" sz="3000" dirty="0" err="1"/>
              <a:t>E</a:t>
            </a:r>
            <a:r>
              <a:rPr lang="en-US" sz="3000" baseline="-25000" dirty="0" err="1"/>
              <a:t>gap</a:t>
            </a:r>
            <a:r>
              <a:rPr lang="en-US" sz="3000" baseline="-25000" dirty="0"/>
              <a:t> </a:t>
            </a:r>
            <a:r>
              <a:rPr lang="en-US" sz="3000" dirty="0"/>
              <a:t> = I – A + </a:t>
            </a:r>
            <a:r>
              <a:rPr lang="el-GR" sz="3000" dirty="0"/>
              <a:t>Δ</a:t>
            </a:r>
            <a:r>
              <a:rPr lang="en-US" sz="3000" baseline="-25000" dirty="0"/>
              <a:t>xc</a:t>
            </a:r>
            <a:endParaRPr lang="en-US" sz="3000" dirty="0"/>
          </a:p>
          <a:p>
            <a:pPr marL="990600" lvl="1" indent="-514350" eaLnBrk="0">
              <a:buFont typeface="Arial" charset="0"/>
              <a:buChar char="•"/>
            </a:pPr>
            <a:endParaRPr lang="en-US" sz="3600" b="1" dirty="0"/>
          </a:p>
          <a:p>
            <a:pPr marL="514350" indent="-514350" eaLnBrk="0">
              <a:buFont typeface="Arial" charset="0"/>
              <a:buChar char="•"/>
            </a:pPr>
            <a:r>
              <a:rPr lang="en-US" sz="4950" b="1" dirty="0"/>
              <a:t>Possible ‘solutions’</a:t>
            </a:r>
          </a:p>
          <a:p>
            <a:pPr lvl="1" eaLnBrk="0"/>
            <a:r>
              <a:rPr lang="en-US" sz="3000" dirty="0"/>
              <a:t>many-body perturbation (GW)  (not yet available in BAND)</a:t>
            </a:r>
          </a:p>
          <a:p>
            <a:pPr lvl="1" eaLnBrk="0"/>
            <a:r>
              <a:rPr lang="en-US" sz="3000" dirty="0"/>
              <a:t>(</a:t>
            </a:r>
            <a:r>
              <a:rPr lang="en-US" sz="3000" b="1" dirty="0"/>
              <a:t>screened) hybrids, e.g. HSE06</a:t>
            </a:r>
          </a:p>
          <a:p>
            <a:pPr lvl="1" eaLnBrk="0"/>
            <a:r>
              <a:rPr lang="en-US" sz="3000" b="1" dirty="0"/>
              <a:t>LDA/GGA + </a:t>
            </a:r>
            <a:r>
              <a:rPr lang="en-US" sz="3000" b="1" i="1" dirty="0"/>
              <a:t>U</a:t>
            </a:r>
            <a:r>
              <a:rPr lang="en-US" sz="3000" b="1" dirty="0"/>
              <a:t> </a:t>
            </a:r>
            <a:r>
              <a:rPr lang="en-US" sz="3000" dirty="0"/>
              <a:t>(localize d, f electrons in TMO)</a:t>
            </a:r>
          </a:p>
          <a:p>
            <a:pPr lvl="1" eaLnBrk="0"/>
            <a:r>
              <a:rPr lang="en-US" sz="3000" b="1" dirty="0"/>
              <a:t>TB-</a:t>
            </a:r>
            <a:r>
              <a:rPr lang="en-US" sz="3000" b="1" dirty="0" err="1"/>
              <a:t>mBJ</a:t>
            </a:r>
            <a:r>
              <a:rPr lang="en-US" sz="3000" dirty="0"/>
              <a:t> (fitted to band gaps)</a:t>
            </a:r>
          </a:p>
          <a:p>
            <a:pPr lvl="1" eaLnBrk="0"/>
            <a:r>
              <a:rPr lang="en-US" sz="3000" b="1" dirty="0"/>
              <a:t>GLLB-</a:t>
            </a:r>
            <a:r>
              <a:rPr lang="en-US" sz="3000" b="1" dirty="0" err="1"/>
              <a:t>sc</a:t>
            </a:r>
            <a:r>
              <a:rPr lang="en-US" sz="3000" b="1" dirty="0"/>
              <a:t> </a:t>
            </a:r>
            <a:r>
              <a:rPr lang="en-US" sz="3000" dirty="0"/>
              <a:t>(includes explicit </a:t>
            </a:r>
            <a:r>
              <a:rPr lang="el-GR" sz="3000" dirty="0"/>
              <a:t>Δ</a:t>
            </a:r>
            <a:r>
              <a:rPr lang="en-US" sz="3000" baseline="-25000" dirty="0"/>
              <a:t>xc</a:t>
            </a:r>
            <a:r>
              <a:rPr lang="en-US" sz="3000" dirty="0"/>
              <a:t>)</a:t>
            </a:r>
            <a:r>
              <a:rPr lang="en-US" sz="3000" baseline="-25000" dirty="0"/>
              <a:t>  </a:t>
            </a:r>
            <a:endParaRPr lang="en-US" sz="3000" b="1" dirty="0"/>
          </a:p>
        </p:txBody>
      </p:sp>
    </p:spTree>
    <p:extLst>
      <p:ext uri="{BB962C8B-B14F-4D97-AF65-F5344CB8AC3E}">
        <p14:creationId xmlns:p14="http://schemas.microsoft.com/office/powerpoint/2010/main" val="1597183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5" name="Rectangle 6"/>
          <p:cNvSpPr>
            <a:spLocks noChangeArrowheads="1"/>
          </p:cNvSpPr>
          <p:nvPr/>
        </p:nvSpPr>
        <p:spPr bwMode="auto">
          <a:xfrm>
            <a:off x="8793957" y="10022442"/>
            <a:ext cx="9494044" cy="784824"/>
          </a:xfrm>
          <a:prstGeom prst="rect">
            <a:avLst/>
          </a:prstGeom>
          <a:noFill/>
          <a:ln w="9525">
            <a:noFill/>
            <a:miter lim="800000"/>
            <a:headEnd/>
            <a:tailEnd/>
          </a:ln>
        </p:spPr>
        <p:txBody>
          <a:bodyPr wrap="square" lIns="137153" tIns="68577" rIns="137153" bIns="68577" anchor="ctr">
            <a:spAutoFit/>
          </a:bodyPr>
          <a:lstStyle/>
          <a:p>
            <a:pPr algn="ctr" eaLnBrk="0" hangingPunct="0"/>
            <a:r>
              <a:rPr lang="en-US" sz="2100" dirty="0">
                <a:latin typeface="Lato" charset="0"/>
                <a:ea typeface="Lato" charset="0"/>
                <a:cs typeface="Lato" charset="0"/>
              </a:rPr>
              <a:t>Accurate Band Gaps of Semiconductors and Insulators with a </a:t>
            </a:r>
            <a:r>
              <a:rPr lang="en-US" sz="2100" dirty="0" err="1">
                <a:latin typeface="Lato" charset="0"/>
                <a:ea typeface="Lato" charset="0"/>
                <a:cs typeface="Lato" charset="0"/>
              </a:rPr>
              <a:t>Semilocal</a:t>
            </a:r>
            <a:r>
              <a:rPr lang="en-US" sz="2100" dirty="0">
                <a:latin typeface="Lato" charset="0"/>
                <a:ea typeface="Lato" charset="0"/>
                <a:cs typeface="Lato" charset="0"/>
              </a:rPr>
              <a:t> Exchange-Correlation Potential </a:t>
            </a:r>
            <a:r>
              <a:rPr lang="en-US" sz="2100" i="1" dirty="0">
                <a:latin typeface="Lato" charset="0"/>
                <a:ea typeface="Lato" charset="0"/>
                <a:cs typeface="Lato" charset="0"/>
              </a:rPr>
              <a:t>Phys. Rev. </a:t>
            </a:r>
            <a:r>
              <a:rPr lang="en-US" sz="2100" i="1" dirty="0" err="1">
                <a:latin typeface="Lato" charset="0"/>
                <a:ea typeface="Lato" charset="0"/>
                <a:cs typeface="Lato" charset="0"/>
              </a:rPr>
              <a:t>Lett</a:t>
            </a:r>
            <a:r>
              <a:rPr lang="en-US" sz="2100" dirty="0">
                <a:latin typeface="Lato" charset="0"/>
                <a:ea typeface="Lato" charset="0"/>
                <a:cs typeface="Lato" charset="0"/>
              </a:rPr>
              <a:t>. 102, 226401 (2009).</a:t>
            </a:r>
            <a:r>
              <a:rPr lang="hu-HU" sz="2100" dirty="0">
                <a:latin typeface="Lato" charset="0"/>
                <a:ea typeface="Lato" charset="0"/>
                <a:cs typeface="Lato" charset="0"/>
              </a:rPr>
              <a:t> </a:t>
            </a:r>
          </a:p>
        </p:txBody>
      </p:sp>
      <p:sp>
        <p:nvSpPr>
          <p:cNvPr id="43046" name="Rectangle 2"/>
          <p:cNvSpPr>
            <a:spLocks noChangeArrowheads="1"/>
          </p:cNvSpPr>
          <p:nvPr/>
        </p:nvSpPr>
        <p:spPr bwMode="auto">
          <a:xfrm>
            <a:off x="2" y="0"/>
            <a:ext cx="18287999" cy="1121904"/>
          </a:xfrm>
          <a:prstGeom prst="rect">
            <a:avLst/>
          </a:prstGeom>
          <a:noFill/>
          <a:ln w="9525">
            <a:noFill/>
            <a:miter lim="800000"/>
            <a:headEnd/>
            <a:tailEnd/>
          </a:ln>
        </p:spPr>
        <p:txBody>
          <a:bodyPr wrap="none" lIns="137153" tIns="68577" rIns="137153" bIns="68577" anchor="ctr"/>
          <a:lstStyle/>
          <a:p>
            <a:pPr eaLnBrk="0" hangingPunct="0"/>
            <a:r>
              <a:rPr lang="en-US" sz="6000" b="1" dirty="0">
                <a:solidFill>
                  <a:srgbClr val="FF941E"/>
                </a:solidFill>
                <a:latin typeface="Lato" charset="0"/>
                <a:ea typeface="Lato" charset="0"/>
                <a:cs typeface="Lato" charset="0"/>
              </a:rPr>
              <a:t>Tran &amp; </a:t>
            </a:r>
            <a:r>
              <a:rPr lang="en-US" sz="6000" b="1" dirty="0" err="1">
                <a:solidFill>
                  <a:srgbClr val="FF941E"/>
                </a:solidFill>
                <a:latin typeface="Lato" charset="0"/>
                <a:ea typeface="Lato" charset="0"/>
                <a:cs typeface="Lato" charset="0"/>
              </a:rPr>
              <a:t>Blaha’s</a:t>
            </a:r>
            <a:r>
              <a:rPr lang="en-US" sz="6000" b="1" dirty="0">
                <a:solidFill>
                  <a:srgbClr val="FF941E"/>
                </a:solidFill>
                <a:latin typeface="Lato" charset="0"/>
                <a:ea typeface="Lato" charset="0"/>
                <a:cs typeface="Lato" charset="0"/>
              </a:rPr>
              <a:t> modified </a:t>
            </a:r>
            <a:r>
              <a:rPr lang="en-US" sz="6000" b="1" dirty="0" err="1">
                <a:solidFill>
                  <a:srgbClr val="FF941E"/>
                </a:solidFill>
                <a:latin typeface="Lato" charset="0"/>
                <a:ea typeface="Lato" charset="0"/>
                <a:cs typeface="Lato" charset="0"/>
              </a:rPr>
              <a:t>Becke</a:t>
            </a:r>
            <a:r>
              <a:rPr lang="en-US" sz="6000" b="1" dirty="0">
                <a:solidFill>
                  <a:srgbClr val="FF941E"/>
                </a:solidFill>
                <a:latin typeface="Lato" charset="0"/>
                <a:ea typeface="Lato" charset="0"/>
                <a:cs typeface="Lato" charset="0"/>
              </a:rPr>
              <a:t>-Johnson (TB-</a:t>
            </a:r>
            <a:r>
              <a:rPr lang="en-US" sz="6000" b="1" dirty="0" err="1">
                <a:solidFill>
                  <a:srgbClr val="FF941E"/>
                </a:solidFill>
                <a:latin typeface="Lato" charset="0"/>
                <a:ea typeface="Lato" charset="0"/>
                <a:cs typeface="Lato" charset="0"/>
              </a:rPr>
              <a:t>mBJ</a:t>
            </a:r>
            <a:r>
              <a:rPr lang="en-US" sz="6000" b="1" dirty="0">
                <a:solidFill>
                  <a:srgbClr val="FF941E"/>
                </a:solidFill>
                <a:latin typeface="Lato" charset="0"/>
                <a:ea typeface="Lato" charset="0"/>
                <a:cs typeface="Lato" charset="0"/>
              </a:rPr>
              <a:t>)</a:t>
            </a:r>
          </a:p>
        </p:txBody>
      </p:sp>
      <p:pic>
        <p:nvPicPr>
          <p:cNvPr id="1725442" name="Picture 2"/>
          <p:cNvPicPr>
            <a:picLocks noChangeAspect="1" noChangeArrowheads="1"/>
          </p:cNvPicPr>
          <p:nvPr/>
        </p:nvPicPr>
        <p:blipFill>
          <a:blip r:embed="rId3" cstate="print"/>
          <a:srcRect/>
          <a:stretch>
            <a:fillRect/>
          </a:stretch>
        </p:blipFill>
        <p:spPr bwMode="auto">
          <a:xfrm>
            <a:off x="262087" y="2990143"/>
            <a:ext cx="8481863" cy="7963466"/>
          </a:xfrm>
          <a:prstGeom prst="rect">
            <a:avLst/>
          </a:prstGeom>
          <a:noFill/>
          <a:ln w="9525">
            <a:noFill/>
            <a:miter lim="800000"/>
            <a:headEnd/>
            <a:tailEnd/>
          </a:ln>
        </p:spPr>
      </p:pic>
      <p:sp>
        <p:nvSpPr>
          <p:cNvPr id="5" name="Content Placeholder 2"/>
          <p:cNvSpPr txBox="1">
            <a:spLocks/>
          </p:cNvSpPr>
          <p:nvPr/>
        </p:nvSpPr>
        <p:spPr>
          <a:xfrm>
            <a:off x="8422481" y="3123402"/>
            <a:ext cx="9672638" cy="6899041"/>
          </a:xfrm>
          <a:prstGeom prst="rect">
            <a:avLst/>
          </a:prstGeom>
        </p:spPr>
        <p:txBody>
          <a:bodyPr>
            <a:normAutofit/>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marL="514350" indent="-514350" eaLnBrk="0">
              <a:buFont typeface="Arial" charset="0"/>
              <a:buChar char="•"/>
            </a:pPr>
            <a:r>
              <a:rPr lang="en-US" sz="3600" u="sng" dirty="0"/>
              <a:t>Parameterized </a:t>
            </a:r>
            <a:r>
              <a:rPr lang="en-US" sz="3600" dirty="0"/>
              <a:t>for inorganic semiconductors</a:t>
            </a:r>
          </a:p>
          <a:p>
            <a:pPr marL="514350" indent="-514350" eaLnBrk="0">
              <a:buFont typeface="Arial" charset="0"/>
              <a:buChar char="•"/>
            </a:pPr>
            <a:endParaRPr lang="en-US" sz="3600" dirty="0"/>
          </a:p>
          <a:p>
            <a:pPr marL="514350" indent="-514350" eaLnBrk="0">
              <a:buFont typeface="Arial" charset="0"/>
              <a:buChar char="•"/>
            </a:pPr>
            <a:r>
              <a:rPr lang="en-US" sz="3600" dirty="0"/>
              <a:t>Has adjustable parameters</a:t>
            </a:r>
          </a:p>
          <a:p>
            <a:pPr marL="990600" lvl="1" indent="-514350" eaLnBrk="0">
              <a:buFont typeface="Arial" charset="0"/>
              <a:buChar char="•"/>
            </a:pPr>
            <a:r>
              <a:rPr lang="en-US" sz="2700" dirty="0"/>
              <a:t>E.g. for hybrid </a:t>
            </a:r>
            <a:r>
              <a:rPr lang="en-US" sz="2700" dirty="0" err="1"/>
              <a:t>perovskites</a:t>
            </a:r>
            <a:endParaRPr lang="en-US" sz="2700" dirty="0"/>
          </a:p>
          <a:p>
            <a:pPr marL="514350" indent="-514350" eaLnBrk="0">
              <a:buFont typeface="Arial" charset="0"/>
              <a:buChar char="•"/>
            </a:pPr>
            <a:endParaRPr lang="en-US" sz="3600" dirty="0"/>
          </a:p>
          <a:p>
            <a:pPr marL="514350" indent="-514350" eaLnBrk="0">
              <a:buFont typeface="Arial" charset="0"/>
              <a:buChar char="•"/>
            </a:pPr>
            <a:r>
              <a:rPr lang="en-US" sz="3600" dirty="0"/>
              <a:t>Includes volume term =&gt; 3D only</a:t>
            </a:r>
          </a:p>
          <a:p>
            <a:pPr marL="990600" lvl="1" indent="-514350" eaLnBrk="0">
              <a:buFont typeface="Arial" charset="0"/>
              <a:buChar char="•"/>
            </a:pPr>
            <a:r>
              <a:rPr lang="en-US" sz="2700" dirty="0"/>
              <a:t>‘trick’ for 2D possible</a:t>
            </a:r>
          </a:p>
        </p:txBody>
      </p:sp>
    </p:spTree>
    <p:extLst>
      <p:ext uri="{BB962C8B-B14F-4D97-AF65-F5344CB8AC3E}">
        <p14:creationId xmlns:p14="http://schemas.microsoft.com/office/powerpoint/2010/main" val="1386861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6466" name="Picture 2"/>
          <p:cNvPicPr>
            <a:picLocks noChangeAspect="1" noChangeArrowheads="1"/>
          </p:cNvPicPr>
          <p:nvPr/>
        </p:nvPicPr>
        <p:blipFill>
          <a:blip r:embed="rId3" cstate="print"/>
          <a:srcRect/>
          <a:stretch>
            <a:fillRect/>
          </a:stretch>
        </p:blipFill>
        <p:spPr bwMode="auto">
          <a:xfrm>
            <a:off x="150019" y="2811977"/>
            <a:ext cx="9584848" cy="7737315"/>
          </a:xfrm>
          <a:prstGeom prst="rect">
            <a:avLst/>
          </a:prstGeom>
          <a:noFill/>
          <a:ln w="9525">
            <a:noFill/>
            <a:miter lim="800000"/>
            <a:headEnd/>
            <a:tailEnd/>
          </a:ln>
        </p:spPr>
      </p:pic>
      <p:pic>
        <p:nvPicPr>
          <p:cNvPr id="1726467" name="Picture 3"/>
          <p:cNvPicPr>
            <a:picLocks noChangeAspect="1" noChangeArrowheads="1"/>
          </p:cNvPicPr>
          <p:nvPr/>
        </p:nvPicPr>
        <p:blipFill>
          <a:blip r:embed="rId4" cstate="print"/>
          <a:srcRect/>
          <a:stretch>
            <a:fillRect/>
          </a:stretch>
        </p:blipFill>
        <p:spPr bwMode="auto">
          <a:xfrm>
            <a:off x="9884886" y="2820171"/>
            <a:ext cx="7120379" cy="5786653"/>
          </a:xfrm>
          <a:prstGeom prst="rect">
            <a:avLst/>
          </a:prstGeom>
          <a:noFill/>
          <a:ln w="9525">
            <a:noFill/>
            <a:miter lim="800000"/>
            <a:headEnd/>
            <a:tailEnd/>
          </a:ln>
        </p:spPr>
      </p:pic>
      <p:sp>
        <p:nvSpPr>
          <p:cNvPr id="7" name="Rectangle 6"/>
          <p:cNvSpPr>
            <a:spLocks noChangeArrowheads="1"/>
          </p:cNvSpPr>
          <p:nvPr/>
        </p:nvSpPr>
        <p:spPr bwMode="auto">
          <a:xfrm>
            <a:off x="7196476" y="9254895"/>
            <a:ext cx="13370381" cy="646325"/>
          </a:xfrm>
          <a:prstGeom prst="rect">
            <a:avLst/>
          </a:prstGeom>
          <a:noFill/>
          <a:ln w="9525">
            <a:noFill/>
            <a:miter lim="800000"/>
            <a:headEnd/>
            <a:tailEnd/>
          </a:ln>
        </p:spPr>
        <p:txBody>
          <a:bodyPr wrap="square" lIns="137153" tIns="68577" rIns="137153" bIns="68577" anchor="ctr">
            <a:spAutoFit/>
          </a:bodyPr>
          <a:lstStyle/>
          <a:p>
            <a:pPr eaLnBrk="0" hangingPunct="0"/>
            <a:r>
              <a:rPr lang="en-US" sz="3300" dirty="0"/>
              <a:t>GLLB-sc can also be applied to 2D, 1D</a:t>
            </a:r>
            <a:endParaRPr lang="hu-HU" sz="2700" dirty="0">
              <a:latin typeface="Arial" pitchFamily="34" charset="0"/>
            </a:endParaRPr>
          </a:p>
        </p:txBody>
      </p:sp>
      <p:sp>
        <p:nvSpPr>
          <p:cNvPr id="8" name="Title 1"/>
          <p:cNvSpPr txBox="1">
            <a:spLocks/>
          </p:cNvSpPr>
          <p:nvPr/>
        </p:nvSpPr>
        <p:spPr>
          <a:xfrm>
            <a:off x="117020" y="285751"/>
            <a:ext cx="18288000" cy="1328306"/>
          </a:xfrm>
          <a:prstGeom prst="rect">
            <a:avLst/>
          </a:prstGeom>
        </p:spPr>
        <p:txBody>
          <a:bodyPr>
            <a:normAutofit fontScale="82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a:t>GLLB-SC: good band gaps for good reason?</a:t>
            </a:r>
            <a:endParaRPr lang="en-US" sz="8400" dirty="0"/>
          </a:p>
        </p:txBody>
      </p:sp>
      <p:sp>
        <p:nvSpPr>
          <p:cNvPr id="43045" name="Rectangle 6"/>
          <p:cNvSpPr>
            <a:spLocks noChangeArrowheads="1"/>
          </p:cNvSpPr>
          <p:nvPr/>
        </p:nvSpPr>
        <p:spPr bwMode="auto">
          <a:xfrm>
            <a:off x="332333" y="10549292"/>
            <a:ext cx="14498092" cy="461659"/>
          </a:xfrm>
          <a:prstGeom prst="rect">
            <a:avLst/>
          </a:prstGeom>
          <a:noFill/>
          <a:ln w="9525">
            <a:noFill/>
            <a:miter lim="800000"/>
            <a:headEnd/>
            <a:tailEnd/>
          </a:ln>
        </p:spPr>
        <p:txBody>
          <a:bodyPr wrap="square" lIns="137153" tIns="68577" rIns="137153" bIns="68577" anchor="ctr">
            <a:spAutoFit/>
          </a:bodyPr>
          <a:lstStyle/>
          <a:p>
            <a:pPr algn="l" eaLnBrk="0" hangingPunct="0"/>
            <a:r>
              <a:rPr lang="en-US" sz="2100" b="1" dirty="0">
                <a:latin typeface="Lato" charset="0"/>
                <a:ea typeface="Lato" charset="0"/>
                <a:cs typeface="Lato" charset="0"/>
              </a:rPr>
              <a:t>Kohn-Sham potential with discontinuity for band gap </a:t>
            </a:r>
            <a:r>
              <a:rPr lang="en-US" sz="2100" b="1">
                <a:latin typeface="Lato" charset="0"/>
                <a:ea typeface="Lato" charset="0"/>
                <a:cs typeface="Lato" charset="0"/>
              </a:rPr>
              <a:t>materials  </a:t>
            </a:r>
            <a:r>
              <a:rPr lang="fi-FI" sz="2100" dirty="0">
                <a:latin typeface="Lato" charset="0"/>
                <a:ea typeface="Lato" charset="0"/>
                <a:cs typeface="Lato" charset="0"/>
              </a:rPr>
              <a:t>M. Kuisma, et al. </a:t>
            </a:r>
            <a:r>
              <a:rPr lang="en-US" sz="2100" dirty="0">
                <a:latin typeface="Lato" charset="0"/>
                <a:ea typeface="Lato" charset="0"/>
                <a:cs typeface="Lato" charset="0"/>
              </a:rPr>
              <a:t>Phys. Rev. B </a:t>
            </a:r>
            <a:r>
              <a:rPr lang="en-US" sz="2100" b="1" dirty="0">
                <a:latin typeface="Lato" charset="0"/>
                <a:ea typeface="Lato" charset="0"/>
                <a:cs typeface="Lato" charset="0"/>
              </a:rPr>
              <a:t>82, </a:t>
            </a:r>
            <a:r>
              <a:rPr lang="en-US" sz="2100" dirty="0">
                <a:latin typeface="Lato" charset="0"/>
                <a:ea typeface="Lato" charset="0"/>
                <a:cs typeface="Lato" charset="0"/>
              </a:rPr>
              <a:t>115106</a:t>
            </a:r>
            <a:r>
              <a:rPr lang="en-US" sz="2100" b="1" dirty="0">
                <a:latin typeface="Lato" charset="0"/>
                <a:ea typeface="Lato" charset="0"/>
                <a:cs typeface="Lato" charset="0"/>
              </a:rPr>
              <a:t> </a:t>
            </a:r>
            <a:r>
              <a:rPr lang="en-US" sz="2100" dirty="0">
                <a:latin typeface="Lato" charset="0"/>
                <a:ea typeface="Lato" charset="0"/>
                <a:cs typeface="Lato" charset="0"/>
              </a:rPr>
              <a:t>(2010)</a:t>
            </a:r>
            <a:endParaRPr lang="hu-HU" sz="2100" dirty="0">
              <a:latin typeface="Lato" charset="0"/>
              <a:ea typeface="Lato" charset="0"/>
              <a:cs typeface="Lato" charset="0"/>
            </a:endParaRPr>
          </a:p>
        </p:txBody>
      </p:sp>
    </p:spTree>
    <p:extLst>
      <p:ext uri="{BB962C8B-B14F-4D97-AF65-F5344CB8AC3E}">
        <p14:creationId xmlns:p14="http://schemas.microsoft.com/office/powerpoint/2010/main" val="1265581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45" name="Rectangle 6"/>
          <p:cNvSpPr>
            <a:spLocks noChangeArrowheads="1"/>
          </p:cNvSpPr>
          <p:nvPr/>
        </p:nvSpPr>
        <p:spPr bwMode="auto">
          <a:xfrm>
            <a:off x="1000648" y="3574141"/>
            <a:ext cx="13370381" cy="5678472"/>
          </a:xfrm>
          <a:prstGeom prst="rect">
            <a:avLst/>
          </a:prstGeom>
          <a:noFill/>
          <a:ln w="9525">
            <a:noFill/>
            <a:miter lim="800000"/>
            <a:headEnd/>
            <a:tailEnd/>
          </a:ln>
        </p:spPr>
        <p:txBody>
          <a:bodyPr wrap="square" lIns="137153" tIns="68577" rIns="137153" bIns="68577" anchor="ctr">
            <a:spAutoFit/>
          </a:bodyPr>
          <a:lstStyle/>
          <a:p>
            <a:pPr algn="l" eaLnBrk="0" hangingPunct="0"/>
            <a:r>
              <a:rPr lang="en-US" sz="3000" dirty="0">
                <a:latin typeface="Lato" charset="0"/>
                <a:ea typeface="Lato" charset="0"/>
                <a:cs typeface="Lato" charset="0"/>
              </a:rPr>
              <a:t>PBE		1.898		</a:t>
            </a:r>
          </a:p>
          <a:p>
            <a:pPr algn="l" eaLnBrk="0" hangingPunct="0"/>
            <a:r>
              <a:rPr lang="en-US" sz="3000" dirty="0">
                <a:solidFill>
                  <a:srgbClr val="00B050"/>
                </a:solidFill>
                <a:latin typeface="Lato" charset="0"/>
                <a:ea typeface="Lato" charset="0"/>
                <a:cs typeface="Lato" charset="0"/>
              </a:rPr>
              <a:t>GLLB-sc	3.201 (</a:t>
            </a:r>
            <a:r>
              <a:rPr lang="el-GR" sz="3000" dirty="0">
                <a:solidFill>
                  <a:srgbClr val="00B050"/>
                </a:solidFill>
                <a:latin typeface="Lato" charset="0"/>
                <a:ea typeface="Lato" charset="0"/>
                <a:cs typeface="Lato" charset="0"/>
              </a:rPr>
              <a:t>Δ</a:t>
            </a:r>
            <a:r>
              <a:rPr lang="en-US" sz="3000" baseline="-25000" dirty="0" err="1">
                <a:solidFill>
                  <a:srgbClr val="00B050"/>
                </a:solidFill>
                <a:latin typeface="Lato" charset="0"/>
                <a:ea typeface="Lato" charset="0"/>
                <a:cs typeface="Lato" charset="0"/>
              </a:rPr>
              <a:t>xc</a:t>
            </a:r>
            <a:r>
              <a:rPr lang="en-US" sz="3000" dirty="0">
                <a:solidFill>
                  <a:srgbClr val="00B050"/>
                </a:solidFill>
                <a:latin typeface="Lato" charset="0"/>
                <a:ea typeface="Lato" charset="0"/>
                <a:cs typeface="Lato" charset="0"/>
              </a:rPr>
              <a:t> = 0.92)</a:t>
            </a:r>
          </a:p>
          <a:p>
            <a:pPr algn="l" eaLnBrk="0" hangingPunct="0"/>
            <a:r>
              <a:rPr lang="en-US" sz="3000" dirty="0">
                <a:latin typeface="Lato" charset="0"/>
                <a:ea typeface="Lato" charset="0"/>
                <a:cs typeface="Lato" charset="0"/>
              </a:rPr>
              <a:t>TB-</a:t>
            </a:r>
            <a:r>
              <a:rPr lang="en-US" sz="3000" dirty="0" err="1">
                <a:latin typeface="Lato" charset="0"/>
                <a:ea typeface="Lato" charset="0"/>
                <a:cs typeface="Lato" charset="0"/>
              </a:rPr>
              <a:t>mBJ</a:t>
            </a:r>
            <a:r>
              <a:rPr lang="en-US" sz="3000" dirty="0">
                <a:latin typeface="Lato" charset="0"/>
                <a:ea typeface="Lato" charset="0"/>
                <a:cs typeface="Lato" charset="0"/>
              </a:rPr>
              <a:t>	3.296</a:t>
            </a:r>
          </a:p>
          <a:p>
            <a:pPr algn="l" eaLnBrk="0" hangingPunct="0"/>
            <a:endParaRPr lang="en-US" sz="3000" dirty="0">
              <a:latin typeface="Lato" charset="0"/>
              <a:ea typeface="Lato" charset="0"/>
              <a:cs typeface="Lato" charset="0"/>
            </a:endParaRPr>
          </a:p>
          <a:p>
            <a:pPr algn="l" eaLnBrk="0" hangingPunct="0"/>
            <a:r>
              <a:rPr lang="en-US" sz="3000" dirty="0">
                <a:latin typeface="Lato" charset="0"/>
                <a:ea typeface="Lato" charset="0"/>
                <a:cs typeface="Lato" charset="0"/>
              </a:rPr>
              <a:t>Non-relativistic:</a:t>
            </a:r>
          </a:p>
          <a:p>
            <a:pPr algn="l" eaLnBrk="0" hangingPunct="0"/>
            <a:r>
              <a:rPr lang="en-US" sz="3000" dirty="0">
                <a:latin typeface="Lato" charset="0"/>
                <a:ea typeface="Lato" charset="0"/>
                <a:cs typeface="Lato" charset="0"/>
              </a:rPr>
              <a:t>TB-</a:t>
            </a:r>
            <a:r>
              <a:rPr lang="en-US" sz="3000" dirty="0" err="1">
                <a:latin typeface="Lato" charset="0"/>
                <a:ea typeface="Lato" charset="0"/>
                <a:cs typeface="Lato" charset="0"/>
              </a:rPr>
              <a:t>mBJ</a:t>
            </a:r>
            <a:r>
              <a:rPr lang="en-US" sz="3000" dirty="0">
                <a:latin typeface="Lato" charset="0"/>
                <a:ea typeface="Lato" charset="0"/>
                <a:cs typeface="Lato" charset="0"/>
              </a:rPr>
              <a:t>/NR	3.494</a:t>
            </a:r>
          </a:p>
          <a:p>
            <a:pPr algn="l" eaLnBrk="0" hangingPunct="0"/>
            <a:r>
              <a:rPr lang="en-US" sz="3000" dirty="0">
                <a:latin typeface="Lato" charset="0"/>
                <a:ea typeface="Lato" charset="0"/>
                <a:cs typeface="Lato" charset="0"/>
              </a:rPr>
              <a:t>GLLB-sc/NR	3.487</a:t>
            </a:r>
          </a:p>
          <a:p>
            <a:pPr algn="l" eaLnBrk="0" hangingPunct="0"/>
            <a:endParaRPr lang="en-US" sz="3000" dirty="0">
              <a:latin typeface="Lato" charset="0"/>
              <a:ea typeface="Lato" charset="0"/>
              <a:cs typeface="Lato" charset="0"/>
            </a:endParaRPr>
          </a:p>
          <a:p>
            <a:pPr algn="l" eaLnBrk="0" hangingPunct="0"/>
            <a:r>
              <a:rPr lang="en-US" sz="3000" dirty="0">
                <a:latin typeface="Lato" charset="0"/>
                <a:ea typeface="Lato" charset="0"/>
                <a:cs typeface="Lato" charset="0"/>
              </a:rPr>
              <a:t>Smaller basis:</a:t>
            </a:r>
          </a:p>
          <a:p>
            <a:pPr algn="l" eaLnBrk="0" hangingPunct="0"/>
            <a:r>
              <a:rPr lang="en-US" sz="3000" dirty="0">
                <a:latin typeface="Lato" charset="0"/>
                <a:ea typeface="Lato" charset="0"/>
                <a:cs typeface="Lato" charset="0"/>
              </a:rPr>
              <a:t>GLLB-sc/TZP	3.253</a:t>
            </a:r>
          </a:p>
          <a:p>
            <a:pPr algn="l" eaLnBrk="0" hangingPunct="0"/>
            <a:endParaRPr lang="en-US" sz="3000" dirty="0">
              <a:latin typeface="Lato" charset="0"/>
              <a:ea typeface="Lato" charset="0"/>
              <a:cs typeface="Lato" charset="0"/>
            </a:endParaRPr>
          </a:p>
          <a:p>
            <a:pPr algn="l" eaLnBrk="0" hangingPunct="0"/>
            <a:r>
              <a:rPr lang="en-US" sz="3000" dirty="0">
                <a:latin typeface="Lato" charset="0"/>
                <a:ea typeface="Lato" charset="0"/>
                <a:cs typeface="Lato" charset="0"/>
              </a:rPr>
              <a:t>Exp:		3.2 </a:t>
            </a:r>
            <a:r>
              <a:rPr lang="en-US" sz="3000" dirty="0" err="1">
                <a:latin typeface="Lato" charset="0"/>
                <a:ea typeface="Lato" charset="0"/>
                <a:cs typeface="Lato" charset="0"/>
              </a:rPr>
              <a:t>eV</a:t>
            </a:r>
            <a:endParaRPr lang="hu-HU" sz="3000" dirty="0">
              <a:latin typeface="Lato" charset="0"/>
              <a:ea typeface="Lato" charset="0"/>
              <a:cs typeface="Lato" charset="0"/>
            </a:endParaRPr>
          </a:p>
        </p:txBody>
      </p:sp>
      <p:sp>
        <p:nvSpPr>
          <p:cNvPr id="7" name="Rectangle 6"/>
          <p:cNvSpPr/>
          <p:nvPr/>
        </p:nvSpPr>
        <p:spPr>
          <a:xfrm>
            <a:off x="0" y="10296411"/>
            <a:ext cx="9829092" cy="646331"/>
          </a:xfrm>
          <a:prstGeom prst="rect">
            <a:avLst/>
          </a:prstGeom>
        </p:spPr>
        <p:txBody>
          <a:bodyPr wrap="square">
            <a:spAutoFit/>
          </a:bodyPr>
          <a:lstStyle/>
          <a:p>
            <a:r>
              <a:rPr lang="en-US" sz="3600" dirty="0">
                <a:latin typeface="Lato" charset="0"/>
                <a:ea typeface="Lato" charset="0"/>
                <a:cs typeface="Lato" charset="0"/>
              </a:rPr>
              <a:t>(SR-TZ2P-AE, k=5 (75 k-points), acc=5)</a:t>
            </a:r>
          </a:p>
        </p:txBody>
      </p:sp>
      <p:pic>
        <p:nvPicPr>
          <p:cNvPr id="1727491" name="Picture 3"/>
          <p:cNvPicPr>
            <a:picLocks noChangeAspect="1" noChangeArrowheads="1"/>
          </p:cNvPicPr>
          <p:nvPr/>
        </p:nvPicPr>
        <p:blipFill>
          <a:blip r:embed="rId3" cstate="print"/>
          <a:srcRect/>
          <a:stretch>
            <a:fillRect/>
          </a:stretch>
        </p:blipFill>
        <p:spPr bwMode="auto">
          <a:xfrm>
            <a:off x="7927181" y="2969569"/>
            <a:ext cx="8074820" cy="6722270"/>
          </a:xfrm>
          <a:prstGeom prst="rect">
            <a:avLst/>
          </a:prstGeom>
          <a:noFill/>
          <a:ln w="9525">
            <a:noFill/>
            <a:miter lim="800000"/>
            <a:headEnd/>
            <a:tailEnd/>
          </a:ln>
          <a:effectLst/>
        </p:spPr>
      </p:pic>
      <p:sp>
        <p:nvSpPr>
          <p:cNvPr id="6" name="Rectangle 5"/>
          <p:cNvSpPr/>
          <p:nvPr/>
        </p:nvSpPr>
        <p:spPr>
          <a:xfrm>
            <a:off x="9035989" y="7074025"/>
            <a:ext cx="3780420" cy="646331"/>
          </a:xfrm>
          <a:prstGeom prst="rect">
            <a:avLst/>
          </a:prstGeom>
        </p:spPr>
        <p:txBody>
          <a:bodyPr wrap="square">
            <a:spAutoFit/>
          </a:bodyPr>
          <a:lstStyle/>
          <a:p>
            <a:r>
              <a:rPr lang="en-US" sz="3600" dirty="0">
                <a:latin typeface="Lato" charset="0"/>
                <a:ea typeface="Lato" charset="0"/>
                <a:cs typeface="Lato" charset="0"/>
              </a:rPr>
              <a:t>Experimental gap</a:t>
            </a:r>
          </a:p>
        </p:txBody>
      </p:sp>
      <p:sp>
        <p:nvSpPr>
          <p:cNvPr id="8" name="Title 1"/>
          <p:cNvSpPr txBox="1">
            <a:spLocks/>
          </p:cNvSpPr>
          <p:nvPr/>
        </p:nvSpPr>
        <p:spPr>
          <a:xfrm>
            <a:off x="547123" y="455211"/>
            <a:ext cx="16977732" cy="1328306"/>
          </a:xfrm>
          <a:prstGeom prst="rect">
            <a:avLst/>
          </a:prstGeom>
        </p:spPr>
        <p:txBody>
          <a:bodyPr>
            <a:normAutofit fontScale="97500" lnSpcReduction="1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8400" dirty="0"/>
              <a:t>Fixing </a:t>
            </a:r>
            <a:r>
              <a:rPr lang="en-US" sz="8400" dirty="0" err="1"/>
              <a:t>GaN</a:t>
            </a:r>
            <a:r>
              <a:rPr lang="en-US" sz="8400" dirty="0"/>
              <a:t> band gap</a:t>
            </a:r>
          </a:p>
        </p:txBody>
      </p:sp>
    </p:spTree>
    <p:extLst>
      <p:ext uri="{BB962C8B-B14F-4D97-AF65-F5344CB8AC3E}">
        <p14:creationId xmlns:p14="http://schemas.microsoft.com/office/powerpoint/2010/main" val="618821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0"/>
          <p:cNvSpPr txBox="1">
            <a:spLocks/>
          </p:cNvSpPr>
          <p:nvPr/>
        </p:nvSpPr>
        <p:spPr>
          <a:xfrm>
            <a:off x="0" y="66342"/>
            <a:ext cx="18288000" cy="128587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no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chemeClr val="accent1"/>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nl-NL" sz="6600" dirty="0"/>
              <a:t> Accurate NMR: </a:t>
            </a:r>
            <a:r>
              <a:rPr lang="nl-NL" sz="6600" dirty="0" err="1"/>
              <a:t>all-electron</a:t>
            </a:r>
            <a:r>
              <a:rPr lang="nl-NL" sz="6600" dirty="0"/>
              <a:t>, </a:t>
            </a:r>
            <a:r>
              <a:rPr lang="nl-NL" sz="6600" dirty="0" err="1"/>
              <a:t>STOs</a:t>
            </a:r>
            <a:r>
              <a:rPr lang="nl-NL" sz="6600" dirty="0"/>
              <a:t>, </a:t>
            </a:r>
            <a:r>
              <a:rPr lang="nl-NL" sz="6600" dirty="0" err="1"/>
              <a:t>and</a:t>
            </a:r>
            <a:r>
              <a:rPr lang="nl-NL" sz="6600" dirty="0"/>
              <a:t> ZORA</a:t>
            </a:r>
            <a:endParaRPr lang="en-US" sz="6600" dirty="0"/>
          </a:p>
        </p:txBody>
      </p:sp>
      <p:pic>
        <p:nvPicPr>
          <p:cNvPr id="14" name="Picture 13" descr="P8_1_New.png"/>
          <p:cNvPicPr>
            <a:picLocks noChangeAspect="1"/>
          </p:cNvPicPr>
          <p:nvPr/>
        </p:nvPicPr>
        <p:blipFill>
          <a:blip r:embed="rId2" cstate="print"/>
          <a:stretch>
            <a:fillRect/>
          </a:stretch>
        </p:blipFill>
        <p:spPr>
          <a:xfrm>
            <a:off x="496693" y="1866567"/>
            <a:ext cx="8675881" cy="9268914"/>
          </a:xfrm>
          <a:prstGeom prst="rect">
            <a:avLst/>
          </a:prstGeom>
        </p:spPr>
      </p:pic>
      <p:sp>
        <p:nvSpPr>
          <p:cNvPr id="15" name="TextBox 14"/>
          <p:cNvSpPr txBox="1"/>
          <p:nvPr/>
        </p:nvSpPr>
        <p:spPr>
          <a:xfrm>
            <a:off x="609543" y="11538446"/>
            <a:ext cx="16716395" cy="814055"/>
          </a:xfrm>
          <a:prstGeom prst="rect">
            <a:avLst/>
          </a:prstGeom>
          <a:noFill/>
        </p:spPr>
        <p:txBody>
          <a:bodyPr wrap="square" lIns="74663" tIns="37331" rIns="74663" bIns="37331" rtlCol="0">
            <a:spAutoFit/>
          </a:bodyPr>
          <a:lstStyle/>
          <a:p>
            <a:pPr algn="just"/>
            <a:r>
              <a:rPr sz="2400" dirty="0">
                <a:latin typeface="Lato Medium" charset="0"/>
                <a:ea typeface="Lato Medium" charset="0"/>
                <a:cs typeface="Lato Medium" charset="0"/>
              </a:rPr>
              <a:t>L. A. Truflandier, E. Brendler, J. Wagler, J. Autschbach, </a:t>
            </a:r>
            <a:r>
              <a:rPr sz="2400" baseline="30000" dirty="0">
                <a:latin typeface="Lato Medium" charset="0"/>
                <a:ea typeface="Lato Medium" charset="0"/>
                <a:cs typeface="Lato Medium" charset="0"/>
              </a:rPr>
              <a:t>29</a:t>
            </a:r>
            <a:r>
              <a:rPr sz="2400" dirty="0">
                <a:latin typeface="Lato Medium" charset="0"/>
                <a:ea typeface="Lato Medium" charset="0"/>
                <a:cs typeface="Lato Medium" charset="0"/>
              </a:rPr>
              <a:t>Si DFT/NMR Observation of Spin-Orbit Effect in Metallasilatrane Sheds Some Light on the Strength of the Metal→Silicon Interaction Alkyl Complexes </a:t>
            </a:r>
            <a:r>
              <a:rPr sz="2400" dirty="0">
                <a:latin typeface="Lato Medium" charset="0"/>
                <a:ea typeface="Lato Medium" charset="0"/>
                <a:cs typeface="Lato Medium" charset="0"/>
                <a:hlinkClick r:id="rId3"/>
              </a:rPr>
              <a:t>Angew. Chem. Int. Ed. 50, 255</a:t>
            </a:r>
            <a:r>
              <a:rPr lang="en-GB" sz="2400" dirty="0">
                <a:latin typeface="Lato Medium" charset="0"/>
                <a:ea typeface="Lato Medium" charset="0"/>
                <a:cs typeface="Lato Medium" charset="0"/>
                <a:hlinkClick r:id="rId3"/>
              </a:rPr>
              <a:t> (2011)</a:t>
            </a:r>
            <a:endParaRPr lang="en-GB" sz="2400" dirty="0">
              <a:latin typeface="Lato Medium" charset="0"/>
              <a:ea typeface="Lato Medium" charset="0"/>
              <a:cs typeface="Lato Medium" charset="0"/>
            </a:endParaRPr>
          </a:p>
        </p:txBody>
      </p:sp>
      <p:sp>
        <p:nvSpPr>
          <p:cNvPr id="16" name="Title 1"/>
          <p:cNvSpPr txBox="1">
            <a:spLocks/>
          </p:cNvSpPr>
          <p:nvPr/>
        </p:nvSpPr>
        <p:spPr bwMode="auto">
          <a:xfrm rot="10800000" flipV="1">
            <a:off x="9726418" y="4493419"/>
            <a:ext cx="8504431" cy="3239691"/>
          </a:xfrm>
          <a:prstGeom prst="rect">
            <a:avLst/>
          </a:prstGeom>
          <a:noFill/>
          <a:ln w="9525">
            <a:noFill/>
            <a:miter lim="800000"/>
            <a:headEnd/>
            <a:tailEnd/>
          </a:ln>
        </p:spPr>
        <p:txBody>
          <a:bodyPr anchor="ctr"/>
          <a:lstStyle/>
          <a:p>
            <a:pPr algn="l" eaLnBrk="0" hangingPunct="0">
              <a:buFontTx/>
              <a:buChar char="-"/>
              <a:defRPr/>
            </a:pPr>
            <a:r>
              <a:rPr lang="en-US" sz="3200" dirty="0">
                <a:latin typeface="Lato Medium" charset="0"/>
                <a:ea typeface="Lato Medium" charset="0"/>
                <a:cs typeface="Lato Medium" charset="0"/>
              </a:rPr>
              <a:t> Heavy Atom effect on Light Atom (HALA)</a:t>
            </a:r>
          </a:p>
          <a:p>
            <a:pPr algn="l" eaLnBrk="0" hangingPunct="0">
              <a:buFontTx/>
              <a:buChar char="-"/>
              <a:defRPr/>
            </a:pPr>
            <a:endParaRPr lang="en-US" sz="3200" dirty="0">
              <a:latin typeface="Lato Medium" charset="0"/>
              <a:ea typeface="Lato Medium" charset="0"/>
              <a:cs typeface="Lato Medium" charset="0"/>
            </a:endParaRPr>
          </a:p>
          <a:p>
            <a:pPr lvl="1" algn="l" eaLnBrk="0">
              <a:buFontTx/>
              <a:buChar char="-"/>
              <a:defRPr/>
            </a:pPr>
            <a:r>
              <a:rPr lang="en-US" sz="3200" dirty="0">
                <a:latin typeface="Lato Medium" charset="0"/>
                <a:ea typeface="Lato Medium" charset="0"/>
                <a:cs typeface="Lato Medium" charset="0"/>
              </a:rPr>
              <a:t> </a:t>
            </a:r>
            <a:r>
              <a:rPr lang="en-US" sz="3200" dirty="0" smtClean="0">
                <a:latin typeface="Lato Medium" charset="0"/>
                <a:ea typeface="Lato Medium" charset="0"/>
                <a:cs typeface="Lato Medium" charset="0"/>
              </a:rPr>
              <a:t>Even through </a:t>
            </a:r>
            <a:r>
              <a:rPr lang="en-US" sz="3200" dirty="0" err="1" smtClean="0">
                <a:latin typeface="Lato Medium" charset="0"/>
                <a:ea typeface="Lato Medium" charset="0"/>
                <a:cs typeface="Lato Medium" charset="0"/>
              </a:rPr>
              <a:t>Pt</a:t>
            </a:r>
            <a:r>
              <a:rPr lang="en-US" sz="3200" dirty="0" err="1">
                <a:latin typeface="Lato Medium" charset="0"/>
                <a:ea typeface="Lato Medium" charset="0"/>
                <a:cs typeface="Lato Medium" charset="0"/>
              </a:rPr>
              <a:t>→Si</a:t>
            </a:r>
            <a:r>
              <a:rPr lang="en-US" sz="3200" dirty="0">
                <a:latin typeface="Lato Medium" charset="0"/>
                <a:ea typeface="Lato Medium" charset="0"/>
                <a:cs typeface="Lato Medium" charset="0"/>
              </a:rPr>
              <a:t> </a:t>
            </a:r>
            <a:r>
              <a:rPr lang="en-US" sz="3200" dirty="0" smtClean="0">
                <a:latin typeface="Lato Medium" charset="0"/>
                <a:ea typeface="Lato Medium" charset="0"/>
                <a:cs typeface="Lato Medium" charset="0"/>
              </a:rPr>
              <a:t>dative bond</a:t>
            </a:r>
          </a:p>
          <a:p>
            <a:pPr lvl="1" algn="l" eaLnBrk="0">
              <a:buFontTx/>
              <a:buChar char="-"/>
              <a:defRPr/>
            </a:pPr>
            <a:endParaRPr lang="en-US" sz="3200" dirty="0">
              <a:latin typeface="Lato Medium" charset="0"/>
              <a:ea typeface="Lato Medium" charset="0"/>
              <a:cs typeface="Lato Medium" charset="0"/>
            </a:endParaRPr>
          </a:p>
          <a:p>
            <a:pPr algn="l" eaLnBrk="0" hangingPunct="0">
              <a:buFontTx/>
              <a:buChar char="-"/>
              <a:defRPr/>
            </a:pPr>
            <a:r>
              <a:rPr lang="en-US" sz="3200" dirty="0" smtClean="0">
                <a:latin typeface="Lato Medium" charset="0"/>
                <a:ea typeface="Lato Medium" charset="0"/>
                <a:cs typeface="Lato Medium" charset="0"/>
              </a:rPr>
              <a:t> Spin-Orbit </a:t>
            </a:r>
            <a:r>
              <a:rPr lang="en-US" sz="3200" dirty="0">
                <a:latin typeface="Lato Medium" charset="0"/>
                <a:ea typeface="Lato Medium" charset="0"/>
                <a:cs typeface="Lato Medium" charset="0"/>
              </a:rPr>
              <a:t>Coupling gets NMR coupling right</a:t>
            </a:r>
          </a:p>
          <a:p>
            <a:pPr algn="l" eaLnBrk="0" hangingPunct="0">
              <a:defRPr/>
            </a:pPr>
            <a:endParaRPr lang="en-US" sz="3200" dirty="0">
              <a:latin typeface="Lato Medium" charset="0"/>
              <a:ea typeface="Lato Medium" charset="0"/>
              <a:cs typeface="Lato Medium" charset="0"/>
            </a:endParaRPr>
          </a:p>
        </p:txBody>
      </p:sp>
      <p:sp>
        <p:nvSpPr>
          <p:cNvPr id="2" name="Rectangle 1"/>
          <p:cNvSpPr/>
          <p:nvPr/>
        </p:nvSpPr>
        <p:spPr>
          <a:xfrm>
            <a:off x="668143" y="10822865"/>
            <a:ext cx="1125629" cy="715581"/>
          </a:xfrm>
          <a:prstGeom prst="rect">
            <a:avLst/>
          </a:prstGeom>
        </p:spPr>
        <p:txBody>
          <a:bodyPr wrap="none">
            <a:spAutoFit/>
          </a:bodyPr>
          <a:lstStyle/>
          <a:p>
            <a:r>
              <a:rPr lang="it-IT" sz="4050" baseline="30000">
                <a:latin typeface="Lato Medium" charset="0"/>
                <a:ea typeface="Lato Medium" charset="0"/>
                <a:cs typeface="Lato Medium" charset="0"/>
              </a:rPr>
              <a:t>29</a:t>
            </a:r>
            <a:r>
              <a:rPr lang="it-IT" sz="4050">
                <a:latin typeface="Lato Medium" charset="0"/>
                <a:ea typeface="Lato Medium" charset="0"/>
                <a:cs typeface="Lato Medium" charset="0"/>
              </a:rPr>
              <a:t>Si </a:t>
            </a:r>
            <a:endParaRPr lang="en-US" sz="3750" dirty="0">
              <a:latin typeface="Lato Medium" charset="0"/>
              <a:ea typeface="Lato Medium" charset="0"/>
              <a:cs typeface="Lato Medium" charset="0"/>
            </a:endParaRPr>
          </a:p>
        </p:txBody>
      </p:sp>
    </p:spTree>
    <p:extLst>
      <p:ext uri="{BB962C8B-B14F-4D97-AF65-F5344CB8AC3E}">
        <p14:creationId xmlns:p14="http://schemas.microsoft.com/office/powerpoint/2010/main" val="674006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853"/>
            <a:ext cx="18288000" cy="842963"/>
          </a:xfrm>
        </p:spPr>
        <p:txBody>
          <a:bodyPr>
            <a:noAutofit/>
          </a:bodyPr>
          <a:lstStyle/>
          <a:p>
            <a:pPr algn="ctr"/>
            <a:r>
              <a:rPr lang="en-US" sz="6600" dirty="0"/>
              <a:t>Density-functional Based Tight-Binding (DFTB)</a:t>
            </a:r>
          </a:p>
        </p:txBody>
      </p:sp>
      <p:pic>
        <p:nvPicPr>
          <p:cNvPr id="70657" name="Picture 1"/>
          <p:cNvPicPr>
            <a:picLocks noChangeAspect="1" noChangeArrowheads="1"/>
          </p:cNvPicPr>
          <p:nvPr/>
        </p:nvPicPr>
        <p:blipFill>
          <a:blip r:embed="rId3" cstate="print"/>
          <a:srcRect/>
          <a:stretch>
            <a:fillRect/>
          </a:stretch>
        </p:blipFill>
        <p:spPr bwMode="auto">
          <a:xfrm>
            <a:off x="913015" y="2242495"/>
            <a:ext cx="16175175" cy="9032333"/>
          </a:xfrm>
          <a:prstGeom prst="rect">
            <a:avLst/>
          </a:prstGeom>
          <a:noFill/>
          <a:ln w="9525">
            <a:noFill/>
            <a:miter lim="800000"/>
            <a:headEnd/>
            <a:tailEnd/>
          </a:ln>
        </p:spPr>
      </p:pic>
      <p:pic>
        <p:nvPicPr>
          <p:cNvPr id="70658" name="Picture 2"/>
          <p:cNvPicPr>
            <a:picLocks noChangeAspect="1" noChangeArrowheads="1"/>
          </p:cNvPicPr>
          <p:nvPr/>
        </p:nvPicPr>
        <p:blipFill>
          <a:blip r:embed="rId4" cstate="print"/>
          <a:srcRect/>
          <a:stretch>
            <a:fillRect/>
          </a:stretch>
        </p:blipFill>
        <p:spPr bwMode="auto">
          <a:xfrm>
            <a:off x="984454" y="2228805"/>
            <a:ext cx="15989096" cy="9089591"/>
          </a:xfrm>
          <a:prstGeom prst="rect">
            <a:avLst/>
          </a:prstGeom>
          <a:noFill/>
          <a:ln w="9525">
            <a:noFill/>
            <a:miter lim="800000"/>
            <a:headEnd/>
            <a:tailEnd/>
          </a:ln>
        </p:spPr>
      </p:pic>
    </p:spTree>
    <p:extLst>
      <p:ext uri="{BB962C8B-B14F-4D97-AF65-F5344CB8AC3E}">
        <p14:creationId xmlns:p14="http://schemas.microsoft.com/office/powerpoint/2010/main" val="1295239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06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p:cNvSpPr txBox="1">
            <a:spLocks noChangeArrowheads="1"/>
          </p:cNvSpPr>
          <p:nvPr/>
        </p:nvSpPr>
        <p:spPr>
          <a:xfrm>
            <a:off x="0" y="285750"/>
            <a:ext cx="18288000" cy="1444274"/>
          </a:xfrm>
          <a:prstGeom prst="rect">
            <a:avLst/>
          </a:prstGeom>
        </p:spPr>
        <p:txBody>
          <a:bodyPr>
            <a:normAutofit/>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smtClean="0"/>
              <a:t>How to accelerate dynamics?</a:t>
            </a:r>
            <a:endParaRPr lang="en-US" sz="7575" dirty="0"/>
          </a:p>
        </p:txBody>
      </p:sp>
      <p:sp>
        <p:nvSpPr>
          <p:cNvPr id="48" name="Content Placeholder 2"/>
          <p:cNvSpPr txBox="1">
            <a:spLocks/>
          </p:cNvSpPr>
          <p:nvPr/>
        </p:nvSpPr>
        <p:spPr>
          <a:xfrm>
            <a:off x="335756" y="2404489"/>
            <a:ext cx="13723143" cy="9407674"/>
          </a:xfrm>
          <a:prstGeom prst="rect">
            <a:avLst/>
          </a:prstGeom>
        </p:spPr>
        <p:txBody>
          <a:bodyPr>
            <a:normAutofit lnSpcReduction="10000"/>
          </a:bodyPr>
          <a:lstStyle>
            <a:lvl1pPr marL="635000" marR="0" indent="-635000" algn="l" defTabSz="825500" rtl="0" latinLnBrk="0">
              <a:lnSpc>
                <a:spcPct val="100000"/>
              </a:lnSpc>
              <a:spcBef>
                <a:spcPts val="1200"/>
              </a:spcBef>
              <a:spcAft>
                <a:spcPts val="0"/>
              </a:spcAft>
              <a:buClrTx/>
              <a:buSzPct val="75000"/>
              <a:buFontTx/>
              <a:buChar char="•"/>
              <a:tabLst/>
              <a:defRPr sz="5200" b="0" i="0" u="none" strike="noStrike" cap="none" spc="0" baseline="0">
                <a:ln>
                  <a:noFill/>
                </a:ln>
                <a:solidFill>
                  <a:srgbClr val="000000"/>
                </a:solidFill>
                <a:uFillTx/>
                <a:latin typeface="Lato" charset="0"/>
                <a:ea typeface="Lato" charset="0"/>
                <a:cs typeface="Lato" charset="0"/>
                <a:sym typeface="Helvetica Light"/>
              </a:defRPr>
            </a:lvl1pPr>
            <a:lvl2pPr marL="1270000" marR="0" indent="-635000" algn="l" defTabSz="825500" rtl="0" latinLnBrk="0">
              <a:lnSpc>
                <a:spcPct val="100000"/>
              </a:lnSpc>
              <a:spcBef>
                <a:spcPts val="1200"/>
              </a:spcBef>
              <a:spcAft>
                <a:spcPts val="0"/>
              </a:spcAft>
              <a:buClrTx/>
              <a:buSzPct val="75000"/>
              <a:buFont typeface="Courier New" charset="0"/>
              <a:buChar char="o"/>
              <a:tabLst/>
              <a:defRPr sz="4000" b="0" i="0" u="none" strike="noStrike" cap="none" spc="0" baseline="0">
                <a:ln>
                  <a:noFill/>
                </a:ln>
                <a:solidFill>
                  <a:schemeClr val="tx1">
                    <a:lumMod val="95000"/>
                    <a:lumOff val="5000"/>
                  </a:schemeClr>
                </a:solidFill>
                <a:uFillTx/>
                <a:latin typeface="Lato" charset="0"/>
                <a:ea typeface="Lato" charset="0"/>
                <a:cs typeface="Lato" charset="0"/>
                <a:sym typeface="Helvetica Light"/>
              </a:defRPr>
            </a:lvl2pPr>
            <a:lvl3pPr marL="1905000" marR="0" indent="-635000" algn="l" defTabSz="825500" rtl="0" latinLnBrk="0">
              <a:lnSpc>
                <a:spcPct val="100000"/>
              </a:lnSpc>
              <a:spcBef>
                <a:spcPts val="1200"/>
              </a:spcBef>
              <a:spcAft>
                <a:spcPts val="0"/>
              </a:spcAft>
              <a:buClrTx/>
              <a:buSzPct val="75000"/>
              <a:buFont typeface="Wingdings" charset="2"/>
              <a:buChar char="§"/>
              <a:tabLst/>
              <a:defRPr sz="4000" b="0" i="0" u="none" strike="noStrike" cap="none" spc="0" baseline="0">
                <a:ln>
                  <a:noFill/>
                </a:ln>
                <a:solidFill>
                  <a:schemeClr val="accent1"/>
                </a:solidFill>
                <a:uFillTx/>
                <a:latin typeface="Lato" charset="0"/>
                <a:ea typeface="Lato" charset="0"/>
                <a:cs typeface="Lato" charset="0"/>
                <a:sym typeface="Helvetica Light"/>
              </a:defRPr>
            </a:lvl3pPr>
            <a:lvl4pPr marL="2540000" marR="0" indent="-635000" algn="l" defTabSz="825500" rtl="0" latinLnBrk="0">
              <a:lnSpc>
                <a:spcPct val="100000"/>
              </a:lnSpc>
              <a:spcBef>
                <a:spcPts val="1200"/>
              </a:spcBef>
              <a:spcAft>
                <a:spcPts val="0"/>
              </a:spcAft>
              <a:buClrTx/>
              <a:buSzPct val="75000"/>
              <a:buFont typeface="Wingdings" charset="2"/>
              <a:buChar char="Ø"/>
              <a:tabLst/>
              <a:defRPr sz="4000" b="0" i="0" u="none" strike="noStrike" cap="none" spc="0" baseline="0">
                <a:ln>
                  <a:noFill/>
                </a:ln>
                <a:solidFill>
                  <a:srgbClr val="000000"/>
                </a:solidFill>
                <a:uFillTx/>
                <a:latin typeface="Lato" charset="0"/>
                <a:ea typeface="Lato" charset="0"/>
                <a:cs typeface="Lato" charset="0"/>
                <a:sym typeface="Helvetica Light"/>
              </a:defRPr>
            </a:lvl4pPr>
            <a:lvl5pPr marL="3175000" marR="0" indent="-635000" algn="l" defTabSz="825500" rtl="0" latinLnBrk="0">
              <a:lnSpc>
                <a:spcPct val="100000"/>
              </a:lnSpc>
              <a:spcBef>
                <a:spcPts val="1200"/>
              </a:spcBef>
              <a:spcAft>
                <a:spcPts val="0"/>
              </a:spcAft>
              <a:buClrTx/>
              <a:buSzPct val="75000"/>
              <a:buFont typeface="Wingdings" charset="2"/>
              <a:buChar char="ü"/>
              <a:tabLst/>
              <a:defRPr sz="4000" b="0" i="0" u="none" strike="noStrike" cap="none" spc="0" baseline="0">
                <a:ln>
                  <a:noFill/>
                </a:ln>
                <a:solidFill>
                  <a:srgbClr val="000000"/>
                </a:solidFill>
                <a:uFillTx/>
                <a:latin typeface="Lato" charset="0"/>
                <a:ea typeface="Lato" charset="0"/>
                <a:cs typeface="Lato" charset="0"/>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a:lstStyle>
          <a:p>
            <a:pPr hangingPunct="1"/>
            <a:r>
              <a:rPr lang="en-US" sz="4050" dirty="0" smtClean="0"/>
              <a:t>Temperature - dynamics OK?</a:t>
            </a:r>
          </a:p>
          <a:p>
            <a:pPr hangingPunct="1"/>
            <a:endParaRPr lang="en-US" sz="4050" dirty="0"/>
          </a:p>
          <a:p>
            <a:pPr hangingPunct="1"/>
            <a:r>
              <a:rPr lang="en-US" sz="4050" dirty="0" err="1" smtClean="0"/>
              <a:t>Metadynamics</a:t>
            </a:r>
            <a:r>
              <a:rPr lang="en-US" sz="4050" dirty="0" smtClean="0"/>
              <a:t> - collective variables</a:t>
            </a:r>
          </a:p>
          <a:p>
            <a:pPr hangingPunct="1"/>
            <a:endParaRPr lang="en-US" sz="4350" dirty="0"/>
          </a:p>
          <a:p>
            <a:pPr hangingPunct="1"/>
            <a:r>
              <a:rPr lang="en-US" sz="4350" dirty="0" smtClean="0"/>
              <a:t>Parallel replica dynamics</a:t>
            </a:r>
          </a:p>
          <a:p>
            <a:pPr hangingPunct="1"/>
            <a:endParaRPr lang="en-US" sz="4350" dirty="0" smtClean="0"/>
          </a:p>
          <a:p>
            <a:pPr hangingPunct="1"/>
            <a:r>
              <a:rPr lang="en-US" sz="4350" u="sng" dirty="0" smtClean="0"/>
              <a:t>Monte Carlo</a:t>
            </a:r>
          </a:p>
          <a:p>
            <a:pPr lvl="1" hangingPunct="1"/>
            <a:r>
              <a:rPr lang="en-US" sz="3150" dirty="0" smtClean="0"/>
              <a:t>Grand-canonical: thermodynamics</a:t>
            </a:r>
          </a:p>
          <a:p>
            <a:pPr lvl="1" hangingPunct="1"/>
            <a:r>
              <a:rPr lang="en-US" sz="3150" dirty="0" smtClean="0"/>
              <a:t>force bias – associated time scale?</a:t>
            </a:r>
          </a:p>
          <a:p>
            <a:pPr hangingPunct="1"/>
            <a:endParaRPr lang="en-US" sz="4350" dirty="0" smtClean="0"/>
          </a:p>
          <a:p>
            <a:pPr hangingPunct="1"/>
            <a:r>
              <a:rPr lang="en-US" sz="4350" dirty="0" smtClean="0"/>
              <a:t>Bond boost </a:t>
            </a:r>
          </a:p>
          <a:p>
            <a:pPr hangingPunct="1"/>
            <a:endParaRPr lang="en-US" sz="4350" dirty="0"/>
          </a:p>
          <a:p>
            <a:pPr hangingPunct="1"/>
            <a:r>
              <a:rPr lang="is-IS" sz="4350" dirty="0" smtClean="0"/>
              <a:t>…...</a:t>
            </a:r>
            <a:endParaRPr lang="en-US" sz="4350" dirty="0"/>
          </a:p>
          <a:p>
            <a:pPr hangingPunct="1">
              <a:buFontTx/>
              <a:buNone/>
            </a:pPr>
            <a:endParaRPr lang="en-US" sz="3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6306" y="2112101"/>
            <a:ext cx="7639631" cy="4006909"/>
          </a:xfrm>
          <a:prstGeom prst="rect">
            <a:avLst/>
          </a:prstGeom>
        </p:spPr>
      </p:pic>
      <p:sp>
        <p:nvSpPr>
          <p:cNvPr id="8" name="Rectangle 7"/>
          <p:cNvSpPr/>
          <p:nvPr/>
        </p:nvSpPr>
        <p:spPr>
          <a:xfrm>
            <a:off x="9658349" y="6119010"/>
            <a:ext cx="6572250"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3200" i="1" dirty="0" smtClean="0">
                <a:latin typeface="Lato" charset="0"/>
                <a:ea typeface="Lato" charset="0"/>
                <a:cs typeface="Lato" charset="0"/>
              </a:rPr>
              <a:t>J</a:t>
            </a:r>
            <a:r>
              <a:rPr lang="en-US" sz="3200" i="1" dirty="0">
                <a:latin typeface="Lato" charset="0"/>
                <a:ea typeface="Lato" charset="0"/>
                <a:cs typeface="Lato" charset="0"/>
              </a:rPr>
              <a:t>. Chem. Phys</a:t>
            </a:r>
            <a:r>
              <a:rPr lang="en-US" sz="3200" dirty="0">
                <a:latin typeface="Lato" charset="0"/>
                <a:ea typeface="Lato" charset="0"/>
                <a:cs typeface="Lato" charset="0"/>
              </a:rPr>
              <a:t>., 139 (2013) 044109</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3073" y="7322030"/>
            <a:ext cx="4163049" cy="4827365"/>
          </a:xfrm>
          <a:prstGeom prst="rect">
            <a:avLst/>
          </a:prstGeom>
        </p:spPr>
      </p:pic>
      <p:sp>
        <p:nvSpPr>
          <p:cNvPr id="3" name="Rectangle 2"/>
          <p:cNvSpPr/>
          <p:nvPr/>
        </p:nvSpPr>
        <p:spPr>
          <a:xfrm>
            <a:off x="12944474" y="10734945"/>
            <a:ext cx="4657724" cy="1077218"/>
          </a:xfrm>
          <a:prstGeom prst="rect">
            <a:avLst/>
          </a:prstGeom>
          <a:ln>
            <a:solidFill>
              <a:srgbClr val="92D050"/>
            </a:solidFill>
          </a:ln>
        </p:spPr>
        <p:txBody>
          <a:bodyPr wrap="square">
            <a:spAutoFit/>
          </a:bodyPr>
          <a:lstStyle/>
          <a:p>
            <a:r>
              <a:rPr lang="en-US" sz="3200" dirty="0" err="1" smtClean="0">
                <a:latin typeface="Lato" charset="0"/>
                <a:ea typeface="Lato" charset="0"/>
                <a:cs typeface="Lato" charset="0"/>
              </a:rPr>
              <a:t>J.Am</a:t>
            </a:r>
            <a:r>
              <a:rPr lang="en-US" sz="3200" dirty="0" smtClean="0">
                <a:latin typeface="Lato" charset="0"/>
                <a:ea typeface="Lato" charset="0"/>
                <a:cs typeface="Lato" charset="0"/>
              </a:rPr>
              <a:t>. Chem. Soc. </a:t>
            </a:r>
            <a:r>
              <a:rPr lang="en-US" sz="3200" b="1" dirty="0" smtClean="0">
                <a:latin typeface="Lato" charset="0"/>
                <a:ea typeface="Lato" charset="0"/>
                <a:cs typeface="Lato" charset="0"/>
              </a:rPr>
              <a:t>134</a:t>
            </a:r>
            <a:r>
              <a:rPr lang="en-US" sz="3200" dirty="0">
                <a:latin typeface="Lato" charset="0"/>
                <a:ea typeface="Lato" charset="0"/>
                <a:cs typeface="Lato" charset="0"/>
              </a:rPr>
              <a:t>, </a:t>
            </a:r>
            <a:endParaRPr lang="en-US" sz="3200" dirty="0" smtClean="0">
              <a:latin typeface="Lato" charset="0"/>
              <a:ea typeface="Lato" charset="0"/>
              <a:cs typeface="Lato" charset="0"/>
            </a:endParaRPr>
          </a:p>
          <a:p>
            <a:r>
              <a:rPr lang="en-US" sz="3200" dirty="0" smtClean="0">
                <a:latin typeface="Lato" charset="0"/>
                <a:ea typeface="Lato" charset="0"/>
                <a:cs typeface="Lato" charset="0"/>
              </a:rPr>
              <a:t>1256–1260 </a:t>
            </a:r>
            <a:r>
              <a:rPr lang="en-US" sz="3200" dirty="0">
                <a:latin typeface="Lato" charset="0"/>
                <a:ea typeface="Lato" charset="0"/>
                <a:cs typeface="Lato" charset="0"/>
              </a:rPr>
              <a:t>(2012)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23786" y="8750875"/>
            <a:ext cx="5499100" cy="1562100"/>
          </a:xfrm>
          <a:prstGeom prst="rect">
            <a:avLst/>
          </a:prstGeom>
        </p:spPr>
      </p:pic>
    </p:spTree>
    <p:extLst>
      <p:ext uri="{BB962C8B-B14F-4D97-AF65-F5344CB8AC3E}">
        <p14:creationId xmlns:p14="http://schemas.microsoft.com/office/powerpoint/2010/main" val="2105423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C:\Users\goumans\Documents\News items - articles\pictures\Li_SWCNT_Discharge.png"/>
          <p:cNvPicPr>
            <a:picLocks noChangeAspect="1" noChangeArrowheads="1"/>
          </p:cNvPicPr>
          <p:nvPr/>
        </p:nvPicPr>
        <p:blipFill>
          <a:blip r:embed="rId3" cstate="print"/>
          <a:srcRect/>
          <a:stretch>
            <a:fillRect/>
          </a:stretch>
        </p:blipFill>
        <p:spPr bwMode="auto">
          <a:xfrm>
            <a:off x="1054849" y="3668692"/>
            <a:ext cx="10533027" cy="6382933"/>
          </a:xfrm>
          <a:prstGeom prst="rect">
            <a:avLst/>
          </a:prstGeom>
          <a:noFill/>
        </p:spPr>
      </p:pic>
      <p:sp>
        <p:nvSpPr>
          <p:cNvPr id="9" name="Rectangle 8"/>
          <p:cNvSpPr/>
          <p:nvPr/>
        </p:nvSpPr>
        <p:spPr>
          <a:xfrm>
            <a:off x="6029324" y="11205787"/>
            <a:ext cx="12005787" cy="1061829"/>
          </a:xfrm>
          <a:prstGeom prst="rect">
            <a:avLst/>
          </a:prstGeom>
        </p:spPr>
        <p:txBody>
          <a:bodyPr wrap="square">
            <a:spAutoFit/>
          </a:bodyPr>
          <a:lstStyle/>
          <a:p>
            <a:pPr algn="l"/>
            <a:r>
              <a:rPr lang="en-US" sz="2100" dirty="0">
                <a:latin typeface="Lato" charset="0"/>
                <a:ea typeface="Lato" charset="0"/>
                <a:cs typeface="Lato" charset="0"/>
              </a:rPr>
              <a:t>M. M. Islam, V. S. </a:t>
            </a:r>
            <a:r>
              <a:rPr lang="en-US" sz="2100" dirty="0" err="1">
                <a:latin typeface="Lato" charset="0"/>
                <a:ea typeface="Lato" charset="0"/>
                <a:cs typeface="Lato" charset="0"/>
              </a:rPr>
              <a:t>Bryantsev</a:t>
            </a:r>
            <a:r>
              <a:rPr lang="en-US" sz="2100" dirty="0">
                <a:latin typeface="Lato" charset="0"/>
                <a:ea typeface="Lato" charset="0"/>
                <a:cs typeface="Lato" charset="0"/>
              </a:rPr>
              <a:t>, and A. C. T. van </a:t>
            </a:r>
            <a:r>
              <a:rPr lang="en-US" sz="2100" dirty="0" err="1">
                <a:latin typeface="Lato" charset="0"/>
                <a:ea typeface="Lato" charset="0"/>
                <a:cs typeface="Lato" charset="0"/>
              </a:rPr>
              <a:t>Duin</a:t>
            </a:r>
            <a:r>
              <a:rPr lang="en-US" sz="2100" dirty="0">
                <a:latin typeface="Lato" charset="0"/>
                <a:ea typeface="Lato" charset="0"/>
                <a:cs typeface="Lato" charset="0"/>
              </a:rPr>
              <a:t>, </a:t>
            </a:r>
            <a:r>
              <a:rPr lang="en-US" sz="2100" i="1" dirty="0">
                <a:latin typeface="Lato" charset="0"/>
                <a:ea typeface="Lato" charset="0"/>
                <a:cs typeface="Lato" charset="0"/>
              </a:rPr>
              <a:t>ReaxFF Reactive Force Field Simulations on the Influence of Teflon on Electrolyte Decomposition during Li/SWCNT Anode Discharge in Lithium-Sulfur Batteries</a:t>
            </a:r>
            <a:r>
              <a:rPr lang="en-US" sz="2100" dirty="0">
                <a:latin typeface="Lato" charset="0"/>
                <a:ea typeface="Lato" charset="0"/>
                <a:cs typeface="Lato" charset="0"/>
              </a:rPr>
              <a:t>, </a:t>
            </a:r>
            <a:r>
              <a:rPr lang="en-US" sz="2100" dirty="0">
                <a:latin typeface="Lato" charset="0"/>
                <a:ea typeface="Lato" charset="0"/>
                <a:cs typeface="Lato" charset="0"/>
                <a:hlinkClick r:id="rId4"/>
              </a:rPr>
              <a:t>J. </a:t>
            </a:r>
            <a:r>
              <a:rPr lang="en-US" sz="2100" dirty="0" err="1">
                <a:latin typeface="Lato" charset="0"/>
                <a:ea typeface="Lato" charset="0"/>
                <a:cs typeface="Lato" charset="0"/>
                <a:hlinkClick r:id="rId4"/>
              </a:rPr>
              <a:t>Electrochem</a:t>
            </a:r>
            <a:r>
              <a:rPr lang="en-US" sz="2100" dirty="0">
                <a:latin typeface="Lato" charset="0"/>
                <a:ea typeface="Lato" charset="0"/>
                <a:cs typeface="Lato" charset="0"/>
                <a:hlinkClick r:id="rId4"/>
              </a:rPr>
              <a:t>. Soc. </a:t>
            </a:r>
            <a:r>
              <a:rPr lang="en-US" sz="2100" b="1" dirty="0">
                <a:latin typeface="Lato" charset="0"/>
                <a:ea typeface="Lato" charset="0"/>
                <a:cs typeface="Lato" charset="0"/>
                <a:hlinkClick r:id="rId4"/>
              </a:rPr>
              <a:t>161</a:t>
            </a:r>
            <a:r>
              <a:rPr lang="en-US" sz="2100" dirty="0">
                <a:latin typeface="Lato" charset="0"/>
                <a:ea typeface="Lato" charset="0"/>
                <a:cs typeface="Lato" charset="0"/>
                <a:hlinkClick r:id="rId4"/>
              </a:rPr>
              <a:t>, E3009-E3014 (2014). </a:t>
            </a:r>
            <a:endParaRPr lang="en-US" sz="2100" dirty="0">
              <a:latin typeface="Lato" charset="0"/>
              <a:ea typeface="Lato" charset="0"/>
              <a:cs typeface="Lato" charset="0"/>
            </a:endParaRPr>
          </a:p>
        </p:txBody>
      </p:sp>
      <p:sp>
        <p:nvSpPr>
          <p:cNvPr id="10" name="Rectangle 9"/>
          <p:cNvSpPr/>
          <p:nvPr/>
        </p:nvSpPr>
        <p:spPr>
          <a:xfrm>
            <a:off x="11974830" y="7780022"/>
            <a:ext cx="6060282" cy="2123658"/>
          </a:xfrm>
          <a:prstGeom prst="rect">
            <a:avLst/>
          </a:prstGeom>
        </p:spPr>
        <p:txBody>
          <a:bodyPr wrap="square">
            <a:spAutoFit/>
          </a:bodyPr>
          <a:lstStyle/>
          <a:p>
            <a:pPr algn="l"/>
            <a:r>
              <a:rPr lang="en-US" sz="3300" dirty="0">
                <a:solidFill>
                  <a:srgbClr val="FF941E"/>
                </a:solidFill>
                <a:latin typeface="Lato Medium" pitchFamily="34" charset="0"/>
                <a:ea typeface="Lato Medium" pitchFamily="34" charset="0"/>
                <a:cs typeface="Lato Medium" pitchFamily="34" charset="0"/>
              </a:rPr>
              <a:t>Teflon</a:t>
            </a:r>
            <a:r>
              <a:rPr lang="en-US" sz="3300" dirty="0">
                <a:latin typeface="Lato Medium" pitchFamily="34" charset="0"/>
                <a:ea typeface="Lato Medium" pitchFamily="34" charset="0"/>
                <a:cs typeface="Lato Medium" pitchFamily="34" charset="0"/>
              </a:rPr>
              <a:t> coating acts as buffer for Li-S batteries, reducing thermal electrolyte decomposition</a:t>
            </a:r>
          </a:p>
        </p:txBody>
      </p:sp>
      <p:sp>
        <p:nvSpPr>
          <p:cNvPr id="11" name="Rectangle 10"/>
          <p:cNvSpPr/>
          <p:nvPr/>
        </p:nvSpPr>
        <p:spPr>
          <a:xfrm>
            <a:off x="1054849" y="1674682"/>
            <a:ext cx="14718506" cy="1200329"/>
          </a:xfrm>
          <a:prstGeom prst="rect">
            <a:avLst/>
          </a:prstGeom>
        </p:spPr>
        <p:txBody>
          <a:bodyPr wrap="square">
            <a:spAutoFit/>
          </a:bodyPr>
          <a:lstStyle/>
          <a:p>
            <a:pPr algn="l"/>
            <a:r>
              <a:rPr lang="en-US" sz="3600" dirty="0">
                <a:latin typeface="Lato Medium" pitchFamily="34" charset="0"/>
                <a:ea typeface="Lato Medium" pitchFamily="34" charset="0"/>
                <a:cs typeface="Lato Medium" pitchFamily="34" charset="0"/>
              </a:rPr>
              <a:t>Temperature profiles at 10ps after discharge from Li-SWCNT electrode (blue 60 K, red &gt;1000 K)</a:t>
            </a:r>
          </a:p>
        </p:txBody>
      </p:sp>
      <p:sp>
        <p:nvSpPr>
          <p:cNvPr id="12" name="Rectangle 11"/>
          <p:cNvSpPr/>
          <p:nvPr/>
        </p:nvSpPr>
        <p:spPr>
          <a:xfrm>
            <a:off x="1820004" y="10477902"/>
            <a:ext cx="1680268" cy="715581"/>
          </a:xfrm>
          <a:prstGeom prst="rect">
            <a:avLst/>
          </a:prstGeom>
        </p:spPr>
        <p:txBody>
          <a:bodyPr wrap="none">
            <a:spAutoFit/>
          </a:bodyPr>
          <a:lstStyle/>
          <a:p>
            <a:r>
              <a:rPr lang="en-US" sz="4050" b="1" dirty="0">
                <a:solidFill>
                  <a:srgbClr val="FF941E"/>
                </a:solidFill>
                <a:latin typeface="Lato" charset="0"/>
                <a:ea typeface="Lato" charset="0"/>
                <a:cs typeface="Lato" charset="0"/>
              </a:rPr>
              <a:t>Teflon</a:t>
            </a:r>
            <a:endParaRPr lang="en-US" sz="3750" b="1" dirty="0"/>
          </a:p>
        </p:txBody>
      </p:sp>
      <p:cxnSp>
        <p:nvCxnSpPr>
          <p:cNvPr id="13" name="Straight Arrow Connector 12"/>
          <p:cNvCxnSpPr/>
          <p:nvPr/>
        </p:nvCxnSpPr>
        <p:spPr>
          <a:xfrm flipV="1">
            <a:off x="2786063" y="9841290"/>
            <a:ext cx="0" cy="685330"/>
          </a:xfrm>
          <a:prstGeom prst="straightConnector1">
            <a:avLst/>
          </a:prstGeom>
          <a:noFill/>
          <a:ln w="104775" cap="flat">
            <a:solidFill>
              <a:srgbClr val="FF941E"/>
            </a:solidFill>
            <a:prstDash val="solid"/>
            <a:miter lim="400000"/>
            <a:tailEnd type="triangle" w="lg" len="med"/>
          </a:ln>
          <a:effectLst/>
          <a:sp3d/>
        </p:spPr>
        <p:style>
          <a:lnRef idx="0">
            <a:scrgbClr r="0" g="0" b="0"/>
          </a:lnRef>
          <a:fillRef idx="0">
            <a:scrgbClr r="0" g="0" b="0"/>
          </a:fillRef>
          <a:effectRef idx="0">
            <a:scrgbClr r="0" g="0" b="0"/>
          </a:effectRef>
          <a:fontRef idx="none"/>
        </p:style>
      </p:cxnSp>
      <p:sp>
        <p:nvSpPr>
          <p:cNvPr id="15" name="Title 13"/>
          <p:cNvSpPr>
            <a:spLocks noGrp="1"/>
          </p:cNvSpPr>
          <p:nvPr>
            <p:ph type="title"/>
          </p:nvPr>
        </p:nvSpPr>
        <p:spPr>
          <a:xfrm>
            <a:off x="0" y="42074"/>
            <a:ext cx="18288000" cy="1223204"/>
          </a:xfrm>
        </p:spPr>
        <p:txBody>
          <a:bodyPr>
            <a:noAutofit/>
          </a:bodyPr>
          <a:lstStyle/>
          <a:p>
            <a:r>
              <a:rPr lang="en-US" sz="6000" b="1" dirty="0"/>
              <a:t>Teflon protects electrolyte in Li </a:t>
            </a:r>
            <a:r>
              <a:rPr lang="en-US" sz="6000" b="1" dirty="0" smtClean="0"/>
              <a:t>battery</a:t>
            </a:r>
            <a:endParaRPr lang="en-US" sz="6000" b="1" dirty="0"/>
          </a:p>
        </p:txBody>
      </p:sp>
      <p:sp>
        <p:nvSpPr>
          <p:cNvPr id="16" name="TextBox 15"/>
          <p:cNvSpPr txBox="1"/>
          <p:nvPr/>
        </p:nvSpPr>
        <p:spPr>
          <a:xfrm>
            <a:off x="11974830" y="3977825"/>
            <a:ext cx="3489738" cy="1808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r" defTabSz="619125"/>
            <a:r>
              <a:rPr lang="en-US" sz="3750" dirty="0">
                <a:solidFill>
                  <a:schemeClr val="tx1"/>
                </a:solidFill>
                <a:latin typeface="Lato Medium" pitchFamily="34" charset="0"/>
                <a:ea typeface="Lato Medium" pitchFamily="34" charset="0"/>
                <a:cs typeface="Lato Medium" pitchFamily="34" charset="0"/>
              </a:rPr>
              <a:t>High T gradient:</a:t>
            </a:r>
          </a:p>
          <a:p>
            <a:pPr algn="r" defTabSz="619125"/>
            <a:r>
              <a:rPr lang="en-US" sz="3750" dirty="0">
                <a:solidFill>
                  <a:srgbClr val="FF0000"/>
                </a:solidFill>
                <a:latin typeface="Lato Medium" pitchFamily="34" charset="0"/>
                <a:ea typeface="Lato Medium" pitchFamily="34" charset="0"/>
                <a:cs typeface="Lato Medium" pitchFamily="34" charset="0"/>
              </a:rPr>
              <a:t>1130 K</a:t>
            </a:r>
          </a:p>
          <a:p>
            <a:pPr algn="r" defTabSz="619125"/>
            <a:r>
              <a:rPr lang="en-US" sz="3750" dirty="0">
                <a:solidFill>
                  <a:schemeClr val="accent3">
                    <a:lumMod val="50000"/>
                  </a:schemeClr>
                </a:solidFill>
                <a:latin typeface="Lato Medium" pitchFamily="34" charset="0"/>
                <a:ea typeface="Lato Medium" pitchFamily="34" charset="0"/>
                <a:cs typeface="Lato Medium" pitchFamily="34" charset="0"/>
              </a:rPr>
              <a:t>60 K</a:t>
            </a:r>
          </a:p>
        </p:txBody>
      </p:sp>
    </p:spTree>
    <p:extLst>
      <p:ext uri="{BB962C8B-B14F-4D97-AF65-F5344CB8AC3E}">
        <p14:creationId xmlns:p14="http://schemas.microsoft.com/office/powerpoint/2010/main" val="1125679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917977" y="1442575"/>
            <a:ext cx="15118846" cy="1246495"/>
          </a:xfrm>
          <a:prstGeom prst="rect">
            <a:avLst/>
          </a:prstGeom>
        </p:spPr>
        <p:txBody>
          <a:bodyPr wrap="square">
            <a:spAutoFit/>
          </a:bodyPr>
          <a:lstStyle/>
          <a:p>
            <a:pPr algn="l"/>
            <a:r>
              <a:rPr lang="en-US" sz="3750">
                <a:solidFill>
                  <a:prstClr val="black"/>
                </a:solidFill>
                <a:latin typeface="Arial" panose="020B0604020202020204" pitchFamily="34" charset="0"/>
                <a:cs typeface="Arial" panose="020B0604020202020204" pitchFamily="34" charset="0"/>
              </a:rPr>
              <a:t>Teflon </a:t>
            </a:r>
            <a:r>
              <a:rPr lang="en-US" sz="3750" dirty="0">
                <a:solidFill>
                  <a:prstClr val="black"/>
                </a:solidFill>
                <a:latin typeface="Arial" panose="020B0604020202020204" pitchFamily="34" charset="0"/>
                <a:cs typeface="Arial" panose="020B0604020202020204" pitchFamily="34" charset="0"/>
              </a:rPr>
              <a:t>layer on anode-electrolyte interface significantly reduces lithium reactivity and diffusion through the electrolyte phase</a:t>
            </a:r>
            <a:endParaRPr lang="en-US" sz="3750" dirty="0"/>
          </a:p>
        </p:txBody>
      </p:sp>
      <p:sp>
        <p:nvSpPr>
          <p:cNvPr id="29" name="Rectangle 28"/>
          <p:cNvSpPr/>
          <p:nvPr/>
        </p:nvSpPr>
        <p:spPr>
          <a:xfrm>
            <a:off x="1058786" y="11511455"/>
            <a:ext cx="16094869" cy="553998"/>
          </a:xfrm>
          <a:prstGeom prst="rect">
            <a:avLst/>
          </a:prstGeom>
        </p:spPr>
        <p:txBody>
          <a:bodyPr wrap="square">
            <a:spAutoFit/>
          </a:bodyPr>
          <a:lstStyle/>
          <a:p>
            <a:r>
              <a:rPr lang="en-US" sz="3000" dirty="0">
                <a:latin typeface="Lato Medium" pitchFamily="34" charset="0"/>
                <a:ea typeface="Lato Medium" pitchFamily="34" charset="0"/>
                <a:cs typeface="Lato Medium" pitchFamily="34" charset="0"/>
                <a:hlinkClick r:id="rId3"/>
              </a:rPr>
              <a:t>J. </a:t>
            </a:r>
            <a:r>
              <a:rPr lang="en-US" sz="3000" dirty="0" err="1">
                <a:latin typeface="Lato Medium" pitchFamily="34" charset="0"/>
                <a:ea typeface="Lato Medium" pitchFamily="34" charset="0"/>
                <a:cs typeface="Lato Medium" pitchFamily="34" charset="0"/>
                <a:hlinkClick r:id="rId3"/>
              </a:rPr>
              <a:t>Electrochem</a:t>
            </a:r>
            <a:r>
              <a:rPr lang="en-US" sz="3000" dirty="0">
                <a:latin typeface="Lato Medium" pitchFamily="34" charset="0"/>
                <a:ea typeface="Lato Medium" pitchFamily="34" charset="0"/>
                <a:cs typeface="Lato Medium" pitchFamily="34" charset="0"/>
                <a:hlinkClick r:id="rId3"/>
              </a:rPr>
              <a:t>. Soc. </a:t>
            </a:r>
            <a:r>
              <a:rPr lang="en-US" sz="3000" b="1" dirty="0">
                <a:latin typeface="Lato Medium" pitchFamily="34" charset="0"/>
                <a:ea typeface="Lato Medium" pitchFamily="34" charset="0"/>
                <a:cs typeface="Lato Medium" pitchFamily="34" charset="0"/>
                <a:hlinkClick r:id="rId3"/>
              </a:rPr>
              <a:t>161</a:t>
            </a:r>
            <a:r>
              <a:rPr lang="en-US" sz="3000" dirty="0">
                <a:latin typeface="Lato Medium" pitchFamily="34" charset="0"/>
                <a:ea typeface="Lato Medium" pitchFamily="34" charset="0"/>
                <a:cs typeface="Lato Medium" pitchFamily="34" charset="0"/>
                <a:hlinkClick r:id="rId3"/>
              </a:rPr>
              <a:t>, E3009-E3014 (2014). </a:t>
            </a:r>
            <a:endParaRPr lang="en-US" sz="3000" dirty="0">
              <a:latin typeface="Lato Medium" pitchFamily="34" charset="0"/>
              <a:ea typeface="Lato Medium" pitchFamily="34" charset="0"/>
              <a:cs typeface="Lato Medium" pitchFamily="34" charset="0"/>
            </a:endParaRPr>
          </a:p>
        </p:txBody>
      </p:sp>
      <p:sp>
        <p:nvSpPr>
          <p:cNvPr id="32" name="Title 13"/>
          <p:cNvSpPr>
            <a:spLocks noGrp="1"/>
          </p:cNvSpPr>
          <p:nvPr>
            <p:ph type="title"/>
          </p:nvPr>
        </p:nvSpPr>
        <p:spPr>
          <a:xfrm>
            <a:off x="0" y="42074"/>
            <a:ext cx="18288000" cy="1223204"/>
          </a:xfrm>
        </p:spPr>
        <p:txBody>
          <a:bodyPr>
            <a:noAutofit/>
          </a:bodyPr>
          <a:lstStyle/>
          <a:p>
            <a:r>
              <a:rPr lang="en-US" sz="6000" b="1" dirty="0"/>
              <a:t>Teflon protects electrolyte in Li </a:t>
            </a:r>
            <a:r>
              <a:rPr lang="en-US" sz="6000" b="1" dirty="0" smtClean="0"/>
              <a:t>battery</a:t>
            </a:r>
            <a:endParaRPr lang="en-US" sz="6000" b="1" dirty="0"/>
          </a:p>
        </p:txBody>
      </p:sp>
      <p:pic>
        <p:nvPicPr>
          <p:cNvPr id="3" name="Picture 2"/>
          <p:cNvPicPr>
            <a:picLocks noChangeAspect="1"/>
          </p:cNvPicPr>
          <p:nvPr/>
        </p:nvPicPr>
        <p:blipFill>
          <a:blip r:embed="rId4"/>
          <a:stretch>
            <a:fillRect/>
          </a:stretch>
        </p:blipFill>
        <p:spPr>
          <a:xfrm>
            <a:off x="704850" y="3263900"/>
            <a:ext cx="16878300" cy="7188200"/>
          </a:xfrm>
          <a:prstGeom prst="rect">
            <a:avLst/>
          </a:prstGeom>
        </p:spPr>
      </p:pic>
    </p:spTree>
    <p:extLst>
      <p:ext uri="{BB962C8B-B14F-4D97-AF65-F5344CB8AC3E}">
        <p14:creationId xmlns:p14="http://schemas.microsoft.com/office/powerpoint/2010/main" val="584594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Rectangle 9"/>
          <p:cNvSpPr>
            <a:spLocks noChangeArrowheads="1"/>
          </p:cNvSpPr>
          <p:nvPr/>
        </p:nvSpPr>
        <p:spPr bwMode="auto">
          <a:xfrm>
            <a:off x="1122498" y="11280258"/>
            <a:ext cx="158524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en-US" sz="3200" dirty="0">
                <a:latin typeface="Lato" charset="0"/>
                <a:ea typeface="Lato" charset="0"/>
                <a:cs typeface="Lato" charset="0"/>
              </a:rPr>
              <a:t>R. </a:t>
            </a:r>
            <a:r>
              <a:rPr lang="en-US" altLang="en-US" sz="3200" dirty="0" err="1">
                <a:latin typeface="Lato" charset="0"/>
                <a:ea typeface="Lato" charset="0"/>
                <a:cs typeface="Lato" charset="0"/>
              </a:rPr>
              <a:t>Xiong</a:t>
            </a:r>
            <a:r>
              <a:rPr lang="en-US" altLang="en-US" sz="3200" dirty="0">
                <a:latin typeface="Lato" charset="0"/>
                <a:ea typeface="Lato" charset="0"/>
                <a:cs typeface="Lato" charset="0"/>
              </a:rPr>
              <a:t>, S. I. Sandler, and R. I. Burnett, </a:t>
            </a:r>
            <a:r>
              <a:rPr lang="en-US" altLang="en-US" sz="3200" i="1" dirty="0">
                <a:latin typeface="Lato" charset="0"/>
                <a:ea typeface="Lato" charset="0"/>
                <a:cs typeface="Lato" charset="0"/>
              </a:rPr>
              <a:t>An Improvement to COSMO-SAC for Predicting Thermodynamic Properties</a:t>
            </a:r>
            <a:r>
              <a:rPr lang="en-US" altLang="en-US" sz="3200" dirty="0">
                <a:latin typeface="Lato" charset="0"/>
                <a:ea typeface="Lato" charset="0"/>
                <a:cs typeface="Lato" charset="0"/>
              </a:rPr>
              <a:t>, </a:t>
            </a:r>
            <a:r>
              <a:rPr lang="en-US" altLang="en-US" sz="3200" dirty="0" smtClean="0">
                <a:latin typeface="Lato" charset="0"/>
                <a:ea typeface="Lato" charset="0"/>
                <a:cs typeface="Lato" charset="0"/>
                <a:hlinkClick r:id=""/>
              </a:rPr>
              <a:t>Ind</a:t>
            </a:r>
            <a:r>
              <a:rPr lang="en-US" altLang="en-US" sz="3200" dirty="0">
                <a:latin typeface="Lato" charset="0"/>
                <a:ea typeface="Lato" charset="0"/>
                <a:cs typeface="Lato" charset="0"/>
                <a:hlinkClick r:id="rId3"/>
              </a:rPr>
              <a:t>. Eng. Chem. Res., </a:t>
            </a:r>
            <a:r>
              <a:rPr lang="en-US" altLang="en-US" sz="3200" b="1" dirty="0">
                <a:latin typeface="Lato" charset="0"/>
                <a:ea typeface="Lato" charset="0"/>
                <a:cs typeface="Lato" charset="0"/>
                <a:hlinkClick r:id="rId3"/>
              </a:rPr>
              <a:t>53</a:t>
            </a:r>
            <a:r>
              <a:rPr lang="en-US" altLang="en-US" sz="3200" dirty="0">
                <a:latin typeface="Lato" charset="0"/>
                <a:ea typeface="Lato" charset="0"/>
                <a:cs typeface="Lato" charset="0"/>
                <a:hlinkClick r:id="rId3"/>
              </a:rPr>
              <a:t>, 8265–8278 (2014)</a:t>
            </a:r>
            <a:r>
              <a:rPr lang="en-US" altLang="en-US" sz="3200" dirty="0">
                <a:latin typeface="Lato" charset="0"/>
                <a:ea typeface="Lato" charset="0"/>
                <a:cs typeface="Lato" charset="0"/>
              </a:rPr>
              <a:t>.</a:t>
            </a:r>
          </a:p>
        </p:txBody>
      </p:sp>
      <p:sp>
        <p:nvSpPr>
          <p:cNvPr id="156676" name="Rectangle 10"/>
          <p:cNvSpPr>
            <a:spLocks noChangeArrowheads="1"/>
          </p:cNvSpPr>
          <p:nvPr/>
        </p:nvSpPr>
        <p:spPr bwMode="auto">
          <a:xfrm>
            <a:off x="1183489" y="1933196"/>
            <a:ext cx="15203201" cy="26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eaLnBrk="1" hangingPunct="1"/>
            <a:r>
              <a:rPr lang="en-US" altLang="en-US" sz="4050" dirty="0">
                <a:latin typeface="Lato" charset="0"/>
                <a:ea typeface="Lato" charset="0"/>
                <a:cs typeface="Lato" charset="0"/>
              </a:rPr>
              <a:t>Includes dispersive mixture interaction:</a:t>
            </a:r>
          </a:p>
          <a:p>
            <a:pPr algn="l" eaLnBrk="1" hangingPunct="1"/>
            <a:r>
              <a:rPr lang="en-US" altLang="en-US" sz="4050" dirty="0">
                <a:latin typeface="Lato" charset="0"/>
                <a:ea typeface="Lato" charset="0"/>
                <a:cs typeface="Lato" charset="0"/>
              </a:rPr>
              <a:t>Reduces </a:t>
            </a:r>
            <a:r>
              <a:rPr lang="en-US" altLang="en-US" sz="4050" dirty="0" err="1">
                <a:latin typeface="Lato" charset="0"/>
                <a:ea typeface="Lato" charset="0"/>
                <a:cs typeface="Lato" charset="0"/>
              </a:rPr>
              <a:t>logP</a:t>
            </a:r>
            <a:r>
              <a:rPr lang="en-US" altLang="en-US" sz="4050" dirty="0">
                <a:latin typeface="Lato" charset="0"/>
                <a:ea typeface="Lato" charset="0"/>
                <a:cs typeface="Lato" charset="0"/>
              </a:rPr>
              <a:t> errors by 10% vs 2010 (992 OW, 829 water-others</a:t>
            </a:r>
            <a:r>
              <a:rPr lang="en-US" altLang="en-US" sz="4050" dirty="0" smtClean="0">
                <a:latin typeface="Lato" charset="0"/>
                <a:ea typeface="Lato" charset="0"/>
                <a:cs typeface="Lato" charset="0"/>
              </a:rPr>
              <a:t>)</a:t>
            </a:r>
          </a:p>
          <a:p>
            <a:pPr algn="l" hangingPunct="1"/>
            <a:r>
              <a:rPr lang="en-US" altLang="en-US" sz="4400" dirty="0">
                <a:latin typeface="Lato" charset="0"/>
                <a:ea typeface="Lato" charset="0"/>
                <a:cs typeface="Lato" charset="0"/>
              </a:rPr>
              <a:t>Also improved VLE </a:t>
            </a:r>
            <a:r>
              <a:rPr lang="en-US" altLang="en-US" sz="4400" dirty="0" smtClean="0">
                <a:latin typeface="Lato" charset="0"/>
                <a:ea typeface="Lato" charset="0"/>
                <a:cs typeface="Lato" charset="0"/>
              </a:rPr>
              <a:t>predictions</a:t>
            </a:r>
            <a:endParaRPr lang="en-US" altLang="en-US" sz="4050" dirty="0">
              <a:latin typeface="Lato" charset="0"/>
              <a:ea typeface="Lato" charset="0"/>
              <a:cs typeface="Lato" charset="0"/>
            </a:endParaRPr>
          </a:p>
          <a:p>
            <a:pPr algn="l" eaLnBrk="1" hangingPunct="1"/>
            <a:endParaRPr lang="en-US" altLang="en-US" sz="4050" dirty="0">
              <a:latin typeface="Lato" charset="0"/>
              <a:ea typeface="Lato" charset="0"/>
              <a:cs typeface="Lato" charset="0"/>
            </a:endParaRPr>
          </a:p>
        </p:txBody>
      </p:sp>
      <p:pic>
        <p:nvPicPr>
          <p:cNvPr id="156677" name="Picture 2" descr="http://pubs.acs.org/appl/literatum/publisher/achs/journals/content/iecred/2014/iecred.2014.53.issue-19/ie404410v/production/pdfimages_v02/master.img-001.jpg"/>
          <p:cNvPicPr>
            <a:picLocks noChangeAspect="1" noChangeArrowheads="1"/>
          </p:cNvPicPr>
          <p:nvPr/>
        </p:nvPicPr>
        <p:blipFill>
          <a:blip r:embed="rId4" cstate="print">
            <a:extLst>
              <a:ext uri="{28A0092B-C50C-407E-A947-70E740481C1C}">
                <a14:useLocalDpi xmlns:a14="http://schemas.microsoft.com/office/drawing/2010/main" val="0"/>
              </a:ext>
            </a:extLst>
          </a:blip>
          <a:srcRect t="57124"/>
          <a:stretch>
            <a:fillRect/>
          </a:stretch>
        </p:blipFill>
        <p:spPr bwMode="auto">
          <a:xfrm>
            <a:off x="1183489" y="5112784"/>
            <a:ext cx="15325184" cy="537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3"/>
          <p:cNvSpPr txBox="1">
            <a:spLocks/>
          </p:cNvSpPr>
          <p:nvPr/>
        </p:nvSpPr>
        <p:spPr>
          <a:xfrm>
            <a:off x="235232" y="238495"/>
            <a:ext cx="16977732" cy="1328306"/>
          </a:xfrm>
          <a:prstGeom prst="rect">
            <a:avLst/>
          </a:prstGeom>
        </p:spPr>
        <p:txBody>
          <a:bodyPr>
            <a:normAutofit fontScale="975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COSMO-SAC ADF-2013</a:t>
            </a:r>
          </a:p>
        </p:txBody>
      </p:sp>
    </p:spTree>
    <p:extLst>
      <p:ext uri="{BB962C8B-B14F-4D97-AF65-F5344CB8AC3E}">
        <p14:creationId xmlns:p14="http://schemas.microsoft.com/office/powerpoint/2010/main" val="168157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06" name="Picture 6" descr="http://www.scm.com/sites/default/files/resize/pictures/highlights/COSMO-SAC-2013_VLE-700x369.png"/>
          <p:cNvPicPr>
            <a:picLocks noChangeAspect="1" noChangeArrowheads="1"/>
          </p:cNvPicPr>
          <p:nvPr/>
        </p:nvPicPr>
        <p:blipFill>
          <a:blip r:embed="rId3" cstate="print"/>
          <a:srcRect r="34286"/>
          <a:stretch>
            <a:fillRect/>
          </a:stretch>
        </p:blipFill>
        <p:spPr bwMode="auto">
          <a:xfrm>
            <a:off x="-363128" y="1717171"/>
            <a:ext cx="9049928" cy="7259854"/>
          </a:xfrm>
          <a:prstGeom prst="rect">
            <a:avLst/>
          </a:prstGeom>
          <a:noFill/>
        </p:spPr>
      </p:pic>
      <p:pic>
        <p:nvPicPr>
          <p:cNvPr id="9" name="Picture 6" descr="http://www.scm.com/sites/default/files/resize/pictures/highlights/COSMO-SAC-2013_VLE-700x369.png"/>
          <p:cNvPicPr>
            <a:picLocks noChangeAspect="1" noChangeArrowheads="1"/>
          </p:cNvPicPr>
          <p:nvPr/>
        </p:nvPicPr>
        <p:blipFill>
          <a:blip r:embed="rId3" cstate="print"/>
          <a:srcRect l="65829" t="31220" b="41626"/>
          <a:stretch>
            <a:fillRect/>
          </a:stretch>
        </p:blipFill>
        <p:spPr bwMode="auto">
          <a:xfrm>
            <a:off x="5269408" y="8455595"/>
            <a:ext cx="3417392" cy="1431578"/>
          </a:xfrm>
          <a:prstGeom prst="rect">
            <a:avLst/>
          </a:prstGeom>
          <a:noFill/>
        </p:spPr>
      </p:pic>
      <p:sp>
        <p:nvSpPr>
          <p:cNvPr id="11" name="Rectangle 10"/>
          <p:cNvSpPr/>
          <p:nvPr/>
        </p:nvSpPr>
        <p:spPr>
          <a:xfrm>
            <a:off x="648463" y="8619572"/>
            <a:ext cx="4158511" cy="584775"/>
          </a:xfrm>
          <a:prstGeom prst="rect">
            <a:avLst/>
          </a:prstGeom>
        </p:spPr>
        <p:txBody>
          <a:bodyPr wrap="none">
            <a:spAutoFit/>
          </a:bodyPr>
          <a:lstStyle/>
          <a:p>
            <a:r>
              <a:rPr lang="en-US" sz="3200" dirty="0">
                <a:latin typeface="Lato" charset="0"/>
                <a:ea typeface="Lato" charset="0"/>
                <a:cs typeface="Lato" charset="0"/>
              </a:rPr>
              <a:t>water/acetone (373K)</a:t>
            </a:r>
          </a:p>
        </p:txBody>
      </p:sp>
      <p:pic>
        <p:nvPicPr>
          <p:cNvPr id="2" name="Picture 1"/>
          <p:cNvPicPr>
            <a:picLocks noChangeAspect="1"/>
          </p:cNvPicPr>
          <p:nvPr/>
        </p:nvPicPr>
        <p:blipFill>
          <a:blip r:embed="rId4" cstate="print"/>
          <a:stretch>
            <a:fillRect/>
          </a:stretch>
        </p:blipFill>
        <p:spPr>
          <a:xfrm>
            <a:off x="9459417" y="2292315"/>
            <a:ext cx="8828584" cy="6414194"/>
          </a:xfrm>
          <a:prstGeom prst="rect">
            <a:avLst/>
          </a:prstGeom>
        </p:spPr>
      </p:pic>
      <p:sp>
        <p:nvSpPr>
          <p:cNvPr id="3" name="Rectangle 2"/>
          <p:cNvSpPr/>
          <p:nvPr/>
        </p:nvSpPr>
        <p:spPr>
          <a:xfrm>
            <a:off x="12562025" y="2292315"/>
            <a:ext cx="184731" cy="1246495"/>
          </a:xfrm>
          <a:prstGeom prst="rect">
            <a:avLst/>
          </a:prstGeom>
          <a:solidFill>
            <a:schemeClr val="bg1"/>
          </a:solidFill>
        </p:spPr>
        <p:txBody>
          <a:bodyPr wrap="none" rtlCol="0" anchor="ctr">
            <a:spAutoFit/>
          </a:bodyPr>
          <a:lstStyle/>
          <a:p>
            <a:pPr algn="ctr"/>
            <a:endParaRPr lang="en-US" sz="7500" dirty="0"/>
          </a:p>
        </p:txBody>
      </p:sp>
      <p:sp>
        <p:nvSpPr>
          <p:cNvPr id="4" name="Rectangle 3"/>
          <p:cNvSpPr/>
          <p:nvPr/>
        </p:nvSpPr>
        <p:spPr>
          <a:xfrm>
            <a:off x="9830432" y="8619572"/>
            <a:ext cx="5832648" cy="584775"/>
          </a:xfrm>
          <a:prstGeom prst="rect">
            <a:avLst/>
          </a:prstGeom>
        </p:spPr>
        <p:txBody>
          <a:bodyPr wrap="square">
            <a:spAutoFit/>
          </a:bodyPr>
          <a:lstStyle/>
          <a:p>
            <a:r>
              <a:rPr lang="en-US" sz="3200" dirty="0">
                <a:latin typeface="Lato" charset="0"/>
                <a:ea typeface="Lato" charset="0"/>
                <a:cs typeface="Lato" charset="0"/>
              </a:rPr>
              <a:t>hexane/ethyl acetate (333.15K)</a:t>
            </a:r>
          </a:p>
        </p:txBody>
      </p:sp>
      <p:sp>
        <p:nvSpPr>
          <p:cNvPr id="12" name="Title 3"/>
          <p:cNvSpPr txBox="1">
            <a:spLocks/>
          </p:cNvSpPr>
          <p:nvPr/>
        </p:nvSpPr>
        <p:spPr>
          <a:xfrm>
            <a:off x="614515" y="388865"/>
            <a:ext cx="16977732" cy="1328306"/>
          </a:xfrm>
          <a:prstGeom prst="rect">
            <a:avLst/>
          </a:prstGeom>
        </p:spPr>
        <p:txBody>
          <a:bodyPr>
            <a:normAutofit fontScale="90000"/>
          </a:bodyPr>
          <a:lstStyle>
            <a:lvl1pPr marL="0" marR="0" indent="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1pPr>
            <a:lvl2pPr marL="0" marR="0" indent="228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2pPr>
            <a:lvl3pPr marL="0" marR="0" indent="457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3pPr>
            <a:lvl4pPr marL="0" marR="0" indent="685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4pPr>
            <a:lvl5pPr marL="0" marR="0" indent="9144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5pPr>
            <a:lvl6pPr marL="0" marR="0" indent="11430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6pPr>
            <a:lvl7pPr marL="0" marR="0" indent="13716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7pPr>
            <a:lvl8pPr marL="0" marR="0" indent="16002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8pPr>
            <a:lvl9pPr marL="0" marR="0" indent="1828800" algn="ctr" defTabSz="825500" latinLnBrk="0">
              <a:lnSpc>
                <a:spcPct val="100000"/>
              </a:lnSpc>
              <a:spcBef>
                <a:spcPts val="0"/>
              </a:spcBef>
              <a:spcAft>
                <a:spcPts val="0"/>
              </a:spcAft>
              <a:buClrTx/>
              <a:buSzTx/>
              <a:buFontTx/>
              <a:buNone/>
              <a:tabLst/>
              <a:defRPr sz="11200" b="0" i="0" u="none" strike="noStrike" cap="none" spc="0" baseline="0">
                <a:ln>
                  <a:noFill/>
                </a:ln>
                <a:solidFill>
                  <a:srgbClr val="FF931E"/>
                </a:solidFill>
                <a:uFillTx/>
                <a:latin typeface="Lato Black"/>
                <a:ea typeface="Lato Black"/>
                <a:cs typeface="Lato Black"/>
                <a:sym typeface="Lato Black"/>
              </a:defRPr>
            </a:lvl9pPr>
          </a:lstStyle>
          <a:p>
            <a:pPr hangingPunct="1"/>
            <a:r>
              <a:rPr lang="en-US" sz="7575" dirty="0"/>
              <a:t>COSMO-SAC ADF-2013: improved VLE</a:t>
            </a:r>
          </a:p>
        </p:txBody>
      </p:sp>
      <p:sp>
        <p:nvSpPr>
          <p:cNvPr id="13" name="Rectangle 9"/>
          <p:cNvSpPr>
            <a:spLocks noChangeArrowheads="1"/>
          </p:cNvSpPr>
          <p:nvPr/>
        </p:nvSpPr>
        <p:spPr bwMode="auto">
          <a:xfrm>
            <a:off x="1483180" y="10408435"/>
            <a:ext cx="158524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en-US" sz="3200" dirty="0">
                <a:latin typeface="Lato" charset="0"/>
                <a:ea typeface="Lato" charset="0"/>
                <a:cs typeface="Lato" charset="0"/>
              </a:rPr>
              <a:t>R. </a:t>
            </a:r>
            <a:r>
              <a:rPr lang="en-US" altLang="en-US" sz="3200" dirty="0" err="1">
                <a:latin typeface="Lato" charset="0"/>
                <a:ea typeface="Lato" charset="0"/>
                <a:cs typeface="Lato" charset="0"/>
              </a:rPr>
              <a:t>Xiong</a:t>
            </a:r>
            <a:r>
              <a:rPr lang="en-US" altLang="en-US" sz="3200" dirty="0">
                <a:latin typeface="Lato" charset="0"/>
                <a:ea typeface="Lato" charset="0"/>
                <a:cs typeface="Lato" charset="0"/>
              </a:rPr>
              <a:t>, S. I. Sandler, and R. I. Burnett, </a:t>
            </a:r>
            <a:r>
              <a:rPr lang="en-US" altLang="en-US" sz="3200" i="1" dirty="0">
                <a:latin typeface="Lato" charset="0"/>
                <a:ea typeface="Lato" charset="0"/>
                <a:cs typeface="Lato" charset="0"/>
              </a:rPr>
              <a:t>An Improvement to COSMO-SAC for Predicting Thermodynamic Properties</a:t>
            </a:r>
            <a:r>
              <a:rPr lang="en-US" altLang="en-US" sz="3200" dirty="0">
                <a:latin typeface="Lato" charset="0"/>
                <a:ea typeface="Lato" charset="0"/>
                <a:cs typeface="Lato" charset="0"/>
              </a:rPr>
              <a:t>, </a:t>
            </a:r>
            <a:r>
              <a:rPr lang="en-US" altLang="en-US" sz="3200" dirty="0" smtClean="0">
                <a:latin typeface="Lato" charset="0"/>
                <a:ea typeface="Lato" charset="0"/>
                <a:cs typeface="Lato" charset="0"/>
                <a:hlinkClick r:id=""/>
              </a:rPr>
              <a:t>Ind</a:t>
            </a:r>
            <a:r>
              <a:rPr lang="en-US" altLang="en-US" sz="3200" dirty="0">
                <a:latin typeface="Lato" charset="0"/>
                <a:ea typeface="Lato" charset="0"/>
                <a:cs typeface="Lato" charset="0"/>
                <a:hlinkClick r:id="rId5"/>
              </a:rPr>
              <a:t>. Eng. Chem. Res., </a:t>
            </a:r>
            <a:r>
              <a:rPr lang="en-US" altLang="en-US" sz="3200" b="1" dirty="0">
                <a:latin typeface="Lato" charset="0"/>
                <a:ea typeface="Lato" charset="0"/>
                <a:cs typeface="Lato" charset="0"/>
                <a:hlinkClick r:id="rId5"/>
              </a:rPr>
              <a:t>53</a:t>
            </a:r>
            <a:r>
              <a:rPr lang="en-US" altLang="en-US" sz="3200" dirty="0">
                <a:latin typeface="Lato" charset="0"/>
                <a:ea typeface="Lato" charset="0"/>
                <a:cs typeface="Lato" charset="0"/>
                <a:hlinkClick r:id="rId5"/>
              </a:rPr>
              <a:t>, 8265–8278 (2014)</a:t>
            </a:r>
            <a:r>
              <a:rPr lang="en-US" altLang="en-US" sz="3200" dirty="0">
                <a:latin typeface="Lato" charset="0"/>
                <a:ea typeface="Lato" charset="0"/>
                <a:cs typeface="Lato" charset="0"/>
              </a:rPr>
              <a:t>.</a:t>
            </a:r>
          </a:p>
        </p:txBody>
      </p:sp>
    </p:spTree>
    <p:extLst>
      <p:ext uri="{BB962C8B-B14F-4D97-AF65-F5344CB8AC3E}">
        <p14:creationId xmlns:p14="http://schemas.microsoft.com/office/powerpoint/2010/main" val="1016910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0" y="18070"/>
            <a:ext cx="18288000" cy="1597283"/>
          </a:xfrm>
        </p:spPr>
        <p:txBody>
          <a:bodyPr>
            <a:noAutofit/>
          </a:bodyPr>
          <a:lstStyle/>
          <a:p>
            <a:pPr eaLnBrk="1" hangingPunct="1">
              <a:defRPr/>
            </a:pPr>
            <a:r>
              <a:rPr lang="en-US" altLang="ja-JP" sz="6000" dirty="0"/>
              <a:t>Spin-orbit coupling increases dye efficiency</a:t>
            </a:r>
          </a:p>
        </p:txBody>
      </p:sp>
      <p:sp>
        <p:nvSpPr>
          <p:cNvPr id="295947" name="Text Box 11"/>
          <p:cNvSpPr txBox="1">
            <a:spLocks noChangeArrowheads="1"/>
          </p:cNvSpPr>
          <p:nvPr/>
        </p:nvSpPr>
        <p:spPr bwMode="auto">
          <a:xfrm>
            <a:off x="8402700" y="6750175"/>
            <a:ext cx="276225" cy="124649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nl-NL" sz="7500">
              <a:latin typeface="Arial" charset="0"/>
              <a:ea typeface="ＭＳ Ｐゴシック" charset="0"/>
            </a:endParaRPr>
          </a:p>
        </p:txBody>
      </p:sp>
      <p:sp>
        <p:nvSpPr>
          <p:cNvPr id="13" name="Rectangle 12"/>
          <p:cNvSpPr/>
          <p:nvPr/>
        </p:nvSpPr>
        <p:spPr>
          <a:xfrm>
            <a:off x="271463" y="11491482"/>
            <a:ext cx="18059399" cy="738664"/>
          </a:xfrm>
          <a:prstGeom prst="rect">
            <a:avLst/>
          </a:prstGeom>
        </p:spPr>
        <p:txBody>
          <a:bodyPr wrap="square">
            <a:spAutoFit/>
          </a:bodyPr>
          <a:lstStyle/>
          <a:p>
            <a:pPr algn="l"/>
            <a:r>
              <a:rPr lang="en-US" sz="2100" dirty="0">
                <a:latin typeface="Lato Medium" charset="0"/>
                <a:ea typeface="Lato Medium" charset="0"/>
                <a:cs typeface="Lato Medium" charset="0"/>
              </a:rPr>
              <a:t>E. </a:t>
            </a:r>
            <a:r>
              <a:rPr lang="en-US" sz="2100" dirty="0" err="1">
                <a:latin typeface="Lato Medium" charset="0"/>
                <a:ea typeface="Lato Medium" charset="0"/>
                <a:cs typeface="Lato Medium" charset="0"/>
              </a:rPr>
              <a:t>Ronca</a:t>
            </a:r>
            <a:r>
              <a:rPr lang="en-US" sz="2100" dirty="0">
                <a:latin typeface="Lato Medium" charset="0"/>
                <a:ea typeface="Lato Medium" charset="0"/>
                <a:cs typeface="Lato Medium" charset="0"/>
              </a:rPr>
              <a:t>, F. de Angelis, and S. </a:t>
            </a:r>
            <a:r>
              <a:rPr lang="en-US" sz="2100" dirty="0" err="1">
                <a:latin typeface="Lato Medium" charset="0"/>
                <a:ea typeface="Lato Medium" charset="0"/>
                <a:cs typeface="Lato Medium" charset="0"/>
              </a:rPr>
              <a:t>Fantacci</a:t>
            </a:r>
            <a:r>
              <a:rPr lang="en-US" sz="2100" dirty="0">
                <a:latin typeface="Lato Medium" charset="0"/>
                <a:ea typeface="Lato Medium" charset="0"/>
                <a:cs typeface="Lato Medium" charset="0"/>
              </a:rPr>
              <a:t>, TDDFT Modeling of Spin-Orbit Coupling in Ru and Os Solar Cell Sensitizers, </a:t>
            </a:r>
            <a:r>
              <a:rPr lang="en-US" sz="2100" dirty="0">
                <a:latin typeface="Lato Medium" charset="0"/>
                <a:ea typeface="Lato Medium" charset="0"/>
                <a:cs typeface="Lato Medium" charset="0"/>
                <a:hlinkClick r:id="rId3"/>
              </a:rPr>
              <a:t>JPC C, 118, 17067-17078 (2014)</a:t>
            </a:r>
            <a:r>
              <a:rPr lang="en-US" sz="2100" dirty="0">
                <a:latin typeface="Lato Medium" charset="0"/>
                <a:ea typeface="Lato Medium" charset="0"/>
                <a:cs typeface="Lato Medium" charset="0"/>
              </a:rPr>
              <a:t/>
            </a:r>
            <a:br>
              <a:rPr lang="en-US" sz="2100" dirty="0">
                <a:latin typeface="Lato Medium" charset="0"/>
                <a:ea typeface="Lato Medium" charset="0"/>
                <a:cs typeface="Lato Medium" charset="0"/>
              </a:rPr>
            </a:br>
            <a:r>
              <a:rPr lang="en-US" sz="2100" dirty="0">
                <a:latin typeface="Lato Medium" charset="0"/>
                <a:ea typeface="Lato Medium" charset="0"/>
                <a:cs typeface="Lato Medium" charset="0"/>
              </a:rPr>
              <a:t>see also: Impact of Spin–Orbit Coupling on Photocurrent Generation in Ruthenium Dye-Sensitized Solar Cells,  </a:t>
            </a:r>
            <a:r>
              <a:rPr lang="en-US" sz="2100" dirty="0">
                <a:latin typeface="Lato Medium" charset="0"/>
                <a:ea typeface="Lato Medium" charset="0"/>
                <a:cs typeface="Lato Medium" charset="0"/>
                <a:hlinkClick r:id="rId4"/>
              </a:rPr>
              <a:t>JPCL, 5, 375-380 (2014)</a:t>
            </a:r>
            <a:endParaRPr lang="en-US" sz="2100" dirty="0">
              <a:latin typeface="Lato Medium" charset="0"/>
              <a:ea typeface="Lato Medium" charset="0"/>
              <a:cs typeface="Lato Medium" charset="0"/>
            </a:endParaRPr>
          </a:p>
        </p:txBody>
      </p:sp>
      <p:pic>
        <p:nvPicPr>
          <p:cNvPr id="35" name="Picture 34" descr="spin-orbit coupling affects UV/VIS Os dye"/>
          <p:cNvPicPr>
            <a:picLocks noChangeAspect="1" noChangeArrowheads="1"/>
          </p:cNvPicPr>
          <p:nvPr/>
        </p:nvPicPr>
        <p:blipFill>
          <a:blip r:embed="rId5" cstate="print"/>
          <a:srcRect/>
          <a:stretch>
            <a:fillRect/>
          </a:stretch>
        </p:blipFill>
        <p:spPr bwMode="auto">
          <a:xfrm>
            <a:off x="1512383" y="3269786"/>
            <a:ext cx="14375317" cy="8053866"/>
          </a:xfrm>
          <a:prstGeom prst="rect">
            <a:avLst/>
          </a:prstGeom>
          <a:noFill/>
        </p:spPr>
      </p:pic>
      <p:sp>
        <p:nvSpPr>
          <p:cNvPr id="7" name="Content Placeholder 3"/>
          <p:cNvSpPr>
            <a:spLocks noGrp="1"/>
          </p:cNvSpPr>
          <p:nvPr>
            <p:ph sz="quarter" idx="4294967295"/>
          </p:nvPr>
        </p:nvSpPr>
        <p:spPr>
          <a:xfrm>
            <a:off x="1226633" y="1615353"/>
            <a:ext cx="16661317" cy="4102460"/>
          </a:xfrm>
          <a:prstGeom prst="rect">
            <a:avLst/>
          </a:prstGeom>
        </p:spPr>
        <p:txBody>
          <a:bodyPr>
            <a:normAutofit/>
          </a:bodyPr>
          <a:lstStyle/>
          <a:p>
            <a:pPr eaLnBrk="1" hangingPunct="1"/>
            <a:r>
              <a:rPr lang="en-US" dirty="0" smtClean="0"/>
              <a:t>SOC necessary for </a:t>
            </a:r>
            <a:r>
              <a:rPr lang="en-US" dirty="0" err="1" smtClean="0"/>
              <a:t>Os</a:t>
            </a:r>
            <a:r>
              <a:rPr lang="en-US" dirty="0" smtClean="0"/>
              <a:t>: </a:t>
            </a:r>
            <a:r>
              <a:rPr lang="en-US" dirty="0"/>
              <a:t>i</a:t>
            </a:r>
            <a:r>
              <a:rPr lang="en-US" dirty="0" smtClean="0"/>
              <a:t>ncreases NIR absorption</a:t>
            </a:r>
          </a:p>
          <a:p>
            <a:r>
              <a:rPr lang="en-US" dirty="0" smtClean="0"/>
              <a:t>Less strong for Rh, but still improves IPCE through spectral broadening</a:t>
            </a:r>
          </a:p>
        </p:txBody>
      </p:sp>
    </p:spTree>
    <p:extLst>
      <p:ext uri="{BB962C8B-B14F-4D97-AF65-F5344CB8AC3E}">
        <p14:creationId xmlns:p14="http://schemas.microsoft.com/office/powerpoint/2010/main" val="58755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SCM Logos 1">
      <a:dk1>
        <a:srgbClr val="000000"/>
      </a:dk1>
      <a:lt1>
        <a:srgbClr val="FFFFFF"/>
      </a:lt1>
      <a:dk2>
        <a:srgbClr val="3C3C3C"/>
      </a:dk2>
      <a:lt2>
        <a:srgbClr val="8A8A74"/>
      </a:lt2>
      <a:accent1>
        <a:srgbClr val="FF921E"/>
      </a:accent1>
      <a:accent2>
        <a:srgbClr val="74C985"/>
      </a:accent2>
      <a:accent3>
        <a:srgbClr val="3EA9F4"/>
      </a:accent3>
      <a:accent4>
        <a:srgbClr val="F6E11B"/>
      </a:accent4>
      <a:accent5>
        <a:srgbClr val="F26421"/>
      </a:accent5>
      <a:accent6>
        <a:srgbClr val="E480AE"/>
      </a:accent6>
      <a:hlink>
        <a:srgbClr val="0000FF"/>
      </a:hlink>
      <a:folHlink>
        <a:srgbClr val="0000FF"/>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18065</TotalTime>
  <Words>6420</Words>
  <Application>Microsoft Macintosh PowerPoint</Application>
  <PresentationFormat>Custom</PresentationFormat>
  <Paragraphs>881</Paragraphs>
  <Slides>85</Slides>
  <Notes>62</Notes>
  <HiddenSlides>0</HiddenSlides>
  <MMClips>0</MMClips>
  <ScaleCrop>false</ScaleCrop>
  <HeadingPairs>
    <vt:vector size="8" baseType="variant">
      <vt:variant>
        <vt:lpstr>Fonts Used</vt:lpstr>
      </vt:variant>
      <vt:variant>
        <vt:i4>25</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112" baseType="lpstr">
      <vt:lpstr>Calibri</vt:lpstr>
      <vt:lpstr>Cambria Math</vt:lpstr>
      <vt:lpstr>Courier New</vt:lpstr>
      <vt:lpstr>Droid Sans Fallback</vt:lpstr>
      <vt:lpstr>FreeSans</vt:lpstr>
      <vt:lpstr>Helvetica</vt:lpstr>
      <vt:lpstr>Helvetica Light</vt:lpstr>
      <vt:lpstr>Helvetica Neue</vt:lpstr>
      <vt:lpstr>Lato</vt:lpstr>
      <vt:lpstr>Lato Black</vt:lpstr>
      <vt:lpstr>Lato Light</vt:lpstr>
      <vt:lpstr>Lato Medium</vt:lpstr>
      <vt:lpstr>Lato Regular</vt:lpstr>
      <vt:lpstr>Lato-Regular</vt:lpstr>
      <vt:lpstr>Mangal</vt:lpstr>
      <vt:lpstr>MS PGothic</vt:lpstr>
      <vt:lpstr>ＭＳ Ｐゴシック</vt:lpstr>
      <vt:lpstr>ＭＳ Ｐ明朝</vt:lpstr>
      <vt:lpstr>StarSymbol</vt:lpstr>
      <vt:lpstr>Symbol</vt:lpstr>
      <vt:lpstr>Times</vt:lpstr>
      <vt:lpstr>Times New Roman</vt:lpstr>
      <vt:lpstr>Wingdings</vt:lpstr>
      <vt:lpstr>Yu Gothic</vt:lpstr>
      <vt:lpstr>Arial</vt:lpstr>
      <vt:lpstr>White</vt:lpstr>
      <vt:lpstr>Equation</vt:lpstr>
      <vt:lpstr>Chemistry &amp; Materials with the ADF Modeling Suite  </vt:lpstr>
      <vt:lpstr>Outline</vt:lpstr>
      <vt:lpstr>Background</vt:lpstr>
      <vt:lpstr>PowerPoint Presentation</vt:lpstr>
      <vt:lpstr>Making computational chemistry work for you</vt:lpstr>
      <vt:lpstr>ADF: Molecular DFT</vt:lpstr>
      <vt:lpstr> Hydrogen evolution catalyst characterized with EPR</vt:lpstr>
      <vt:lpstr>PowerPoint Presentation</vt:lpstr>
      <vt:lpstr>Spin-orbit coupling increases dye efficiency</vt:lpstr>
      <vt:lpstr>Phosphorescent OLED emitters</vt:lpstr>
      <vt:lpstr>Intersystem crossing: spin-orbit coupling</vt:lpstr>
      <vt:lpstr>Non-adiabatic dynamics: SHARC</vt:lpstr>
      <vt:lpstr> XANES/NEXAFS: Ru water-splitting cat.</vt:lpstr>
      <vt:lpstr>ETS-NOCV: bond &amp; density decomposition</vt:lpstr>
      <vt:lpstr>Catalyst design: activation strain model</vt:lpstr>
      <vt:lpstr>Catalyst natural selection: survival of the weakest</vt:lpstr>
      <vt:lpstr>Methods to calculate charge mobilities </vt:lpstr>
      <vt:lpstr>Effective transfer integral Jeff = electronic coupling V </vt:lpstr>
      <vt:lpstr>Beyond transfer integrals: environments with FDE </vt:lpstr>
      <vt:lpstr>Constrained Subsystem DFT: CSDFT </vt:lpstr>
      <vt:lpstr>BAND: Periodic DFT</vt:lpstr>
      <vt:lpstr>BAND vs. Plane Wave codes</vt:lpstr>
      <vt:lpstr>      Relativity makes your car start</vt:lpstr>
      <vt:lpstr>PowerPoint Presentation</vt:lpstr>
      <vt:lpstr>PowerPoint Presentation</vt:lpstr>
      <vt:lpstr>Stretching-induced conductance: spin transport </vt:lpstr>
      <vt:lpstr>DFTB: approximate DFT</vt:lpstr>
      <vt:lpstr>PowerPoint Presentation</vt:lpstr>
      <vt:lpstr>Fast excited states: TDDFTB</vt:lpstr>
      <vt:lpstr>Fast excited states: TDDFTB</vt:lpstr>
      <vt:lpstr>Vibrationally resolved  UV/VIS with TDDFTB</vt:lpstr>
      <vt:lpstr>Propylene Oxide Hydrolysis over ZSM‑5 Zeolite</vt:lpstr>
      <vt:lpstr>ReaxFF – reactive molecular dynamics</vt:lpstr>
      <vt:lpstr>ReaxFF: 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Discharge process Li-S batteries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GUI: build, run &amp; analyze</vt:lpstr>
      <vt:lpstr>Summary</vt:lpstr>
      <vt:lpstr>PowerPoint Presentation</vt:lpstr>
      <vt:lpstr>CV-DFT works for charge-separated states</vt:lpstr>
      <vt:lpstr>Fast excited state calculations</vt:lpstr>
      <vt:lpstr>Efficient TDDFT for nanoparticle plasmons</vt:lpstr>
      <vt:lpstr>Optical Properties of Silver and Gold Nanoparticles</vt:lpstr>
      <vt:lpstr>Faster TDDFT: complex polarizability (aux. basis) </vt:lpstr>
      <vt:lpstr>Coupled TDDFT – atomistic electrodynamics (DIM/QM)</vt:lpstr>
      <vt:lpstr>New methods for NLO (Jensen et al.)</vt:lpstr>
      <vt:lpstr>Damped cubic response (gamma): TPA, THG</vt:lpstr>
      <vt:lpstr>PowerPoint Presentation</vt:lpstr>
      <vt:lpstr>PowerPoint Presentation</vt:lpstr>
      <vt:lpstr>Charge generation in fullerene-based OPVs </vt:lpstr>
      <vt:lpstr>Singlet Fission Yields in Organic Crystals</vt:lpstr>
      <vt:lpstr>eXcited Constrained DFT (XCDFT), in prep</vt:lpstr>
      <vt:lpstr>Thermally Activated Delayed Fluorescence</vt:lpstr>
      <vt:lpstr>Vibronic fine structure T1 → S0  OLED phosphor Pt complex</vt:lpstr>
      <vt:lpstr>Energy decomposition analysis</vt:lpstr>
      <vt:lpstr>DFT-D3 XC functionals in ADF &amp; BAND</vt:lpstr>
      <vt:lpstr>PowerPoint Presentation</vt:lpstr>
      <vt:lpstr>PowerPoint Presentation</vt:lpstr>
      <vt:lpstr>PowerPoint Presentation</vt:lpstr>
      <vt:lpstr>PowerPoint Presentation</vt:lpstr>
      <vt:lpstr>PowerPoint Presentation</vt:lpstr>
      <vt:lpstr>Density-functional Based Tight-Binding (DFTB)</vt:lpstr>
      <vt:lpstr>PowerPoint Presentation</vt:lpstr>
      <vt:lpstr>Teflon protects electrolyte in Li battery</vt:lpstr>
      <vt:lpstr>Teflon protects electrolyte in Li battery</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Fedor Goumans</cp:lastModifiedBy>
  <cp:revision>354</cp:revision>
  <cp:lastPrinted>2016-04-14T15:08:56Z</cp:lastPrinted>
  <dcterms:modified xsi:type="dcterms:W3CDTF">2017-12-06T22:20:00Z</dcterms:modified>
</cp:coreProperties>
</file>