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8" r:id="rId2"/>
    <p:sldId id="259" r:id="rId3"/>
    <p:sldId id="261" r:id="rId4"/>
    <p:sldId id="265" r:id="rId5"/>
    <p:sldId id="407" r:id="rId6"/>
    <p:sldId id="437" r:id="rId7"/>
    <p:sldId id="408" r:id="rId8"/>
    <p:sldId id="409" r:id="rId9"/>
    <p:sldId id="410" r:id="rId10"/>
    <p:sldId id="428" r:id="rId11"/>
    <p:sldId id="421" r:id="rId12"/>
    <p:sldId id="411" r:id="rId13"/>
    <p:sldId id="415" r:id="rId14"/>
    <p:sldId id="420" r:id="rId15"/>
    <p:sldId id="416" r:id="rId16"/>
    <p:sldId id="417" r:id="rId17"/>
    <p:sldId id="418" r:id="rId18"/>
    <p:sldId id="419" r:id="rId19"/>
    <p:sldId id="430" r:id="rId20"/>
    <p:sldId id="422" r:id="rId21"/>
    <p:sldId id="429" r:id="rId22"/>
    <p:sldId id="412" r:id="rId23"/>
    <p:sldId id="413" r:id="rId24"/>
    <p:sldId id="277" r:id="rId25"/>
    <p:sldId id="281" r:id="rId26"/>
    <p:sldId id="372" r:id="rId27"/>
    <p:sldId id="373" r:id="rId28"/>
    <p:sldId id="374" r:id="rId29"/>
    <p:sldId id="279" r:id="rId30"/>
    <p:sldId id="347" r:id="rId31"/>
    <p:sldId id="283" r:id="rId32"/>
    <p:sldId id="425" r:id="rId33"/>
    <p:sldId id="368" r:id="rId34"/>
    <p:sldId id="423" r:id="rId35"/>
    <p:sldId id="369" r:id="rId36"/>
    <p:sldId id="286" r:id="rId37"/>
    <p:sldId id="427" r:id="rId38"/>
    <p:sldId id="290" r:id="rId39"/>
    <p:sldId id="297" r:id="rId40"/>
    <p:sldId id="298" r:id="rId41"/>
    <p:sldId id="431" r:id="rId42"/>
    <p:sldId id="396" r:id="rId43"/>
    <p:sldId id="296" r:id="rId44"/>
    <p:sldId id="293" r:id="rId45"/>
    <p:sldId id="397" r:id="rId46"/>
    <p:sldId id="398" r:id="rId47"/>
    <p:sldId id="402" r:id="rId48"/>
    <p:sldId id="403" r:id="rId49"/>
    <p:sldId id="377" r:id="rId50"/>
    <p:sldId id="295" r:id="rId51"/>
    <p:sldId id="299" r:id="rId52"/>
    <p:sldId id="399" r:id="rId53"/>
    <p:sldId id="387" r:id="rId54"/>
    <p:sldId id="404" r:id="rId55"/>
    <p:sldId id="436" r:id="rId56"/>
    <p:sldId id="435" r:id="rId57"/>
    <p:sldId id="434" r:id="rId58"/>
    <p:sldId id="309" r:id="rId59"/>
    <p:sldId id="310" r:id="rId60"/>
    <p:sldId id="311" r:id="rId61"/>
    <p:sldId id="312" r:id="rId62"/>
    <p:sldId id="315" r:id="rId63"/>
    <p:sldId id="316" r:id="rId64"/>
    <p:sldId id="370" r:id="rId65"/>
    <p:sldId id="438" r:id="rId66"/>
    <p:sldId id="439" r:id="rId67"/>
    <p:sldId id="440" r:id="rId68"/>
    <p:sldId id="441" r:id="rId69"/>
    <p:sldId id="442" r:id="rId70"/>
    <p:sldId id="313" r:id="rId71"/>
    <p:sldId id="317" r:id="rId7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94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43"/>
    <p:restoredTop sz="85089"/>
  </p:normalViewPr>
  <p:slideViewPr>
    <p:cSldViewPr snapToGrid="0" snapToObjects="1">
      <p:cViewPr>
        <p:scale>
          <a:sx n="45" d="100"/>
          <a:sy n="45" d="100"/>
        </p:scale>
        <p:origin x="584" y="-168"/>
      </p:cViewPr>
      <p:guideLst/>
    </p:cSldViewPr>
  </p:slideViewPr>
  <p:notesTextViewPr>
    <p:cViewPr>
      <p:scale>
        <a:sx n="1" d="1"/>
        <a:sy n="1" d="1"/>
      </p:scale>
      <p:origin x="0" y="0"/>
    </p:cViewPr>
  </p:notesTextViewPr>
  <p:sorterViewPr>
    <p:cViewPr>
      <p:scale>
        <a:sx n="21" d="100"/>
        <a:sy n="2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8.wmf"/><Relationship Id="rId4" Type="http://schemas.openxmlformats.org/officeDocument/2006/relationships/image" Target="../media/image49.wmf"/><Relationship Id="rId1" Type="http://schemas.openxmlformats.org/officeDocument/2006/relationships/image" Target="../media/image46.wmf"/><Relationship Id="rId2" Type="http://schemas.openxmlformats.org/officeDocument/2006/relationships/image" Target="../media/image4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6.wmf"/><Relationship Id="rId4" Type="http://schemas.openxmlformats.org/officeDocument/2006/relationships/image" Target="../media/image57.wmf"/><Relationship Id="rId5" Type="http://schemas.openxmlformats.org/officeDocument/2006/relationships/image" Target="../media/image58.wmf"/><Relationship Id="rId1" Type="http://schemas.openxmlformats.org/officeDocument/2006/relationships/image" Target="../media/image54.wmf"/><Relationship Id="rId2"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4559582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link.aip.org/link/JCPSA6/v132/i15/p154104/s1" TargetMode="External"/><Relationship Id="rId4" Type="http://schemas.openxmlformats.org/officeDocument/2006/relationships/hyperlink" Target="http://rsc.org/Publishing/Journals/CP/article.asp?doi=b920121a" TargetMode="External"/><Relationship Id="rId5" Type="http://schemas.openxmlformats.org/officeDocument/2006/relationships/hyperlink" Target="http://www.scm.com/SCMForms/DownloadSnapshots.jsp" TargetMode="External"/><Relationship Id="rId6" Type="http://schemas.openxmlformats.org/officeDocument/2006/relationships/hyperlink" Target="http://www.scm.com/Downloads/ChangeLog-trunk.html" TargetMode="External"/><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7604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463" y="8685878"/>
            <a:ext cx="2972004" cy="456704"/>
          </a:xfrm>
          <a:prstGeom prst="rect">
            <a:avLst/>
          </a:prstGeom>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4408" tIns="42204" rIns="84408" bIns="42204"/>
          <a:lstStyle/>
          <a:p>
            <a:fld id="{B8CCC6E8-D957-43AB-980A-C5850E195EB1}" type="slidenum">
              <a:rPr lang="en-US" altLang="ja-JP"/>
              <a:pPr/>
              <a:t>19</a:t>
            </a:fld>
            <a:endParaRPr lang="en-US" altLang="ja-JP"/>
          </a:p>
        </p:txBody>
      </p:sp>
      <p:sp>
        <p:nvSpPr>
          <p:cNvPr id="35021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p:txBody>
          <a:bodyPr lIns="84408" tIns="42204" rIns="84408" bIns="42204"/>
          <a:lstStyle/>
          <a:p>
            <a:pPr eaLnBrk="1" hangingPunct="1"/>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1450764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84408" tIns="42204" rIns="84408" bIns="42204"/>
          <a:lstStyle/>
          <a:p>
            <a:r>
              <a:rPr lang="en-US" dirty="0" smtClean="0"/>
              <a:t>With FDE you</a:t>
            </a:r>
            <a:r>
              <a:rPr lang="en-US" baseline="0" dirty="0" smtClean="0"/>
              <a:t> can take the </a:t>
            </a:r>
            <a:r>
              <a:rPr lang="en-US" baseline="0" dirty="0" err="1" smtClean="0"/>
              <a:t>diabatic</a:t>
            </a:r>
            <a:r>
              <a:rPr lang="en-US" baseline="0" dirty="0" smtClean="0"/>
              <a:t> states and work out the couplings from the </a:t>
            </a:r>
            <a:r>
              <a:rPr lang="en-US" baseline="0" dirty="0" err="1" smtClean="0"/>
              <a:t>diabatic</a:t>
            </a:r>
            <a:r>
              <a:rPr lang="en-US" baseline="0" dirty="0" smtClean="0"/>
              <a:t> Hamiltonian</a:t>
            </a:r>
          </a:p>
          <a:p>
            <a:r>
              <a:rPr lang="en-US" baseline="0" dirty="0" smtClean="0"/>
              <a:t>This works for charge transfer, </a:t>
            </a:r>
            <a:r>
              <a:rPr lang="en-US" baseline="0" dirty="0" err="1" smtClean="0"/>
              <a:t>exciton</a:t>
            </a:r>
            <a:r>
              <a:rPr lang="en-US" baseline="0" dirty="0" smtClean="0"/>
              <a:t> coupling, </a:t>
            </a:r>
            <a:r>
              <a:rPr lang="en-US" baseline="0" dirty="0" err="1" smtClean="0"/>
              <a:t>polaron-exciton</a:t>
            </a:r>
            <a:r>
              <a:rPr lang="en-US" baseline="0" dirty="0" smtClean="0"/>
              <a:t> coupling</a:t>
            </a:r>
            <a:endParaRPr lang="en-US" dirty="0"/>
          </a:p>
        </p:txBody>
      </p:sp>
      <p:sp>
        <p:nvSpPr>
          <p:cNvPr id="4" name="Slide Number Placeholder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5364BEAE-2035-4450-9148-9ADA30FDA2D6}" type="slidenum">
              <a:rPr lang="en-US" smtClean="0"/>
              <a:pPr>
                <a:defRPr/>
              </a:pPr>
              <a:t>21</a:t>
            </a:fld>
            <a:endParaRPr lang="en-US"/>
          </a:p>
        </p:txBody>
      </p:sp>
    </p:spTree>
    <p:extLst>
      <p:ext uri="{BB962C8B-B14F-4D97-AF65-F5344CB8AC3E}">
        <p14:creationId xmlns:p14="http://schemas.microsoft.com/office/powerpoint/2010/main" val="879911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xfrm>
            <a:off x="4022725" y="9723438"/>
            <a:ext cx="3076575" cy="51117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eaLnBrk="1" hangingPunct="1"/>
            <a:fld id="{25967E2A-A0AF-4516-92C4-2192B23065A9}" type="slidenum">
              <a:rPr lang="en-US" sz="1300" smtClean="0">
                <a:latin typeface="Times" pitchFamily="18" charset="0"/>
                <a:ea typeface="MS PGothic" pitchFamily="34" charset="-128"/>
              </a:rPr>
              <a:pPr eaLnBrk="1" hangingPunct="1"/>
              <a:t>22</a:t>
            </a:fld>
            <a:endParaRPr lang="en-US" sz="1300" smtClean="0">
              <a:latin typeface="Times" pitchFamily="18" charset="0"/>
              <a:ea typeface="MS PGothic" pitchFamily="34" charset="-128"/>
            </a:endParaRPr>
          </a:p>
        </p:txBody>
      </p:sp>
      <p:sp>
        <p:nvSpPr>
          <p:cNvPr id="275459"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754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b="0" i="0" kern="1200" dirty="0" smtClean="0">
                <a:solidFill>
                  <a:schemeClr val="tx1"/>
                </a:solidFill>
                <a:latin typeface="Times New Roman" pitchFamily="18" charset="0"/>
                <a:ea typeface="+mn-ea"/>
                <a:cs typeface="Arial" charset="0"/>
              </a:rPr>
              <a:t>The term </a:t>
            </a:r>
            <a:r>
              <a:rPr lang="en-US" sz="1200" b="0" i="0" kern="1200" dirty="0" err="1" smtClean="0">
                <a:solidFill>
                  <a:schemeClr val="tx1"/>
                </a:solidFill>
                <a:latin typeface="Times New Roman" pitchFamily="18" charset="0"/>
                <a:ea typeface="+mn-ea"/>
                <a:cs typeface="Arial" charset="0"/>
              </a:rPr>
              <a:t>ΔV</a:t>
            </a:r>
            <a:r>
              <a:rPr lang="en-US" sz="1200" b="0" i="0" kern="1200" baseline="-25000" dirty="0" err="1" smtClean="0">
                <a:solidFill>
                  <a:schemeClr val="tx1"/>
                </a:solidFill>
                <a:latin typeface="Times New Roman" pitchFamily="18" charset="0"/>
                <a:ea typeface="+mn-ea"/>
                <a:cs typeface="Arial" charset="0"/>
              </a:rPr>
              <a:t>elstat</a:t>
            </a:r>
            <a:r>
              <a:rPr lang="en-US" sz="1200" b="0" i="0" kern="1200" dirty="0" smtClean="0">
                <a:solidFill>
                  <a:schemeClr val="tx1"/>
                </a:solidFill>
                <a:latin typeface="Times New Roman" pitchFamily="18" charset="0"/>
                <a:ea typeface="+mn-ea"/>
                <a:cs typeface="Arial" charset="0"/>
              </a:rPr>
              <a:t> corresponds to the classical electrostatic interaction between the unperturbed charge distributions of the prepared (i.e. deformed) fragments and is usually attractive. The Pauli repulsion </a:t>
            </a:r>
            <a:r>
              <a:rPr lang="en-US" sz="1200" b="0" i="0" kern="1200" dirty="0" err="1" smtClean="0">
                <a:solidFill>
                  <a:schemeClr val="tx1"/>
                </a:solidFill>
                <a:latin typeface="Times New Roman" pitchFamily="18" charset="0"/>
                <a:ea typeface="+mn-ea"/>
                <a:cs typeface="Arial" charset="0"/>
              </a:rPr>
              <a:t>ΔE</a:t>
            </a:r>
            <a:r>
              <a:rPr lang="en-US" sz="1200" b="0" i="0" kern="1200" baseline="-25000" dirty="0" err="1" smtClean="0">
                <a:solidFill>
                  <a:schemeClr val="tx1"/>
                </a:solidFill>
                <a:latin typeface="Times New Roman" pitchFamily="18" charset="0"/>
                <a:ea typeface="+mn-ea"/>
                <a:cs typeface="Arial" charset="0"/>
              </a:rPr>
              <a:t>Pauli</a:t>
            </a:r>
            <a:r>
              <a:rPr lang="en-US" sz="1200" b="0" i="0" kern="1200" dirty="0" smtClean="0">
                <a:solidFill>
                  <a:schemeClr val="tx1"/>
                </a:solidFill>
                <a:latin typeface="Times New Roman" pitchFamily="18" charset="0"/>
                <a:ea typeface="+mn-ea"/>
                <a:cs typeface="Arial" charset="0"/>
              </a:rPr>
              <a:t> comprises the destabilizing interactions between occupied orbitals and is responsible for any </a:t>
            </a:r>
            <a:r>
              <a:rPr lang="en-US" sz="1200" b="0" i="0" kern="1200" dirty="0" err="1" smtClean="0">
                <a:solidFill>
                  <a:schemeClr val="tx1"/>
                </a:solidFill>
                <a:latin typeface="Times New Roman" pitchFamily="18" charset="0"/>
                <a:ea typeface="+mn-ea"/>
                <a:cs typeface="Arial" charset="0"/>
              </a:rPr>
              <a:t>steric</a:t>
            </a:r>
            <a:r>
              <a:rPr lang="en-US" sz="1200" b="0" i="0" kern="1200" dirty="0" smtClean="0">
                <a:solidFill>
                  <a:schemeClr val="tx1"/>
                </a:solidFill>
                <a:latin typeface="Times New Roman" pitchFamily="18" charset="0"/>
                <a:ea typeface="+mn-ea"/>
                <a:cs typeface="Arial" charset="0"/>
              </a:rPr>
              <a:t> repulsion. The orbital interaction </a:t>
            </a:r>
            <a:r>
              <a:rPr lang="en-US" sz="1200" b="0" i="0" kern="1200" dirty="0" err="1" smtClean="0">
                <a:solidFill>
                  <a:schemeClr val="tx1"/>
                </a:solidFill>
                <a:latin typeface="Times New Roman" pitchFamily="18" charset="0"/>
                <a:ea typeface="+mn-ea"/>
                <a:cs typeface="Arial" charset="0"/>
              </a:rPr>
              <a:t>ΔE</a:t>
            </a:r>
            <a:r>
              <a:rPr lang="en-US" sz="1200" b="0" i="0" kern="1200" baseline="-25000" dirty="0" err="1" smtClean="0">
                <a:solidFill>
                  <a:schemeClr val="tx1"/>
                </a:solidFill>
                <a:latin typeface="Times New Roman" pitchFamily="18" charset="0"/>
                <a:ea typeface="+mn-ea"/>
                <a:cs typeface="Arial" charset="0"/>
              </a:rPr>
              <a:t>oi</a:t>
            </a:r>
            <a:r>
              <a:rPr lang="en-US" sz="1200" b="0" i="0" kern="1200" smtClean="0">
                <a:solidFill>
                  <a:schemeClr val="tx1"/>
                </a:solidFill>
                <a:latin typeface="Times New Roman" pitchFamily="18" charset="0"/>
                <a:ea typeface="+mn-ea"/>
                <a:cs typeface="Arial" charset="0"/>
              </a:rPr>
              <a:t> in any MO model, and therefore also in Kohn-Sham theory, accounts for charge transfer (i.e., donor-acceptor interactions between occupied orbitals on NH</a:t>
            </a:r>
            <a:r>
              <a:rPr lang="en-US" sz="1200" b="0" i="0" kern="1200" baseline="-25000" smtClean="0">
                <a:solidFill>
                  <a:schemeClr val="tx1"/>
                </a:solidFill>
                <a:latin typeface="Times New Roman" pitchFamily="18" charset="0"/>
                <a:ea typeface="+mn-ea"/>
                <a:cs typeface="Arial" charset="0"/>
              </a:rPr>
              <a:t>3</a:t>
            </a:r>
            <a:r>
              <a:rPr lang="en-US" sz="1200" b="0" i="0" kern="1200" smtClean="0">
                <a:solidFill>
                  <a:schemeClr val="tx1"/>
                </a:solidFill>
                <a:latin typeface="Times New Roman" pitchFamily="18" charset="0"/>
                <a:ea typeface="+mn-ea"/>
                <a:cs typeface="Arial" charset="0"/>
              </a:rPr>
              <a:t> with unoccupied orbitals of BH</a:t>
            </a:r>
            <a:r>
              <a:rPr lang="en-US" sz="1200" b="0" i="0" kern="1200" baseline="-25000" smtClean="0">
                <a:solidFill>
                  <a:schemeClr val="tx1"/>
                </a:solidFill>
                <a:latin typeface="Times New Roman" pitchFamily="18" charset="0"/>
                <a:ea typeface="+mn-ea"/>
                <a:cs typeface="Arial" charset="0"/>
              </a:rPr>
              <a:t>3</a:t>
            </a:r>
            <a:r>
              <a:rPr lang="en-US" sz="1200" b="0" i="0" kern="1200" smtClean="0">
                <a:solidFill>
                  <a:schemeClr val="tx1"/>
                </a:solidFill>
                <a:latin typeface="Times New Roman" pitchFamily="18" charset="0"/>
                <a:ea typeface="+mn-ea"/>
                <a:cs typeface="Arial" charset="0"/>
              </a:rPr>
              <a:t>, including the HOMO-LUMO interactions) and polarization (empty/occupied orbital mixing on one fragment due to the presence of another fragment).</a:t>
            </a:r>
            <a:endParaRPr lang="en-US" smtClean="0">
              <a:latin typeface="Times" pitchFamily="18" charset="0"/>
              <a:ea typeface="MS PGothic" pitchFamily="34" charset="-128"/>
              <a:cs typeface="Arial" pitchFamily="34" charset="0"/>
            </a:endParaRPr>
          </a:p>
        </p:txBody>
      </p:sp>
    </p:spTree>
    <p:extLst>
      <p:ext uri="{BB962C8B-B14F-4D97-AF65-F5344CB8AC3E}">
        <p14:creationId xmlns:p14="http://schemas.microsoft.com/office/powerpoint/2010/main" val="1880715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pitchFamily="18" charset="0"/>
                <a:ea typeface="+mn-ea"/>
                <a:cs typeface="Arial" charset="0"/>
              </a:rPr>
              <a:t>We introduce a new selection method that focuses on the stability of catalytic intermediates measured by mass spectrometry (ESI-MS), competition experiment. The stability of the intermediate relates inversely to the reactivity of the catalyst, which forms the basis of a catalyst-screening protocol in which less-abundant species represent the most-active catalysts, ‘the survival of the weakest’. We demonstrate this concept in the palladium-</a:t>
            </a:r>
            <a:r>
              <a:rPr lang="en-US" sz="1200" kern="1200" baseline="0" dirty="0" err="1" smtClean="0">
                <a:solidFill>
                  <a:schemeClr val="tx1"/>
                </a:solidFill>
                <a:latin typeface="Times New Roman" pitchFamily="18" charset="0"/>
                <a:ea typeface="+mn-ea"/>
                <a:cs typeface="Arial" charset="0"/>
              </a:rPr>
              <a:t>catalysed</a:t>
            </a:r>
            <a:r>
              <a:rPr lang="en-US" sz="1200" kern="1200" baseline="0" dirty="0" smtClean="0">
                <a:solidFill>
                  <a:schemeClr val="tx1"/>
                </a:solidFill>
                <a:latin typeface="Times New Roman" pitchFamily="18" charset="0"/>
                <a:ea typeface="+mn-ea"/>
                <a:cs typeface="Arial" charset="0"/>
              </a:rPr>
              <a:t> </a:t>
            </a:r>
            <a:r>
              <a:rPr lang="en-US" sz="1200" kern="1200" baseline="0" dirty="0" err="1" smtClean="0">
                <a:solidFill>
                  <a:schemeClr val="tx1"/>
                </a:solidFill>
                <a:latin typeface="Times New Roman" pitchFamily="18" charset="0"/>
                <a:ea typeface="+mn-ea"/>
                <a:cs typeface="Arial" charset="0"/>
              </a:rPr>
              <a:t>allylic</a:t>
            </a:r>
            <a:r>
              <a:rPr lang="en-US" sz="1200" kern="1200" baseline="0" dirty="0" smtClean="0">
                <a:solidFill>
                  <a:schemeClr val="tx1"/>
                </a:solidFill>
                <a:latin typeface="Times New Roman" pitchFamily="18" charset="0"/>
                <a:ea typeface="+mn-ea"/>
                <a:cs typeface="Arial" charset="0"/>
              </a:rPr>
              <a:t> alkylation reaction using </a:t>
            </a:r>
            <a:r>
              <a:rPr lang="en-US" sz="1200" kern="1200" baseline="0" dirty="0" err="1" smtClean="0">
                <a:solidFill>
                  <a:schemeClr val="tx1"/>
                </a:solidFill>
                <a:latin typeface="Times New Roman" pitchFamily="18" charset="0"/>
                <a:ea typeface="+mn-ea"/>
                <a:cs typeface="Arial" charset="0"/>
              </a:rPr>
              <a:t>diphosphine</a:t>
            </a:r>
            <a:r>
              <a:rPr lang="en-US" sz="1200" kern="1200" baseline="0" dirty="0" smtClean="0">
                <a:solidFill>
                  <a:schemeClr val="tx1"/>
                </a:solidFill>
                <a:latin typeface="Times New Roman" pitchFamily="18" charset="0"/>
                <a:ea typeface="+mn-ea"/>
                <a:cs typeface="Arial" charset="0"/>
              </a:rPr>
              <a:t> and </a:t>
            </a:r>
            <a:r>
              <a:rPr lang="en-US" sz="1200" kern="1200" baseline="0" dirty="0" err="1" smtClean="0">
                <a:solidFill>
                  <a:schemeClr val="tx1"/>
                </a:solidFill>
                <a:latin typeface="Times New Roman" pitchFamily="18" charset="0"/>
                <a:ea typeface="+mn-ea"/>
                <a:cs typeface="Arial" charset="0"/>
              </a:rPr>
              <a:t>IndolPhos</a:t>
            </a:r>
            <a:r>
              <a:rPr lang="en-US" sz="1200" kern="1200" baseline="0" dirty="0" smtClean="0">
                <a:solidFill>
                  <a:schemeClr val="tx1"/>
                </a:solidFill>
                <a:latin typeface="Times New Roman" pitchFamily="18" charset="0"/>
                <a:ea typeface="+mn-ea"/>
                <a:cs typeface="Arial" charset="0"/>
              </a:rPr>
              <a:t> </a:t>
            </a:r>
            <a:r>
              <a:rPr lang="en-US" sz="1200" kern="1200" baseline="0" dirty="0" err="1" smtClean="0">
                <a:solidFill>
                  <a:schemeClr val="tx1"/>
                </a:solidFill>
                <a:latin typeface="Times New Roman" pitchFamily="18" charset="0"/>
                <a:ea typeface="+mn-ea"/>
                <a:cs typeface="Arial" charset="0"/>
              </a:rPr>
              <a:t>ligands</a:t>
            </a:r>
            <a:r>
              <a:rPr lang="en-US" sz="1200" kern="1200" baseline="0" dirty="0" smtClean="0">
                <a:solidFill>
                  <a:schemeClr val="tx1"/>
                </a:solidFill>
                <a:latin typeface="Times New Roman" pitchFamily="18" charset="0"/>
                <a:ea typeface="+mn-ea"/>
                <a:cs typeface="Arial" charset="0"/>
              </a:rPr>
              <a:t> and support our results with high-level density functional theory calculations.</a:t>
            </a:r>
          </a:p>
          <a:p>
            <a:r>
              <a:rPr lang="en-US" sz="1200" kern="1200" baseline="0" dirty="0" smtClean="0">
                <a:solidFill>
                  <a:schemeClr val="tx1"/>
                </a:solidFill>
                <a:latin typeface="Times New Roman" pitchFamily="18" charset="0"/>
                <a:ea typeface="+mn-ea"/>
                <a:cs typeface="Arial" charset="0"/>
              </a:rPr>
              <a:t>High-level DFT calculations show that destabilization of the intermediate Pd-</a:t>
            </a:r>
            <a:r>
              <a:rPr lang="en-US" sz="1200" kern="1200" baseline="0" dirty="0" err="1" smtClean="0">
                <a:solidFill>
                  <a:schemeClr val="tx1"/>
                </a:solidFill>
                <a:latin typeface="Times New Roman" pitchFamily="18" charset="0"/>
                <a:ea typeface="+mn-ea"/>
                <a:cs typeface="Arial" charset="0"/>
              </a:rPr>
              <a:t>allyl</a:t>
            </a:r>
            <a:r>
              <a:rPr lang="en-US" sz="1200" kern="1200" baseline="0" dirty="0" smtClean="0">
                <a:solidFill>
                  <a:schemeClr val="tx1"/>
                </a:solidFill>
                <a:latin typeface="Times New Roman" pitchFamily="18" charset="0"/>
                <a:ea typeface="+mn-ea"/>
                <a:cs typeface="Arial" charset="0"/>
              </a:rPr>
              <a:t> complexes is caused by </a:t>
            </a:r>
            <a:r>
              <a:rPr lang="en-US" sz="1200" kern="1200" baseline="0" dirty="0" err="1" smtClean="0">
                <a:solidFill>
                  <a:schemeClr val="tx1"/>
                </a:solidFill>
                <a:latin typeface="Times New Roman" pitchFamily="18" charset="0"/>
                <a:ea typeface="+mn-ea"/>
                <a:cs typeface="Arial" charset="0"/>
              </a:rPr>
              <a:t>steric</a:t>
            </a:r>
            <a:r>
              <a:rPr lang="en-US" sz="1200" kern="1200" baseline="0" dirty="0" smtClean="0">
                <a:solidFill>
                  <a:schemeClr val="tx1"/>
                </a:solidFill>
                <a:latin typeface="Times New Roman" pitchFamily="18" charset="0"/>
                <a:ea typeface="+mn-ea"/>
                <a:cs typeface="Arial" charset="0"/>
              </a:rPr>
              <a:t> repulsion between the </a:t>
            </a:r>
            <a:r>
              <a:rPr lang="en-US" sz="1200" kern="1200" baseline="0" dirty="0" err="1" smtClean="0">
                <a:solidFill>
                  <a:schemeClr val="tx1"/>
                </a:solidFill>
                <a:latin typeface="Times New Roman" pitchFamily="18" charset="0"/>
                <a:ea typeface="+mn-ea"/>
                <a:cs typeface="Arial" charset="0"/>
              </a:rPr>
              <a:t>ligand</a:t>
            </a:r>
            <a:r>
              <a:rPr lang="en-US" sz="1200" kern="1200" baseline="0" dirty="0" smtClean="0">
                <a:solidFill>
                  <a:schemeClr val="tx1"/>
                </a:solidFill>
                <a:latin typeface="Times New Roman" pitchFamily="18" charset="0"/>
                <a:ea typeface="+mn-ea"/>
                <a:cs typeface="Arial" charset="0"/>
              </a:rPr>
              <a:t> and the substrate for the </a:t>
            </a:r>
            <a:r>
              <a:rPr lang="en-US" sz="1200" kern="1200" baseline="0" dirty="0" err="1" smtClean="0">
                <a:solidFill>
                  <a:schemeClr val="tx1"/>
                </a:solidFill>
                <a:latin typeface="Times New Roman" pitchFamily="18" charset="0"/>
                <a:ea typeface="+mn-ea"/>
                <a:cs typeface="Arial" charset="0"/>
              </a:rPr>
              <a:t>diphosphine</a:t>
            </a:r>
            <a:r>
              <a:rPr lang="en-US" sz="1200" kern="1200" baseline="0" dirty="0" smtClean="0">
                <a:solidFill>
                  <a:schemeClr val="tx1"/>
                </a:solidFill>
                <a:latin typeface="Times New Roman" pitchFamily="18" charset="0"/>
                <a:ea typeface="+mn-ea"/>
                <a:cs typeface="Arial" charset="0"/>
              </a:rPr>
              <a:t> </a:t>
            </a:r>
            <a:r>
              <a:rPr lang="en-US" sz="1200" kern="1200" baseline="0" dirty="0" err="1" smtClean="0">
                <a:solidFill>
                  <a:schemeClr val="tx1"/>
                </a:solidFill>
                <a:latin typeface="Times New Roman" pitchFamily="18" charset="0"/>
                <a:ea typeface="+mn-ea"/>
                <a:cs typeface="Arial" charset="0"/>
              </a:rPr>
              <a:t>ligands</a:t>
            </a:r>
            <a:r>
              <a:rPr lang="en-US" sz="1200" kern="1200" baseline="0" dirty="0" smtClean="0">
                <a:solidFill>
                  <a:schemeClr val="tx1"/>
                </a:solidFill>
                <a:latin typeface="Times New Roman" pitchFamily="18" charset="0"/>
                <a:ea typeface="+mn-ea"/>
                <a:cs typeface="Arial" charset="0"/>
              </a:rPr>
              <a:t>, which overrules the counterbalancing electronic effect. Energy decomposition, strain energy </a:t>
            </a:r>
            <a:endParaRPr lang="en-US" dirty="0"/>
          </a:p>
        </p:txBody>
      </p:sp>
      <p:sp>
        <p:nvSpPr>
          <p:cNvPr id="4" name="Slide Number Placeholder 3"/>
          <p:cNvSpPr>
            <a:spLocks noGrp="1"/>
          </p:cNvSpPr>
          <p:nvPr>
            <p:ph type="sldNum" sz="quarter" idx="10"/>
          </p:nvPr>
        </p:nvSpPr>
        <p:spPr>
          <a:xfrm>
            <a:off x="4145062" y="9121662"/>
            <a:ext cx="3170138" cy="479539"/>
          </a:xfrm>
          <a:prstGeom prst="rect">
            <a:avLst/>
          </a:prstGeom>
        </p:spPr>
        <p:txBody>
          <a:bodyPr/>
          <a:lstStyle/>
          <a:p>
            <a:pPr>
              <a:defRPr/>
            </a:pPr>
            <a:fld id="{5364BEAE-2035-4450-9148-9ADA30FDA2D6}" type="slidenum">
              <a:rPr lang="en-US" smtClean="0"/>
              <a:pPr>
                <a:defRPr/>
              </a:pPr>
              <a:t>23</a:t>
            </a:fld>
            <a:endParaRPr lang="en-US"/>
          </a:p>
        </p:txBody>
      </p:sp>
    </p:spTree>
    <p:extLst>
      <p:ext uri="{BB962C8B-B14F-4D97-AF65-F5344CB8AC3E}">
        <p14:creationId xmlns:p14="http://schemas.microsoft.com/office/powerpoint/2010/main" val="1650536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endParaRPr lang="en-US" dirty="0"/>
          </a:p>
        </p:txBody>
      </p:sp>
      <p:sp>
        <p:nvSpPr>
          <p:cNvPr id="116740" name="Slide Number Placeholder 3"/>
          <p:cNvSpPr>
            <a:spLocks noGrp="1"/>
          </p:cNvSpPr>
          <p:nvPr>
            <p:ph type="sldNum" sz="quarter" idx="5"/>
          </p:nvPr>
        </p:nvSpPr>
        <p:spPr>
          <a:xfrm>
            <a:off x="4022725" y="9723438"/>
            <a:ext cx="3076575" cy="51117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Helvetica" pitchFamily="34" charset="0"/>
                <a:ea typeface="MS PGothic" pitchFamily="34" charset="-128"/>
              </a:defRPr>
            </a:lvl1pPr>
            <a:lvl2pPr marL="804763" indent="-309524" eaLnBrk="0" hangingPunct="0">
              <a:defRPr sz="2200">
                <a:solidFill>
                  <a:schemeClr val="tx1"/>
                </a:solidFill>
                <a:latin typeface="Helvetica" pitchFamily="34" charset="0"/>
                <a:ea typeface="MS PGothic" pitchFamily="34" charset="-128"/>
              </a:defRPr>
            </a:lvl2pPr>
            <a:lvl3pPr marL="1238098" indent="-247620" eaLnBrk="0" hangingPunct="0">
              <a:defRPr sz="2200">
                <a:solidFill>
                  <a:schemeClr val="tx1"/>
                </a:solidFill>
                <a:latin typeface="Helvetica" pitchFamily="34" charset="0"/>
                <a:ea typeface="MS PGothic" pitchFamily="34" charset="-128"/>
              </a:defRPr>
            </a:lvl3pPr>
            <a:lvl4pPr marL="1733337" indent="-247620" eaLnBrk="0" hangingPunct="0">
              <a:defRPr sz="2200">
                <a:solidFill>
                  <a:schemeClr val="tx1"/>
                </a:solidFill>
                <a:latin typeface="Helvetica" pitchFamily="34" charset="0"/>
                <a:ea typeface="MS PGothic" pitchFamily="34" charset="-128"/>
              </a:defRPr>
            </a:lvl4pPr>
            <a:lvl5pPr marL="2228576" indent="-247620" eaLnBrk="0" hangingPunct="0">
              <a:defRPr sz="2200">
                <a:solidFill>
                  <a:schemeClr val="tx1"/>
                </a:solidFill>
                <a:latin typeface="Helvetica" pitchFamily="34" charset="0"/>
                <a:ea typeface="MS PGothic" pitchFamily="34" charset="-128"/>
              </a:defRPr>
            </a:lvl5pPr>
            <a:lvl6pPr marL="2723815" indent="-247620" eaLnBrk="0" fontAlgn="base" hangingPunct="0">
              <a:spcBef>
                <a:spcPct val="0"/>
              </a:spcBef>
              <a:spcAft>
                <a:spcPct val="0"/>
              </a:spcAft>
              <a:defRPr sz="2200">
                <a:solidFill>
                  <a:schemeClr val="tx1"/>
                </a:solidFill>
                <a:latin typeface="Helvetica" pitchFamily="34" charset="0"/>
                <a:ea typeface="MS PGothic" pitchFamily="34" charset="-128"/>
              </a:defRPr>
            </a:lvl6pPr>
            <a:lvl7pPr marL="3219054" indent="-247620" eaLnBrk="0" fontAlgn="base" hangingPunct="0">
              <a:spcBef>
                <a:spcPct val="0"/>
              </a:spcBef>
              <a:spcAft>
                <a:spcPct val="0"/>
              </a:spcAft>
              <a:defRPr sz="2200">
                <a:solidFill>
                  <a:schemeClr val="tx1"/>
                </a:solidFill>
                <a:latin typeface="Helvetica" pitchFamily="34" charset="0"/>
                <a:ea typeface="MS PGothic" pitchFamily="34" charset="-128"/>
              </a:defRPr>
            </a:lvl7pPr>
            <a:lvl8pPr marL="3714293" indent="-247620" eaLnBrk="0" fontAlgn="base" hangingPunct="0">
              <a:spcBef>
                <a:spcPct val="0"/>
              </a:spcBef>
              <a:spcAft>
                <a:spcPct val="0"/>
              </a:spcAft>
              <a:defRPr sz="2200">
                <a:solidFill>
                  <a:schemeClr val="tx1"/>
                </a:solidFill>
                <a:latin typeface="Helvetica" pitchFamily="34" charset="0"/>
                <a:ea typeface="MS PGothic" pitchFamily="34" charset="-128"/>
              </a:defRPr>
            </a:lvl8pPr>
            <a:lvl9pPr marL="4209532" indent="-247620" eaLnBrk="0" fontAlgn="base" hangingPunct="0">
              <a:spcBef>
                <a:spcPct val="0"/>
              </a:spcBef>
              <a:spcAft>
                <a:spcPct val="0"/>
              </a:spcAft>
              <a:defRPr sz="2200">
                <a:solidFill>
                  <a:schemeClr val="tx1"/>
                </a:solidFill>
                <a:latin typeface="Helvetica" pitchFamily="34" charset="0"/>
                <a:ea typeface="MS PGothic" pitchFamily="34" charset="-128"/>
              </a:defRPr>
            </a:lvl9pPr>
          </a:lstStyle>
          <a:p>
            <a:pPr eaLnBrk="1" hangingPunct="1">
              <a:defRPr/>
            </a:pPr>
            <a:fld id="{3725C698-A986-49DD-82FF-AFEA953EB52A}" type="slidenum">
              <a:rPr lang="en-US" sz="1300">
                <a:latin typeface="Times New Roman" pitchFamily="18" charset="0"/>
              </a:rPr>
              <a:pPr eaLnBrk="1" hangingPunct="1">
                <a:defRPr/>
              </a:pPr>
              <a:t>28</a:t>
            </a:fld>
            <a:endParaRPr lang="en-US" sz="1300">
              <a:latin typeface="Times New Roman" pitchFamily="18" charset="0"/>
            </a:endParaRPr>
          </a:p>
        </p:txBody>
      </p:sp>
    </p:spTree>
    <p:extLst>
      <p:ext uri="{BB962C8B-B14F-4D97-AF65-F5344CB8AC3E}">
        <p14:creationId xmlns:p14="http://schemas.microsoft.com/office/powerpoint/2010/main" val="1859446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4022725" y="9723441"/>
            <a:ext cx="3076575"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48" tIns="49524" rIns="99048" bIns="49524" anchor="b"/>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r" eaLnBrk="1" hangingPunct="1"/>
            <a:fld id="{8145A4B8-6B68-4B1D-A260-AFCB828E7425}" type="slidenum">
              <a:rPr lang="en-US" sz="1300">
                <a:latin typeface="Times New Roman" pitchFamily="18" charset="0"/>
              </a:rPr>
              <a:pPr algn="r" eaLnBrk="1" hangingPunct="1"/>
              <a:t>29</a:t>
            </a:fld>
            <a:endParaRPr lang="en-US" sz="1300">
              <a:latin typeface="Times New Roman" pitchFamily="18" charset="0"/>
            </a:endParaRPr>
          </a:p>
        </p:txBody>
      </p:sp>
      <p:sp>
        <p:nvSpPr>
          <p:cNvPr id="240643" name="Rectangle 2"/>
          <p:cNvSpPr>
            <a:spLocks noGrp="1" noRot="1" noChangeAspect="1" noChangeArrowheads="1" noTextEdit="1"/>
          </p:cNvSpPr>
          <p:nvPr>
            <p:ph type="sldImg"/>
          </p:nvPr>
        </p:nvSpPr>
        <p:spPr>
          <a:xfrm>
            <a:off x="381000" y="685800"/>
            <a:ext cx="6096000" cy="3429000"/>
          </a:xfrm>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cs typeface="Arial" pitchFamily="34" charset="0"/>
            </a:endParaRPr>
          </a:p>
        </p:txBody>
      </p:sp>
    </p:spTree>
    <p:extLst>
      <p:ext uri="{BB962C8B-B14F-4D97-AF65-F5344CB8AC3E}">
        <p14:creationId xmlns:p14="http://schemas.microsoft.com/office/powerpoint/2010/main" val="125909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381000" y="685800"/>
            <a:ext cx="6096000" cy="3429000"/>
          </a:xfrm>
          <a:ln/>
        </p:spPr>
      </p:sp>
      <p:sp>
        <p:nvSpPr>
          <p:cNvPr id="120835" name="Jegyzetek helye 2"/>
          <p:cNvSpPr>
            <a:spLocks noGrp="1"/>
          </p:cNvSpPr>
          <p:nvPr>
            <p:ph type="body" idx="1"/>
          </p:nvPr>
        </p:nvSpPr>
        <p:spPr>
          <a:noFill/>
          <a:ln/>
        </p:spPr>
        <p:txBody>
          <a:bodyPr/>
          <a:lstStyle/>
          <a:p>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30</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974025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4022725" y="9723438"/>
            <a:ext cx="3076575" cy="511175"/>
          </a:xfrm>
          <a:prstGeom prst="rect">
            <a:avLst/>
          </a:prstGeom>
        </p:spPr>
        <p:txBody>
          <a:bodyPr/>
          <a:lstStyle/>
          <a:p>
            <a:pPr>
              <a:defRPr/>
            </a:pPr>
            <a:fld id="{A5FE6DEE-CB8B-41B7-BBF6-5570FF838342}" type="slidenum">
              <a:rPr lang="en-US" smtClean="0"/>
              <a:pPr>
                <a:defRPr/>
              </a:pPr>
              <a:t>32</a:t>
            </a:fld>
            <a:endParaRPr lang="en-US"/>
          </a:p>
        </p:txBody>
      </p:sp>
    </p:spTree>
    <p:extLst>
      <p:ext uri="{BB962C8B-B14F-4D97-AF65-F5344CB8AC3E}">
        <p14:creationId xmlns:p14="http://schemas.microsoft.com/office/powerpoint/2010/main" val="644667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381000" y="685800"/>
            <a:ext cx="6096000" cy="3429000"/>
          </a:xfrm>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NL">
                <a:latin typeface="Times New Roman" charset="0"/>
              </a:rPr>
              <a:t>Indirect Band gap GeSi exp: 1.07</a:t>
            </a:r>
          </a:p>
          <a:p>
            <a:r>
              <a:rPr lang="en-US" altLang="nl-NL">
                <a:latin typeface="Times New Roman" charset="0"/>
              </a:rPr>
              <a:t>Parametrization can be extended to, e.g. GLLB-sc/TZP-AE ??</a:t>
            </a:r>
          </a:p>
        </p:txBody>
      </p:sp>
      <p:sp>
        <p:nvSpPr>
          <p:cNvPr id="6148" name="Slide Number Placeholder 3"/>
          <p:cNvSpPr>
            <a:spLocks noGrp="1"/>
          </p:cNvSpPr>
          <p:nvPr>
            <p:ph type="sldNum" sz="quarter" idx="5"/>
          </p:nvPr>
        </p:nvSpPr>
        <p:spPr>
          <a:xfrm>
            <a:off x="4022725" y="9723438"/>
            <a:ext cx="3076575" cy="51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Arial" charset="0"/>
                <a:cs typeface="Arial" charset="0"/>
              </a:defRPr>
            </a:lvl1pPr>
            <a:lvl2pPr marL="742950" indent="-285750">
              <a:spcBef>
                <a:spcPct val="30000"/>
              </a:spcBef>
              <a:defRPr sz="1200">
                <a:solidFill>
                  <a:schemeClr val="tx1"/>
                </a:solidFill>
                <a:latin typeface="Times New Roman" charset="0"/>
                <a:ea typeface="Arial" charset="0"/>
                <a:cs typeface="Arial" charset="0"/>
              </a:defRPr>
            </a:lvl2pPr>
            <a:lvl3pPr marL="1143000" indent="-228600">
              <a:spcBef>
                <a:spcPct val="30000"/>
              </a:spcBef>
              <a:defRPr sz="1200">
                <a:solidFill>
                  <a:schemeClr val="tx1"/>
                </a:solidFill>
                <a:latin typeface="Times New Roman" charset="0"/>
                <a:ea typeface="Arial" charset="0"/>
                <a:cs typeface="Arial" charset="0"/>
              </a:defRPr>
            </a:lvl3pPr>
            <a:lvl4pPr marL="1600200" indent="-228600">
              <a:spcBef>
                <a:spcPct val="30000"/>
              </a:spcBef>
              <a:defRPr sz="1200">
                <a:solidFill>
                  <a:schemeClr val="tx1"/>
                </a:solidFill>
                <a:latin typeface="Times New Roman" charset="0"/>
                <a:ea typeface="Arial" charset="0"/>
                <a:cs typeface="Arial" charset="0"/>
              </a:defRPr>
            </a:lvl4pPr>
            <a:lvl5pPr marL="2057400" indent="-228600">
              <a:spcBef>
                <a:spcPct val="30000"/>
              </a:spcBef>
              <a:defRPr sz="1200">
                <a:solidFill>
                  <a:schemeClr val="tx1"/>
                </a:solidFill>
                <a:latin typeface="Times New Roman"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Times New Roman"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Times New Roman"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Times New Roman"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Times New Roman" charset="0"/>
                <a:ea typeface="Arial" charset="0"/>
                <a:cs typeface="Arial" charset="0"/>
              </a:defRPr>
            </a:lvl9pPr>
          </a:lstStyle>
          <a:p>
            <a:pPr>
              <a:spcBef>
                <a:spcPct val="0"/>
              </a:spcBef>
            </a:pPr>
            <a:fld id="{5055D735-C12D-5E46-9819-C231AAB12375}" type="slidenum">
              <a:rPr lang="en-US" altLang="nl-NL" sz="1300"/>
              <a:pPr>
                <a:spcBef>
                  <a:spcPct val="0"/>
                </a:spcBef>
              </a:pPr>
              <a:t>33</a:t>
            </a:fld>
            <a:endParaRPr lang="en-US" altLang="nl-NL" sz="1300"/>
          </a:p>
        </p:txBody>
      </p:sp>
    </p:spTree>
    <p:extLst>
      <p:ext uri="{BB962C8B-B14F-4D97-AF65-F5344CB8AC3E}">
        <p14:creationId xmlns:p14="http://schemas.microsoft.com/office/powerpoint/2010/main" val="2069610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ru-RU" altLang="nl-NL">
              <a:latin typeface="Times New Roman" charset="0"/>
            </a:endParaRPr>
          </a:p>
        </p:txBody>
      </p:sp>
    </p:spTree>
    <p:extLst>
      <p:ext uri="{BB962C8B-B14F-4D97-AF65-F5344CB8AC3E}">
        <p14:creationId xmlns:p14="http://schemas.microsoft.com/office/powerpoint/2010/main" val="1204455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smtClean="0"/>
              <a:t>Ru</a:t>
            </a:r>
            <a:r>
              <a:rPr lang="en-US" dirty="0" smtClean="0"/>
              <a:t> L2,3-edge spectra well-reproduced</a:t>
            </a:r>
            <a:r>
              <a:rPr lang="en-US" baseline="0" dirty="0" smtClean="0"/>
              <a:t> by looking at transitions between </a:t>
            </a:r>
            <a:r>
              <a:rPr lang="en-US" baseline="0" dirty="0" err="1" smtClean="0"/>
              <a:t>spinors</a:t>
            </a:r>
            <a:r>
              <a:rPr lang="en-US" baseline="0" dirty="0" smtClean="0"/>
              <a:t>. 1-electron methods (FDMNES, FEFF) fail even for the simplest RuNH3 complex.</a:t>
            </a:r>
          </a:p>
          <a:p>
            <a:r>
              <a:rPr lang="en-US" baseline="0" dirty="0" smtClean="0"/>
              <a:t>Water splitting catalyst. </a:t>
            </a:r>
            <a:endParaRPr lang="en-US" dirty="0"/>
          </a:p>
        </p:txBody>
      </p:sp>
      <p:sp>
        <p:nvSpPr>
          <p:cNvPr id="4" name="Slide Number Placeholder 3"/>
          <p:cNvSpPr>
            <a:spLocks noGrp="1"/>
          </p:cNvSpPr>
          <p:nvPr>
            <p:ph type="sldNum" sz="quarter" idx="10"/>
          </p:nvPr>
        </p:nvSpPr>
        <p:spPr>
          <a:xfrm>
            <a:off x="4022725" y="9723438"/>
            <a:ext cx="3076575" cy="511175"/>
          </a:xfrm>
          <a:prstGeom prst="rect">
            <a:avLst/>
          </a:prstGeom>
        </p:spPr>
        <p:txBody>
          <a:bodyPr/>
          <a:lstStyle/>
          <a:p>
            <a:pPr>
              <a:defRPr/>
            </a:pPr>
            <a:fld id="{5364BEAE-2035-4450-9148-9ADA30FDA2D6}" type="slidenum">
              <a:rPr lang="en-US" smtClean="0"/>
              <a:pPr>
                <a:defRPr/>
              </a:pPr>
              <a:t>9</a:t>
            </a:fld>
            <a:endParaRPr lang="en-US"/>
          </a:p>
        </p:txBody>
      </p:sp>
    </p:spTree>
    <p:extLst>
      <p:ext uri="{BB962C8B-B14F-4D97-AF65-F5344CB8AC3E}">
        <p14:creationId xmlns:p14="http://schemas.microsoft.com/office/powerpoint/2010/main" val="1283937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xfrm>
            <a:off x="4022725" y="9723438"/>
            <a:ext cx="3076575" cy="511175"/>
          </a:xfrm>
          <a:prstGeom prst="rect">
            <a:avLst/>
          </a:prstGeom>
          <a:noFill/>
        </p:spPr>
        <p:txBody>
          <a:bodyPr/>
          <a:lstStyle/>
          <a:p>
            <a:fld id="{D41A7735-BC85-416B-A4D1-7861686ABF18}" type="slidenum">
              <a:rPr lang="en-US"/>
              <a:pPr/>
              <a:t>39</a:t>
            </a:fld>
            <a:endParaRPr lang="en-US"/>
          </a:p>
        </p:txBody>
      </p:sp>
      <p:sp>
        <p:nvSpPr>
          <p:cNvPr id="136195" name="Rectangle 2"/>
          <p:cNvSpPr>
            <a:spLocks noGrp="1" noRot="1" noChangeAspect="1" noChangeArrowheads="1" noTextEdit="1"/>
          </p:cNvSpPr>
          <p:nvPr>
            <p:ph type="sldImg"/>
          </p:nvPr>
        </p:nvSpPr>
        <p:spPr>
          <a:xfrm>
            <a:off x="381000" y="685800"/>
            <a:ext cx="6096000" cy="3429000"/>
          </a:xfrm>
          <a:ln/>
        </p:spPr>
      </p:sp>
      <p:sp>
        <p:nvSpPr>
          <p:cNvPr id="136196" name="Rectangle 3"/>
          <p:cNvSpPr>
            <a:spLocks noGrp="1" noChangeArrowheads="1"/>
          </p:cNvSpPr>
          <p:nvPr>
            <p:ph type="body" idx="1"/>
          </p:nvPr>
        </p:nvSpPr>
        <p:spPr>
          <a:noFill/>
          <a:ln/>
        </p:spPr>
        <p:txBody>
          <a:bodyPr/>
          <a:lstStyle/>
          <a:p>
            <a:pPr eaLnBrk="1" hangingPunct="1"/>
            <a:endParaRPr lang="en-US" smtClean="0">
              <a:cs typeface="Arial" pitchFamily="34" charset="0"/>
            </a:endParaRPr>
          </a:p>
        </p:txBody>
      </p:sp>
    </p:spTree>
    <p:extLst>
      <p:ext uri="{BB962C8B-B14F-4D97-AF65-F5344CB8AC3E}">
        <p14:creationId xmlns:p14="http://schemas.microsoft.com/office/powerpoint/2010/main" val="570768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4022725" y="9723438"/>
            <a:ext cx="3076575" cy="511175"/>
          </a:xfrm>
          <a:prstGeom prst="rect">
            <a:avLst/>
          </a:prstGeom>
          <a:noFill/>
        </p:spPr>
        <p:txBody>
          <a:bodyPr/>
          <a:lstStyle/>
          <a:p>
            <a:fld id="{85A973D9-1FB1-4670-A12C-1E2E68309C62}" type="slidenum">
              <a:rPr lang="en-US"/>
              <a:pPr/>
              <a:t>40</a:t>
            </a:fld>
            <a:endParaRPr lang="en-US"/>
          </a:p>
        </p:txBody>
      </p:sp>
      <p:sp>
        <p:nvSpPr>
          <p:cNvPr id="137219" name="Rectangle 2"/>
          <p:cNvSpPr>
            <a:spLocks noGrp="1" noRot="1" noChangeAspect="1" noChangeArrowheads="1" noTextEdit="1"/>
          </p:cNvSpPr>
          <p:nvPr>
            <p:ph type="sldImg"/>
          </p:nvPr>
        </p:nvSpPr>
        <p:spPr>
          <a:xfrm>
            <a:off x="381000" y="685800"/>
            <a:ext cx="6096000" cy="3429000"/>
          </a:xfrm>
          <a:ln/>
        </p:spPr>
      </p:sp>
      <p:sp>
        <p:nvSpPr>
          <p:cNvPr id="137220" name="Rectangle 3"/>
          <p:cNvSpPr>
            <a:spLocks noGrp="1" noChangeArrowheads="1"/>
          </p:cNvSpPr>
          <p:nvPr>
            <p:ph type="body" idx="1"/>
          </p:nvPr>
        </p:nvSpPr>
        <p:spPr>
          <a:noFill/>
          <a:ln/>
        </p:spPr>
        <p:txBody>
          <a:bodyPr/>
          <a:lstStyle/>
          <a:p>
            <a:pPr eaLnBrk="1" hangingPunct="1"/>
            <a:endParaRPr lang="en-US" smtClean="0">
              <a:cs typeface="Arial" pitchFamily="34" charset="0"/>
            </a:endParaRPr>
          </a:p>
        </p:txBody>
      </p:sp>
    </p:spTree>
    <p:extLst>
      <p:ext uri="{BB962C8B-B14F-4D97-AF65-F5344CB8AC3E}">
        <p14:creationId xmlns:p14="http://schemas.microsoft.com/office/powerpoint/2010/main" val="1140611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00E9292-8714-6546-BC29-BECEBDBD9DDC}" type="slidenum">
              <a:rPr lang="en-US" altLang="en-US" sz="1200">
                <a:latin typeface="Times" charset="0"/>
              </a:rPr>
              <a:pPr/>
              <a:t>41</a:t>
            </a:fld>
            <a:endParaRPr lang="en-US" altLang="en-US" sz="1200">
              <a:latin typeface="Times" charset="0"/>
            </a:endParaRPr>
          </a:p>
        </p:txBody>
      </p:sp>
      <p:sp>
        <p:nvSpPr>
          <p:cNvPr id="45058" name="Rectangle 2"/>
          <p:cNvSpPr>
            <a:spLocks noGrp="1" noRot="1" noChangeAspect="1" noChangeArrowheads="1" noTextEdit="1"/>
          </p:cNvSpPr>
          <p:nvPr>
            <p:ph type="sldImg"/>
          </p:nvPr>
        </p:nvSpPr>
        <p:spPr>
          <a:xfrm>
            <a:off x="381000" y="685800"/>
            <a:ext cx="6096000" cy="3429000"/>
          </a:xfrm>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GB" altLang="en-US" sz="2400" dirty="0" smtClean="0">
                <a:solidFill>
                  <a:srgbClr val="1A6134"/>
                </a:solidFill>
              </a:rPr>
              <a:t>User should not have to pre-define reactive sites or reaction</a:t>
            </a:r>
            <a:r>
              <a:rPr lang="en-GB" altLang="en-US" sz="2400" baseline="0" dirty="0" smtClean="0">
                <a:solidFill>
                  <a:srgbClr val="1A6134"/>
                </a:solidFill>
              </a:rPr>
              <a:t> </a:t>
            </a:r>
            <a:r>
              <a:rPr lang="en-GB" altLang="en-US" sz="2400" dirty="0" smtClean="0">
                <a:solidFill>
                  <a:srgbClr val="1A6134"/>
                </a:solidFill>
              </a:rPr>
              <a:t>pathways; potential functions should be able to automatically handle</a:t>
            </a:r>
            <a:r>
              <a:rPr lang="en-GB" altLang="en-US" sz="2400" baseline="0" dirty="0" smtClean="0">
                <a:solidFill>
                  <a:srgbClr val="1A6134"/>
                </a:solidFill>
              </a:rPr>
              <a:t> </a:t>
            </a:r>
            <a:r>
              <a:rPr lang="en-GB" altLang="en-US" sz="2400" dirty="0" smtClean="0">
                <a:solidFill>
                  <a:srgbClr val="1A6134"/>
                </a:solidFill>
              </a:rPr>
              <a:t>coordination changes associated with reactions.</a:t>
            </a:r>
          </a:p>
          <a:p>
            <a:endParaRPr lang="en-GB" altLang="en-US" sz="2400" dirty="0" smtClean="0"/>
          </a:p>
          <a:p>
            <a:r>
              <a:rPr lang="en-GB" altLang="en-US" sz="2400" dirty="0" smtClean="0">
                <a:solidFill>
                  <a:schemeClr val="accent2"/>
                </a:solidFill>
              </a:rPr>
              <a:t>force field should be able to determine equilibrium bond lengths,</a:t>
            </a:r>
            <a:r>
              <a:rPr lang="en-GB" altLang="en-US" sz="2400" baseline="0" dirty="0" smtClean="0">
                <a:solidFill>
                  <a:schemeClr val="accent2"/>
                </a:solidFill>
              </a:rPr>
              <a:t> </a:t>
            </a:r>
            <a:r>
              <a:rPr lang="en-GB" altLang="en-US" sz="2400" dirty="0" smtClean="0">
                <a:solidFill>
                  <a:schemeClr val="accent2"/>
                </a:solidFill>
              </a:rPr>
              <a:t>valence angles etc. from chemical environment.</a:t>
            </a:r>
          </a:p>
          <a:p>
            <a:pPr eaLnBrk="1" hangingPunct="1"/>
            <a:endParaRPr lang="en-US" altLang="en-US" dirty="0"/>
          </a:p>
        </p:txBody>
      </p:sp>
    </p:spTree>
    <p:extLst>
      <p:ext uri="{BB962C8B-B14F-4D97-AF65-F5344CB8AC3E}">
        <p14:creationId xmlns:p14="http://schemas.microsoft.com/office/powerpoint/2010/main" val="294590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42</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381000" y="685800"/>
            <a:ext cx="6096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635026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381000" y="685800"/>
            <a:ext cx="6096000" cy="3429000"/>
          </a:xfrm>
          <a:ln/>
        </p:spPr>
      </p:sp>
      <p:sp>
        <p:nvSpPr>
          <p:cNvPr id="141315" name="Rectangle 3"/>
          <p:cNvSpPr>
            <a:spLocks noGrp="1" noChangeArrowheads="1"/>
          </p:cNvSpPr>
          <p:nvPr>
            <p:ph type="body" idx="1"/>
          </p:nvPr>
        </p:nvSpPr>
        <p:spPr>
          <a:noFill/>
          <a:ln/>
        </p:spPr>
        <p:txBody>
          <a:bodyPr/>
          <a:lstStyle/>
          <a:p>
            <a:r>
              <a:rPr lang="en-US" dirty="0" smtClean="0">
                <a:cs typeface="Arial" pitchFamily="34" charset="0"/>
              </a:rPr>
              <a:t>Currently under alpha-testing, GA also available via </a:t>
            </a:r>
            <a:r>
              <a:rPr lang="en-US" dirty="0" err="1" smtClean="0">
                <a:cs typeface="Arial" pitchFamily="34" charset="0"/>
              </a:rPr>
              <a:t>Hartke’s</a:t>
            </a:r>
            <a:r>
              <a:rPr lang="en-US" dirty="0" smtClean="0">
                <a:cs typeface="Arial" pitchFamily="34" charset="0"/>
              </a:rPr>
              <a:t> stand-alone code (perhaps to be integrated).</a:t>
            </a:r>
          </a:p>
        </p:txBody>
      </p:sp>
    </p:spTree>
    <p:extLst>
      <p:ext uri="{BB962C8B-B14F-4D97-AF65-F5344CB8AC3E}">
        <p14:creationId xmlns:p14="http://schemas.microsoft.com/office/powerpoint/2010/main" val="866682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381000" y="685800"/>
            <a:ext cx="6096000" cy="3429000"/>
          </a:xfrm>
          <a:ln/>
        </p:spPr>
      </p:sp>
      <p:sp>
        <p:nvSpPr>
          <p:cNvPr id="141315" name="Rectangle 3"/>
          <p:cNvSpPr>
            <a:spLocks noGrp="1" noChangeArrowheads="1"/>
          </p:cNvSpPr>
          <p:nvPr>
            <p:ph type="body" idx="1"/>
          </p:nvPr>
        </p:nvSpPr>
        <p:spPr>
          <a:noFill/>
          <a:ln/>
        </p:spPr>
        <p:txBody>
          <a:bodyPr/>
          <a:lstStyle/>
          <a:p>
            <a:endParaRPr lang="en-US" dirty="0" smtClean="0">
              <a:cs typeface="Arial" pitchFamily="34" charset="0"/>
            </a:endParaRPr>
          </a:p>
        </p:txBody>
      </p:sp>
    </p:spTree>
    <p:extLst>
      <p:ext uri="{BB962C8B-B14F-4D97-AF65-F5344CB8AC3E}">
        <p14:creationId xmlns:p14="http://schemas.microsoft.com/office/powerpoint/2010/main" val="1017468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381000" y="685800"/>
            <a:ext cx="6096000" cy="3429000"/>
          </a:xfrm>
          <a:ln/>
        </p:spPr>
      </p:sp>
      <p:sp>
        <p:nvSpPr>
          <p:cNvPr id="141315" name="Rectangle 3"/>
          <p:cNvSpPr>
            <a:spLocks noGrp="1" noChangeArrowheads="1"/>
          </p:cNvSpPr>
          <p:nvPr>
            <p:ph type="body" idx="1"/>
          </p:nvPr>
        </p:nvSpPr>
        <p:spPr>
          <a:noFill/>
          <a:ln/>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200" dirty="0" smtClean="0">
                <a:effectLst/>
                <a:latin typeface="Helvetica Neue"/>
                <a:ea typeface="Helvetica Neue"/>
                <a:cs typeface="Helvetica Neue"/>
                <a:sym typeface="Helvetica Neue"/>
              </a:rPr>
              <a:t>In this study, rate models were developed and</a:t>
            </a:r>
            <a:r>
              <a:rPr lang="en-US" sz="2200" baseline="0" dirty="0" smtClean="0">
                <a:effectLst/>
                <a:latin typeface="Helvetica Neue"/>
                <a:ea typeface="Helvetica Neue"/>
                <a:cs typeface="Helvetica Neue"/>
                <a:sym typeface="Helvetica Neue"/>
              </a:rPr>
              <a:t> </a:t>
            </a:r>
            <a:r>
              <a:rPr lang="en-US" sz="2200" dirty="0" smtClean="0">
                <a:effectLst/>
                <a:latin typeface="Helvetica Neue"/>
                <a:ea typeface="Helvetica Neue"/>
                <a:cs typeface="Helvetica Neue"/>
                <a:sym typeface="Helvetica Neue"/>
              </a:rPr>
              <a:t>molecular dynamics simulated trajectories were used to extract Arrhenius</a:t>
            </a:r>
            <a:r>
              <a:rPr lang="en-US" sz="2200" baseline="0" dirty="0" smtClean="0">
                <a:effectLst/>
                <a:latin typeface="Helvetica Neue"/>
                <a:ea typeface="Helvetica Neue"/>
                <a:cs typeface="Helvetica Neue"/>
                <a:sym typeface="Helvetica Neue"/>
              </a:rPr>
              <a:t> </a:t>
            </a:r>
            <a:r>
              <a:rPr lang="en-US" sz="2200" dirty="0" smtClean="0">
                <a:effectLst/>
                <a:latin typeface="Helvetica Neue"/>
                <a:ea typeface="Helvetica Neue"/>
                <a:cs typeface="Helvetica Neue"/>
                <a:sym typeface="Helvetica Neue"/>
              </a:rPr>
              <a:t>parameters that describe the initial stages of transport and kinetics of </a:t>
            </a:r>
            <a:r>
              <a:rPr lang="en-US" sz="2200" dirty="0" err="1" smtClean="0">
                <a:effectLst/>
                <a:latin typeface="Helvetica Neue"/>
                <a:ea typeface="Helvetica Neue"/>
                <a:cs typeface="Helvetica Neue"/>
                <a:sym typeface="Helvetica Neue"/>
              </a:rPr>
              <a:t>SiC</a:t>
            </a:r>
            <a:r>
              <a:rPr lang="en-US" sz="2200" baseline="0" dirty="0" smtClean="0">
                <a:effectLst/>
                <a:latin typeface="Helvetica Neue"/>
                <a:ea typeface="Helvetica Neue"/>
                <a:cs typeface="Helvetica Neue"/>
                <a:sym typeface="Helvetica Neue"/>
              </a:rPr>
              <a:t> </a:t>
            </a:r>
            <a:r>
              <a:rPr lang="en-US" sz="2200" dirty="0" smtClean="0">
                <a:effectLst/>
                <a:latin typeface="Helvetica Neue"/>
                <a:ea typeface="Helvetica Neue"/>
                <a:cs typeface="Helvetica Neue"/>
                <a:sym typeface="Helvetica Neue"/>
              </a:rPr>
              <a:t>oxidation by O2 and H2O and the combustion and pyrolysis of EPDM.</a:t>
            </a:r>
            <a:br>
              <a:rPr lang="en-US" sz="2200" dirty="0" smtClean="0">
                <a:effectLst/>
                <a:latin typeface="Helvetica Neue"/>
                <a:ea typeface="Helvetica Neue"/>
                <a:cs typeface="Helvetica Neue"/>
                <a:sym typeface="Helvetica Neue"/>
              </a:rPr>
            </a:br>
            <a:endParaRPr lang="en-US" dirty="0" smtClean="0"/>
          </a:p>
          <a:p>
            <a:endParaRPr lang="en-US" dirty="0" smtClean="0">
              <a:cs typeface="Arial" pitchFamily="34" charset="0"/>
            </a:endParaRPr>
          </a:p>
        </p:txBody>
      </p:sp>
    </p:spTree>
    <p:extLst>
      <p:ext uri="{BB962C8B-B14F-4D97-AF65-F5344CB8AC3E}">
        <p14:creationId xmlns:p14="http://schemas.microsoft.com/office/powerpoint/2010/main" val="1879262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022725" y="9723438"/>
            <a:ext cx="3076575" cy="511175"/>
          </a:xfrm>
          <a:prstGeom prst="rect">
            <a:avLst/>
          </a:prstGeom>
        </p:spPr>
        <p:txBody>
          <a:bodyPr/>
          <a:lstStyle/>
          <a:p>
            <a:fld id="{3AA0AA43-23B2-48C4-8B42-39CA2033E9E3}" type="slidenum">
              <a:rPr lang="en-US" smtClean="0"/>
              <a:pPr/>
              <a:t>49</a:t>
            </a:fld>
            <a:endParaRPr lang="en-US"/>
          </a:p>
        </p:txBody>
      </p:sp>
    </p:spTree>
    <p:extLst>
      <p:ext uri="{BB962C8B-B14F-4D97-AF65-F5344CB8AC3E}">
        <p14:creationId xmlns:p14="http://schemas.microsoft.com/office/powerpoint/2010/main" val="1284378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txBox="1">
            <a:spLocks noGrp="1" noChangeArrowheads="1"/>
          </p:cNvSpPr>
          <p:nvPr/>
        </p:nvSpPr>
        <p:spPr bwMode="auto">
          <a:xfrm>
            <a:off x="4145062" y="9121662"/>
            <a:ext cx="3170138" cy="479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48" tIns="49524" rIns="99048" bIns="49524" anchor="b"/>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r" eaLnBrk="1" hangingPunct="1"/>
            <a:fld id="{C8FF54B5-0788-4EDC-B118-55E901BE4132}" type="slidenum">
              <a:rPr lang="en-US" sz="1300">
                <a:latin typeface="Times New Roman" pitchFamily="18" charset="0"/>
              </a:rPr>
              <a:pPr algn="r" eaLnBrk="1" hangingPunct="1"/>
              <a:t>53</a:t>
            </a:fld>
            <a:endParaRPr lang="en-US" sz="1300">
              <a:latin typeface="Times New Roman" pitchFamily="18" charset="0"/>
            </a:endParaRPr>
          </a:p>
        </p:txBody>
      </p:sp>
      <p:sp>
        <p:nvSpPr>
          <p:cNvPr id="278531" name="Rectangle 2"/>
          <p:cNvSpPr>
            <a:spLocks noGrp="1" noRot="1" noChangeAspect="1" noChangeArrowheads="1" noTextEdit="1"/>
          </p:cNvSpPr>
          <p:nvPr>
            <p:ph type="sldImg"/>
          </p:nvPr>
        </p:nvSpPr>
        <p:spPr>
          <a:xfrm>
            <a:off x="381000" y="685800"/>
            <a:ext cx="6096000" cy="3429000"/>
          </a:xfrm>
          <a:ln/>
        </p:spPr>
      </p:sp>
      <p:sp>
        <p:nvSpPr>
          <p:cNvPr id="2785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cs typeface="Arial" pitchFamily="34" charset="0"/>
            </a:endParaRPr>
          </a:p>
        </p:txBody>
      </p:sp>
    </p:spTree>
    <p:extLst>
      <p:ext uri="{BB962C8B-B14F-4D97-AF65-F5344CB8AC3E}">
        <p14:creationId xmlns:p14="http://schemas.microsoft.com/office/powerpoint/2010/main" val="1174171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txBox="1">
            <a:spLocks noGrp="1" noChangeArrowheads="1"/>
          </p:cNvSpPr>
          <p:nvPr/>
        </p:nvSpPr>
        <p:spPr bwMode="auto">
          <a:xfrm>
            <a:off x="4145062" y="9121662"/>
            <a:ext cx="3170138" cy="479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48" tIns="49524" rIns="99048" bIns="49524" anchor="b"/>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r" eaLnBrk="1" hangingPunct="1"/>
            <a:fld id="{C8FF54B5-0788-4EDC-B118-55E901BE4132}" type="slidenum">
              <a:rPr lang="en-US" sz="1300">
                <a:latin typeface="Times New Roman" pitchFamily="18" charset="0"/>
              </a:rPr>
              <a:pPr algn="r" eaLnBrk="1" hangingPunct="1"/>
              <a:t>54</a:t>
            </a:fld>
            <a:endParaRPr lang="en-US" sz="1300">
              <a:latin typeface="Times New Roman" pitchFamily="18" charset="0"/>
            </a:endParaRPr>
          </a:p>
        </p:txBody>
      </p:sp>
      <p:sp>
        <p:nvSpPr>
          <p:cNvPr id="278531" name="Rectangle 2"/>
          <p:cNvSpPr>
            <a:spLocks noGrp="1" noRot="1" noChangeAspect="1" noChangeArrowheads="1" noTextEdit="1"/>
          </p:cNvSpPr>
          <p:nvPr>
            <p:ph type="sldImg"/>
          </p:nvPr>
        </p:nvSpPr>
        <p:spPr>
          <a:xfrm>
            <a:off x="381000" y="685800"/>
            <a:ext cx="6096000" cy="3429000"/>
          </a:xfrm>
          <a:ln/>
        </p:spPr>
      </p:sp>
      <p:sp>
        <p:nvSpPr>
          <p:cNvPr id="2785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cs typeface="Arial" pitchFamily="34" charset="0"/>
            </a:endParaRPr>
          </a:p>
        </p:txBody>
      </p:sp>
    </p:spTree>
    <p:extLst>
      <p:ext uri="{BB962C8B-B14F-4D97-AF65-F5344CB8AC3E}">
        <p14:creationId xmlns:p14="http://schemas.microsoft.com/office/powerpoint/2010/main" val="1880402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2725" y="9723438"/>
            <a:ext cx="3076575" cy="511175"/>
          </a:xfrm>
          <a:prstGeom prst="rect">
            <a:avLst/>
          </a:prstGeom>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B8CCC6E8-D957-43AB-980A-C5850E195EB1}" type="slidenum">
              <a:rPr lang="en-US" altLang="ja-JP"/>
              <a:pPr/>
              <a:t>11</a:t>
            </a:fld>
            <a:endParaRPr lang="en-US" altLang="ja-JP"/>
          </a:p>
        </p:txBody>
      </p:sp>
      <p:sp>
        <p:nvSpPr>
          <p:cNvPr id="35021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p:txBody>
          <a:bodyPr/>
          <a:lstStyle/>
          <a:p>
            <a:pPr eaLnBrk="1" hangingPunct="1"/>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494270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381000" y="685800"/>
            <a:ext cx="6096000" cy="3429000"/>
          </a:xfrm>
          <a:ln/>
        </p:spPr>
      </p:sp>
      <p:sp>
        <p:nvSpPr>
          <p:cNvPr id="266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84" charset="-128"/>
            </a:endParaRPr>
          </a:p>
        </p:txBody>
      </p:sp>
    </p:spTree>
    <p:extLst>
      <p:ext uri="{BB962C8B-B14F-4D97-AF65-F5344CB8AC3E}">
        <p14:creationId xmlns:p14="http://schemas.microsoft.com/office/powerpoint/2010/main" val="558841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xfrm>
            <a:off x="4022725" y="9723438"/>
            <a:ext cx="3076575" cy="511175"/>
          </a:xfrm>
          <a:prstGeom prst="rect">
            <a:avLst/>
          </a:prstGeom>
        </p:spPr>
        <p:txBody>
          <a:bodyPr/>
          <a:lstStyle/>
          <a:p>
            <a:pPr>
              <a:defRPr/>
            </a:pPr>
            <a:fld id="{B6F72631-E4C7-419A-A43D-61E2C48F22AF}" type="slidenum">
              <a:rPr lang="en-US">
                <a:solidFill>
                  <a:srgbClr val="000000"/>
                </a:solidFill>
              </a:rPr>
              <a:pPr>
                <a:defRPr/>
              </a:pPr>
              <a:t>58</a:t>
            </a:fld>
            <a:endParaRPr lang="en-US">
              <a:solidFill>
                <a:srgbClr val="000000"/>
              </a:solidFill>
            </a:endParaRPr>
          </a:p>
        </p:txBody>
      </p:sp>
      <p:sp>
        <p:nvSpPr>
          <p:cNvPr id="149507" name="Rectangle 2"/>
          <p:cNvSpPr>
            <a:spLocks noGrp="1" noRot="1" noChangeAspect="1" noChangeArrowheads="1" noTextEdit="1"/>
          </p:cNvSpPr>
          <p:nvPr>
            <p:ph type="sldImg"/>
          </p:nvPr>
        </p:nvSpPr>
        <p:spPr>
          <a:xfrm>
            <a:off x="381000" y="685800"/>
            <a:ext cx="6096000" cy="3429000"/>
          </a:xfrm>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en-US" smtClean="0">
              <a:cs typeface="Arial" panose="020B0604020202020204" pitchFamily="34" charset="0"/>
            </a:endParaRPr>
          </a:p>
        </p:txBody>
      </p:sp>
    </p:spTree>
    <p:extLst>
      <p:ext uri="{BB962C8B-B14F-4D97-AF65-F5344CB8AC3E}">
        <p14:creationId xmlns:p14="http://schemas.microsoft.com/office/powerpoint/2010/main" val="502173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jdelijke aanduiding voor dia-afbeelding 1"/>
          <p:cNvSpPr>
            <a:spLocks noGrp="1" noRot="1" noChangeAspect="1" noTextEdit="1"/>
          </p:cNvSpPr>
          <p:nvPr>
            <p:ph type="sldImg"/>
          </p:nvPr>
        </p:nvSpPr>
        <p:spPr>
          <a:xfrm>
            <a:off x="381000" y="685800"/>
            <a:ext cx="6096000" cy="3429000"/>
          </a:xfrm>
          <a:ln/>
        </p:spPr>
      </p:sp>
      <p:sp>
        <p:nvSpPr>
          <p:cNvPr id="133123" name="Tijdelijke aanduiding voor notities 2"/>
          <p:cNvSpPr>
            <a:spLocks noGrp="1"/>
          </p:cNvSpPr>
          <p:nvPr>
            <p:ph type="body" idx="1"/>
          </p:nvPr>
        </p:nvSpPr>
        <p:spPr>
          <a:noFill/>
          <a:ln/>
        </p:spPr>
        <p:txBody>
          <a:bodyPr/>
          <a:lstStyle/>
          <a:p>
            <a:r>
              <a:rPr lang="en-US" dirty="0" smtClean="0"/>
              <a:t>COSMO-RS prediction of SO</a:t>
            </a:r>
            <a:r>
              <a:rPr lang="en-US" baseline="-25000" dirty="0" smtClean="0"/>
              <a:t>2</a:t>
            </a:r>
            <a:r>
              <a:rPr lang="en-US" dirty="0" smtClean="0"/>
              <a:t> </a:t>
            </a:r>
            <a:r>
              <a:rPr lang="en-US" dirty="0" err="1" smtClean="0"/>
              <a:t>solubilities</a:t>
            </a:r>
            <a:r>
              <a:rPr lang="en-US" dirty="0" smtClean="0"/>
              <a:t> (solid lines) in [BMIM]</a:t>
            </a:r>
            <a:r>
              <a:rPr lang="en-US" baseline="30000" dirty="0" smtClean="0"/>
              <a:t>+</a:t>
            </a:r>
            <a:r>
              <a:rPr lang="en-US" dirty="0" smtClean="0"/>
              <a:t>[MeSO4]</a:t>
            </a:r>
            <a:r>
              <a:rPr lang="en-US" baseline="30000" dirty="0" smtClean="0"/>
              <a:t>−</a:t>
            </a:r>
            <a:r>
              <a:rPr lang="en-US" dirty="0" smtClean="0"/>
              <a:t>, compared with experiments (symbols) at different temperatures (283, 298.1, 323.1, 348.1 K)</a:t>
            </a:r>
            <a:endParaRPr lang="nl-NL" dirty="0" smtClean="0">
              <a:cs typeface="Arial" pitchFamily="34" charset="0"/>
            </a:endParaRPr>
          </a:p>
        </p:txBody>
      </p:sp>
      <p:sp>
        <p:nvSpPr>
          <p:cNvPr id="133124" name="Tijdelijke aanduiding voor dianummer 3"/>
          <p:cNvSpPr>
            <a:spLocks noGrp="1"/>
          </p:cNvSpPr>
          <p:nvPr>
            <p:ph type="sldNum" sz="quarter" idx="5"/>
          </p:nvPr>
        </p:nvSpPr>
        <p:spPr>
          <a:xfrm>
            <a:off x="4022725" y="9723438"/>
            <a:ext cx="3076575" cy="511175"/>
          </a:xfrm>
          <a:prstGeom prst="rect">
            <a:avLst/>
          </a:prstGeom>
          <a:noFill/>
        </p:spPr>
        <p:txBody>
          <a:bodyPr/>
          <a:lstStyle/>
          <a:p>
            <a:fld id="{046087C1-18D2-471F-8C4D-1EC80E259014}" type="slidenum">
              <a:rPr lang="en-US"/>
              <a:pPr/>
              <a:t>59</a:t>
            </a:fld>
            <a:endParaRPr lang="en-US"/>
          </a:p>
        </p:txBody>
      </p:sp>
    </p:spTree>
    <p:extLst>
      <p:ext uri="{BB962C8B-B14F-4D97-AF65-F5344CB8AC3E}">
        <p14:creationId xmlns:p14="http://schemas.microsoft.com/office/powerpoint/2010/main" val="542719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xfrm>
            <a:off x="4022725" y="9723438"/>
            <a:ext cx="3076575" cy="511175"/>
          </a:xfrm>
          <a:prstGeom prst="rect">
            <a:avLst/>
          </a:prstGeom>
        </p:spPr>
        <p:txBody>
          <a:bodyPr/>
          <a:lstStyle/>
          <a:p>
            <a:pPr>
              <a:defRPr/>
            </a:pPr>
            <a:fld id="{6E56CEB6-BF01-42E3-AF28-4C6AD9136C27}" type="slidenum">
              <a:rPr lang="en-US">
                <a:solidFill>
                  <a:srgbClr val="000000"/>
                </a:solidFill>
              </a:rPr>
              <a:pPr>
                <a:defRPr/>
              </a:pPr>
              <a:t>60</a:t>
            </a:fld>
            <a:endParaRPr lang="en-US">
              <a:solidFill>
                <a:srgbClr val="000000"/>
              </a:solidFill>
            </a:endParaRPr>
          </a:p>
        </p:txBody>
      </p:sp>
      <p:sp>
        <p:nvSpPr>
          <p:cNvPr id="151555" name="Rectangle 2"/>
          <p:cNvSpPr>
            <a:spLocks noGrp="1" noRot="1" noChangeAspect="1" noChangeArrowheads="1" noTextEdit="1"/>
          </p:cNvSpPr>
          <p:nvPr>
            <p:ph type="sldImg"/>
          </p:nvPr>
        </p:nvSpPr>
        <p:spPr>
          <a:xfrm>
            <a:off x="381000" y="685800"/>
            <a:ext cx="6096000" cy="3429000"/>
          </a:xfrm>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cs typeface="Arial" panose="020B0604020202020204" pitchFamily="34" charset="0"/>
              </a:rPr>
              <a:t>pKa = -log Ka</a:t>
            </a:r>
          </a:p>
          <a:p>
            <a:r>
              <a:rPr lang="en-US" altLang="en-US" smtClean="0">
                <a:cs typeface="Arial" panose="020B0604020202020204" pitchFamily="34" charset="0"/>
              </a:rPr>
              <a:t>Ka=lA-][H+]/[AH]</a:t>
            </a:r>
          </a:p>
          <a:p>
            <a:r>
              <a:rPr lang="en-US" altLang="en-US" smtClean="0">
                <a:cs typeface="Arial" panose="020B0604020202020204" pitchFamily="34" charset="0"/>
              </a:rPr>
              <a:t>pH = pKa + log[A-]/[HA] </a:t>
            </a:r>
          </a:p>
        </p:txBody>
      </p:sp>
    </p:spTree>
    <p:extLst>
      <p:ext uri="{BB962C8B-B14F-4D97-AF65-F5344CB8AC3E}">
        <p14:creationId xmlns:p14="http://schemas.microsoft.com/office/powerpoint/2010/main" val="436220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xfrm>
            <a:off x="4022725" y="9723438"/>
            <a:ext cx="3076575" cy="511175"/>
          </a:xfrm>
          <a:prstGeom prst="rect">
            <a:avLst/>
          </a:prstGeom>
        </p:spPr>
        <p:txBody>
          <a:bodyPr/>
          <a:lstStyle/>
          <a:p>
            <a:pPr>
              <a:defRPr/>
            </a:pPr>
            <a:fld id="{2C3CBD65-48B2-4457-ACBE-5FEC516F713E}" type="slidenum">
              <a:rPr lang="en-US">
                <a:solidFill>
                  <a:srgbClr val="000000"/>
                </a:solidFill>
              </a:rPr>
              <a:pPr>
                <a:defRPr/>
              </a:pPr>
              <a:t>61</a:t>
            </a:fld>
            <a:endParaRPr lang="en-US">
              <a:solidFill>
                <a:srgbClr val="000000"/>
              </a:solidFill>
            </a:endParaRPr>
          </a:p>
        </p:txBody>
      </p:sp>
      <p:sp>
        <p:nvSpPr>
          <p:cNvPr id="155651" name="Rectangle 2"/>
          <p:cNvSpPr>
            <a:spLocks noGrp="1" noRot="1" noChangeAspect="1" noChangeArrowheads="1" noTextEdit="1"/>
          </p:cNvSpPr>
          <p:nvPr>
            <p:ph type="sldImg"/>
          </p:nvPr>
        </p:nvSpPr>
        <p:spPr>
          <a:xfrm>
            <a:off x="381000" y="685800"/>
            <a:ext cx="6096000" cy="3429000"/>
          </a:xfrm>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cs typeface="Arial" panose="020B0604020202020204" pitchFamily="34" charset="0"/>
              </a:rPr>
              <a:t>The log of the solute concentration in solventa A divided by the solute concentration in solvent B</a:t>
            </a:r>
          </a:p>
          <a:p>
            <a:r>
              <a:rPr lang="en-US" altLang="en-US" smtClean="0">
                <a:cs typeface="Arial" panose="020B0604020202020204" pitchFamily="34" charset="0"/>
              </a:rPr>
              <a:t>Thus the relative solubility</a:t>
            </a:r>
          </a:p>
        </p:txBody>
      </p:sp>
    </p:spTree>
    <p:extLst>
      <p:ext uri="{BB962C8B-B14F-4D97-AF65-F5344CB8AC3E}">
        <p14:creationId xmlns:p14="http://schemas.microsoft.com/office/powerpoint/2010/main" val="744296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jdelijke aanduiding voor dia-afbeelding 1"/>
          <p:cNvSpPr>
            <a:spLocks noGrp="1" noRot="1" noChangeAspect="1" noTextEdit="1"/>
          </p:cNvSpPr>
          <p:nvPr>
            <p:ph type="sldImg"/>
          </p:nvPr>
        </p:nvSpPr>
        <p:spPr>
          <a:xfrm>
            <a:off x="381000" y="685800"/>
            <a:ext cx="6096000" cy="3429000"/>
          </a:xfrm>
          <a:ln/>
        </p:spPr>
      </p:sp>
      <p:sp>
        <p:nvSpPr>
          <p:cNvPr id="153603"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en-US" smtClean="0">
                <a:cs typeface="Arial" panose="020B0604020202020204" pitchFamily="34" charset="0"/>
              </a:rPr>
              <a:t>Ternary mixture Methanol, Acetone, and Chloroform, vapor-liquid equilibrium (VLE)</a:t>
            </a:r>
          </a:p>
          <a:p>
            <a:r>
              <a:rPr lang="nl-NL" altLang="en-US" smtClean="0">
                <a:cs typeface="Arial" panose="020B0604020202020204" pitchFamily="34" charset="0"/>
              </a:rPr>
              <a:t>The colormap shows the total vapor pressure (saddle azeotrope)</a:t>
            </a:r>
          </a:p>
        </p:txBody>
      </p:sp>
      <p:sp>
        <p:nvSpPr>
          <p:cNvPr id="133124" name="Tijdelijke aanduiding voor dianummer 3"/>
          <p:cNvSpPr>
            <a:spLocks noGrp="1"/>
          </p:cNvSpPr>
          <p:nvPr>
            <p:ph type="sldNum" sz="quarter" idx="5"/>
          </p:nvPr>
        </p:nvSpPr>
        <p:spPr>
          <a:xfrm>
            <a:off x="4022725" y="9723438"/>
            <a:ext cx="3076575" cy="511175"/>
          </a:xfrm>
          <a:prstGeom prst="rect">
            <a:avLst/>
          </a:prstGeom>
        </p:spPr>
        <p:txBody>
          <a:bodyPr/>
          <a:lstStyle/>
          <a:p>
            <a:pPr>
              <a:defRPr/>
            </a:pPr>
            <a:fld id="{1316A253-B0CF-455F-8137-5712F7B48CC9}" type="slidenum">
              <a:rPr lang="en-US"/>
              <a:pPr>
                <a:defRPr/>
              </a:pPr>
              <a:t>62</a:t>
            </a:fld>
            <a:endParaRPr lang="en-US"/>
          </a:p>
        </p:txBody>
      </p:sp>
    </p:spTree>
    <p:extLst>
      <p:ext uri="{BB962C8B-B14F-4D97-AF65-F5344CB8AC3E}">
        <p14:creationId xmlns:p14="http://schemas.microsoft.com/office/powerpoint/2010/main" val="447175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jdelijke aanduiding voor dia-afbeelding 1"/>
          <p:cNvSpPr>
            <a:spLocks noGrp="1" noRot="1" noChangeAspect="1" noTextEdit="1"/>
          </p:cNvSpPr>
          <p:nvPr>
            <p:ph type="sldImg"/>
          </p:nvPr>
        </p:nvSpPr>
        <p:spPr>
          <a:xfrm>
            <a:off x="381000" y="685800"/>
            <a:ext cx="6096000" cy="3429000"/>
          </a:xfrm>
          <a:ln/>
        </p:spPr>
      </p:sp>
      <p:sp>
        <p:nvSpPr>
          <p:cNvPr id="133123" name="Tijdelijke aanduiding voor notities 2"/>
          <p:cNvSpPr>
            <a:spLocks noGrp="1"/>
          </p:cNvSpPr>
          <p:nvPr>
            <p:ph type="body" idx="1"/>
          </p:nvPr>
        </p:nvSpPr>
        <p:spPr>
          <a:noFill/>
          <a:ln/>
        </p:spPr>
        <p:txBody>
          <a:bodyPr/>
          <a:lstStyle/>
          <a:p>
            <a:r>
              <a:rPr lang="nl-NL" smtClean="0">
                <a:cs typeface="Arial" pitchFamily="34" charset="0"/>
              </a:rPr>
              <a:t>ter_vapor.png</a:t>
            </a:r>
          </a:p>
          <a:p>
            <a:r>
              <a:rPr lang="nl-NL" smtClean="0">
                <a:cs typeface="Arial" pitchFamily="34" charset="0"/>
              </a:rPr>
              <a:t>Ternary mixture Methanol, Acetone, and Chloroform, vapor-liquid equilibrium (VLE)</a:t>
            </a:r>
          </a:p>
          <a:p>
            <a:r>
              <a:rPr lang="nl-NL" smtClean="0">
                <a:cs typeface="Arial" pitchFamily="34" charset="0"/>
              </a:rPr>
              <a:t>The colormap shows the total vapor pressure (saddle azeotrope)</a:t>
            </a:r>
          </a:p>
          <a:p>
            <a:endParaRPr lang="nl-NL" smtClean="0">
              <a:cs typeface="Arial" pitchFamily="34" charset="0"/>
            </a:endParaRPr>
          </a:p>
          <a:p>
            <a:r>
              <a:rPr lang="nl-NL" smtClean="0">
                <a:cs typeface="Arial" pitchFamily="34" charset="0"/>
              </a:rPr>
              <a:t>Erik</a:t>
            </a:r>
          </a:p>
        </p:txBody>
      </p:sp>
      <p:sp>
        <p:nvSpPr>
          <p:cNvPr id="133124" name="Tijdelijke aanduiding voor dianummer 3"/>
          <p:cNvSpPr>
            <a:spLocks noGrp="1"/>
          </p:cNvSpPr>
          <p:nvPr>
            <p:ph type="sldNum" sz="quarter" idx="5"/>
          </p:nvPr>
        </p:nvSpPr>
        <p:spPr>
          <a:xfrm>
            <a:off x="4022725" y="9723438"/>
            <a:ext cx="3076575" cy="511175"/>
          </a:xfrm>
          <a:prstGeom prst="rect">
            <a:avLst/>
          </a:prstGeom>
          <a:noFill/>
        </p:spPr>
        <p:txBody>
          <a:bodyPr/>
          <a:lstStyle/>
          <a:p>
            <a:fld id="{046087C1-18D2-471F-8C4D-1EC80E259014}" type="slidenum">
              <a:rPr lang="en-US"/>
              <a:pPr/>
              <a:t>63</a:t>
            </a:fld>
            <a:endParaRPr lang="en-US"/>
          </a:p>
        </p:txBody>
      </p:sp>
    </p:spTree>
    <p:extLst>
      <p:ext uri="{BB962C8B-B14F-4D97-AF65-F5344CB8AC3E}">
        <p14:creationId xmlns:p14="http://schemas.microsoft.com/office/powerpoint/2010/main" val="152371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381000" y="685800"/>
            <a:ext cx="6096000" cy="3429000"/>
          </a:xfrm>
          <a:ln/>
        </p:spPr>
      </p:sp>
      <p:sp>
        <p:nvSpPr>
          <p:cNvPr id="120835" name="Jegyzetek helye 2"/>
          <p:cNvSpPr>
            <a:spLocks noGrp="1"/>
          </p:cNvSpPr>
          <p:nvPr>
            <p:ph type="body" idx="1"/>
          </p:nvPr>
        </p:nvSpPr>
        <p:spPr>
          <a:noFill/>
          <a:ln/>
        </p:spPr>
        <p:txBody>
          <a:bodyPr/>
          <a:lstStyle/>
          <a:p>
            <a:pPr>
              <a:spcBef>
                <a:spcPct val="0"/>
              </a:spcBef>
            </a:pPr>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65</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978088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381000" y="685800"/>
            <a:ext cx="6096000" cy="3429000"/>
          </a:xfrm>
          <a:ln/>
        </p:spPr>
      </p:sp>
      <p:sp>
        <p:nvSpPr>
          <p:cNvPr id="120835" name="Jegyzetek helye 2"/>
          <p:cNvSpPr>
            <a:spLocks noGrp="1"/>
          </p:cNvSpPr>
          <p:nvPr>
            <p:ph type="body" idx="1"/>
          </p:nvPr>
        </p:nvSpPr>
        <p:spPr>
          <a:noFill/>
          <a:ln/>
        </p:spPr>
        <p:txBody>
          <a:bodyPr/>
          <a:lstStyle/>
          <a:p>
            <a:r>
              <a:rPr lang="en-US" sz="1200" kern="1200" baseline="0" dirty="0" smtClean="0">
                <a:solidFill>
                  <a:schemeClr val="tx1"/>
                </a:solidFill>
                <a:latin typeface="Times New Roman" pitchFamily="18" charset="0"/>
                <a:ea typeface="+mn-ea"/>
                <a:cs typeface="Arial" charset="0"/>
              </a:rPr>
              <a:t>Kohn-Sham band gap three leftmost, green and the discontinuity on top contribution to the </a:t>
            </a:r>
            <a:r>
              <a:rPr lang="en-US" sz="1200" kern="1200" baseline="0" dirty="0" err="1" smtClean="0">
                <a:solidFill>
                  <a:schemeClr val="tx1"/>
                </a:solidFill>
                <a:latin typeface="Times New Roman" pitchFamily="18" charset="0"/>
                <a:ea typeface="+mn-ea"/>
                <a:cs typeface="Arial" charset="0"/>
              </a:rPr>
              <a:t>quasiparticle</a:t>
            </a:r>
            <a:r>
              <a:rPr lang="en-US" sz="1200" kern="1200" baseline="0" dirty="0" smtClean="0">
                <a:solidFill>
                  <a:schemeClr val="tx1"/>
                </a:solidFill>
                <a:latin typeface="Times New Roman" pitchFamily="18" charset="0"/>
                <a:ea typeface="+mn-ea"/>
                <a:cs typeface="Arial" charset="0"/>
              </a:rPr>
              <a:t> total gap from our LDA, GLLB exchange only, and GLLB-S </a:t>
            </a:r>
            <a:r>
              <a:rPr lang="en-US" sz="1200" kern="1200" baseline="0" dirty="0" err="1" smtClean="0">
                <a:solidFill>
                  <a:schemeClr val="tx1"/>
                </a:solidFill>
                <a:latin typeface="Times New Roman" pitchFamily="18" charset="0"/>
                <a:ea typeface="+mn-ea"/>
                <a:cs typeface="Arial" charset="0"/>
              </a:rPr>
              <a:t>Ccalculations</a:t>
            </a:r>
            <a:r>
              <a:rPr lang="en-US" sz="1200" kern="1200" baseline="0" dirty="0" smtClean="0">
                <a:solidFill>
                  <a:schemeClr val="tx1"/>
                </a:solidFill>
                <a:latin typeface="Times New Roman" pitchFamily="18" charset="0"/>
                <a:ea typeface="+mn-ea"/>
                <a:cs typeface="Arial" charset="0"/>
              </a:rPr>
              <a:t>. The True DFT KS gaps rightmost, yellow with the discontinuity from GW top, red are shown for comparison.</a:t>
            </a:r>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66</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1427364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381000" y="685800"/>
            <a:ext cx="6096000" cy="3429000"/>
          </a:xfrm>
          <a:ln/>
        </p:spPr>
      </p:sp>
      <p:sp>
        <p:nvSpPr>
          <p:cNvPr id="120835" name="Jegyzetek helye 2"/>
          <p:cNvSpPr>
            <a:spLocks noGrp="1"/>
          </p:cNvSpPr>
          <p:nvPr>
            <p:ph type="body" idx="1"/>
          </p:nvPr>
        </p:nvSpPr>
        <p:spPr>
          <a:noFill/>
          <a:ln/>
        </p:spPr>
        <p:txBody>
          <a:bodyPr/>
          <a:lstStyle/>
          <a:p>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67</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2088878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381000" y="685800"/>
            <a:ext cx="6096000" cy="3429000"/>
          </a:xfrm>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pitchFamily="34" charset="0"/>
            </a:endParaRPr>
          </a:p>
        </p:txBody>
      </p:sp>
    </p:spTree>
    <p:extLst>
      <p:ext uri="{BB962C8B-B14F-4D97-AF65-F5344CB8AC3E}">
        <p14:creationId xmlns:p14="http://schemas.microsoft.com/office/powerpoint/2010/main" val="19369186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381000" y="685800"/>
            <a:ext cx="6096000" cy="3429000"/>
          </a:xfrm>
          <a:ln/>
        </p:spPr>
      </p:sp>
      <p:sp>
        <p:nvSpPr>
          <p:cNvPr id="120835" name="Jegyzetek helye 2"/>
          <p:cNvSpPr>
            <a:spLocks noGrp="1"/>
          </p:cNvSpPr>
          <p:nvPr>
            <p:ph type="body" idx="1"/>
          </p:nvPr>
        </p:nvSpPr>
        <p:spPr>
          <a:noFill/>
          <a:ln/>
        </p:spPr>
        <p:txBody>
          <a:bodyPr/>
          <a:lstStyle/>
          <a:p>
            <a:r>
              <a:rPr lang="en-US" dirty="0" smtClean="0">
                <a:cs typeface="Arial" pitchFamily="34" charset="0"/>
              </a:rPr>
              <a:t>T</a:t>
            </a:r>
            <a:r>
              <a:rPr lang="en-US" dirty="0" smtClean="0"/>
              <a:t>he main failures of standard approximations such as the random-phase approximation (RPA) and the adiabatic local-density approximation (ALDA) [9] are: 1) the underestimation of the onset of the absorption; 2) the underestimation of the intensity of continuum </a:t>
            </a:r>
            <a:r>
              <a:rPr lang="en-US" dirty="0" err="1" smtClean="0"/>
              <a:t>excitons</a:t>
            </a:r>
            <a:r>
              <a:rPr lang="en-US" dirty="0" smtClean="0"/>
              <a:t>; 3) the absence of bound </a:t>
            </a:r>
            <a:r>
              <a:rPr lang="en-US" dirty="0" err="1" smtClean="0"/>
              <a:t>excitons</a:t>
            </a:r>
            <a:r>
              <a:rPr lang="en-US" dirty="0" smtClean="0"/>
              <a:t>; 4) the absence of </a:t>
            </a:r>
            <a:r>
              <a:rPr lang="en-US" dirty="0" err="1" smtClean="0"/>
              <a:t>Drude</a:t>
            </a:r>
            <a:r>
              <a:rPr lang="en-US" dirty="0" smtClean="0"/>
              <a:t> tails in the spectra of metals.</a:t>
            </a:r>
          </a:p>
          <a:p>
            <a:r>
              <a:rPr lang="en-US" dirty="0" smtClean="0"/>
              <a:t>Solution: </a:t>
            </a:r>
          </a:p>
          <a:p>
            <a:pPr marL="228600" indent="-228600">
              <a:buAutoNum type="arabicParenR"/>
            </a:pPr>
            <a:r>
              <a:rPr lang="en-US" dirty="0" smtClean="0"/>
              <a:t>We calculate the macroscopic dielectric function using an efficient TDCDFT approach [26, 27] within the RPA (including a scissors shift obtained from GW); 2) We apply a simple dynamical polarization functional (see Eq. (14) below) that accounts for continuum and bound </a:t>
            </a:r>
            <a:r>
              <a:rPr lang="en-US" dirty="0" err="1" smtClean="0"/>
              <a:t>excitons</a:t>
            </a:r>
            <a:r>
              <a:rPr lang="en-US" dirty="0" smtClean="0"/>
              <a:t> as well as </a:t>
            </a:r>
            <a:r>
              <a:rPr lang="en-US" dirty="0" err="1" smtClean="0"/>
              <a:t>Drude</a:t>
            </a:r>
            <a:r>
              <a:rPr lang="en-US" dirty="0" smtClean="0"/>
              <a:t> tails. </a:t>
            </a:r>
          </a:p>
          <a:p>
            <a:pPr marL="228600" indent="-228600">
              <a:buAutoNum type="arabicParenR"/>
            </a:pPr>
            <a:r>
              <a:rPr lang="en-US" dirty="0" smtClean="0"/>
              <a:t>macroscopic dielectric tensor ǫ ↔ M (ω) can be obtained from the electric susceptibility according to ǫ ↔ M (ω) = 1 + 4πχ ↔ e(ω).</a:t>
            </a:r>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68</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6270348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fontScale="40000" lnSpcReduction="20000"/>
          </a:bodyPr>
          <a:lstStyle/>
          <a:p>
            <a:pPr fontAlgn="auto">
              <a:spcBef>
                <a:spcPts val="0"/>
              </a:spcBef>
              <a:spcAft>
                <a:spcPts val="0"/>
              </a:spcAft>
              <a:defRPr/>
            </a:pPr>
            <a:r>
              <a:rPr lang="en-US" dirty="0" smtClean="0"/>
              <a:t>Stefan </a:t>
            </a:r>
            <a:r>
              <a:rPr lang="en-US" dirty="0" err="1" smtClean="0"/>
              <a:t>Grimme's</a:t>
            </a:r>
            <a:r>
              <a:rPr lang="en-US" dirty="0" smtClean="0"/>
              <a:t> latest dispersion correction is now available in the development snapshots of ADF and BAND. </a:t>
            </a:r>
            <a:r>
              <a:rPr lang="en-US" dirty="0" err="1" smtClean="0"/>
              <a:t>Grimme</a:t>
            </a:r>
            <a:r>
              <a:rPr lang="en-US" dirty="0" smtClean="0"/>
              <a:t> and his coworkers at the </a:t>
            </a:r>
            <a:r>
              <a:rPr lang="en-US" dirty="0" err="1" smtClean="0"/>
              <a:t>Universität</a:t>
            </a:r>
            <a:r>
              <a:rPr lang="en-US" dirty="0" smtClean="0"/>
              <a:t> </a:t>
            </a:r>
            <a:r>
              <a:rPr lang="en-US" dirty="0" err="1" smtClean="0"/>
              <a:t>Münster</a:t>
            </a:r>
            <a:r>
              <a:rPr lang="en-US" dirty="0" smtClean="0"/>
              <a:t> outlined the parameterization of this new correction, dubbed DFT-D3, in a recent issue of </a:t>
            </a:r>
            <a:r>
              <a:rPr lang="en-US" dirty="0" smtClean="0">
                <a:hlinkClick r:id="rId3"/>
              </a:rPr>
              <a:t>The Journal of Chemical Physics </a:t>
            </a:r>
            <a:r>
              <a:rPr lang="en-US" b="1" dirty="0" smtClean="0">
                <a:hlinkClick r:id="rId3"/>
              </a:rPr>
              <a:t>132</a:t>
            </a:r>
            <a:r>
              <a:rPr lang="en-US" dirty="0" smtClean="0">
                <a:hlinkClick r:id="rId3"/>
              </a:rPr>
              <a:t>, 154104 (2010)</a:t>
            </a:r>
            <a:r>
              <a:rPr lang="en-US" dirty="0" smtClean="0"/>
              <a:t>. Here they list the advantages of the new method as the following: </a:t>
            </a:r>
          </a:p>
          <a:p>
            <a:pPr fontAlgn="auto">
              <a:spcBef>
                <a:spcPts val="0"/>
              </a:spcBef>
              <a:spcAft>
                <a:spcPts val="0"/>
              </a:spcAft>
              <a:defRPr/>
            </a:pPr>
            <a:r>
              <a:rPr lang="en-US" dirty="0" smtClean="0"/>
              <a:t>It is less empirical, i.e., the most important parameters are computed from first principles by standard Kohn-Sham (KS)-(TD)DFT. The approach is asymptotically correct with all DFs for finite systems (molecules) or nonmetallic infinite systems. It gives the almost exact dispersion energy for a gas of weakly interacting neutral atoms and smoothly interpolates to molecular (bulk) regions. It provides a consistent description of all chemically relevant elements of the periodic system (nuclear charge Z = 1-94). Atom pair-specific dispersion coefficients and cutoff radii are explicitly computed. Coordination number (geometry) dependent dispersion coefficients are used that do not rely on atom connectivity information (differentiable energy expression). It provides similar or better accuracy for "light" molecules and a strongly improved description of metallic and "heavier" systems. </a:t>
            </a:r>
          </a:p>
          <a:p>
            <a:pPr fontAlgn="auto">
              <a:spcBef>
                <a:spcPts val="0"/>
              </a:spcBef>
              <a:spcAft>
                <a:spcPts val="0"/>
              </a:spcAft>
              <a:defRPr/>
            </a:pPr>
            <a:r>
              <a:rPr lang="en-US" dirty="0" smtClean="0"/>
              <a:t>Above: The adsorption energy of </a:t>
            </a:r>
            <a:r>
              <a:rPr lang="en-US" dirty="0" err="1" smtClean="0"/>
              <a:t>perylene-tetracarboxylic-dianhydride</a:t>
            </a:r>
            <a:r>
              <a:rPr lang="en-US" dirty="0" smtClean="0"/>
              <a:t> (PTCDA) on a gold (111) surface as a function of distance. Results without (PBE) and with dispersion corrections (PBE-D2, PBE-D3) are shown. The experimental distance is 3.27Å. The </a:t>
            </a:r>
            <a:r>
              <a:rPr lang="en-US" dirty="0" err="1" smtClean="0"/>
              <a:t>vdW</a:t>
            </a:r>
            <a:r>
              <a:rPr lang="en-US" dirty="0" smtClean="0"/>
              <a:t>-DF result is from </a:t>
            </a:r>
            <a:r>
              <a:rPr lang="en-US" dirty="0" smtClean="0">
                <a:hlinkClick r:id="rId4"/>
              </a:rPr>
              <a:t>PCCP, </a:t>
            </a:r>
            <a:r>
              <a:rPr lang="en-US" b="1" dirty="0" smtClean="0">
                <a:hlinkClick r:id="rId4"/>
              </a:rPr>
              <a:t>12</a:t>
            </a:r>
            <a:r>
              <a:rPr lang="en-US" dirty="0" smtClean="0">
                <a:hlinkClick r:id="rId4"/>
              </a:rPr>
              <a:t>, 4759 (2010)</a:t>
            </a:r>
            <a:r>
              <a:rPr lang="en-US" dirty="0" smtClean="0"/>
              <a:t>. </a:t>
            </a:r>
          </a:p>
          <a:p>
            <a:pPr fontAlgn="auto">
              <a:spcBef>
                <a:spcPts val="0"/>
              </a:spcBef>
              <a:spcAft>
                <a:spcPts val="0"/>
              </a:spcAft>
              <a:defRPr/>
            </a:pPr>
            <a:r>
              <a:rPr lang="en-US" dirty="0" smtClean="0"/>
              <a:t>The article continues by, among other things, demonstrating how this new DFT-D version decreases the mean absolute deviations for a benchmark set of non-covalent interactions by 15-40% over the previous version. Professor </a:t>
            </a:r>
            <a:r>
              <a:rPr lang="en-US" dirty="0" err="1" smtClean="0"/>
              <a:t>Grimme</a:t>
            </a:r>
            <a:r>
              <a:rPr lang="en-US" dirty="0" smtClean="0"/>
              <a:t> notes that the more significant errors in dispersion energy can be expected for modeling highly charged systems. See section III-F of the original paper for more details. </a:t>
            </a:r>
          </a:p>
          <a:p>
            <a:pPr fontAlgn="auto">
              <a:spcBef>
                <a:spcPts val="0"/>
              </a:spcBef>
              <a:spcAft>
                <a:spcPts val="0"/>
              </a:spcAft>
              <a:defRPr/>
            </a:pPr>
            <a:r>
              <a:rPr lang="en-US" dirty="0" smtClean="0"/>
              <a:t>DFT-D3 is now available in the development snapshots of ADF and BAND, versions r23091 and later. They can be downloaded at </a:t>
            </a:r>
            <a:r>
              <a:rPr lang="en-US" dirty="0" smtClean="0">
                <a:hlinkClick r:id="rId5"/>
              </a:rPr>
              <a:t>http://www.scm.com/SCMForms/DownloadSnapshots.jsp</a:t>
            </a:r>
            <a:r>
              <a:rPr lang="en-US" dirty="0" smtClean="0"/>
              <a:t>. Instructions on the use of this functional can be found in the ADF developer's change-log at </a:t>
            </a:r>
            <a:r>
              <a:rPr lang="en-US" dirty="0" smtClean="0">
                <a:hlinkClick r:id="rId6"/>
              </a:rPr>
              <a:t>http://www.scm.com/Downloads/ChangeLog-trunk.html</a:t>
            </a:r>
            <a:r>
              <a:rPr lang="en-US" dirty="0" smtClean="0"/>
              <a:t>. </a:t>
            </a:r>
          </a:p>
          <a:p>
            <a:pPr fontAlgn="auto">
              <a:spcBef>
                <a:spcPts val="0"/>
              </a:spcBef>
              <a:spcAft>
                <a:spcPts val="0"/>
              </a:spcAft>
              <a:defRPr/>
            </a:pPr>
            <a:endParaRPr lang="en-US" dirty="0"/>
          </a:p>
        </p:txBody>
      </p:sp>
      <p:sp>
        <p:nvSpPr>
          <p:cNvPr id="8196" name="Slide Number Placeholder 3"/>
          <p:cNvSpPr>
            <a:spLocks noGrp="1"/>
          </p:cNvSpPr>
          <p:nvPr>
            <p:ph type="sldNum" sz="quarter" idx="5"/>
          </p:nvPr>
        </p:nvSpPr>
        <p:spPr>
          <a:xfrm>
            <a:off x="4022725" y="9723438"/>
            <a:ext cx="3076575" cy="511175"/>
          </a:xfrm>
          <a:prstGeom prst="rect">
            <a:avLst/>
          </a:prstGeom>
        </p:spPr>
        <p:txBody>
          <a:bodyPr/>
          <a:lstStyle/>
          <a:p>
            <a:pPr>
              <a:defRPr/>
            </a:pPr>
            <a:fld id="{23AE59AD-3B23-44A6-976D-3BD72B761F61}" type="slidenum">
              <a:rPr lang="en-US"/>
              <a:pPr>
                <a:defRPr/>
              </a:pPr>
              <a:t>69</a:t>
            </a:fld>
            <a:endParaRPr lang="en-US"/>
          </a:p>
        </p:txBody>
      </p:sp>
    </p:spTree>
    <p:extLst>
      <p:ext uri="{BB962C8B-B14F-4D97-AF65-F5344CB8AC3E}">
        <p14:creationId xmlns:p14="http://schemas.microsoft.com/office/powerpoint/2010/main" val="1509753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jdelijke aanduiding voor dia-afbeelding 1"/>
          <p:cNvSpPr>
            <a:spLocks noGrp="1" noRot="1" noChangeAspect="1" noTextEdit="1"/>
          </p:cNvSpPr>
          <p:nvPr>
            <p:ph type="sldImg"/>
          </p:nvPr>
        </p:nvSpPr>
        <p:spPr>
          <a:xfrm>
            <a:off x="381000" y="685800"/>
            <a:ext cx="6096000" cy="3429000"/>
          </a:xfrm>
          <a:ln/>
        </p:spPr>
      </p:sp>
      <p:sp>
        <p:nvSpPr>
          <p:cNvPr id="157699"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en-US" smtClean="0">
              <a:cs typeface="Arial" panose="020B0604020202020204" pitchFamily="34" charset="0"/>
            </a:endParaRPr>
          </a:p>
        </p:txBody>
      </p:sp>
      <p:sp>
        <p:nvSpPr>
          <p:cNvPr id="133124" name="Tijdelijke aanduiding voor dianummer 3"/>
          <p:cNvSpPr>
            <a:spLocks noGrp="1"/>
          </p:cNvSpPr>
          <p:nvPr>
            <p:ph type="sldNum" sz="quarter" idx="5"/>
          </p:nvPr>
        </p:nvSpPr>
        <p:spPr>
          <a:xfrm>
            <a:off x="4022725" y="9723438"/>
            <a:ext cx="3076575" cy="511175"/>
          </a:xfrm>
          <a:prstGeom prst="rect">
            <a:avLst/>
          </a:prstGeom>
        </p:spPr>
        <p:txBody>
          <a:bodyPr/>
          <a:lstStyle/>
          <a:p>
            <a:pPr>
              <a:defRPr/>
            </a:pPr>
            <a:fld id="{8BE9264D-CE19-4BE7-8DC2-92572D411444}" type="slidenum">
              <a:rPr lang="en-US"/>
              <a:pPr>
                <a:defRPr/>
              </a:pPr>
              <a:t>70</a:t>
            </a:fld>
            <a:endParaRPr lang="en-US"/>
          </a:p>
        </p:txBody>
      </p:sp>
    </p:spTree>
    <p:extLst>
      <p:ext uri="{BB962C8B-B14F-4D97-AF65-F5344CB8AC3E}">
        <p14:creationId xmlns:p14="http://schemas.microsoft.com/office/powerpoint/2010/main" val="4043832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jdelijke aanduiding voor dia-afbeelding 1"/>
          <p:cNvSpPr>
            <a:spLocks noGrp="1" noRot="1" noChangeAspect="1" noTextEdit="1"/>
          </p:cNvSpPr>
          <p:nvPr>
            <p:ph type="sldImg"/>
          </p:nvPr>
        </p:nvSpPr>
        <p:spPr>
          <a:xfrm>
            <a:off x="381000" y="685800"/>
            <a:ext cx="6096000" cy="3429000"/>
          </a:xfrm>
          <a:ln/>
        </p:spPr>
      </p:sp>
      <p:sp>
        <p:nvSpPr>
          <p:cNvPr id="159747"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en-US" smtClean="0">
                <a:cs typeface="Arial" panose="020B0604020202020204" pitchFamily="34" charset="0"/>
              </a:rPr>
              <a:t>ter_vapor.png</a:t>
            </a:r>
          </a:p>
          <a:p>
            <a:r>
              <a:rPr lang="nl-NL" altLang="en-US" smtClean="0">
                <a:cs typeface="Arial" panose="020B0604020202020204" pitchFamily="34" charset="0"/>
              </a:rPr>
              <a:t>Ternary mixture Methanol, Acetone, and Chloroform, vapor-liquid equilibrium (VLE)</a:t>
            </a:r>
          </a:p>
          <a:p>
            <a:r>
              <a:rPr lang="nl-NL" altLang="en-US" smtClean="0">
                <a:cs typeface="Arial" panose="020B0604020202020204" pitchFamily="34" charset="0"/>
              </a:rPr>
              <a:t>The colormap shows the total vapor pressure (saddle azeotrope)</a:t>
            </a:r>
          </a:p>
          <a:p>
            <a:endParaRPr lang="nl-NL" altLang="en-US" smtClean="0">
              <a:cs typeface="Arial" panose="020B0604020202020204" pitchFamily="34" charset="0"/>
            </a:endParaRPr>
          </a:p>
          <a:p>
            <a:r>
              <a:rPr lang="nl-NL" altLang="en-US" smtClean="0">
                <a:cs typeface="Arial" panose="020B0604020202020204" pitchFamily="34" charset="0"/>
              </a:rPr>
              <a:t>Erik</a:t>
            </a:r>
          </a:p>
        </p:txBody>
      </p:sp>
      <p:sp>
        <p:nvSpPr>
          <p:cNvPr id="133124" name="Tijdelijke aanduiding voor dianummer 3"/>
          <p:cNvSpPr>
            <a:spLocks noGrp="1"/>
          </p:cNvSpPr>
          <p:nvPr>
            <p:ph type="sldNum" sz="quarter" idx="5"/>
          </p:nvPr>
        </p:nvSpPr>
        <p:spPr>
          <a:xfrm>
            <a:off x="4022725" y="9723438"/>
            <a:ext cx="3076575" cy="511175"/>
          </a:xfrm>
          <a:prstGeom prst="rect">
            <a:avLst/>
          </a:prstGeom>
        </p:spPr>
        <p:txBody>
          <a:bodyPr/>
          <a:lstStyle/>
          <a:p>
            <a:pPr>
              <a:defRPr/>
            </a:pPr>
            <a:fld id="{B1F09E29-FA3C-46F0-886D-65A6A2C943A2}" type="slidenum">
              <a:rPr lang="en-US"/>
              <a:pPr>
                <a:defRPr/>
              </a:pPr>
              <a:t>71</a:t>
            </a:fld>
            <a:endParaRPr lang="en-US"/>
          </a:p>
        </p:txBody>
      </p:sp>
    </p:spTree>
    <p:extLst>
      <p:ext uri="{BB962C8B-B14F-4D97-AF65-F5344CB8AC3E}">
        <p14:creationId xmlns:p14="http://schemas.microsoft.com/office/powerpoint/2010/main" val="95423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381000" y="685800"/>
            <a:ext cx="6096000" cy="3429000"/>
          </a:xfrm>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smtClean="0"/>
              <a:t>The Os(</a:t>
            </a:r>
            <a:r>
              <a:rPr lang="en-US" dirty="0" err="1" smtClean="0"/>
              <a:t>fipz</a:t>
            </a:r>
            <a:r>
              <a:rPr lang="en-US" dirty="0" smtClean="0"/>
              <a:t>)(</a:t>
            </a:r>
            <a:r>
              <a:rPr lang="en-US" dirty="0" err="1" smtClean="0"/>
              <a:t>tfa</a:t>
            </a:r>
            <a:r>
              <a:rPr lang="en-US" dirty="0" smtClean="0"/>
              <a:t>)(CO)</a:t>
            </a:r>
            <a:r>
              <a:rPr lang="en-US" baseline="-25000" dirty="0" smtClean="0"/>
              <a:t>3</a:t>
            </a:r>
            <a:r>
              <a:rPr lang="en-US" dirty="0" smtClean="0"/>
              <a:t> (</a:t>
            </a:r>
            <a:r>
              <a:rPr lang="en-US" dirty="0" err="1" smtClean="0"/>
              <a:t>tfa</a:t>
            </a:r>
            <a:r>
              <a:rPr lang="en-US" dirty="0" smtClean="0"/>
              <a:t> = </a:t>
            </a:r>
            <a:r>
              <a:rPr lang="en-US" dirty="0" err="1" smtClean="0"/>
              <a:t>trifluoroacetate</a:t>
            </a:r>
            <a:r>
              <a:rPr lang="en-US" dirty="0" smtClean="0"/>
              <a:t>, </a:t>
            </a:r>
            <a:r>
              <a:rPr lang="en-US" dirty="0" err="1" smtClean="0"/>
              <a:t>fipz</a:t>
            </a:r>
            <a:r>
              <a:rPr lang="en-US" dirty="0" smtClean="0"/>
              <a:t>=3-trifluoromethyl-5-(1-isoquinolinyl)-1,2-pyrazole) complex shows excitation-dependent emission quantum yield. The higher-energy excitation (&lt; 340 nm) contributes more to phosphorescence than fluorescence, implying stronger intersystem crossing (ISC) for highly excited singlet states. Theoretical calculations confirm that the spin-orbit coupling (SOC) integrals between the lowest singlet excited state, S</a:t>
            </a:r>
            <a:r>
              <a:rPr lang="en-US" baseline="-25000" dirty="0" smtClean="0"/>
              <a:t>1</a:t>
            </a:r>
            <a:r>
              <a:rPr lang="en-US" dirty="0" smtClean="0"/>
              <a:t>, and the low-lying triplet excited states </a:t>
            </a:r>
            <a:r>
              <a:rPr lang="en-US" dirty="0" err="1" smtClean="0"/>
              <a:t>T</a:t>
            </a:r>
            <a:r>
              <a:rPr lang="en-US" baseline="-25000" dirty="0" err="1" smtClean="0"/>
              <a:t>n</a:t>
            </a:r>
            <a:r>
              <a:rPr lang="en-US" dirty="0" smtClean="0"/>
              <a:t> (n=1-10), are negligibly small, whereas the higher singlet states show much stronger SOC with triplet excited states.</a:t>
            </a:r>
            <a:endParaRPr lang="en-US" dirty="0" smtClean="0">
              <a:cs typeface="Arial" pitchFamily="34" charset="0"/>
            </a:endParaRPr>
          </a:p>
        </p:txBody>
      </p:sp>
    </p:spTree>
    <p:extLst>
      <p:ext uri="{BB962C8B-B14F-4D97-AF65-F5344CB8AC3E}">
        <p14:creationId xmlns:p14="http://schemas.microsoft.com/office/powerpoint/2010/main" val="1066573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2725" y="9723438"/>
            <a:ext cx="3076575" cy="511175"/>
          </a:xfrm>
          <a:prstGeom prst="rect">
            <a:avLst/>
          </a:prstGeom>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651F1AE7-617A-4A00-8BE4-0DC0C1B1FC7E}" type="slidenum">
              <a:rPr lang="en-US" altLang="ja-JP"/>
              <a:pPr/>
              <a:t>15</a:t>
            </a:fld>
            <a:endParaRPr lang="en-US" altLang="ja-JP"/>
          </a:p>
        </p:txBody>
      </p:sp>
      <p:sp>
        <p:nvSpPr>
          <p:cNvPr id="3584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358403" name="Rectangle 3"/>
          <p:cNvSpPr>
            <a:spLocks noGrp="1" noChangeArrowheads="1"/>
          </p:cNvSpPr>
          <p:nvPr>
            <p:ph type="body" idx="1"/>
          </p:nvPr>
        </p:nvSpPr>
        <p:spPr/>
        <p:txBody>
          <a:bodyPr/>
          <a:lstStyle/>
          <a:p>
            <a:pPr eaLnBrk="1" hangingPunct="1">
              <a:lnSpc>
                <a:spcPct val="80000"/>
              </a:lnSpc>
              <a:defRPr/>
            </a:pPr>
            <a:endParaRPr lang="en-US" altLang="ja-JP" sz="800" dirty="0" smtClean="0">
              <a:ea typeface="ＭＳ Ｐ明朝" charset="0"/>
            </a:endParaRPr>
          </a:p>
        </p:txBody>
      </p:sp>
    </p:spTree>
    <p:extLst>
      <p:ext uri="{BB962C8B-B14F-4D97-AF65-F5344CB8AC3E}">
        <p14:creationId xmlns:p14="http://schemas.microsoft.com/office/powerpoint/2010/main" val="1725286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2725" y="9723438"/>
            <a:ext cx="3076575" cy="511175"/>
          </a:xfrm>
          <a:prstGeom prst="rect">
            <a:avLst/>
          </a:prstGeom>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0BBA9ED4-B288-413A-B9B7-5690D8A72B76}" type="slidenum">
              <a:rPr lang="en-US" altLang="ja-JP"/>
              <a:pPr/>
              <a:t>16</a:t>
            </a:fld>
            <a:endParaRPr lang="en-US" altLang="ja-JP"/>
          </a:p>
        </p:txBody>
      </p:sp>
      <p:sp>
        <p:nvSpPr>
          <p:cNvPr id="26521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265219" name="Rectangle 3"/>
          <p:cNvSpPr>
            <a:spLocks noGrp="1" noChangeArrowheads="1"/>
          </p:cNvSpPr>
          <p:nvPr>
            <p:ph type="body" idx="1"/>
          </p:nvPr>
        </p:nvSpPr>
        <p:spPr/>
        <p:txBody>
          <a:bodyPr/>
          <a:lstStyle/>
          <a:p>
            <a:pPr eaLnBrk="1" hangingPunct="1"/>
            <a:r>
              <a:rPr lang="en-US" altLang="ja-JP" dirty="0" smtClean="0">
                <a:latin typeface="Arial" pitchFamily="34" charset="0"/>
              </a:rPr>
              <a:t>large electronic couplings together with small reorganization energies</a:t>
            </a:r>
          </a:p>
          <a:p>
            <a:pPr eaLnBrk="1" hangingPunct="1"/>
            <a:r>
              <a:rPr lang="ja-JP" altLang="en-US" smtClean="0">
                <a:latin typeface="Arial" pitchFamily="34" charset="0"/>
              </a:rPr>
              <a:t>次元を考える</a:t>
            </a:r>
            <a:endParaRPr lang="en-US" altLang="ja-JP" dirty="0" smtClean="0">
              <a:latin typeface="Arial" pitchFamily="34" charset="0"/>
            </a:endParaRPr>
          </a:p>
          <a:p>
            <a:pPr eaLnBrk="1" hangingPunct="1"/>
            <a:r>
              <a:rPr lang="ja-JP" altLang="en-US" smtClean="0">
                <a:latin typeface="Arial" pitchFamily="34" charset="0"/>
              </a:rPr>
              <a:t>バンド伝導は？</a:t>
            </a:r>
            <a:endParaRPr lang="en-US" altLang="ja-JP" dirty="0" smtClean="0">
              <a:latin typeface="Arial" pitchFamily="34" charset="0"/>
            </a:endParaRPr>
          </a:p>
          <a:p>
            <a:pPr eaLnBrk="1" hangingPunct="1"/>
            <a:r>
              <a:rPr lang="ja-JP" altLang="en-US" smtClean="0">
                <a:latin typeface="Arial" pitchFamily="34" charset="0"/>
              </a:rPr>
              <a:t>結晶構造を使うが・・・、基本は高温状態を想定、バンドが形成されない、しかし欠陥のない完全結晶</a:t>
            </a:r>
            <a:endParaRPr lang="en-US" altLang="ja-JP" dirty="0" smtClean="0">
              <a:latin typeface="Arial" pitchFamily="34" charset="0"/>
            </a:endParaRPr>
          </a:p>
          <a:p>
            <a:pPr eaLnBrk="1" hangingPunct="1"/>
            <a:endParaRPr lang="en-US" altLang="ja-JP" dirty="0" smtClean="0">
              <a:latin typeface="Arial" pitchFamily="34" charset="0"/>
            </a:endParaRPr>
          </a:p>
          <a:p>
            <a:pPr eaLnBrk="1" hangingPunct="1"/>
            <a:r>
              <a:rPr lang="en-US" altLang="ja-JP" dirty="0" smtClean="0">
                <a:latin typeface="Arial" pitchFamily="34" charset="0"/>
              </a:rPr>
              <a:t>1. At room temperature, it is generally accepted that the transport in organic materials takes place via charge carrier hopping between adjacent molecules.</a:t>
            </a:r>
          </a:p>
          <a:p>
            <a:pPr eaLnBrk="1" hangingPunct="1"/>
            <a:r>
              <a:rPr lang="en-US" altLang="ja-JP" dirty="0" smtClean="0">
                <a:latin typeface="Arial" pitchFamily="34" charset="0"/>
              </a:rPr>
              <a:t>2. Assuming no correlation between hopping events and that charge motion is a homogeneous random walk</a:t>
            </a:r>
          </a:p>
          <a:p>
            <a:pPr eaLnBrk="1" hangingPunct="1"/>
            <a:endParaRPr lang="en-US" altLang="ja-JP" dirty="0" smtClean="0">
              <a:latin typeface="Arial" pitchFamily="34" charset="0"/>
            </a:endParaRPr>
          </a:p>
        </p:txBody>
      </p:sp>
    </p:spTree>
    <p:extLst>
      <p:ext uri="{BB962C8B-B14F-4D97-AF65-F5344CB8AC3E}">
        <p14:creationId xmlns:p14="http://schemas.microsoft.com/office/powerpoint/2010/main" val="1827089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2725" y="9723438"/>
            <a:ext cx="3076575" cy="511175"/>
          </a:xfrm>
          <a:prstGeom prst="rect">
            <a:avLst/>
          </a:prstGeom>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CFA5939C-5944-4A66-BB03-7BEA49B155E2}" type="slidenum">
              <a:rPr lang="en-US" altLang="ja-JP"/>
              <a:pPr/>
              <a:t>17</a:t>
            </a:fld>
            <a:endParaRPr lang="en-US" altLang="ja-JP"/>
          </a:p>
        </p:txBody>
      </p:sp>
      <p:sp>
        <p:nvSpPr>
          <p:cNvPr id="35533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355331" name="Rectangle 3"/>
          <p:cNvSpPr>
            <a:spLocks noGrp="1" noChangeArrowheads="1"/>
          </p:cNvSpPr>
          <p:nvPr>
            <p:ph type="body" idx="1"/>
          </p:nvPr>
        </p:nvSpPr>
        <p:spPr/>
        <p:txBody>
          <a:bodyPr/>
          <a:lstStyle/>
          <a:p>
            <a:pPr eaLnBrk="1" hangingPunct="1"/>
            <a:r>
              <a:rPr lang="ja-JP" altLang="en-US" smtClean="0">
                <a:latin typeface="Arial" pitchFamily="34" charset="0"/>
                <a:ea typeface="ＭＳ Ｐ明朝" pitchFamily="18" charset="-128"/>
              </a:rPr>
              <a:t>直行変換</a:t>
            </a:r>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1042981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2725" y="9723438"/>
            <a:ext cx="3076575" cy="511175"/>
          </a:xfrm>
          <a:prstGeom prst="rect">
            <a:avLst/>
          </a:prstGeom>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0CB74897-C430-4C7B-92DF-6988447AB15B}" type="slidenum">
              <a:rPr lang="en-US" altLang="ja-JP"/>
              <a:pPr/>
              <a:t>18</a:t>
            </a:fld>
            <a:endParaRPr lang="en-US" altLang="ja-JP"/>
          </a:p>
        </p:txBody>
      </p:sp>
      <p:sp>
        <p:nvSpPr>
          <p:cNvPr id="27853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278531" name="Rectangle 3"/>
          <p:cNvSpPr>
            <a:spLocks noGrp="1" noChangeArrowheads="1"/>
          </p:cNvSpPr>
          <p:nvPr>
            <p:ph type="body" idx="1"/>
          </p:nvPr>
        </p:nvSpPr>
        <p:spPr/>
        <p:txBody>
          <a:bodyPr/>
          <a:lstStyle/>
          <a:p>
            <a:pPr eaLnBrk="1" hangingPunct="1"/>
            <a:r>
              <a:rPr lang="ja-JP" altLang="en-US" smtClean="0">
                <a:latin typeface="Arial" pitchFamily="34" charset="0"/>
                <a:ea typeface="ＭＳ Ｐ明朝" pitchFamily="18" charset="-128"/>
              </a:rPr>
              <a:t>異方性</a:t>
            </a:r>
            <a:r>
              <a:rPr lang="en-US" altLang="ja-JP" smtClean="0">
                <a:latin typeface="Arial" pitchFamily="34" charset="0"/>
                <a:ea typeface="ＭＳ Ｐ明朝" pitchFamily="18" charset="-128"/>
              </a:rPr>
              <a:t> vs </a:t>
            </a:r>
            <a:r>
              <a:rPr lang="ja-JP" altLang="en-US" smtClean="0">
                <a:latin typeface="Arial" pitchFamily="34" charset="0"/>
                <a:ea typeface="ＭＳ Ｐ明朝" pitchFamily="18" charset="-128"/>
              </a:rPr>
              <a:t>等方性</a:t>
            </a:r>
            <a:endParaRPr lang="en-US" altLang="ja-JP" smtClean="0">
              <a:latin typeface="Arial" pitchFamily="34" charset="0"/>
              <a:ea typeface="ＭＳ Ｐ明朝" pitchFamily="18" charset="-128"/>
            </a:endParaRPr>
          </a:p>
          <a:p>
            <a:pPr eaLnBrk="1" hangingPunct="1"/>
            <a:r>
              <a:rPr lang="ja-JP" altLang="en-US" smtClean="0">
                <a:latin typeface="Arial" pitchFamily="34" charset="0"/>
                <a:ea typeface="ＭＳ Ｐ明朝" pitchFamily="18" charset="-128"/>
              </a:rPr>
              <a:t>へリングボーン</a:t>
            </a:r>
            <a:endParaRPr lang="en-US" altLang="ja-JP" smtClean="0">
              <a:latin typeface="Arial" pitchFamily="34" charset="0"/>
              <a:ea typeface="ＭＳ Ｐ明朝" pitchFamily="18" charset="-128"/>
            </a:endParaRPr>
          </a:p>
          <a:p>
            <a:pPr eaLnBrk="1" hangingPunct="1"/>
            <a:r>
              <a:rPr lang="ja-JP" altLang="en-US" smtClean="0">
                <a:latin typeface="Arial" pitchFamily="34" charset="0"/>
                <a:ea typeface="ＭＳ Ｐ明朝" pitchFamily="18" charset="-128"/>
              </a:rPr>
              <a:t>実験値との相違の原因：キャリヤトラップ、エネルギートラップ（計算は完全・理想結晶）、格子振動の影響、</a:t>
            </a:r>
            <a:r>
              <a:rPr lang="en-US" altLang="ja-JP" smtClean="0">
                <a:latin typeface="Arial" pitchFamily="34" charset="0"/>
                <a:ea typeface="ＭＳ Ｐ明朝" pitchFamily="18" charset="-128"/>
              </a:rPr>
              <a:t>Marcus</a:t>
            </a:r>
            <a:r>
              <a:rPr lang="ja-JP" altLang="en-US" smtClean="0">
                <a:latin typeface="Arial" pitchFamily="34" charset="0"/>
                <a:ea typeface="ＭＳ Ｐ明朝" pitchFamily="18" charset="-128"/>
              </a:rPr>
              <a:t>の理論式の近似</a:t>
            </a:r>
            <a:endParaRPr lang="en-US" altLang="ja-JP" smtClean="0">
              <a:latin typeface="Arial" pitchFamily="34" charset="0"/>
              <a:ea typeface="ＭＳ Ｐ明朝" pitchFamily="18" charset="-128"/>
            </a:endParaRPr>
          </a:p>
          <a:p>
            <a:pPr eaLnBrk="1" hangingPunct="1"/>
            <a:r>
              <a:rPr lang="ja-JP" altLang="en-US" smtClean="0">
                <a:latin typeface="Arial" pitchFamily="34" charset="0"/>
                <a:ea typeface="ＭＳ Ｐ明朝" pitchFamily="18" charset="-128"/>
              </a:rPr>
              <a:t>ペンタセンの実験の解釈変更への言及も。</a:t>
            </a:r>
            <a:endParaRPr lang="en-US" altLang="ja-JP" smtClean="0">
              <a:latin typeface="Arial" pitchFamily="34" charset="0"/>
              <a:ea typeface="ＭＳ Ｐ明朝" pitchFamily="18" charset="-128"/>
            </a:endParaRPr>
          </a:p>
        </p:txBody>
      </p:sp>
    </p:spTree>
    <p:extLst>
      <p:ext uri="{BB962C8B-B14F-4D97-AF65-F5344CB8AC3E}">
        <p14:creationId xmlns:p14="http://schemas.microsoft.com/office/powerpoint/2010/main" val="1519591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1"/>
          </p:nvPr>
        </p:nvSpPr>
        <p:spPr>
          <a:xfrm>
            <a:off x="873512" y="2131003"/>
            <a:ext cx="22637750" cy="997513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1233554"/>
      </p:ext>
    </p:extLst>
  </p:cSld>
  <p:clrMapOvr>
    <a:masterClrMapping/>
  </p:clrMapOvr>
  <p:transition spd="med" advClick="0"/>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8" name="Shape 108"/>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9" name="Shape 109"/>
          <p:cNvSpPr>
            <a:spLocks noGrp="1"/>
          </p:cNvSpPr>
          <p:nvPr>
            <p:ph type="sldNum" sz="quarter" idx="2"/>
          </p:nvPr>
        </p:nvSpPr>
        <p:spPr>
          <a:xfrm>
            <a:off x="11959031" y="13081000"/>
            <a:ext cx="453238" cy="469900"/>
          </a:xfrm>
          <a:prstGeom prst="rect">
            <a:avLst/>
          </a:prstGeom>
        </p:spPr>
        <p:txBody>
          <a:bodyPr/>
          <a:lstStyle/>
          <a:p>
            <a:fld id="{86CB4B4D-7CA3-9044-876B-883B54F8677D}" type="slidenum">
              <a:t>‹#›</a:t>
            </a:fld>
            <a:endParaRPr/>
          </a:p>
        </p:txBody>
      </p:sp>
    </p:spTree>
  </p:cSld>
  <p:clrMapOvr>
    <a:masterClrMapping/>
  </p:clrMapOvr>
  <p:transition spd="med"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ftr" sz="quarter" idx="10"/>
          </p:nvPr>
        </p:nvSpPr>
        <p:spPr>
          <a:xfrm>
            <a:off x="3742267" y="12906377"/>
            <a:ext cx="16323733"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1923677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19200" y="12712701"/>
            <a:ext cx="5689600" cy="730250"/>
          </a:xfrm>
          <a:prstGeom prst="rect">
            <a:avLst/>
          </a:prstGeom>
        </p:spPr>
        <p:txBody>
          <a:bodyPr/>
          <a:lstStyle/>
          <a:p>
            <a:fld id="{2E22DF34-8B96-45B9-8A8A-75FDD740FC60}" type="datetimeFigureOut">
              <a:rPr lang="en-US" smtClean="0"/>
              <a:pPr/>
              <a:t>4/14/16</a:t>
            </a:fld>
            <a:endParaRPr lang="en-US"/>
          </a:p>
        </p:txBody>
      </p:sp>
      <p:sp>
        <p:nvSpPr>
          <p:cNvPr id="3" name="Footer Placeholder 2"/>
          <p:cNvSpPr>
            <a:spLocks noGrp="1"/>
          </p:cNvSpPr>
          <p:nvPr>
            <p:ph type="ftr" sz="quarter" idx="11"/>
          </p:nvPr>
        </p:nvSpPr>
        <p:spPr>
          <a:xfrm>
            <a:off x="8331200" y="12712701"/>
            <a:ext cx="7721600" cy="730250"/>
          </a:xfrm>
          <a:prstGeom prst="rect">
            <a:avLst/>
          </a:prstGeom>
        </p:spPr>
        <p:txBody>
          <a:bodyPr/>
          <a:lstStyle/>
          <a:p>
            <a:endParaRPr lang="en-US" dirty="0"/>
          </a:p>
        </p:txBody>
      </p:sp>
      <p:sp>
        <p:nvSpPr>
          <p:cNvPr id="4" name="Slide Number Placeholder 3"/>
          <p:cNvSpPr>
            <a:spLocks noGrp="1"/>
          </p:cNvSpPr>
          <p:nvPr>
            <p:ph type="sldNum" sz="quarter" idx="12"/>
          </p:nvPr>
        </p:nvSpPr>
        <p:spPr>
          <a:xfrm>
            <a:off x="17475200" y="12712701"/>
            <a:ext cx="5689600" cy="730250"/>
          </a:xfrm>
          <a:prstGeom prst="rect">
            <a:avLst/>
          </a:prstGeom>
        </p:spPr>
        <p:txBody>
          <a:bodyPr/>
          <a:lstStyle/>
          <a:p>
            <a:fld id="{6C4420FD-534D-4DF1-AB7D-E98934263BAD}" type="slidenum">
              <a:rPr lang="en-US" smtClean="0"/>
              <a:pPr/>
              <a:t>‹#›</a:t>
            </a:fld>
            <a:endParaRPr lang="en-US"/>
          </a:p>
        </p:txBody>
      </p:sp>
    </p:spTree>
    <p:extLst>
      <p:ext uri="{BB962C8B-B14F-4D97-AF65-F5344CB8AC3E}">
        <p14:creationId xmlns:p14="http://schemas.microsoft.com/office/powerpoint/2010/main" val="553186147"/>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ftr" sz="quarter" idx="10"/>
          </p:nvPr>
        </p:nvSpPr>
        <p:spPr>
          <a:xfrm>
            <a:off x="3742267" y="12906377"/>
            <a:ext cx="16323733"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37337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1248835" y="1962150"/>
            <a:ext cx="10769600" cy="1029017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12424835" y="1962150"/>
            <a:ext cx="10769600" cy="1029017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Footer Placeholder 4"/>
          <p:cNvSpPr>
            <a:spLocks noGrp="1" noChangeArrowheads="1"/>
          </p:cNvSpPr>
          <p:nvPr>
            <p:ph type="ftr" sz="quarter" idx="10"/>
          </p:nvPr>
        </p:nvSpPr>
        <p:spPr>
          <a:xfrm>
            <a:off x="3742267" y="12906377"/>
            <a:ext cx="16323733"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969614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7"/>
            <a:ext cx="21945600" cy="1123950"/>
          </a:xfrm>
        </p:spPr>
        <p:txBody>
          <a:bodyPr/>
          <a:lstStyle/>
          <a:p>
            <a:r>
              <a:rPr lang="en-US" smtClean="0"/>
              <a:t>Click to edit Master title style</a:t>
            </a:r>
            <a:endParaRPr lang="nl-NL"/>
          </a:p>
        </p:txBody>
      </p:sp>
      <p:sp>
        <p:nvSpPr>
          <p:cNvPr id="3" name="Table Placeholder 2"/>
          <p:cNvSpPr>
            <a:spLocks noGrp="1"/>
          </p:cNvSpPr>
          <p:nvPr>
            <p:ph type="tbl" idx="1"/>
          </p:nvPr>
        </p:nvSpPr>
        <p:spPr>
          <a:xfrm>
            <a:off x="1248835" y="1962150"/>
            <a:ext cx="21945600" cy="10290176"/>
          </a:xfrm>
        </p:spPr>
        <p:txBody>
          <a:bodyPr/>
          <a:lstStyle/>
          <a:p>
            <a:pPr lvl="0"/>
            <a:endParaRPr lang="nl-NL" noProof="0" smtClean="0"/>
          </a:p>
        </p:txBody>
      </p:sp>
      <p:sp>
        <p:nvSpPr>
          <p:cNvPr id="4" name="Rectangle 4"/>
          <p:cNvSpPr>
            <a:spLocks noGrp="1" noChangeArrowheads="1"/>
          </p:cNvSpPr>
          <p:nvPr>
            <p:ph type="ftr" sz="quarter" idx="10"/>
          </p:nvPr>
        </p:nvSpPr>
        <p:spPr>
          <a:xfrm>
            <a:off x="3742267" y="12906377"/>
            <a:ext cx="16323733"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1052359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7"/>
            <a:ext cx="21945600" cy="1123950"/>
          </a:xfrm>
        </p:spPr>
        <p:txBody>
          <a:bodyPr/>
          <a:lstStyle/>
          <a:p>
            <a:r>
              <a:rPr lang="en-US" smtClean="0"/>
              <a:t>Click to edit Master title style</a:t>
            </a:r>
            <a:endParaRPr lang="nl-NL"/>
          </a:p>
        </p:txBody>
      </p:sp>
      <p:sp>
        <p:nvSpPr>
          <p:cNvPr id="3" name="Text Placeholder 2"/>
          <p:cNvSpPr>
            <a:spLocks noGrp="1"/>
          </p:cNvSpPr>
          <p:nvPr>
            <p:ph type="body" sz="half" idx="1"/>
          </p:nvPr>
        </p:nvSpPr>
        <p:spPr>
          <a:xfrm>
            <a:off x="1248835" y="1962150"/>
            <a:ext cx="10769600" cy="10290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12424835" y="1962150"/>
            <a:ext cx="10769600" cy="10290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Footer Placeholder 4"/>
          <p:cNvSpPr>
            <a:spLocks noGrp="1" noChangeArrowheads="1"/>
          </p:cNvSpPr>
          <p:nvPr>
            <p:ph type="ftr" sz="quarter" idx="10"/>
          </p:nvPr>
        </p:nvSpPr>
        <p:spPr>
          <a:xfrm>
            <a:off x="3742267" y="12906377"/>
            <a:ext cx="16323733"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241105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hape 42"/>
          <p:cNvSpPr>
            <a:spLocks noGrp="1"/>
          </p:cNvSpPr>
          <p:nvPr>
            <p:ph type="pic" sz="half" idx="13"/>
          </p:nvPr>
        </p:nvSpPr>
        <p:spPr>
          <a:xfrm>
            <a:off x="13169899" y="2093640"/>
            <a:ext cx="10340589" cy="9983917"/>
          </a:xfrm>
          <a:prstGeom prst="rect">
            <a:avLst/>
          </a:prstGeom>
        </p:spPr>
        <p:txBody>
          <a:bodyPr lIns="91439" tIns="45719" rIns="91439" bIns="45719" anchor="t">
            <a:noAutofit/>
          </a:bodyPr>
          <a:lstStyle/>
          <a:p>
            <a:endParaRPr dirty="0"/>
          </a:p>
        </p:txBody>
      </p:sp>
      <p:sp>
        <p:nvSpPr>
          <p:cNvPr id="8" name="Content Placeholder 7"/>
          <p:cNvSpPr>
            <a:spLocks noGrp="1"/>
          </p:cNvSpPr>
          <p:nvPr>
            <p:ph sz="quarter" idx="11"/>
          </p:nvPr>
        </p:nvSpPr>
        <p:spPr>
          <a:xfrm>
            <a:off x="873512" y="2102428"/>
            <a:ext cx="12296387" cy="997513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1894258"/>
      </p:ext>
    </p:extLst>
  </p:cSld>
  <p:clrMapOvr>
    <a:masterClrMapping/>
  </p:clrMapOvr>
  <p:transition spd="med" advClick="0"/>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23" name="Shape 23"/>
          <p:cNvSpPr>
            <a:spLocks noGrp="1"/>
          </p:cNvSpPr>
          <p:nvPr>
            <p:ph type="body" sz="quarter" idx="1" hasCustomPrompt="1"/>
          </p:nvPr>
        </p:nvSpPr>
        <p:spPr>
          <a:xfrm>
            <a:off x="615759" y="10896600"/>
            <a:ext cx="23114000" cy="1587500"/>
          </a:xfrm>
          <a:prstGeom prst="rect">
            <a:avLst/>
          </a:prstGeom>
        </p:spPr>
        <p:txBody>
          <a:bodyPr anchor="t"/>
          <a:lstStyle>
            <a:lvl1pPr marL="0" indent="0" algn="ctr">
              <a:spcBef>
                <a:spcPts val="0"/>
              </a:spcBef>
              <a:buSzTx/>
              <a:buNone/>
              <a:defRPr sz="4400">
                <a:solidFill>
                  <a:srgbClr val="4D4D4D"/>
                </a:solidFill>
                <a:latin typeface="Lato Regular"/>
                <a:ea typeface="Lato Regular"/>
                <a:cs typeface="Lato Regular"/>
                <a:sym typeface="Lato Regular"/>
              </a:defRPr>
            </a:lvl1pPr>
            <a:lvl2pPr marL="0" indent="228600" algn="ctr">
              <a:spcBef>
                <a:spcPts val="0"/>
              </a:spcBef>
              <a:buSzTx/>
              <a:buNone/>
              <a:defRPr sz="4400">
                <a:solidFill>
                  <a:srgbClr val="4D4D4D"/>
                </a:solidFill>
                <a:latin typeface="Lato Regular"/>
                <a:ea typeface="Lato Regular"/>
                <a:cs typeface="Lato Regular"/>
                <a:sym typeface="Lato Regular"/>
              </a:defRPr>
            </a:lvl2pPr>
            <a:lvl3pPr marL="0" indent="457200" algn="ctr">
              <a:spcBef>
                <a:spcPts val="0"/>
              </a:spcBef>
              <a:buSzTx/>
              <a:buNone/>
              <a:defRPr sz="4400">
                <a:solidFill>
                  <a:srgbClr val="4D4D4D"/>
                </a:solidFill>
                <a:latin typeface="Lato Regular"/>
                <a:ea typeface="Lato Regular"/>
                <a:cs typeface="Lato Regular"/>
                <a:sym typeface="Lato Regular"/>
              </a:defRPr>
            </a:lvl3pPr>
            <a:lvl4pPr marL="0" indent="685800" algn="ctr">
              <a:spcBef>
                <a:spcPts val="0"/>
              </a:spcBef>
              <a:buSzTx/>
              <a:buNone/>
              <a:defRPr sz="4400">
                <a:solidFill>
                  <a:srgbClr val="4D4D4D"/>
                </a:solidFill>
                <a:latin typeface="Lato Regular"/>
                <a:ea typeface="Lato Regular"/>
                <a:cs typeface="Lato Regular"/>
                <a:sym typeface="Lato Regular"/>
              </a:defRPr>
            </a:lvl4pPr>
            <a:lvl5pPr marL="0" indent="914400" algn="ctr">
              <a:spcBef>
                <a:spcPts val="0"/>
              </a:spcBef>
              <a:buSzTx/>
              <a:buNone/>
              <a:defRPr sz="4400">
                <a:solidFill>
                  <a:srgbClr val="4D4D4D"/>
                </a:solidFill>
                <a:latin typeface="Lato Regular"/>
                <a:ea typeface="Lato Regular"/>
                <a:cs typeface="Lato Regular"/>
                <a:sym typeface="Lato Regular"/>
              </a:defRPr>
            </a:lvl5pPr>
          </a:lstStyle>
          <a:p>
            <a:r>
              <a:rPr lang="en-US" dirty="0" smtClean="0"/>
              <a:t>Fedor Goumans, </a:t>
            </a:r>
            <a:r>
              <a:rPr lang="en-US" dirty="0" err="1" smtClean="0"/>
              <a:t>goumans@scm.com</a:t>
            </a:r>
            <a:endParaRPr dirty="0"/>
          </a:p>
        </p:txBody>
      </p:sp>
      <p:pic>
        <p:nvPicPr>
          <p:cNvPr id="24" name="graphene-1200x330.jpg"/>
          <p:cNvPicPr>
            <a:picLocks noChangeAspect="1"/>
          </p:cNvPicPr>
          <p:nvPr/>
        </p:nvPicPr>
        <p:blipFill>
          <a:blip r:embed="rId2">
            <a:extLst/>
          </a:blip>
          <a:stretch>
            <a:fillRect/>
          </a:stretch>
        </p:blipFill>
        <p:spPr>
          <a:xfrm>
            <a:off x="0" y="3810000"/>
            <a:ext cx="24384000" cy="6705600"/>
          </a:xfrm>
          <a:prstGeom prst="rect">
            <a:avLst/>
          </a:prstGeom>
          <a:ln w="12700">
            <a:miter lim="400000"/>
          </a:ln>
        </p:spPr>
      </p:pic>
      <p:sp>
        <p:nvSpPr>
          <p:cNvPr id="22" name="Shape 22"/>
          <p:cNvSpPr>
            <a:spLocks noGrp="1"/>
          </p:cNvSpPr>
          <p:nvPr>
            <p:ph type="title"/>
          </p:nvPr>
        </p:nvSpPr>
        <p:spPr>
          <a:xfrm>
            <a:off x="635000" y="6159500"/>
            <a:ext cx="23114000" cy="2006600"/>
          </a:xfrm>
          <a:prstGeom prst="rect">
            <a:avLst/>
          </a:prstGeom>
        </p:spPr>
        <p:txBody>
          <a:bodyPr anchor="ctr" anchorCtr="0"/>
          <a:lstStyle>
            <a:lvl1pPr>
              <a:defRPr sz="8400">
                <a:solidFill>
                  <a:schemeClr val="tx1">
                    <a:lumMod val="65000"/>
                    <a:lumOff val="35000"/>
                  </a:schemeClr>
                </a:solidFill>
              </a:defRPr>
            </a:lvl1pPr>
          </a:lstStyle>
          <a:p>
            <a:r>
              <a:rPr dirty="0"/>
              <a:t>Title Text</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7659" y="675446"/>
            <a:ext cx="5448681" cy="2607504"/>
          </a:xfrm>
          <a:prstGeom prst="rect">
            <a:avLst/>
          </a:prstGeom>
        </p:spPr>
      </p:pic>
    </p:spTree>
  </p:cSld>
  <p:clrMapOvr>
    <a:masterClrMapping/>
  </p:clrMapOvr>
  <p:transition spd="med" advClick="0"/>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2" name="Shape 42"/>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dirty="0"/>
          </a:p>
        </p:txBody>
      </p:sp>
      <p:sp>
        <p:nvSpPr>
          <p:cNvPr id="43" name="Shape 43"/>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4" name="Shape 44"/>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solidFill>
                  <a:srgbClr val="4D4D4D"/>
                </a:solidFill>
                <a:latin typeface="Lato Regular"/>
                <a:ea typeface="Lato Regular"/>
                <a:cs typeface="Lato Regular"/>
                <a:sym typeface="Lato Regular"/>
              </a:defRPr>
            </a:lvl1pPr>
            <a:lvl2pPr marL="0" indent="228600" algn="ctr">
              <a:spcBef>
                <a:spcPts val="0"/>
              </a:spcBef>
              <a:buSzTx/>
              <a:buNone/>
              <a:defRPr sz="4400">
                <a:solidFill>
                  <a:srgbClr val="4D4D4D"/>
                </a:solidFill>
                <a:latin typeface="Lato Regular"/>
                <a:ea typeface="Lato Regular"/>
                <a:cs typeface="Lato Regular"/>
                <a:sym typeface="Lato Regular"/>
              </a:defRPr>
            </a:lvl2pPr>
            <a:lvl3pPr marL="0" indent="457200" algn="ctr">
              <a:spcBef>
                <a:spcPts val="0"/>
              </a:spcBef>
              <a:buSzTx/>
              <a:buNone/>
              <a:defRPr sz="4400">
                <a:solidFill>
                  <a:srgbClr val="4D4D4D"/>
                </a:solidFill>
                <a:latin typeface="Lato Regular"/>
                <a:ea typeface="Lato Regular"/>
                <a:cs typeface="Lato Regular"/>
                <a:sym typeface="Lato Regular"/>
              </a:defRPr>
            </a:lvl3pPr>
            <a:lvl4pPr marL="0" indent="685800" algn="ctr">
              <a:spcBef>
                <a:spcPts val="0"/>
              </a:spcBef>
              <a:buSzTx/>
              <a:buNone/>
              <a:defRPr sz="4400">
                <a:solidFill>
                  <a:srgbClr val="4D4D4D"/>
                </a:solidFill>
                <a:latin typeface="Lato Regular"/>
                <a:ea typeface="Lato Regular"/>
                <a:cs typeface="Lato Regular"/>
                <a:sym typeface="Lato Regular"/>
              </a:defRPr>
            </a:lvl4pPr>
            <a:lvl5pPr marL="0" indent="914400" algn="ctr">
              <a:spcBef>
                <a:spcPts val="0"/>
              </a:spcBef>
              <a:buSzTx/>
              <a:buNone/>
              <a:defRPr sz="4400">
                <a:solidFill>
                  <a:srgbClr val="4D4D4D"/>
                </a:solidFill>
                <a:latin typeface="Lato Regular"/>
                <a:ea typeface="Lato Regular"/>
                <a:cs typeface="Lato Regular"/>
                <a:sym typeface="Lato Regular"/>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45" name="pasted-image.pdf"/>
          <p:cNvPicPr>
            <a:picLocks noChangeAspect="1"/>
          </p:cNvPicPr>
          <p:nvPr/>
        </p:nvPicPr>
        <p:blipFill>
          <a:blip r:embed="rId2">
            <a:extLst/>
          </a:blip>
          <a:stretch>
            <a:fillRect/>
          </a:stretch>
        </p:blipFill>
        <p:spPr>
          <a:xfrm>
            <a:off x="5080000" y="635000"/>
            <a:ext cx="3315442" cy="1587500"/>
          </a:xfrm>
          <a:prstGeom prst="rect">
            <a:avLst/>
          </a:prstGeom>
          <a:ln w="12700">
            <a:miter lim="400000"/>
          </a:ln>
        </p:spPr>
      </p:pic>
      <p:sp>
        <p:nvSpPr>
          <p:cNvPr id="46" name="Shape 46"/>
          <p:cNvSpPr>
            <a:spLocks noGrp="1"/>
          </p:cNvSpPr>
          <p:nvPr>
            <p:ph type="sldNum" sz="quarter" idx="2"/>
          </p:nvPr>
        </p:nvSpPr>
        <p:spPr>
          <a:xfrm>
            <a:off x="11959031" y="13081000"/>
            <a:ext cx="453238" cy="469900"/>
          </a:xfrm>
          <a:prstGeom prst="rect">
            <a:avLst/>
          </a:prstGeom>
        </p:spPr>
        <p:txBody>
          <a:bodyPr/>
          <a:lstStyle/>
          <a:p>
            <a:fld id="{86CB4B4D-7CA3-9044-876B-883B54F8677D}" type="slidenum">
              <a:t>‹#›</a:t>
            </a:fld>
            <a:endParaRPr/>
          </a:p>
        </p:txBody>
      </p:sp>
    </p:spTree>
  </p:cSld>
  <p:clrMapOvr>
    <a:masterClrMapping/>
  </p:clrMapOvr>
  <p:transition spd="med"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xfrm>
            <a:off x="11959031" y="13081000"/>
            <a:ext cx="453238" cy="469900"/>
          </a:xfrm>
          <a:prstGeom prst="rect">
            <a:avLst/>
          </a:prstGeom>
        </p:spPr>
        <p:txBody>
          <a:bodyPr/>
          <a:lstStyle/>
          <a:p>
            <a:fld id="{86CB4B4D-7CA3-9044-876B-883B54F8677D}" type="slidenum">
              <a:t>‹#›</a:t>
            </a:fld>
            <a:endParaRPr/>
          </a:p>
        </p:txBody>
      </p:sp>
    </p:spTree>
  </p:cSld>
  <p:clrMapOvr>
    <a:masterClrMapping/>
  </p:clrMapOvr>
  <p:transition spd="med" advClick="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0" name="Shape 70"/>
          <p:cNvSpPr>
            <a:spLocks noGrp="1"/>
          </p:cNvSpPr>
          <p:nvPr>
            <p:ph type="pic" sz="half" idx="13"/>
          </p:nvPr>
        </p:nvSpPr>
        <p:spPr>
          <a:xfrm>
            <a:off x="13169900" y="3873500"/>
            <a:ext cx="9525000" cy="9207500"/>
          </a:xfrm>
          <a:prstGeom prst="rect">
            <a:avLst/>
          </a:prstGeom>
        </p:spPr>
        <p:txBody>
          <a:bodyPr lIns="91439" tIns="45719" rIns="91439" bIns="45719" anchor="t">
            <a:noAutofit/>
          </a:bodyPr>
          <a:lstStyle/>
          <a:p>
            <a:endParaRPr/>
          </a:p>
        </p:txBody>
      </p:sp>
      <p:sp>
        <p:nvSpPr>
          <p:cNvPr id="71" name="Shape 71"/>
          <p:cNvSpPr>
            <a:spLocks noGrp="1"/>
          </p:cNvSpPr>
          <p:nvPr>
            <p:ph type="title"/>
          </p:nvPr>
        </p:nvSpPr>
        <p:spPr>
          <a:xfrm>
            <a:off x="1689100" y="1587500"/>
            <a:ext cx="21005800" cy="2286000"/>
          </a:xfrm>
          <a:prstGeom prst="rect">
            <a:avLst/>
          </a:prstGeom>
        </p:spPr>
        <p:txBody>
          <a:bodyPr/>
          <a:lstStyle/>
          <a:p>
            <a:r>
              <a:t>Title Text</a:t>
            </a:r>
          </a:p>
        </p:txBody>
      </p:sp>
      <p:sp>
        <p:nvSpPr>
          <p:cNvPr id="72" name="Shape 72"/>
          <p:cNvSpPr>
            <a:spLocks noGrp="1"/>
          </p:cNvSpPr>
          <p:nvPr>
            <p:ph type="body" sz="half" idx="1"/>
          </p:nvPr>
        </p:nvSpPr>
        <p:spPr>
          <a:xfrm>
            <a:off x="1689100" y="3873500"/>
            <a:ext cx="10007600" cy="9207500"/>
          </a:xfrm>
          <a:prstGeom prst="rect">
            <a:avLst/>
          </a:prstGeom>
        </p:spPr>
        <p:txBody>
          <a:bodyPr/>
          <a:lstStyle>
            <a:lvl1pPr marL="558800" indent="-558800">
              <a:spcBef>
                <a:spcPts val="4500"/>
              </a:spcBef>
              <a:defRPr sz="4500">
                <a:solidFill>
                  <a:srgbClr val="4D4D4D"/>
                </a:solidFill>
                <a:latin typeface="Lato Regular"/>
                <a:ea typeface="Lato Regular"/>
                <a:cs typeface="Lato Regular"/>
                <a:sym typeface="Lato Regular"/>
              </a:defRPr>
            </a:lvl1pPr>
            <a:lvl2pPr marL="1117600" indent="-558800">
              <a:spcBef>
                <a:spcPts val="4500"/>
              </a:spcBef>
              <a:defRPr sz="4500">
                <a:solidFill>
                  <a:srgbClr val="4D4D4D"/>
                </a:solidFill>
                <a:latin typeface="Lato Regular"/>
                <a:ea typeface="Lato Regular"/>
                <a:cs typeface="Lato Regular"/>
                <a:sym typeface="Lato Regular"/>
              </a:defRPr>
            </a:lvl2pPr>
            <a:lvl3pPr marL="1676400" indent="-558800">
              <a:spcBef>
                <a:spcPts val="4500"/>
              </a:spcBef>
              <a:defRPr sz="4500">
                <a:solidFill>
                  <a:srgbClr val="4D4D4D"/>
                </a:solidFill>
                <a:latin typeface="Lato Regular"/>
                <a:ea typeface="Lato Regular"/>
                <a:cs typeface="Lato Regular"/>
                <a:sym typeface="Lato Regular"/>
              </a:defRPr>
            </a:lvl3pPr>
            <a:lvl4pPr marL="2235200" indent="-558800">
              <a:spcBef>
                <a:spcPts val="4500"/>
              </a:spcBef>
              <a:defRPr sz="4500">
                <a:solidFill>
                  <a:srgbClr val="4D4D4D"/>
                </a:solidFill>
                <a:latin typeface="Lato Regular"/>
                <a:ea typeface="Lato Regular"/>
                <a:cs typeface="Lato Regular"/>
                <a:sym typeface="Lato Regular"/>
              </a:defRPr>
            </a:lvl4pPr>
            <a:lvl5pPr marL="2794000" indent="-558800">
              <a:spcBef>
                <a:spcPts val="4500"/>
              </a:spcBef>
              <a:defRPr sz="4500">
                <a:solidFill>
                  <a:srgbClr val="4D4D4D"/>
                </a:solidFill>
                <a:latin typeface="Lato Regular"/>
                <a:ea typeface="Lato Regular"/>
                <a:cs typeface="Lato Regular"/>
                <a:sym typeface="Lato Regular"/>
              </a:defRPr>
            </a:lvl5pPr>
          </a:lstStyle>
          <a:p>
            <a:r>
              <a:t>Body Level One</a:t>
            </a:r>
          </a:p>
          <a:p>
            <a:pPr lvl="1"/>
            <a:r>
              <a:t>Body Level Two</a:t>
            </a:r>
          </a:p>
          <a:p>
            <a:pPr lvl="2"/>
            <a:r>
              <a:t>Body Level Three</a:t>
            </a:r>
          </a:p>
          <a:p>
            <a:pPr lvl="3"/>
            <a:r>
              <a:t>Body Level Four</a:t>
            </a:r>
          </a:p>
          <a:p>
            <a:pPr lvl="4"/>
            <a:r>
              <a:t>Body Level Five</a:t>
            </a:r>
          </a:p>
        </p:txBody>
      </p:sp>
      <p:pic>
        <p:nvPicPr>
          <p:cNvPr id="73" name="pasted-image.pdf"/>
          <p:cNvPicPr>
            <a:picLocks noChangeAspect="1"/>
          </p:cNvPicPr>
          <p:nvPr/>
        </p:nvPicPr>
        <p:blipFill>
          <a:blip r:embed="rId2">
            <a:extLst/>
          </a:blip>
          <a:stretch>
            <a:fillRect/>
          </a:stretch>
        </p:blipFill>
        <p:spPr>
          <a:xfrm>
            <a:off x="635000" y="635000"/>
            <a:ext cx="3315442" cy="1587501"/>
          </a:xfrm>
          <a:prstGeom prst="rect">
            <a:avLst/>
          </a:prstGeom>
          <a:ln w="12700">
            <a:miter lim="400000"/>
          </a:ln>
        </p:spPr>
      </p:pic>
      <p:sp>
        <p:nvSpPr>
          <p:cNvPr id="74" name="Shape 74"/>
          <p:cNvSpPr>
            <a:spLocks noGrp="1"/>
          </p:cNvSpPr>
          <p:nvPr>
            <p:ph type="sldNum" sz="quarter" idx="2"/>
          </p:nvPr>
        </p:nvSpPr>
        <p:spPr>
          <a:xfrm>
            <a:off x="11959031" y="13081000"/>
            <a:ext cx="453238" cy="469900"/>
          </a:xfrm>
          <a:prstGeom prst="rect">
            <a:avLst/>
          </a:prstGeom>
        </p:spPr>
        <p:txBody>
          <a:bodyPr/>
          <a:lstStyle/>
          <a:p>
            <a:fld id="{86CB4B4D-7CA3-9044-876B-883B54F8677D}" type="slidenum">
              <a:t>‹#›</a:t>
            </a:fld>
            <a:endParaRPr dirty="0"/>
          </a:p>
        </p:txBody>
      </p:sp>
    </p:spTree>
  </p:cSld>
  <p:clrMapOvr>
    <a:masterClrMapping/>
  </p:clrMapOvr>
  <p:transition spd="med"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1" name="Shape 81"/>
          <p:cNvSpPr>
            <a:spLocks noGrp="1"/>
          </p:cNvSpPr>
          <p:nvPr>
            <p:ph type="body" idx="1"/>
          </p:nvPr>
        </p:nvSpPr>
        <p:spPr>
          <a:xfrm>
            <a:off x="1689100" y="1778000"/>
            <a:ext cx="21005800" cy="10147300"/>
          </a:xfrm>
          <a:prstGeom prst="rect">
            <a:avLst/>
          </a:prstGeom>
        </p:spPr>
        <p:txBody>
          <a:bodyPr/>
          <a:lstStyle>
            <a:lvl1pPr>
              <a:defRPr>
                <a:solidFill>
                  <a:srgbClr val="4D4D4D"/>
                </a:solidFill>
                <a:latin typeface="Lato Regular"/>
                <a:ea typeface="Lato Regular"/>
                <a:cs typeface="Lato Regular"/>
                <a:sym typeface="Lato Regular"/>
              </a:defRPr>
            </a:lvl1pPr>
            <a:lvl2pPr>
              <a:defRPr>
                <a:solidFill>
                  <a:srgbClr val="4D4D4D"/>
                </a:solidFill>
                <a:latin typeface="Lato Regular"/>
                <a:ea typeface="Lato Regular"/>
                <a:cs typeface="Lato Regular"/>
                <a:sym typeface="Lato Regular"/>
              </a:defRPr>
            </a:lvl2pPr>
            <a:lvl3pPr>
              <a:defRPr>
                <a:solidFill>
                  <a:srgbClr val="4D4D4D"/>
                </a:solidFill>
                <a:latin typeface="Lato Regular"/>
                <a:ea typeface="Lato Regular"/>
                <a:cs typeface="Lato Regular"/>
                <a:sym typeface="Lato Regular"/>
              </a:defRPr>
            </a:lvl3pPr>
            <a:lvl4pPr>
              <a:defRPr>
                <a:solidFill>
                  <a:srgbClr val="4D4D4D"/>
                </a:solidFill>
                <a:latin typeface="Lato Regular"/>
                <a:ea typeface="Lato Regular"/>
                <a:cs typeface="Lato Regular"/>
                <a:sym typeface="Lato Regular"/>
              </a:defRPr>
            </a:lvl4pPr>
            <a:lvl5pPr>
              <a:defRPr>
                <a:solidFill>
                  <a:srgbClr val="4D4D4D"/>
                </a:solidFill>
                <a:latin typeface="Lato Regular"/>
                <a:ea typeface="Lato Regular"/>
                <a:cs typeface="Lato Regular"/>
                <a:sym typeface="Lato Regular"/>
              </a:defRPr>
            </a:lvl5pPr>
          </a:lstStyle>
          <a:p>
            <a:r>
              <a:t>Body Level One</a:t>
            </a:r>
          </a:p>
          <a:p>
            <a:pPr lvl="1"/>
            <a:r>
              <a:t>Body Level Two</a:t>
            </a:r>
          </a:p>
          <a:p>
            <a:pPr lvl="2"/>
            <a:r>
              <a:t>Body Level Three</a:t>
            </a:r>
          </a:p>
          <a:p>
            <a:pPr lvl="3"/>
            <a:r>
              <a:t>Body Level Four</a:t>
            </a:r>
          </a:p>
          <a:p>
            <a:pPr lvl="4"/>
            <a:r>
              <a:t>Body Level Five</a:t>
            </a:r>
          </a:p>
        </p:txBody>
      </p:sp>
      <p:sp>
        <p:nvSpPr>
          <p:cNvPr id="82" name="Shape 82"/>
          <p:cNvSpPr>
            <a:spLocks noGrp="1"/>
          </p:cNvSpPr>
          <p:nvPr>
            <p:ph type="sldNum" sz="quarter" idx="2"/>
          </p:nvPr>
        </p:nvSpPr>
        <p:spPr>
          <a:xfrm>
            <a:off x="11959031" y="13081000"/>
            <a:ext cx="453238" cy="469900"/>
          </a:xfrm>
          <a:prstGeom prst="rect">
            <a:avLst/>
          </a:prstGeom>
        </p:spPr>
        <p:txBody>
          <a:bodyPr/>
          <a:lstStyle/>
          <a:p>
            <a:fld id="{86CB4B4D-7CA3-9044-876B-883B54F8677D}" type="slidenum">
              <a:t>‹#›</a:t>
            </a:fld>
            <a:endParaRPr/>
          </a:p>
        </p:txBody>
      </p:sp>
    </p:spTree>
  </p:cSld>
  <p:clrMapOvr>
    <a:masterClrMapping/>
  </p:clrMapOvr>
  <p:transition spd="med" advClick="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9" name="Shape 89"/>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90" name="Shape 90"/>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91" name="Shape 91"/>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92" name="Shape 92"/>
          <p:cNvSpPr>
            <a:spLocks noGrp="1"/>
          </p:cNvSpPr>
          <p:nvPr>
            <p:ph type="sldNum" sz="quarter" idx="2"/>
          </p:nvPr>
        </p:nvSpPr>
        <p:spPr>
          <a:xfrm>
            <a:off x="11959031" y="13081000"/>
            <a:ext cx="453238" cy="469900"/>
          </a:xfrm>
          <a:prstGeom prst="rect">
            <a:avLst/>
          </a:prstGeom>
        </p:spPr>
        <p:txBody>
          <a:bodyPr/>
          <a:lstStyle/>
          <a:p>
            <a:fld id="{86CB4B4D-7CA3-9044-876B-883B54F8677D}" type="slidenum">
              <a:t>‹#›</a:t>
            </a:fld>
            <a:endParaRPr/>
          </a:p>
        </p:txBody>
      </p:sp>
    </p:spTree>
  </p:cSld>
  <p:clrMapOvr>
    <a:masterClrMapping/>
  </p:clrMapOvr>
  <p:transition spd="med"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99" name="Shape 99"/>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solidFill>
                  <a:srgbClr val="4D4D4D"/>
                </a:solidFill>
                <a:latin typeface="Lato Regular"/>
                <a:ea typeface="Lato Regular"/>
                <a:cs typeface="Lato Regular"/>
                <a:sym typeface="Lato Regular"/>
              </a:defRPr>
            </a:lvl1pPr>
          </a:lstStyle>
          <a:p>
            <a:r>
              <a:t>–Johnny Appleseed</a:t>
            </a:r>
          </a:p>
        </p:txBody>
      </p:sp>
      <p:sp>
        <p:nvSpPr>
          <p:cNvPr id="100" name="Shape 100"/>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defRPr i="1">
                <a:solidFill>
                  <a:srgbClr val="FF931E"/>
                </a:solidFill>
                <a:latin typeface="Lato Regular"/>
                <a:ea typeface="Lato Regular"/>
                <a:cs typeface="Lato Regular"/>
                <a:sym typeface="Lato Regular"/>
              </a:defRPr>
            </a:lvl1pPr>
          </a:lstStyle>
          <a:p>
            <a:r>
              <a:t>“Type a quote here.” </a:t>
            </a:r>
          </a:p>
        </p:txBody>
      </p:sp>
      <p:sp>
        <p:nvSpPr>
          <p:cNvPr id="101" name="Shape 101"/>
          <p:cNvSpPr>
            <a:spLocks noGrp="1"/>
          </p:cNvSpPr>
          <p:nvPr>
            <p:ph type="sldNum" sz="quarter" idx="2"/>
          </p:nvPr>
        </p:nvSpPr>
        <p:spPr>
          <a:xfrm>
            <a:off x="11959031" y="13081000"/>
            <a:ext cx="453238" cy="469900"/>
          </a:xfrm>
          <a:prstGeom prst="rect">
            <a:avLst/>
          </a:prstGeom>
        </p:spPr>
        <p:txBody>
          <a:bodyPr/>
          <a:lstStyle/>
          <a:p>
            <a:fld id="{86CB4B4D-7CA3-9044-876B-883B54F8677D}" type="slidenum">
              <a:t>‹#›</a:t>
            </a:fld>
            <a:endParaRPr/>
          </a:p>
        </p:txBody>
      </p:sp>
    </p:spTree>
  </p:cSld>
  <p:clrMapOvr>
    <a:masterClrMapping/>
  </p:clrMapOvr>
  <p:transition spd="med" advClick="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73512" y="1"/>
            <a:ext cx="22636976" cy="17710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rPr dirty="0"/>
              <a:t>Title Text</a:t>
            </a:r>
          </a:p>
        </p:txBody>
      </p:sp>
      <p:sp>
        <p:nvSpPr>
          <p:cNvPr id="7" name="Footer Placeholder 5"/>
          <p:cNvSpPr txBox="1">
            <a:spLocks/>
          </p:cNvSpPr>
          <p:nvPr userDrawn="1"/>
        </p:nvSpPr>
        <p:spPr>
          <a:xfrm>
            <a:off x="873513" y="12757150"/>
            <a:ext cx="22636976" cy="730250"/>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chemeClr val="tx1">
                    <a:tint val="75000"/>
                  </a:schemeClr>
                </a:solidFill>
                <a:effectLst/>
                <a:uFillTx/>
                <a:latin typeface="Lato" charset="0"/>
                <a:ea typeface="Lato" charset="0"/>
                <a:cs typeface="Lato" charset="0"/>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algn="r"/>
            <a:r>
              <a:rPr lang="de-DE" baseline="0" dirty="0" smtClean="0">
                <a:solidFill>
                  <a:schemeClr val="tx2"/>
                </a:solidFill>
              </a:rPr>
              <a:t>TCCM Workshop, </a:t>
            </a:r>
            <a:r>
              <a:rPr lang="de-DE" baseline="0" dirty="0" err="1" smtClean="0">
                <a:solidFill>
                  <a:schemeClr val="tx2"/>
                </a:solidFill>
              </a:rPr>
              <a:t>Introduction</a:t>
            </a:r>
            <a:r>
              <a:rPr lang="de-DE" baseline="0" dirty="0" smtClean="0">
                <a:solidFill>
                  <a:schemeClr val="tx2"/>
                </a:solidFill>
              </a:rPr>
              <a:t>, 18 April 2016, </a:t>
            </a:r>
            <a:r>
              <a:rPr lang="de-DE" dirty="0" smtClean="0">
                <a:solidFill>
                  <a:schemeClr val="tx2"/>
                </a:solidFill>
              </a:rPr>
              <a:t>© SCM</a:t>
            </a:r>
            <a:r>
              <a:rPr lang="de-DE" baseline="0" dirty="0" smtClean="0">
                <a:solidFill>
                  <a:schemeClr val="tx2"/>
                </a:solidFill>
              </a:rPr>
              <a:t>                               </a:t>
            </a:r>
            <a:fld id="{C7AD1CBD-BE06-FB4C-992F-7F384C259F72}" type="slidenum">
              <a:rPr lang="de-DE" baseline="0" smtClean="0">
                <a:solidFill>
                  <a:schemeClr val="tx2"/>
                </a:solidFill>
              </a:rPr>
              <a:pPr algn="r"/>
              <a:t>‹#›</a:t>
            </a:fld>
            <a:endParaRPr lang="en-US" dirty="0">
              <a:solidFill>
                <a:schemeClr val="tx2"/>
              </a:solidFill>
            </a:endParaRPr>
          </a:p>
        </p:txBody>
      </p:sp>
      <p:sp>
        <p:nvSpPr>
          <p:cNvPr id="10" name="Text Placeholder 9"/>
          <p:cNvSpPr>
            <a:spLocks noGrp="1"/>
          </p:cNvSpPr>
          <p:nvPr>
            <p:ph type="body" idx="1"/>
          </p:nvPr>
        </p:nvSpPr>
        <p:spPr>
          <a:xfrm>
            <a:off x="873512" y="2122216"/>
            <a:ext cx="22636976" cy="991478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73512" y="12645302"/>
            <a:ext cx="3003550" cy="1011096"/>
          </a:xfrm>
          <a:prstGeom prst="rect">
            <a:avLst/>
          </a:prstGeom>
        </p:spPr>
      </p:pic>
      <p:cxnSp>
        <p:nvCxnSpPr>
          <p:cNvPr id="15" name="Straight Connector 14"/>
          <p:cNvCxnSpPr/>
          <p:nvPr userDrawn="1"/>
        </p:nvCxnSpPr>
        <p:spPr>
          <a:xfrm>
            <a:off x="0" y="12502427"/>
            <a:ext cx="2438400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50" r:id="rId3"/>
    <p:sldLayoutId id="2147483652" r:id="rId4"/>
    <p:sldLayoutId id="2147483653" r:id="rId5"/>
    <p:sldLayoutId id="2147483655" r:id="rId6"/>
    <p:sldLayoutId id="2147483656" r:id="rId7"/>
    <p:sldLayoutId id="2147483657" r:id="rId8"/>
    <p:sldLayoutId id="2147483658" r:id="rId9"/>
    <p:sldLayoutId id="2147483659" r:id="rId10"/>
    <p:sldLayoutId id="2147483664" r:id="rId11"/>
    <p:sldLayoutId id="2147483665" r:id="rId12"/>
    <p:sldLayoutId id="2147483666" r:id="rId13"/>
    <p:sldLayoutId id="2147483667" r:id="rId14"/>
    <p:sldLayoutId id="2147483669" r:id="rId15"/>
    <p:sldLayoutId id="2147483670" r:id="rId16"/>
  </p:sldLayoutIdLst>
  <p:transition spd="med" advClick="0"/>
  <p:timing>
    <p:tnLst>
      <p:par>
        <p:cTn id="1" dur="indefinite" restart="never" nodeType="tmRoot"/>
      </p:par>
    </p:tnLst>
  </p:timing>
  <p:txStyles>
    <p:title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chemeClr val="accent1"/>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p:titleStyle>
    <p:body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hyperlink" Target="http://dx.doi.org/10.1021/jp500869r" TargetMode="External"/><Relationship Id="rId4" Type="http://schemas.openxmlformats.org/officeDocument/2006/relationships/hyperlink" Target="http://dx.doi.org/10.1021/jz402544r" TargetMode="External"/><Relationship Id="rId5" Type="http://schemas.openxmlformats.org/officeDocument/2006/relationships/image" Target="../media/image39.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hyperlink" Target="https://www.scm.com/adf-modeling-suite/wizard/organic-electronics/vibrational-progression-of-an-oled-phosphorescent-emitter/" TargetMode="External"/><Relationship Id="rId4" Type="http://schemas.openxmlformats.org/officeDocument/2006/relationships/hyperlink" Target="https://www.scm.com/adf-modeling-suite/wizard/organic-electronics/modeling-phosphorescent-lifetimes-of-oled-emitters/" TargetMode="External"/><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hyperlink" Target="http://dx.doi.org/10.1039/C3CP55438D" TargetMode="External"/><Relationship Id="rId8" Type="http://schemas.openxmlformats.org/officeDocument/2006/relationships/image" Target="../media/image42.png"/><Relationship Id="rId9" Type="http://schemas.openxmlformats.org/officeDocument/2006/relationships/hyperlink" Target="http://dx.doi.org/10.1088/1468-6996/15/5/054202" TargetMode="External"/><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hyperlink" Target="http://pubs.rsc.org/en/content/articlelanding/2014/cp/c4cp03540b" TargetMode="External"/><Relationship Id="rId4" Type="http://schemas.openxmlformats.org/officeDocument/2006/relationships/image" Target="../media/image43.png"/><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 Id="rId3" Type="http://schemas.openxmlformats.org/officeDocument/2006/relationships/hyperlink" Target="https://www.scm.com/adf-modeling-suite/wizard/organic-electronics/vibrational-progression-of-an-oled-phosphorescent-emitter/"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11" Type="http://schemas.openxmlformats.org/officeDocument/2006/relationships/image" Target="../media/image49.wmf"/><Relationship Id="rId12" Type="http://schemas.openxmlformats.org/officeDocument/2006/relationships/image" Target="../media/image50.png"/><Relationship Id="rId13" Type="http://schemas.openxmlformats.org/officeDocument/2006/relationships/image" Target="../media/image51.png"/><Relationship Id="rId14" Type="http://schemas.openxmlformats.org/officeDocument/2006/relationships/image" Target="../media/image52.png"/><Relationship Id="rId15" Type="http://schemas.openxmlformats.org/officeDocument/2006/relationships/image" Target="../media/image53.png"/><Relationship Id="rId1" Type="http://schemas.openxmlformats.org/officeDocument/2006/relationships/vmlDrawing" Target="../drawings/vmlDrawing1.vml"/><Relationship Id="rId2" Type="http://schemas.openxmlformats.org/officeDocument/2006/relationships/slideLayout" Target="../slideLayouts/slideLayout11.xml"/><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46.wmf"/><Relationship Id="rId6" Type="http://schemas.openxmlformats.org/officeDocument/2006/relationships/oleObject" Target="../embeddings/oleObject2.bin"/><Relationship Id="rId7" Type="http://schemas.openxmlformats.org/officeDocument/2006/relationships/image" Target="../media/image47.wmf"/><Relationship Id="rId8" Type="http://schemas.openxmlformats.org/officeDocument/2006/relationships/oleObject" Target="../embeddings/oleObject3.bin"/><Relationship Id="rId9" Type="http://schemas.openxmlformats.org/officeDocument/2006/relationships/image" Target="../media/image48.wmf"/><Relationship Id="rId10"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11" Type="http://schemas.openxmlformats.org/officeDocument/2006/relationships/image" Target="../media/image57.wmf"/><Relationship Id="rId12" Type="http://schemas.openxmlformats.org/officeDocument/2006/relationships/image" Target="../media/image59.png"/><Relationship Id="rId13" Type="http://schemas.openxmlformats.org/officeDocument/2006/relationships/image" Target="../media/image60.png"/><Relationship Id="rId14" Type="http://schemas.openxmlformats.org/officeDocument/2006/relationships/oleObject" Target="../embeddings/oleObject9.bin"/><Relationship Id="rId15" Type="http://schemas.openxmlformats.org/officeDocument/2006/relationships/image" Target="../media/image58.wmf"/><Relationship Id="rId16" Type="http://schemas.openxmlformats.org/officeDocument/2006/relationships/hyperlink" Target="https://www.scm.com/adf-modeling-suite/wizard/organic-electronics/electron-and-hole-mobilities-in-organic-electronics/" TargetMode="External"/><Relationship Id="rId1" Type="http://schemas.openxmlformats.org/officeDocument/2006/relationships/vmlDrawing" Target="../drawings/vmlDrawing2.vml"/><Relationship Id="rId2" Type="http://schemas.openxmlformats.org/officeDocument/2006/relationships/slideLayout" Target="../slideLayouts/slideLayout14.xml"/><Relationship Id="rId3" Type="http://schemas.openxmlformats.org/officeDocument/2006/relationships/notesSlide" Target="../notesSlides/notesSlide8.xml"/><Relationship Id="rId4" Type="http://schemas.openxmlformats.org/officeDocument/2006/relationships/oleObject" Target="../embeddings/oleObject5.bin"/><Relationship Id="rId5" Type="http://schemas.openxmlformats.org/officeDocument/2006/relationships/image" Target="../media/image54.wmf"/><Relationship Id="rId6" Type="http://schemas.openxmlformats.org/officeDocument/2006/relationships/oleObject" Target="../embeddings/oleObject6.bin"/><Relationship Id="rId7" Type="http://schemas.openxmlformats.org/officeDocument/2006/relationships/image" Target="../media/image55.wmf"/><Relationship Id="rId8" Type="http://schemas.openxmlformats.org/officeDocument/2006/relationships/oleObject" Target="../embeddings/oleObject7.bin"/><Relationship Id="rId9" Type="http://schemas.openxmlformats.org/officeDocument/2006/relationships/image" Target="../media/image56.wmf"/><Relationship Id="rId10"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hyperlink" Target="http://dx.doi.org/10.1021/jz400176m" TargetMode="External"/><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dx.doi.org/10.1021/jp504432a" TargetMode="External"/><Relationship Id="rId3" Type="http://schemas.openxmlformats.org/officeDocument/2006/relationships/image" Target="../media/image65.tiff"/></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68.emf"/><Relationship Id="rId5" Type="http://schemas.openxmlformats.org/officeDocument/2006/relationships/image" Target="../media/image69.emf"/><Relationship Id="rId6" Type="http://schemas.openxmlformats.org/officeDocument/2006/relationships/image" Target="../media/image70.emf"/><Relationship Id="rId7" Type="http://schemas.openxmlformats.org/officeDocument/2006/relationships/hyperlink" Target="http://dx.doi.org/10.1063/1.4919943" TargetMode="External"/><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hyperlink" Target="http://dx.doi.org/10.1038/NCHEM.614" TargetMode="External"/><Relationship Id="rId5" Type="http://schemas.openxmlformats.org/officeDocument/2006/relationships/image" Target="../media/image72.png"/><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1.xml"/><Relationship Id="rId2" Type="http://schemas.openxmlformats.org/officeDocument/2006/relationships/image" Target="../media/image7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6.png"/><Relationship Id="rId3" Type="http://schemas.openxmlformats.org/officeDocument/2006/relationships/hyperlink" Target="http://dx.doi.org/10.1063/1.4919943"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7.png"/><Relationship Id="rId3" Type="http://schemas.openxmlformats.org/officeDocument/2006/relationships/image" Target="../media/image7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80.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81.png"/><Relationship Id="rId5" Type="http://schemas.openxmlformats.org/officeDocument/2006/relationships/hyperlink" Target="http://dx.doi.org/10.1039/c4cp00966e" TargetMode="External"/><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11.xml"/><Relationship Id="rId2" Type="http://schemas.openxmlformats.org/officeDocument/2006/relationships/image" Target="../media/image82.tiff"/></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3" Type="http://schemas.openxmlformats.org/officeDocument/2006/relationships/image" Target="../media/image82.tiff"/><Relationship Id="rId4" Type="http://schemas.openxmlformats.org/officeDocument/2006/relationships/hyperlink" Target="http://dx.doi.org/10.1002/adma.201504274" TargetMode="External"/><Relationship Id="rId1" Type="http://schemas.openxmlformats.org/officeDocument/2006/relationships/slideLayout" Target="../slideLayouts/slideLayout11.xml"/><Relationship Id="rId2"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3.png"/><Relationship Id="rId3" Type="http://schemas.openxmlformats.org/officeDocument/2006/relationships/hyperlink" Target="http://dx.doi.org/10.1021/ct500838h"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4.emf"/><Relationship Id="rId3"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98.png"/><Relationship Id="rId1" Type="http://schemas.openxmlformats.org/officeDocument/2006/relationships/slideLayout" Target="../slideLayouts/slideLayout11.xml"/><Relationship Id="rId2"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gif"/><Relationship Id="rId5" Type="http://schemas.openxmlformats.org/officeDocument/2006/relationships/image" Target="../media/image101.gif"/><Relationship Id="rId6" Type="http://schemas.openxmlformats.org/officeDocument/2006/relationships/image" Target="../media/image102.png"/><Relationship Id="rId7" Type="http://schemas.openxmlformats.org/officeDocument/2006/relationships/image" Target="../media/image103.gif"/><Relationship Id="rId8" Type="http://schemas.openxmlformats.org/officeDocument/2006/relationships/image" Target="../media/image104.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9" Type="http://schemas.openxmlformats.org/officeDocument/2006/relationships/image" Target="../media/image14.jpeg"/><Relationship Id="rId20" Type="http://schemas.openxmlformats.org/officeDocument/2006/relationships/image" Target="../media/image25.png"/><Relationship Id="rId21" Type="http://schemas.openxmlformats.org/officeDocument/2006/relationships/image" Target="../media/image26.jpeg"/><Relationship Id="rId10" Type="http://schemas.openxmlformats.org/officeDocument/2006/relationships/image" Target="../media/image15.jpeg"/><Relationship Id="rId11" Type="http://schemas.openxmlformats.org/officeDocument/2006/relationships/image" Target="../media/image16.jpeg"/><Relationship Id="rId12" Type="http://schemas.openxmlformats.org/officeDocument/2006/relationships/image" Target="../media/image17.jpeg"/><Relationship Id="rId13" Type="http://schemas.openxmlformats.org/officeDocument/2006/relationships/image" Target="../media/image18.jpeg"/><Relationship Id="rId14" Type="http://schemas.openxmlformats.org/officeDocument/2006/relationships/image" Target="../media/image19.jpeg"/><Relationship Id="rId15" Type="http://schemas.openxmlformats.org/officeDocument/2006/relationships/image" Target="../media/image20.jpeg"/><Relationship Id="rId16" Type="http://schemas.openxmlformats.org/officeDocument/2006/relationships/image" Target="../media/image21.jpeg"/><Relationship Id="rId17" Type="http://schemas.openxmlformats.org/officeDocument/2006/relationships/image" Target="../media/image22.jpeg"/><Relationship Id="rId18" Type="http://schemas.openxmlformats.org/officeDocument/2006/relationships/image" Target="../media/image23.jpeg"/><Relationship Id="rId19" Type="http://schemas.openxmlformats.org/officeDocument/2006/relationships/image" Target="../media/image24.jpeg"/><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8.jpeg"/><Relationship Id="rId8"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05.wmf"/><Relationship Id="rId4" Type="http://schemas.openxmlformats.org/officeDocument/2006/relationships/image" Target="../media/image106.wmf"/><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07.png"/></Relationships>
</file>

<file path=ppt/slides/_rels/slide42.xml.rels><?xml version="1.0" encoding="UTF-8" standalone="yes"?>
<Relationships xmlns="http://schemas.openxmlformats.org/package/2006/relationships"><Relationship Id="rId3" Type="http://schemas.openxmlformats.org/officeDocument/2006/relationships/image" Target="../media/image108.tiff"/><Relationship Id="rId4" Type="http://schemas.openxmlformats.org/officeDocument/2006/relationships/hyperlink" Target="http://dx.doi.org/10.1038/npjcompumats.2015.11" TargetMode="External"/><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hyperlink" Target="http://dx.doi.org/10.1002/jcc.23246" TargetMode="External"/><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3.tiff"/><Relationship Id="rId3" Type="http://schemas.openxmlformats.org/officeDocument/2006/relationships/hyperlink" Target="http://dx.doi.org/10.1021/acs.jpcc.5b00932"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dx.doi.org/10.1021/acs.jpcc.5b11332" TargetMode="External"/><Relationship Id="rId3" Type="http://schemas.openxmlformats.org/officeDocument/2006/relationships/image" Target="../media/image114.png"/></Relationships>
</file>

<file path=ppt/slides/_rels/slide47.xml.rels><?xml version="1.0" encoding="UTF-8" standalone="yes"?>
<Relationships xmlns="http://schemas.openxmlformats.org/package/2006/relationships"><Relationship Id="rId3" Type="http://schemas.openxmlformats.org/officeDocument/2006/relationships/hyperlink" Target="http://dx.doi.org/10.1021/acs.jctc.5b00201" TargetMode="External"/><Relationship Id="rId4" Type="http://schemas.openxmlformats.org/officeDocument/2006/relationships/image" Target="../media/image96.png"/><Relationship Id="rId5" Type="http://schemas.openxmlformats.org/officeDocument/2006/relationships/image" Target="../media/image115.png"/><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1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11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8.png"/><Relationship Id="rId3" Type="http://schemas.openxmlformats.org/officeDocument/2006/relationships/hyperlink" Target="http://dx.doi.org/10.1149/2.005408je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20.tiff"/><Relationship Id="rId4" Type="http://schemas.openxmlformats.org/officeDocument/2006/relationships/image" Target="../media/image121.tiff"/><Relationship Id="rId5" Type="http://schemas.openxmlformats.org/officeDocument/2006/relationships/image" Target="../media/image122.tiff"/><Relationship Id="rId6" Type="http://schemas.openxmlformats.org/officeDocument/2006/relationships/hyperlink" Target="http://dx.doi.org/10.1149/2.005408jes" TargetMode="External"/><Relationship Id="rId1" Type="http://schemas.openxmlformats.org/officeDocument/2006/relationships/slideLayout" Target="../slideLayouts/slideLayout11.xml"/><Relationship Id="rId2" Type="http://schemas.openxmlformats.org/officeDocument/2006/relationships/image" Target="../media/image119.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3.tiff"/><Relationship Id="rId3" Type="http://schemas.openxmlformats.org/officeDocument/2006/relationships/hyperlink" Target="http://dx.doi.org/10.1039/C4CP04532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hyperlink" Target="http://dx.doi.org/10.1021/ct4005596" TargetMode="External"/><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7.png"/><Relationship Id="rId3" Type="http://schemas.openxmlformats.org/officeDocument/2006/relationships/image" Target="../media/image128.png"/></Relationships>
</file>

<file path=ppt/slides/_rels/slide56.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hyperlink" Target="http://dx.doi.org/10.1021/cr300497a" TargetMode="External"/><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135.png"/></Relationships>
</file>

<file path=ppt/slides/_rels/slide61.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27.png"/><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137.png"/></Relationships>
</file>

<file path=ppt/slides/_rels/slide63.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hyperlink" Target="http://dx.doi.org/10.1021/ie404410v" TargetMode="External"/><Relationship Id="rId5" Type="http://schemas.openxmlformats.org/officeDocument/2006/relationships/image" Target="../media/image139.png"/><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14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66.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143.png"/></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hyperlink" Target="http://journals.aps.org/prl/abstract/10.1103/PhysRevLett.115.137402" TargetMode="External"/><Relationship Id="rId5" Type="http://schemas.openxmlformats.org/officeDocument/2006/relationships/image" Target="../media/image145.png"/><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4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jpeg"/><Relationship Id="rId1" Type="http://schemas.openxmlformats.org/officeDocument/2006/relationships/slideLayout" Target="../slideLayouts/slideLayout11.xml"/><Relationship Id="rId2" Type="http://schemas.openxmlformats.org/officeDocument/2006/relationships/image" Target="../media/image29.png"/></Relationships>
</file>

<file path=ppt/slides/_rels/slide70.xml.rels><?xml version="1.0" encoding="UTF-8" standalone="yes"?>
<Relationships xmlns="http://schemas.openxmlformats.org/package/2006/relationships"><Relationship Id="rId3" Type="http://schemas.openxmlformats.org/officeDocument/2006/relationships/hyperlink" Target="http://dx.doi.org/10.1021/ie404410v" TargetMode="External"/><Relationship Id="rId4" Type="http://schemas.openxmlformats.org/officeDocument/2006/relationships/image" Target="../media/image147.jpeg"/><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71.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hyperlink" Target="http://dx.doi.org/10.1021/ie404410v" TargetMode="External"/><Relationship Id="rId5" Type="http://schemas.openxmlformats.org/officeDocument/2006/relationships/image" Target="../media/image149.emf"/><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1.xml"/><Relationship Id="rId2" Type="http://schemas.openxmlformats.org/officeDocument/2006/relationships/hyperlink" Target="http://dx.doi.org/10.1126/science.124320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dx.doi.org/10.1021/ja207409q" TargetMode="External"/><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
          </p:nvPr>
        </p:nvSpPr>
        <p:spPr>
          <a:xfrm>
            <a:off x="635000" y="11103264"/>
            <a:ext cx="23114000" cy="1587500"/>
          </a:xfrm>
        </p:spPr>
        <p:txBody>
          <a:bodyPr/>
          <a:lstStyle/>
          <a:p>
            <a:r>
              <a:rPr lang="en-US" dirty="0" smtClean="0"/>
              <a:t>Fedor Goumans, </a:t>
            </a:r>
            <a:r>
              <a:rPr lang="en-US" dirty="0" err="1" smtClean="0"/>
              <a:t>goumans@scm.com</a:t>
            </a:r>
            <a:endParaRPr lang="en-US" dirty="0"/>
          </a:p>
        </p:txBody>
      </p:sp>
      <p:sp>
        <p:nvSpPr>
          <p:cNvPr id="3" name="Title 2"/>
          <p:cNvSpPr>
            <a:spLocks noGrp="1"/>
          </p:cNvSpPr>
          <p:nvPr>
            <p:ph type="title"/>
          </p:nvPr>
        </p:nvSpPr>
        <p:spPr>
          <a:xfrm>
            <a:off x="635000" y="3786939"/>
            <a:ext cx="23114000" cy="6641432"/>
          </a:xfrm>
        </p:spPr>
        <p:txBody>
          <a:bodyPr>
            <a:noAutofit/>
          </a:bodyPr>
          <a:lstStyle/>
          <a:p>
            <a:r>
              <a:rPr lang="en-US" sz="8800" smtClean="0"/>
              <a:t>Chemistry </a:t>
            </a:r>
            <a:r>
              <a:rPr lang="en-US" sz="8800" dirty="0" smtClean="0"/>
              <a:t>&amp; Materials with the</a:t>
            </a:r>
            <a:br>
              <a:rPr lang="en-US" sz="8800" dirty="0" smtClean="0"/>
            </a:br>
            <a:r>
              <a:rPr lang="en-US" sz="8800" dirty="0" smtClean="0"/>
              <a:t>ADF Modeling Suite 2016</a:t>
            </a:r>
            <a:endParaRPr lang="en-US" sz="8800" dirty="0"/>
          </a:p>
        </p:txBody>
      </p:sp>
      <p:sp>
        <p:nvSpPr>
          <p:cNvPr id="4" name="Rectangle 3"/>
          <p:cNvSpPr/>
          <p:nvPr/>
        </p:nvSpPr>
        <p:spPr>
          <a:xfrm>
            <a:off x="0" y="12684859"/>
            <a:ext cx="24384000" cy="861774"/>
          </a:xfrm>
          <a:prstGeom prst="rect">
            <a:avLst/>
          </a:prstGeom>
        </p:spPr>
        <p:txBody>
          <a:bodyPr wrap="square">
            <a:spAutoFit/>
          </a:bodyPr>
          <a:lstStyle/>
          <a:p>
            <a:r>
              <a:rPr lang="de-DE">
                <a:solidFill>
                  <a:schemeClr val="tx2"/>
                </a:solidFill>
              </a:rPr>
              <a:t>TCCM Workshop, Introduction, 18 April 2016, © SCM</a:t>
            </a:r>
            <a:endParaRPr lang="en-US" dirty="0">
              <a:solidFill>
                <a:schemeClr val="tx2"/>
              </a:solidFill>
            </a:endParaRPr>
          </a:p>
        </p:txBody>
      </p:sp>
    </p:spTree>
    <p:extLst>
      <p:ext uri="{BB962C8B-B14F-4D97-AF65-F5344CB8AC3E}">
        <p14:creationId xmlns:p14="http://schemas.microsoft.com/office/powerpoint/2010/main" val="8650534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89248"/>
            <a:ext cx="24384000" cy="1440160"/>
          </a:xfrm>
        </p:spPr>
        <p:txBody>
          <a:bodyPr>
            <a:noAutofit/>
          </a:bodyPr>
          <a:lstStyle/>
          <a:p>
            <a:pPr eaLnBrk="1" hangingPunct="1">
              <a:defRPr/>
            </a:pPr>
            <a:r>
              <a:rPr lang="en-US" altLang="ja-JP" sz="9600" dirty="0" smtClean="0"/>
              <a:t>CV-DFT works for charge-separated states</a:t>
            </a:r>
          </a:p>
        </p:txBody>
      </p:sp>
      <p:pic>
        <p:nvPicPr>
          <p:cNvPr id="3" name="Picture 2"/>
          <p:cNvPicPr>
            <a:picLocks noChangeAspect="1"/>
          </p:cNvPicPr>
          <p:nvPr/>
        </p:nvPicPr>
        <p:blipFill rotWithShape="1">
          <a:blip r:embed="rId2"/>
          <a:srcRect l="5381" t="4954" r="7186" b="4224"/>
          <a:stretch/>
        </p:blipFill>
        <p:spPr>
          <a:xfrm>
            <a:off x="1678830" y="2043758"/>
            <a:ext cx="11809314" cy="6956170"/>
          </a:xfrm>
          <a:prstGeom prst="rect">
            <a:avLst/>
          </a:prstGeom>
        </p:spPr>
      </p:pic>
      <p:pic>
        <p:nvPicPr>
          <p:cNvPr id="4" name="Picture 3"/>
          <p:cNvPicPr>
            <a:picLocks noChangeAspect="1"/>
          </p:cNvPicPr>
          <p:nvPr/>
        </p:nvPicPr>
        <p:blipFill rotWithShape="1">
          <a:blip r:embed="rId3">
            <a:clrChange>
              <a:clrFrom>
                <a:srgbClr val="FFFFFF"/>
              </a:clrFrom>
              <a:clrTo>
                <a:srgbClr val="FFFFFF">
                  <a:alpha val="0"/>
                </a:srgbClr>
              </a:clrTo>
            </a:clrChange>
          </a:blip>
          <a:srcRect l="12287" t="-11200" r="-288" b="11200"/>
          <a:stretch/>
        </p:blipFill>
        <p:spPr>
          <a:xfrm>
            <a:off x="14165308" y="1536276"/>
            <a:ext cx="6935436" cy="6429382"/>
          </a:xfrm>
          <a:prstGeom prst="rect">
            <a:avLst/>
          </a:prstGeom>
        </p:spPr>
      </p:pic>
      <p:pic>
        <p:nvPicPr>
          <p:cNvPr id="5" name="Picture 4"/>
          <p:cNvPicPr>
            <a:picLocks noChangeAspect="1"/>
          </p:cNvPicPr>
          <p:nvPr/>
        </p:nvPicPr>
        <p:blipFill rotWithShape="1">
          <a:blip r:embed="rId4"/>
          <a:srcRect t="10572"/>
          <a:stretch/>
        </p:blipFill>
        <p:spPr>
          <a:xfrm>
            <a:off x="13488144" y="7965658"/>
            <a:ext cx="7612600" cy="5552290"/>
          </a:xfrm>
          <a:prstGeom prst="rect">
            <a:avLst/>
          </a:prstGeom>
        </p:spPr>
      </p:pic>
      <p:sp>
        <p:nvSpPr>
          <p:cNvPr id="7" name="TextBox 6"/>
          <p:cNvSpPr txBox="1"/>
          <p:nvPr/>
        </p:nvSpPr>
        <p:spPr>
          <a:xfrm>
            <a:off x="19285984" y="10545569"/>
            <a:ext cx="3629520" cy="769441"/>
          </a:xfrm>
          <a:prstGeom prst="rect">
            <a:avLst/>
          </a:prstGeom>
          <a:solidFill>
            <a:srgbClr val="FFFF00"/>
          </a:solidFill>
        </p:spPr>
        <p:txBody>
          <a:bodyPr wrap="none" rtlCol="0">
            <a:spAutoFit/>
          </a:bodyPr>
          <a:lstStyle/>
          <a:p>
            <a:r>
              <a:rPr lang="en-US" sz="4400" dirty="0">
                <a:latin typeface="Lato" charset="0"/>
                <a:ea typeface="Lato" charset="0"/>
                <a:cs typeface="Lato" charset="0"/>
              </a:rPr>
              <a:t>TDDFT FAILS</a:t>
            </a:r>
          </a:p>
        </p:txBody>
      </p:sp>
      <p:sp>
        <p:nvSpPr>
          <p:cNvPr id="8" name="Rectangle 7"/>
          <p:cNvSpPr/>
          <p:nvPr/>
        </p:nvSpPr>
        <p:spPr>
          <a:xfrm>
            <a:off x="1678830" y="10080083"/>
            <a:ext cx="10916642" cy="1323439"/>
          </a:xfrm>
          <a:prstGeom prst="rect">
            <a:avLst/>
          </a:prstGeom>
        </p:spPr>
        <p:txBody>
          <a:bodyPr wrap="square">
            <a:spAutoFit/>
          </a:bodyPr>
          <a:lstStyle/>
          <a:p>
            <a:pPr algn="l"/>
            <a:r>
              <a:rPr lang="en-US" sz="4000" dirty="0">
                <a:latin typeface="Lato" charset="0"/>
                <a:ea typeface="Lato" charset="0"/>
                <a:cs typeface="Lato" charset="0"/>
              </a:rPr>
              <a:t>M. </a:t>
            </a:r>
            <a:r>
              <a:rPr lang="en-US" sz="4000" dirty="0" err="1">
                <a:latin typeface="Lato" charset="0"/>
                <a:ea typeface="Lato" charset="0"/>
                <a:cs typeface="Lato" charset="0"/>
              </a:rPr>
              <a:t>Krykunov</a:t>
            </a:r>
            <a:r>
              <a:rPr lang="en-US" sz="4000" dirty="0">
                <a:latin typeface="Lato" charset="0"/>
                <a:ea typeface="Lato" charset="0"/>
                <a:cs typeface="Lato" charset="0"/>
              </a:rPr>
              <a:t>, S. </a:t>
            </a:r>
            <a:r>
              <a:rPr lang="en-US" sz="4000" dirty="0" err="1">
                <a:latin typeface="Lato" charset="0"/>
                <a:ea typeface="Lato" charset="0"/>
                <a:cs typeface="Lato" charset="0"/>
              </a:rPr>
              <a:t>Grimme</a:t>
            </a:r>
            <a:r>
              <a:rPr lang="en-US" sz="4000" dirty="0">
                <a:latin typeface="Lato" charset="0"/>
                <a:ea typeface="Lato" charset="0"/>
                <a:cs typeface="Lato" charset="0"/>
              </a:rPr>
              <a:t>, T. Ziegler, </a:t>
            </a:r>
          </a:p>
          <a:p>
            <a:pPr algn="l"/>
            <a:r>
              <a:rPr lang="en-US" sz="4000" dirty="0">
                <a:latin typeface="Lato" charset="0"/>
                <a:ea typeface="Lato" charset="0"/>
                <a:cs typeface="Lato" charset="0"/>
              </a:rPr>
              <a:t>J. Chem. Theory </a:t>
            </a:r>
            <a:r>
              <a:rPr lang="en-US" sz="4000" dirty="0" err="1">
                <a:latin typeface="Lato" charset="0"/>
                <a:ea typeface="Lato" charset="0"/>
                <a:cs typeface="Lato" charset="0"/>
              </a:rPr>
              <a:t>Comput</a:t>
            </a:r>
            <a:r>
              <a:rPr lang="en-US" sz="4000" dirty="0">
                <a:latin typeface="Lato" charset="0"/>
                <a:ea typeface="Lato" charset="0"/>
                <a:cs typeface="Lato" charset="0"/>
              </a:rPr>
              <a:t>. 8 (2012) 4434.</a:t>
            </a:r>
          </a:p>
        </p:txBody>
      </p:sp>
    </p:spTree>
    <p:extLst>
      <p:ext uri="{BB962C8B-B14F-4D97-AF65-F5344CB8AC3E}">
        <p14:creationId xmlns:p14="http://schemas.microsoft.com/office/powerpoint/2010/main" val="13172984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0" y="57311"/>
            <a:ext cx="24384000" cy="1440160"/>
          </a:xfrm>
        </p:spPr>
        <p:txBody>
          <a:bodyPr>
            <a:noAutofit/>
          </a:bodyPr>
          <a:lstStyle/>
          <a:p>
            <a:pPr eaLnBrk="1" hangingPunct="1">
              <a:defRPr/>
            </a:pPr>
            <a:r>
              <a:rPr lang="en-US" altLang="ja-JP" sz="8000" dirty="0" smtClean="0"/>
              <a:t>Spin-orbit </a:t>
            </a:r>
            <a:r>
              <a:rPr lang="en-US" altLang="ja-JP" sz="8000" dirty="0"/>
              <a:t>coupling increases dye efficiency</a:t>
            </a:r>
          </a:p>
        </p:txBody>
      </p:sp>
      <p:sp>
        <p:nvSpPr>
          <p:cNvPr id="295947" name="Text Box 11"/>
          <p:cNvSpPr txBox="1">
            <a:spLocks noChangeArrowheads="1"/>
          </p:cNvSpPr>
          <p:nvPr/>
        </p:nvSpPr>
        <p:spPr bwMode="auto">
          <a:xfrm>
            <a:off x="11203600" y="6714232"/>
            <a:ext cx="368300" cy="163121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nl-NL" sz="10000">
              <a:latin typeface="Arial" charset="0"/>
              <a:ea typeface="ＭＳ Ｐゴシック" charset="0"/>
            </a:endParaRPr>
          </a:p>
        </p:txBody>
      </p:sp>
      <p:sp>
        <p:nvSpPr>
          <p:cNvPr id="13" name="Rectangle 12"/>
          <p:cNvSpPr/>
          <p:nvPr/>
        </p:nvSpPr>
        <p:spPr>
          <a:xfrm>
            <a:off x="873511" y="11230072"/>
            <a:ext cx="23510488" cy="954107"/>
          </a:xfrm>
          <a:prstGeom prst="rect">
            <a:avLst/>
          </a:prstGeom>
        </p:spPr>
        <p:txBody>
          <a:bodyPr wrap="square">
            <a:spAutoFit/>
          </a:bodyPr>
          <a:lstStyle/>
          <a:p>
            <a:pPr algn="l"/>
            <a:r>
              <a:rPr lang="en-US" sz="2800" dirty="0">
                <a:latin typeface="Lato" charset="0"/>
                <a:ea typeface="Lato" charset="0"/>
                <a:cs typeface="Lato" charset="0"/>
              </a:rPr>
              <a:t>E. </a:t>
            </a:r>
            <a:r>
              <a:rPr lang="en-US" sz="2800" dirty="0" err="1">
                <a:latin typeface="Lato" charset="0"/>
                <a:ea typeface="Lato" charset="0"/>
                <a:cs typeface="Lato" charset="0"/>
              </a:rPr>
              <a:t>Ronca</a:t>
            </a:r>
            <a:r>
              <a:rPr lang="en-US" sz="2800" dirty="0">
                <a:latin typeface="Lato" charset="0"/>
                <a:ea typeface="Lato" charset="0"/>
                <a:cs typeface="Lato" charset="0"/>
              </a:rPr>
              <a:t>, F. de Angelis,</a:t>
            </a:r>
            <a:r>
              <a:rPr lang="en-US" sz="2800" i="1" dirty="0">
                <a:latin typeface="Lato" charset="0"/>
                <a:ea typeface="Lato" charset="0"/>
                <a:cs typeface="Lato" charset="0"/>
              </a:rPr>
              <a:t> </a:t>
            </a:r>
            <a:r>
              <a:rPr lang="en-US" sz="2800" dirty="0">
                <a:latin typeface="Lato" charset="0"/>
                <a:ea typeface="Lato" charset="0"/>
                <a:cs typeface="Lato" charset="0"/>
              </a:rPr>
              <a:t>and S. </a:t>
            </a:r>
            <a:r>
              <a:rPr lang="en-US" sz="2800" dirty="0" err="1">
                <a:latin typeface="Lato" charset="0"/>
                <a:ea typeface="Lato" charset="0"/>
                <a:cs typeface="Lato" charset="0"/>
              </a:rPr>
              <a:t>Fantacci</a:t>
            </a:r>
            <a:r>
              <a:rPr lang="en-US" sz="2800" dirty="0">
                <a:latin typeface="Lato" charset="0"/>
                <a:ea typeface="Lato" charset="0"/>
                <a:cs typeface="Lato" charset="0"/>
              </a:rPr>
              <a:t>, </a:t>
            </a:r>
            <a:r>
              <a:rPr lang="en-US" sz="2800" i="1" dirty="0">
                <a:latin typeface="Lato" charset="0"/>
                <a:ea typeface="Lato" charset="0"/>
                <a:cs typeface="Lato" charset="0"/>
              </a:rPr>
              <a:t>TDDFT Modeling of Spin-Orbit Coupling in Ru and Os Solar Cell Sensitizers, </a:t>
            </a:r>
            <a:r>
              <a:rPr lang="en-US" sz="2800" dirty="0" smtClean="0">
                <a:latin typeface="Lato" charset="0"/>
                <a:ea typeface="Lato" charset="0"/>
                <a:cs typeface="Lato" charset="0"/>
                <a:hlinkClick r:id="rId3"/>
              </a:rPr>
              <a:t>JPC C</a:t>
            </a:r>
            <a:r>
              <a:rPr lang="en-US" sz="2800" dirty="0">
                <a:latin typeface="Lato" charset="0"/>
                <a:ea typeface="Lato" charset="0"/>
                <a:cs typeface="Lato" charset="0"/>
                <a:hlinkClick r:id="rId3"/>
              </a:rPr>
              <a:t>, </a:t>
            </a:r>
            <a:r>
              <a:rPr lang="en-US" sz="2800" b="1" dirty="0">
                <a:latin typeface="Lato" charset="0"/>
                <a:ea typeface="Lato" charset="0"/>
                <a:cs typeface="Lato" charset="0"/>
                <a:hlinkClick r:id="rId3"/>
              </a:rPr>
              <a:t>118</a:t>
            </a:r>
            <a:r>
              <a:rPr lang="en-US" sz="2800" dirty="0">
                <a:latin typeface="Lato" charset="0"/>
                <a:ea typeface="Lato" charset="0"/>
                <a:cs typeface="Lato" charset="0"/>
                <a:hlinkClick r:id="rId3"/>
              </a:rPr>
              <a:t>, 17067-17078 (2014</a:t>
            </a:r>
            <a:r>
              <a:rPr lang="en-US" sz="2800" dirty="0" smtClean="0">
                <a:latin typeface="Lato" charset="0"/>
                <a:ea typeface="Lato" charset="0"/>
                <a:cs typeface="Lato" charset="0"/>
                <a:hlinkClick r:id="rId3"/>
              </a:rPr>
              <a:t>)</a:t>
            </a:r>
            <a:r>
              <a:rPr lang="en-US" sz="2800" dirty="0" smtClean="0">
                <a:latin typeface="Lato" charset="0"/>
                <a:ea typeface="Lato" charset="0"/>
                <a:cs typeface="Lato" charset="0"/>
              </a:rPr>
              <a:t/>
            </a:r>
            <a:br>
              <a:rPr lang="en-US" sz="2800" dirty="0" smtClean="0">
                <a:latin typeface="Lato" charset="0"/>
                <a:ea typeface="Lato" charset="0"/>
                <a:cs typeface="Lato" charset="0"/>
              </a:rPr>
            </a:br>
            <a:r>
              <a:rPr lang="en-US" sz="2800" dirty="0" smtClean="0">
                <a:latin typeface="Lato" charset="0"/>
                <a:ea typeface="Lato" charset="0"/>
                <a:cs typeface="Lato" charset="0"/>
              </a:rPr>
              <a:t>see also:</a:t>
            </a:r>
            <a:r>
              <a:rPr lang="en-US" sz="2800" i="1" dirty="0" smtClean="0">
                <a:latin typeface="Lato" charset="0"/>
                <a:ea typeface="Lato" charset="0"/>
                <a:cs typeface="Lato" charset="0"/>
              </a:rPr>
              <a:t> </a:t>
            </a:r>
            <a:r>
              <a:rPr lang="en-US" sz="2800" i="1" dirty="0">
                <a:latin typeface="Lato" charset="0"/>
                <a:ea typeface="Lato" charset="0"/>
                <a:cs typeface="Lato" charset="0"/>
              </a:rPr>
              <a:t>Impact of Spin–Orbit Coupling on Photocurrent Generation in Ruthenium Dye-Sensitized Solar Cells</a:t>
            </a:r>
            <a:r>
              <a:rPr lang="en-US" sz="2800" dirty="0">
                <a:latin typeface="Lato" charset="0"/>
                <a:ea typeface="Lato" charset="0"/>
                <a:cs typeface="Lato" charset="0"/>
              </a:rPr>
              <a:t>,  </a:t>
            </a:r>
            <a:r>
              <a:rPr lang="en-US" sz="2800" dirty="0" smtClean="0">
                <a:latin typeface="Lato" charset="0"/>
                <a:ea typeface="Lato" charset="0"/>
                <a:cs typeface="Lato" charset="0"/>
                <a:hlinkClick r:id="rId4"/>
              </a:rPr>
              <a:t>JPCL, </a:t>
            </a:r>
            <a:r>
              <a:rPr lang="en-US" sz="2800" b="1" dirty="0">
                <a:latin typeface="Lato" charset="0"/>
                <a:ea typeface="Lato" charset="0"/>
                <a:cs typeface="Lato" charset="0"/>
                <a:hlinkClick r:id="rId4"/>
              </a:rPr>
              <a:t>5</a:t>
            </a:r>
            <a:r>
              <a:rPr lang="en-US" sz="2800" dirty="0">
                <a:latin typeface="Lato" charset="0"/>
                <a:ea typeface="Lato" charset="0"/>
                <a:cs typeface="Lato" charset="0"/>
                <a:hlinkClick r:id="rId4"/>
              </a:rPr>
              <a:t>, </a:t>
            </a:r>
            <a:r>
              <a:rPr lang="en-US" sz="2800" dirty="0" smtClean="0">
                <a:latin typeface="Lato" charset="0"/>
                <a:ea typeface="Lato" charset="0"/>
                <a:cs typeface="Lato" charset="0"/>
                <a:hlinkClick r:id="rId4"/>
              </a:rPr>
              <a:t>375-380 (2014)</a:t>
            </a:r>
            <a:endParaRPr lang="en-US" sz="2800" dirty="0">
              <a:latin typeface="Lato" charset="0"/>
              <a:ea typeface="Lato" charset="0"/>
              <a:cs typeface="Lato" charset="0"/>
            </a:endParaRPr>
          </a:p>
        </p:txBody>
      </p:sp>
      <p:pic>
        <p:nvPicPr>
          <p:cNvPr id="35" name="Picture 34" descr="spin-orbit coupling affects UV/VIS Os dye"/>
          <p:cNvPicPr>
            <a:picLocks noChangeAspect="1" noChangeArrowheads="1"/>
          </p:cNvPicPr>
          <p:nvPr/>
        </p:nvPicPr>
        <p:blipFill>
          <a:blip r:embed="rId5" cstate="print"/>
          <a:srcRect/>
          <a:stretch>
            <a:fillRect/>
          </a:stretch>
        </p:blipFill>
        <p:spPr bwMode="auto">
          <a:xfrm>
            <a:off x="8884780" y="1971491"/>
            <a:ext cx="15556369" cy="8715559"/>
          </a:xfrm>
          <a:prstGeom prst="rect">
            <a:avLst/>
          </a:prstGeom>
          <a:noFill/>
        </p:spPr>
      </p:pic>
      <p:sp>
        <p:nvSpPr>
          <p:cNvPr id="7" name="Content Placeholder 3"/>
          <p:cNvSpPr>
            <a:spLocks noGrp="1"/>
          </p:cNvSpPr>
          <p:nvPr>
            <p:ph sz="quarter" idx="4294967295"/>
          </p:nvPr>
        </p:nvSpPr>
        <p:spPr>
          <a:xfrm>
            <a:off x="873511" y="2216728"/>
            <a:ext cx="8213339" cy="5469947"/>
          </a:xfrm>
          <a:prstGeom prst="rect">
            <a:avLst/>
          </a:prstGeom>
        </p:spPr>
        <p:txBody>
          <a:bodyPr>
            <a:normAutofit/>
          </a:bodyPr>
          <a:lstStyle/>
          <a:p>
            <a:pPr eaLnBrk="1" hangingPunct="1"/>
            <a:r>
              <a:rPr lang="en-US" dirty="0" smtClean="0"/>
              <a:t>SOC necessary for </a:t>
            </a:r>
            <a:r>
              <a:rPr lang="en-US" dirty="0" err="1" smtClean="0"/>
              <a:t>Os</a:t>
            </a:r>
            <a:endParaRPr lang="en-US" dirty="0" smtClean="0"/>
          </a:p>
          <a:p>
            <a:pPr lvl="1"/>
            <a:r>
              <a:rPr lang="en-US" dirty="0" smtClean="0"/>
              <a:t>Increases NIR absorption</a:t>
            </a:r>
          </a:p>
          <a:p>
            <a:pPr lvl="1"/>
            <a:endParaRPr lang="en-US" dirty="0"/>
          </a:p>
          <a:p>
            <a:pPr eaLnBrk="1" hangingPunct="1"/>
            <a:r>
              <a:rPr lang="en-US" dirty="0" smtClean="0"/>
              <a:t>Effect less strong for Rh</a:t>
            </a:r>
          </a:p>
          <a:p>
            <a:pPr lvl="1"/>
            <a:r>
              <a:rPr lang="en-US" dirty="0" smtClean="0"/>
              <a:t>Spectral broadening</a:t>
            </a:r>
          </a:p>
          <a:p>
            <a:pPr lvl="1"/>
            <a:r>
              <a:rPr lang="en-US" dirty="0" smtClean="0"/>
              <a:t>Still increases IPCE</a:t>
            </a:r>
            <a:endParaRPr lang="en-GB" dirty="0"/>
          </a:p>
        </p:txBody>
      </p:sp>
    </p:spTree>
    <p:extLst>
      <p:ext uri="{BB962C8B-B14F-4D97-AF65-F5344CB8AC3E}">
        <p14:creationId xmlns:p14="http://schemas.microsoft.com/office/powerpoint/2010/main" val="16048604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7"/>
          <p:cNvSpPr txBox="1">
            <a:spLocks noChangeArrowheads="1"/>
          </p:cNvSpPr>
          <p:nvPr/>
        </p:nvSpPr>
        <p:spPr bwMode="auto">
          <a:xfrm>
            <a:off x="576845" y="11603045"/>
            <a:ext cx="5136005"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altLang="ja-JP" sz="4400" dirty="0" smtClean="0">
                <a:latin typeface="Lato" charset="0"/>
                <a:ea typeface="Lato" charset="0"/>
                <a:cs typeface="Lato" charset="0"/>
                <a:hlinkClick r:id="rId3"/>
              </a:rPr>
              <a:t>ADF </a:t>
            </a:r>
            <a:r>
              <a:rPr lang="en-US" altLang="ja-JP" sz="4400" dirty="0" smtClean="0">
                <a:latin typeface="Lato" charset="0"/>
                <a:ea typeface="Lato" charset="0"/>
                <a:cs typeface="Lato" charset="0"/>
                <a:hlinkClick r:id="rId4"/>
              </a:rPr>
              <a:t>tutorial </a:t>
            </a:r>
            <a:r>
              <a:rPr lang="en-US" altLang="ja-JP" sz="4400" dirty="0" smtClean="0">
                <a:latin typeface="Lato" charset="0"/>
                <a:ea typeface="Lato" charset="0"/>
                <a:cs typeface="Lato" charset="0"/>
              </a:rPr>
              <a:t>online</a:t>
            </a:r>
          </a:p>
        </p:txBody>
      </p:sp>
      <p:pic>
        <p:nvPicPr>
          <p:cNvPr id="6" name="Picture 5" descr="TOC.png"/>
          <p:cNvPicPr>
            <a:picLocks noChangeAspect="1"/>
          </p:cNvPicPr>
          <p:nvPr/>
        </p:nvPicPr>
        <p:blipFill rotWithShape="1">
          <a:blip r:embed="rId5" cstate="print"/>
          <a:srcRect l="1143" t="2197" r="72530" b="10291"/>
          <a:stretch/>
        </p:blipFill>
        <p:spPr>
          <a:xfrm>
            <a:off x="7886025" y="2367428"/>
            <a:ext cx="3744000" cy="6228000"/>
          </a:xfrm>
          <a:prstGeom prst="rect">
            <a:avLst/>
          </a:prstGeom>
        </p:spPr>
      </p:pic>
      <p:sp>
        <p:nvSpPr>
          <p:cNvPr id="18434" name="Rectangle 2"/>
          <p:cNvSpPr>
            <a:spLocks noGrp="1" noChangeArrowheads="1"/>
          </p:cNvSpPr>
          <p:nvPr>
            <p:ph type="title"/>
          </p:nvPr>
        </p:nvSpPr>
        <p:spPr>
          <a:xfrm>
            <a:off x="0" y="0"/>
            <a:ext cx="24384000" cy="1695407"/>
          </a:xfrm>
        </p:spPr>
        <p:txBody>
          <a:bodyPr>
            <a:normAutofit/>
          </a:bodyPr>
          <a:lstStyle/>
          <a:p>
            <a:pPr eaLnBrk="1" hangingPunct="1"/>
            <a:r>
              <a:rPr lang="en-US" altLang="ja-JP" sz="9600" dirty="0">
                <a:ea typeface="MS PGothic" pitchFamily="34" charset="-128"/>
              </a:rPr>
              <a:t>Phosphorescent </a:t>
            </a:r>
            <a:r>
              <a:rPr lang="en-US" altLang="ja-JP" sz="9600">
                <a:ea typeface="MS PGothic" pitchFamily="34" charset="-128"/>
              </a:rPr>
              <a:t>OLED </a:t>
            </a:r>
            <a:r>
              <a:rPr lang="en-US" altLang="ja-JP" sz="9600" smtClean="0">
                <a:ea typeface="MS PGothic" pitchFamily="34" charset="-128"/>
              </a:rPr>
              <a:t>emitters</a:t>
            </a:r>
            <a:endParaRPr lang="en-US" altLang="ja-JP" sz="9600" dirty="0">
              <a:ea typeface="MS PGothic" pitchFamily="34" charset="-128"/>
            </a:endParaRPr>
          </a:p>
        </p:txBody>
      </p:sp>
      <p:pic>
        <p:nvPicPr>
          <p:cNvPr id="7" name="Picture 1"/>
          <p:cNvPicPr>
            <a:picLocks noChangeAspect="1" noChangeArrowheads="1"/>
          </p:cNvPicPr>
          <p:nvPr/>
        </p:nvPicPr>
        <p:blipFill>
          <a:blip r:embed="rId6" cstate="print"/>
          <a:srcRect l="744" b="1071"/>
          <a:stretch>
            <a:fillRect/>
          </a:stretch>
        </p:blipFill>
        <p:spPr bwMode="auto">
          <a:xfrm>
            <a:off x="11601450" y="2021363"/>
            <a:ext cx="12782550" cy="8849299"/>
          </a:xfrm>
          <a:prstGeom prst="rect">
            <a:avLst/>
          </a:prstGeom>
          <a:noFill/>
          <a:ln w="9525">
            <a:noFill/>
            <a:miter lim="800000"/>
            <a:headEnd/>
            <a:tailEnd/>
          </a:ln>
        </p:spPr>
      </p:pic>
      <p:sp>
        <p:nvSpPr>
          <p:cNvPr id="8" name="TextBox 1"/>
          <p:cNvSpPr txBox="1"/>
          <p:nvPr/>
        </p:nvSpPr>
        <p:spPr>
          <a:xfrm>
            <a:off x="576845" y="10277697"/>
            <a:ext cx="9181180" cy="1185929"/>
          </a:xfrm>
          <a:prstGeom prst="rect">
            <a:avLst/>
          </a:prstGeom>
          <a:noFill/>
        </p:spPr>
        <p:txBody>
          <a:bodyPr wrap="square" lIns="199102" tIns="99550" rIns="199102" bIns="99550" rtlCol="0">
            <a:spAutoFit/>
          </a:bodyPr>
          <a:lstStyle/>
          <a:p>
            <a:pPr algn="just"/>
            <a:r>
              <a:rPr lang="en-US" sz="3200" dirty="0"/>
              <a:t>K. Mori, T. P. M. </a:t>
            </a:r>
            <a:r>
              <a:rPr lang="en-US" sz="3200" dirty="0" err="1"/>
              <a:t>Goumans</a:t>
            </a:r>
            <a:r>
              <a:rPr lang="en-US" sz="3200" dirty="0"/>
              <a:t>, E. van </a:t>
            </a:r>
            <a:r>
              <a:rPr lang="en-US" sz="3200" dirty="0" err="1"/>
              <a:t>Lenthe</a:t>
            </a:r>
            <a:r>
              <a:rPr lang="en-US" sz="3200" dirty="0"/>
              <a:t>, F. Wang, </a:t>
            </a:r>
            <a:r>
              <a:rPr lang="en-US" sz="3200" dirty="0">
                <a:hlinkClick r:id="rId7"/>
              </a:rPr>
              <a:t>Phys. Chem. Chem. Phys.  </a:t>
            </a:r>
            <a:r>
              <a:rPr lang="en-US" sz="3200" b="1" dirty="0">
                <a:hlinkClick r:id="rId7"/>
              </a:rPr>
              <a:t>16, </a:t>
            </a:r>
            <a:r>
              <a:rPr lang="en-US" sz="3200" dirty="0">
                <a:hlinkClick r:id="rId7"/>
              </a:rPr>
              <a:t>14523 (2014)</a:t>
            </a:r>
            <a:endParaRPr lang="en-US" sz="3200" dirty="0"/>
          </a:p>
        </p:txBody>
      </p:sp>
      <p:sp>
        <p:nvSpPr>
          <p:cNvPr id="9" name="Content Placeholder 3"/>
          <p:cNvSpPr txBox="1">
            <a:spLocks/>
          </p:cNvSpPr>
          <p:nvPr/>
        </p:nvSpPr>
        <p:spPr>
          <a:xfrm>
            <a:off x="387736" y="2579455"/>
            <a:ext cx="8499089" cy="7278920"/>
          </a:xfrm>
          <a:prstGeom prst="rect">
            <a:avLst/>
          </a:prstGeom>
        </p:spPr>
        <p:txBody>
          <a:bodyPr vert="horz" lIns="91440" tIns="45720" rIns="91440" bIns="45720" rtlCol="0">
            <a:normAutofit fontScale="85000" lnSpcReduction="20000"/>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dirty="0" smtClean="0"/>
              <a:t>Optimize OLED performance</a:t>
            </a:r>
          </a:p>
          <a:p>
            <a:pPr lvl="1" hangingPunct="1"/>
            <a:r>
              <a:rPr lang="en-US" dirty="0" smtClean="0"/>
              <a:t>High charge mobility</a:t>
            </a:r>
          </a:p>
          <a:p>
            <a:pPr lvl="1" hangingPunct="1"/>
            <a:r>
              <a:rPr lang="en-US" dirty="0" smtClean="0"/>
              <a:t>Fast ISC: S</a:t>
            </a:r>
            <a:r>
              <a:rPr lang="en-US" baseline="-25000" dirty="0" smtClean="0"/>
              <a:t>1</a:t>
            </a:r>
            <a:r>
              <a:rPr lang="en-US" dirty="0" smtClean="0"/>
              <a:t>→T</a:t>
            </a:r>
            <a:r>
              <a:rPr lang="en-US" baseline="-25000" dirty="0" smtClean="0"/>
              <a:t>1</a:t>
            </a:r>
          </a:p>
          <a:p>
            <a:pPr lvl="1" hangingPunct="1"/>
            <a:r>
              <a:rPr lang="en-US" b="1" dirty="0" smtClean="0">
                <a:solidFill>
                  <a:srgbClr val="FF941E"/>
                </a:solidFill>
              </a:rPr>
              <a:t>Phosphorescence T</a:t>
            </a:r>
            <a:r>
              <a:rPr lang="en-US" b="1" baseline="-25000" dirty="0" smtClean="0">
                <a:solidFill>
                  <a:srgbClr val="FF941E"/>
                </a:solidFill>
              </a:rPr>
              <a:t>1</a:t>
            </a:r>
            <a:r>
              <a:rPr lang="en-US" b="1" dirty="0" smtClean="0">
                <a:solidFill>
                  <a:srgbClr val="FF941E"/>
                </a:solidFill>
              </a:rPr>
              <a:t>→ S</a:t>
            </a:r>
            <a:r>
              <a:rPr lang="en-US" b="1" baseline="-25000" dirty="0" smtClean="0">
                <a:solidFill>
                  <a:srgbClr val="FF941E"/>
                </a:solidFill>
              </a:rPr>
              <a:t>0</a:t>
            </a:r>
          </a:p>
          <a:p>
            <a:pPr lvl="1" hangingPunct="1"/>
            <a:r>
              <a:rPr lang="en-US" dirty="0" smtClean="0"/>
              <a:t>Classically forbidden</a:t>
            </a:r>
          </a:p>
          <a:p>
            <a:pPr lvl="1" hangingPunct="1"/>
            <a:r>
              <a:rPr lang="en-US" dirty="0" smtClean="0"/>
              <a:t>Need </a:t>
            </a:r>
            <a:r>
              <a:rPr lang="en-US" b="1" dirty="0" smtClean="0"/>
              <a:t>spin-orbit coupling</a:t>
            </a:r>
          </a:p>
          <a:p>
            <a:pPr lvl="1" hangingPunct="1"/>
            <a:endParaRPr lang="en-US" dirty="0"/>
          </a:p>
          <a:p>
            <a:pPr hangingPunct="1"/>
            <a:r>
              <a:rPr lang="en-US" dirty="0" smtClean="0"/>
              <a:t>ADF features</a:t>
            </a:r>
            <a:endParaRPr lang="en-US" baseline="-25000" dirty="0" smtClean="0"/>
          </a:p>
          <a:p>
            <a:pPr lvl="1" hangingPunct="1"/>
            <a:r>
              <a:rPr lang="en-US" b="1" dirty="0" smtClean="0">
                <a:solidFill>
                  <a:srgbClr val="FF941E"/>
                </a:solidFill>
              </a:rPr>
              <a:t>SOC-TDDFT: </a:t>
            </a:r>
            <a:r>
              <a:rPr lang="en-US" b="1" dirty="0" err="1" smtClean="0">
                <a:solidFill>
                  <a:srgbClr val="FF941E"/>
                </a:solidFill>
              </a:rPr>
              <a:t>k</a:t>
            </a:r>
            <a:r>
              <a:rPr lang="en-US" b="1" baseline="-25000" dirty="0" err="1" smtClean="0">
                <a:solidFill>
                  <a:srgbClr val="FF941E"/>
                </a:solidFill>
              </a:rPr>
              <a:t>phos</a:t>
            </a:r>
            <a:endParaRPr lang="en-US" b="1" baseline="-25000" dirty="0" smtClean="0">
              <a:solidFill>
                <a:srgbClr val="FF941E"/>
              </a:solidFill>
            </a:endParaRPr>
          </a:p>
          <a:p>
            <a:pPr lvl="1" hangingPunct="1"/>
            <a:r>
              <a:rPr lang="en-US" dirty="0" smtClean="0"/>
              <a:t>SOCME: </a:t>
            </a:r>
            <a:r>
              <a:rPr lang="en-US" dirty="0" err="1" smtClean="0"/>
              <a:t>k</a:t>
            </a:r>
            <a:r>
              <a:rPr lang="en-US" baseline="-25000" dirty="0" err="1" smtClean="0"/>
              <a:t>ISC</a:t>
            </a:r>
            <a:endParaRPr lang="en-US" baseline="-25000" dirty="0" smtClean="0"/>
          </a:p>
          <a:p>
            <a:pPr lvl="1" hangingPunct="1"/>
            <a:r>
              <a:rPr lang="en-US" dirty="0" smtClean="0"/>
              <a:t>Transfer integrals (</a:t>
            </a:r>
            <a:r>
              <a:rPr lang="en-US" dirty="0" err="1" smtClean="0"/>
              <a:t>mobilities</a:t>
            </a:r>
            <a:r>
              <a:rPr lang="en-US" dirty="0" smtClean="0"/>
              <a:t>)</a:t>
            </a:r>
          </a:p>
          <a:p>
            <a:pPr lvl="1" hangingPunct="1"/>
            <a:r>
              <a:rPr lang="en-US" dirty="0" err="1" smtClean="0"/>
              <a:t>Vibrationally</a:t>
            </a:r>
            <a:r>
              <a:rPr lang="en-US" dirty="0" smtClean="0"/>
              <a:t> resolved abs/</a:t>
            </a:r>
            <a:r>
              <a:rPr lang="en-US" dirty="0" err="1" smtClean="0"/>
              <a:t>em</a:t>
            </a:r>
            <a:endParaRPr lang="en-US" dirty="0" smtClean="0"/>
          </a:p>
          <a:p>
            <a:pPr lvl="1" hangingPunct="1"/>
            <a:endParaRPr lang="en-US" dirty="0" smtClean="0"/>
          </a:p>
        </p:txBody>
      </p:sp>
      <p:pic>
        <p:nvPicPr>
          <p:cNvPr id="10" name="Picture 2"/>
          <p:cNvPicPr>
            <a:picLocks noChangeAspect="1" noChangeArrowheads="1"/>
          </p:cNvPicPr>
          <p:nvPr/>
        </p:nvPicPr>
        <p:blipFill>
          <a:blip r:embed="rId8" cstate="print"/>
          <a:srcRect/>
          <a:stretch>
            <a:fillRect/>
          </a:stretch>
        </p:blipFill>
        <p:spPr bwMode="auto">
          <a:xfrm>
            <a:off x="77691" y="2256432"/>
            <a:ext cx="24306309" cy="10116054"/>
          </a:xfrm>
          <a:prstGeom prst="rect">
            <a:avLst/>
          </a:prstGeom>
          <a:noFill/>
          <a:ln w="9525">
            <a:noFill/>
            <a:miter lim="800000"/>
            <a:headEnd/>
            <a:tailEnd/>
          </a:ln>
        </p:spPr>
      </p:pic>
      <p:sp>
        <p:nvSpPr>
          <p:cNvPr id="11" name="TextBox 10"/>
          <p:cNvSpPr txBox="1"/>
          <p:nvPr/>
        </p:nvSpPr>
        <p:spPr>
          <a:xfrm>
            <a:off x="12828254" y="11310658"/>
            <a:ext cx="10843292" cy="584775"/>
          </a:xfrm>
          <a:prstGeom prst="rect">
            <a:avLst/>
          </a:prstGeom>
          <a:noFill/>
        </p:spPr>
        <p:txBody>
          <a:bodyPr wrap="square" rtlCol="0">
            <a:spAutoFit/>
          </a:bodyPr>
          <a:lstStyle/>
          <a:p>
            <a:r>
              <a:rPr lang="en-US" sz="3200" dirty="0" smtClean="0">
                <a:latin typeface="Lato" charset="0"/>
                <a:ea typeface="Lato" charset="0"/>
                <a:cs typeface="Lato" charset="0"/>
              </a:rPr>
              <a:t>Y. </a:t>
            </a:r>
            <a:r>
              <a:rPr lang="en-US" sz="3200" dirty="0" err="1" smtClean="0">
                <a:latin typeface="Lato" charset="0"/>
                <a:ea typeface="Lato" charset="0"/>
                <a:cs typeface="Lato" charset="0"/>
              </a:rPr>
              <a:t>Suzuri</a:t>
            </a:r>
            <a:r>
              <a:rPr lang="en-US" sz="3200" dirty="0" smtClean="0">
                <a:latin typeface="Lato" charset="0"/>
                <a:ea typeface="Lato" charset="0"/>
                <a:cs typeface="Lato" charset="0"/>
              </a:rPr>
              <a:t> et al., </a:t>
            </a:r>
            <a:r>
              <a:rPr lang="en-US" sz="3200" dirty="0" smtClean="0">
                <a:latin typeface="Lato" charset="0"/>
                <a:ea typeface="Lato" charset="0"/>
                <a:cs typeface="Lato" charset="0"/>
                <a:hlinkClick r:id="rId9"/>
              </a:rPr>
              <a:t>Sci. Technol. Adv. Mater. 15 (2014) 054202</a:t>
            </a:r>
            <a:r>
              <a:rPr lang="en-US" sz="3200" dirty="0" smtClean="0">
                <a:latin typeface="Lato" charset="0"/>
                <a:ea typeface="Lato" charset="0"/>
                <a:cs typeface="Lato" charset="0"/>
              </a:rPr>
              <a:t>. </a:t>
            </a:r>
            <a:endParaRPr lang="en-US" sz="3200" dirty="0">
              <a:latin typeface="Lato" charset="0"/>
              <a:ea typeface="Lato" charset="0"/>
              <a:cs typeface="Lato" charset="0"/>
            </a:endParaRPr>
          </a:p>
        </p:txBody>
      </p:sp>
    </p:spTree>
    <p:extLst>
      <p:ext uri="{BB962C8B-B14F-4D97-AF65-F5344CB8AC3E}">
        <p14:creationId xmlns:p14="http://schemas.microsoft.com/office/powerpoint/2010/main" val="12171546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 y="0"/>
            <a:ext cx="24384001" cy="1695407"/>
          </a:xfrm>
        </p:spPr>
        <p:txBody>
          <a:bodyPr>
            <a:noAutofit/>
          </a:bodyPr>
          <a:lstStyle/>
          <a:p>
            <a:r>
              <a:rPr lang="en-US" sz="8000" b="1" dirty="0" smtClean="0"/>
              <a:t>Intersystem crossing through </a:t>
            </a:r>
            <a:r>
              <a:rPr lang="en-US" sz="8000" b="1"/>
              <a:t>spin-orbit </a:t>
            </a:r>
            <a:r>
              <a:rPr lang="en-US" sz="8000" b="1" smtClean="0"/>
              <a:t>coupling</a:t>
            </a:r>
            <a:endParaRPr lang="en-US" sz="8000" b="1" dirty="0"/>
          </a:p>
        </p:txBody>
      </p:sp>
      <p:sp>
        <p:nvSpPr>
          <p:cNvPr id="8" name="TextBox 1"/>
          <p:cNvSpPr txBox="1"/>
          <p:nvPr/>
        </p:nvSpPr>
        <p:spPr>
          <a:xfrm>
            <a:off x="3701143" y="12653181"/>
            <a:ext cx="19987531" cy="1062819"/>
          </a:xfrm>
          <a:prstGeom prst="rect">
            <a:avLst/>
          </a:prstGeom>
          <a:noFill/>
        </p:spPr>
        <p:txBody>
          <a:bodyPr wrap="square" lIns="199102" tIns="99550" rIns="199102" bIns="99550" rtlCol="0">
            <a:spAutoFit/>
          </a:bodyPr>
          <a:lstStyle/>
          <a:p>
            <a:pPr algn="just"/>
            <a:r>
              <a:rPr lang="en-US" sz="2800" dirty="0">
                <a:latin typeface="Lato" charset="0"/>
                <a:ea typeface="Lato" charset="0"/>
                <a:cs typeface="Lato" charset="0"/>
              </a:rPr>
              <a:t>Elise Yu-Tzu Li*, </a:t>
            </a:r>
            <a:r>
              <a:rPr lang="en-US" sz="2800" dirty="0" err="1">
                <a:latin typeface="Lato" charset="0"/>
                <a:ea typeface="Lato" charset="0"/>
                <a:cs typeface="Lato" charset="0"/>
              </a:rPr>
              <a:t>Tzung</a:t>
            </a:r>
            <a:r>
              <a:rPr lang="en-US" sz="2800" dirty="0">
                <a:latin typeface="Lato" charset="0"/>
                <a:ea typeface="Lato" charset="0"/>
                <a:cs typeface="Lato" charset="0"/>
              </a:rPr>
              <a:t>-Ying Jiang, </a:t>
            </a:r>
            <a:r>
              <a:rPr lang="en-US" sz="2800" dirty="0" err="1">
                <a:latin typeface="Lato" charset="0"/>
                <a:ea typeface="Lato" charset="0"/>
                <a:cs typeface="Lato" charset="0"/>
              </a:rPr>
              <a:t>Yun</a:t>
            </a:r>
            <a:r>
              <a:rPr lang="en-US" sz="2800" dirty="0">
                <a:latin typeface="Lato" charset="0"/>
                <a:ea typeface="Lato" charset="0"/>
                <a:cs typeface="Lato" charset="0"/>
              </a:rPr>
              <a:t> Chi and Pi-Tai Chou*. </a:t>
            </a:r>
            <a:r>
              <a:rPr lang="en-US" sz="2800" i="1" dirty="0">
                <a:latin typeface="Lato" charset="0"/>
                <a:ea typeface="Lato" charset="0"/>
                <a:cs typeface="Lato" charset="0"/>
              </a:rPr>
              <a:t>Semi-Quantitative Assessment of Intersystem Crossing Rate: An Extension of El-Sayed Rule to the Emissive Transition Metal Complexes. </a:t>
            </a:r>
            <a:r>
              <a:rPr lang="en-US" sz="2800" dirty="0" smtClean="0">
                <a:latin typeface="Lato" charset="0"/>
                <a:ea typeface="Lato" charset="0"/>
                <a:cs typeface="Lato" charset="0"/>
                <a:hlinkClick r:id="rId3"/>
              </a:rPr>
              <a:t>Phys</a:t>
            </a:r>
            <a:r>
              <a:rPr lang="en-US" sz="2800" dirty="0">
                <a:latin typeface="Lato" charset="0"/>
                <a:ea typeface="Lato" charset="0"/>
                <a:cs typeface="Lato" charset="0"/>
                <a:hlinkClick r:id="rId3"/>
              </a:rPr>
              <a:t>. Chem. Chem. Phys. </a:t>
            </a:r>
            <a:r>
              <a:rPr lang="en-US" sz="2800" b="1" dirty="0">
                <a:latin typeface="Lato" charset="0"/>
                <a:ea typeface="Lato" charset="0"/>
                <a:cs typeface="Lato" charset="0"/>
                <a:hlinkClick r:id="rId3"/>
              </a:rPr>
              <a:t>16</a:t>
            </a:r>
            <a:r>
              <a:rPr lang="en-US" sz="2800" dirty="0">
                <a:latin typeface="Lato" charset="0"/>
                <a:ea typeface="Lato" charset="0"/>
                <a:cs typeface="Lato" charset="0"/>
                <a:hlinkClick r:id="rId3"/>
              </a:rPr>
              <a:t>, 26184-26192 (2014)</a:t>
            </a:r>
            <a:endParaRPr lang="en-US" sz="2800" dirty="0">
              <a:latin typeface="Lato" charset="0"/>
              <a:ea typeface="Lato" charset="0"/>
              <a:cs typeface="Lato" charset="0"/>
            </a:endParaRPr>
          </a:p>
        </p:txBody>
      </p:sp>
      <p:pic>
        <p:nvPicPr>
          <p:cNvPr id="9" name="Picture 8" descr="SOC_OsII.png"/>
          <p:cNvPicPr>
            <a:picLocks noChangeAspect="1"/>
          </p:cNvPicPr>
          <p:nvPr/>
        </p:nvPicPr>
        <p:blipFill>
          <a:blip r:embed="rId4" cstate="print"/>
          <a:stretch>
            <a:fillRect/>
          </a:stretch>
        </p:blipFill>
        <p:spPr>
          <a:xfrm>
            <a:off x="0" y="3068349"/>
            <a:ext cx="14183814" cy="7860908"/>
          </a:xfrm>
          <a:prstGeom prst="rect">
            <a:avLst/>
          </a:prstGeom>
        </p:spPr>
      </p:pic>
      <p:sp>
        <p:nvSpPr>
          <p:cNvPr id="10" name="Rectangle 9"/>
          <p:cNvSpPr/>
          <p:nvPr/>
        </p:nvSpPr>
        <p:spPr>
          <a:xfrm>
            <a:off x="14219759" y="9867482"/>
            <a:ext cx="8598057" cy="2123658"/>
          </a:xfrm>
          <a:prstGeom prst="rect">
            <a:avLst/>
          </a:prstGeom>
        </p:spPr>
        <p:txBody>
          <a:bodyPr wrap="square">
            <a:spAutoFit/>
          </a:bodyPr>
          <a:lstStyle/>
          <a:p>
            <a:pPr algn="l"/>
            <a:r>
              <a:rPr lang="en-US" sz="4400" u="sng" dirty="0" err="1">
                <a:latin typeface="Symbol" pitchFamily="18" charset="2"/>
              </a:rPr>
              <a:t>l</a:t>
            </a:r>
            <a:r>
              <a:rPr lang="en-US" sz="4400" u="sng" baseline="-25000" dirty="0" err="1"/>
              <a:t>exc</a:t>
            </a:r>
            <a:r>
              <a:rPr lang="en-US" sz="4400" u="sng" dirty="0"/>
              <a:t>-dependent quantum yield</a:t>
            </a:r>
          </a:p>
          <a:p>
            <a:pPr algn="l"/>
            <a:r>
              <a:rPr lang="en-US" sz="4400" dirty="0"/>
              <a:t>SOCME negligible for S</a:t>
            </a:r>
            <a:r>
              <a:rPr lang="en-US" sz="4400" baseline="-25000" dirty="0"/>
              <a:t>1</a:t>
            </a:r>
            <a:r>
              <a:rPr lang="en-US" sz="4400" dirty="0"/>
              <a:t>-T</a:t>
            </a:r>
            <a:r>
              <a:rPr lang="en-US" sz="4400" baseline="-25000" dirty="0"/>
              <a:t>n</a:t>
            </a:r>
            <a:endParaRPr lang="en-US" sz="4400" dirty="0"/>
          </a:p>
          <a:p>
            <a:pPr algn="l"/>
            <a:r>
              <a:rPr lang="en-US" sz="4400" dirty="0"/>
              <a:t>ISC from higher </a:t>
            </a:r>
            <a:r>
              <a:rPr lang="en-US" sz="4400" dirty="0" err="1"/>
              <a:t>S</a:t>
            </a:r>
            <a:r>
              <a:rPr lang="en-US" sz="4400" baseline="-25000" dirty="0" err="1"/>
              <a:t>n</a:t>
            </a:r>
            <a:r>
              <a:rPr lang="en-US" sz="4400" baseline="-25000" dirty="0"/>
              <a:t> </a:t>
            </a:r>
            <a:r>
              <a:rPr lang="en-US" sz="4400" dirty="0"/>
              <a:t>states</a:t>
            </a:r>
          </a:p>
        </p:txBody>
      </p:sp>
      <p:sp>
        <p:nvSpPr>
          <p:cNvPr id="11" name="Rectangle 10"/>
          <p:cNvSpPr/>
          <p:nvPr/>
        </p:nvSpPr>
        <p:spPr>
          <a:xfrm>
            <a:off x="14219759" y="2481943"/>
            <a:ext cx="9761324" cy="2554545"/>
          </a:xfrm>
          <a:prstGeom prst="rect">
            <a:avLst/>
          </a:prstGeom>
        </p:spPr>
        <p:txBody>
          <a:bodyPr wrap="square">
            <a:spAutoFit/>
          </a:bodyPr>
          <a:lstStyle/>
          <a:p>
            <a:pPr algn="l"/>
            <a:r>
              <a:rPr lang="en-US" sz="4000" b="1" u="sng" dirty="0">
                <a:latin typeface="Lato" charset="0"/>
                <a:ea typeface="Lato" charset="0"/>
                <a:cs typeface="Lato" charset="0"/>
              </a:rPr>
              <a:t>El-Sayed for organometallics</a:t>
            </a:r>
            <a:r>
              <a:rPr lang="en-US" sz="4000" u="sng" dirty="0">
                <a:latin typeface="Lato" charset="0"/>
                <a:ea typeface="Lato" charset="0"/>
                <a:cs typeface="Lato" charset="0"/>
              </a:rPr>
              <a:t>: </a:t>
            </a:r>
            <a:endParaRPr lang="en-US" sz="4000" u="sng" dirty="0" smtClean="0">
              <a:latin typeface="Lato" charset="0"/>
              <a:ea typeface="Lato" charset="0"/>
              <a:cs typeface="Lato" charset="0"/>
            </a:endParaRPr>
          </a:p>
          <a:p>
            <a:pPr algn="l"/>
            <a:r>
              <a:rPr lang="en-US" sz="4000" u="sng" dirty="0" smtClean="0">
                <a:latin typeface="Lato" charset="0"/>
                <a:ea typeface="Lato" charset="0"/>
                <a:cs typeface="Lato" charset="0"/>
              </a:rPr>
              <a:t>SOC </a:t>
            </a:r>
            <a:r>
              <a:rPr lang="en-US" sz="4000" u="sng" dirty="0">
                <a:latin typeface="Lato" charset="0"/>
                <a:ea typeface="Lato" charset="0"/>
                <a:cs typeface="Lato" charset="0"/>
              </a:rPr>
              <a:t>is largest when:</a:t>
            </a:r>
          </a:p>
          <a:p>
            <a:pPr algn="l">
              <a:buFont typeface="Arial" pitchFamily="34" charset="0"/>
              <a:buChar char="•"/>
            </a:pPr>
            <a:r>
              <a:rPr lang="en-US" sz="4000" dirty="0">
                <a:latin typeface="Lato" charset="0"/>
                <a:ea typeface="Lato" charset="0"/>
                <a:cs typeface="Lato" charset="0"/>
              </a:rPr>
              <a:t> both S (</a:t>
            </a:r>
            <a:r>
              <a:rPr lang="en-US" sz="4000" baseline="30000" dirty="0">
                <a:latin typeface="Lato" charset="0"/>
                <a:ea typeface="Lato" charset="0"/>
                <a:cs typeface="Lato" charset="0"/>
              </a:rPr>
              <a:t>1</a:t>
            </a:r>
            <a:r>
              <a:rPr lang="en-US" sz="4000" dirty="0">
                <a:latin typeface="Lato" charset="0"/>
                <a:ea typeface="Lato" charset="0"/>
                <a:cs typeface="Lato" charset="0"/>
              </a:rPr>
              <a:t>dπ*) and T (</a:t>
            </a:r>
            <a:r>
              <a:rPr lang="en-US" sz="4000" baseline="30000" dirty="0">
                <a:latin typeface="Lato" charset="0"/>
                <a:ea typeface="Lato" charset="0"/>
                <a:cs typeface="Lato" charset="0"/>
              </a:rPr>
              <a:t>3</a:t>
            </a:r>
            <a:r>
              <a:rPr lang="en-US" sz="4000" dirty="0">
                <a:latin typeface="Lato" charset="0"/>
                <a:ea typeface="Lato" charset="0"/>
                <a:cs typeface="Lato" charset="0"/>
              </a:rPr>
              <a:t>d’π*) are MLCT</a:t>
            </a:r>
          </a:p>
          <a:p>
            <a:pPr algn="l">
              <a:buFont typeface="Arial" pitchFamily="34" charset="0"/>
              <a:buChar char="•"/>
            </a:pPr>
            <a:r>
              <a:rPr lang="en-US" sz="4000" dirty="0">
                <a:latin typeface="Lato" charset="0"/>
                <a:ea typeface="Lato" charset="0"/>
                <a:cs typeface="Lato" charset="0"/>
              </a:rPr>
              <a:t> different d-</a:t>
            </a:r>
            <a:r>
              <a:rPr lang="en-US" sz="4000" dirty="0" err="1">
                <a:latin typeface="Lato" charset="0"/>
                <a:ea typeface="Lato" charset="0"/>
                <a:cs typeface="Lato" charset="0"/>
              </a:rPr>
              <a:t>orbitals</a:t>
            </a:r>
            <a:r>
              <a:rPr lang="en-US" sz="4000" dirty="0">
                <a:latin typeface="Lato" charset="0"/>
                <a:ea typeface="Lato" charset="0"/>
                <a:cs typeface="Lato" charset="0"/>
              </a:rPr>
              <a:t> are involved (d ≠ d’).</a:t>
            </a:r>
          </a:p>
        </p:txBody>
      </p:sp>
    </p:spTree>
    <p:extLst>
      <p:ext uri="{BB962C8B-B14F-4D97-AF65-F5344CB8AC3E}">
        <p14:creationId xmlns:p14="http://schemas.microsoft.com/office/powerpoint/2010/main" val="17612888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24384000" cy="1771074"/>
          </a:xfrm>
        </p:spPr>
        <p:txBody>
          <a:bodyPr>
            <a:normAutofit/>
          </a:bodyPr>
          <a:lstStyle/>
          <a:p>
            <a:r>
              <a:rPr lang="en-US" sz="6600" dirty="0" err="1">
                <a:solidFill>
                  <a:srgbClr val="FF941E"/>
                </a:solidFill>
              </a:rPr>
              <a:t>Vibronic</a:t>
            </a:r>
            <a:r>
              <a:rPr lang="en-US" sz="6600" dirty="0">
                <a:solidFill>
                  <a:srgbClr val="FF941E"/>
                </a:solidFill>
              </a:rPr>
              <a:t> fine structure T</a:t>
            </a:r>
            <a:r>
              <a:rPr lang="en-US" sz="6600" baseline="-25000" dirty="0">
                <a:solidFill>
                  <a:srgbClr val="FF941E"/>
                </a:solidFill>
              </a:rPr>
              <a:t>1</a:t>
            </a:r>
            <a:r>
              <a:rPr lang="en-US" sz="6600" dirty="0">
                <a:solidFill>
                  <a:srgbClr val="FF941E"/>
                </a:solidFill>
              </a:rPr>
              <a:t> → S</a:t>
            </a:r>
            <a:r>
              <a:rPr lang="en-US" sz="6600" baseline="-25000" dirty="0">
                <a:solidFill>
                  <a:srgbClr val="FF941E"/>
                </a:solidFill>
              </a:rPr>
              <a:t>0</a:t>
            </a:r>
            <a:r>
              <a:rPr lang="en-US" sz="6600" dirty="0">
                <a:solidFill>
                  <a:srgbClr val="FF941E"/>
                </a:solidFill>
              </a:rPr>
              <a:t>  OLED phosphor Pt </a:t>
            </a:r>
            <a:r>
              <a:rPr lang="en-US" sz="6600" dirty="0" smtClean="0">
                <a:solidFill>
                  <a:srgbClr val="FF941E"/>
                </a:solidFill>
              </a:rPr>
              <a:t>complex</a:t>
            </a:r>
            <a:endParaRPr lang="en-US" sz="6600" dirty="0"/>
          </a:p>
        </p:txBody>
      </p:sp>
      <p:pic>
        <p:nvPicPr>
          <p:cNvPr id="4" name="Picture 3" descr="P7_top_new.png"/>
          <p:cNvPicPr>
            <a:picLocks noChangeAspect="1"/>
          </p:cNvPicPr>
          <p:nvPr/>
        </p:nvPicPr>
        <p:blipFill>
          <a:blip r:embed="rId2" cstate="print"/>
          <a:srcRect t="5852"/>
          <a:stretch>
            <a:fillRect/>
          </a:stretch>
        </p:blipFill>
        <p:spPr>
          <a:xfrm>
            <a:off x="2939277" y="1654629"/>
            <a:ext cx="18567890" cy="8926285"/>
          </a:xfrm>
          <a:prstGeom prst="rect">
            <a:avLst/>
          </a:prstGeom>
        </p:spPr>
      </p:pic>
      <p:sp>
        <p:nvSpPr>
          <p:cNvPr id="5" name="Content Placeholder 3"/>
          <p:cNvSpPr txBox="1">
            <a:spLocks/>
          </p:cNvSpPr>
          <p:nvPr/>
        </p:nvSpPr>
        <p:spPr>
          <a:xfrm>
            <a:off x="1212045" y="10560503"/>
            <a:ext cx="17551922" cy="1811111"/>
          </a:xfrm>
          <a:prstGeom prst="rect">
            <a:avLst/>
          </a:prstGeom>
        </p:spPr>
        <p:txBody>
          <a:bodyPr vert="horz" lIns="91440" tIns="45720" rIns="91440" bIns="45720" rtlCol="0">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4000" dirty="0" smtClean="0"/>
              <a:t>Excellent agreement  vibrational progression FCF T</a:t>
            </a:r>
            <a:r>
              <a:rPr lang="en-US" sz="4000" baseline="-25000" dirty="0" smtClean="0"/>
              <a:t>1</a:t>
            </a:r>
            <a:r>
              <a:rPr lang="en-US" sz="4000" dirty="0" smtClean="0"/>
              <a:t>-S</a:t>
            </a:r>
            <a:r>
              <a:rPr lang="en-US" sz="4000" baseline="-25000" dirty="0" smtClean="0"/>
              <a:t>0</a:t>
            </a:r>
            <a:r>
              <a:rPr lang="en-US" sz="4000" dirty="0" smtClean="0"/>
              <a:t> </a:t>
            </a:r>
          </a:p>
          <a:p>
            <a:pPr hangingPunct="1"/>
            <a:r>
              <a:rPr lang="en-US" sz="4000" dirty="0" smtClean="0"/>
              <a:t>0-0 well reproduced by Delta SCF calculation (22,000 cm</a:t>
            </a:r>
            <a:r>
              <a:rPr lang="en-US" sz="4000" baseline="30000" dirty="0" smtClean="0"/>
              <a:t>-1</a:t>
            </a:r>
            <a:r>
              <a:rPr lang="en-US" sz="4000" dirty="0" smtClean="0"/>
              <a:t>)</a:t>
            </a:r>
          </a:p>
          <a:p>
            <a:pPr hangingPunct="1">
              <a:buNone/>
            </a:pPr>
            <a:endParaRPr lang="en-US" sz="4000" dirty="0" smtClean="0"/>
          </a:p>
          <a:p>
            <a:pPr hangingPunct="1">
              <a:buNone/>
            </a:pPr>
            <a:endParaRPr lang="en-US" sz="4000" dirty="0" smtClean="0"/>
          </a:p>
          <a:p>
            <a:pPr lvl="1" hangingPunct="1"/>
            <a:endParaRPr lang="en-US" dirty="0" smtClean="0"/>
          </a:p>
        </p:txBody>
      </p:sp>
      <p:sp>
        <p:nvSpPr>
          <p:cNvPr id="7" name="Text Box 17"/>
          <p:cNvSpPr txBox="1">
            <a:spLocks noChangeArrowheads="1"/>
          </p:cNvSpPr>
          <p:nvPr/>
        </p:nvSpPr>
        <p:spPr bwMode="auto">
          <a:xfrm>
            <a:off x="18288000" y="11120209"/>
            <a:ext cx="5136005"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altLang="ja-JP" sz="4400" dirty="0" smtClean="0">
                <a:latin typeface="Lato" charset="0"/>
                <a:ea typeface="Lato" charset="0"/>
                <a:cs typeface="Lato" charset="0"/>
                <a:hlinkClick r:id="rId3"/>
              </a:rPr>
              <a:t>ADF </a:t>
            </a:r>
            <a:r>
              <a:rPr lang="en-US" altLang="ja-JP" sz="4400" dirty="0" smtClean="0">
                <a:latin typeface="Lato" charset="0"/>
                <a:ea typeface="Lato" charset="0"/>
                <a:cs typeface="Lato" charset="0"/>
                <a:hlinkClick r:id="rId3"/>
              </a:rPr>
              <a:t>tutorial </a:t>
            </a:r>
            <a:r>
              <a:rPr lang="en-US" altLang="ja-JP" sz="4400" dirty="0" smtClean="0">
                <a:latin typeface="Lato" charset="0"/>
                <a:ea typeface="Lato" charset="0"/>
                <a:cs typeface="Lato" charset="0"/>
              </a:rPr>
              <a:t>online</a:t>
            </a:r>
          </a:p>
        </p:txBody>
      </p:sp>
    </p:spTree>
    <p:extLst>
      <p:ext uri="{BB962C8B-B14F-4D97-AF65-F5344CB8AC3E}">
        <p14:creationId xmlns:p14="http://schemas.microsoft.com/office/powerpoint/2010/main" val="15769472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3"/>
          <p:cNvSpPr>
            <a:spLocks noGrp="1" noChangeArrowheads="1"/>
          </p:cNvSpPr>
          <p:nvPr>
            <p:ph type="body" idx="1"/>
          </p:nvPr>
        </p:nvSpPr>
        <p:spPr>
          <a:xfrm>
            <a:off x="1085850" y="1730574"/>
            <a:ext cx="22775636" cy="10642401"/>
          </a:xfrm>
        </p:spPr>
        <p:txBody>
          <a:bodyPr>
            <a:normAutofit lnSpcReduction="10000"/>
          </a:bodyPr>
          <a:lstStyle/>
          <a:p>
            <a:pPr eaLnBrk="1" hangingPunct="1">
              <a:lnSpc>
                <a:spcPct val="90000"/>
              </a:lnSpc>
            </a:pPr>
            <a:r>
              <a:rPr lang="en-US" altLang="ja-JP" sz="4800" dirty="0"/>
              <a:t>Hopping transport:</a:t>
            </a:r>
          </a:p>
          <a:p>
            <a:pPr lvl="1" eaLnBrk="1" hangingPunct="1">
              <a:lnSpc>
                <a:spcPct val="90000"/>
              </a:lnSpc>
            </a:pPr>
            <a:r>
              <a:rPr lang="en-US" altLang="ja-JP" sz="4400" dirty="0"/>
              <a:t>Charge transfer integrals + other elements, directly printed</a:t>
            </a:r>
          </a:p>
          <a:p>
            <a:pPr lvl="1" eaLnBrk="1" hangingPunct="1">
              <a:lnSpc>
                <a:spcPct val="90000"/>
              </a:lnSpc>
            </a:pPr>
            <a:r>
              <a:rPr lang="en-US" altLang="ja-JP" sz="4400" dirty="0"/>
              <a:t>Electronic couplings from frozen-density embedding</a:t>
            </a:r>
          </a:p>
          <a:p>
            <a:pPr lvl="1" eaLnBrk="1" hangingPunct="1">
              <a:lnSpc>
                <a:spcPct val="90000"/>
              </a:lnSpc>
            </a:pPr>
            <a:endParaRPr lang="en-US" altLang="ja-JP" sz="4400" dirty="0"/>
          </a:p>
          <a:p>
            <a:pPr lvl="1" eaLnBrk="1" hangingPunct="1">
              <a:lnSpc>
                <a:spcPct val="90000"/>
              </a:lnSpc>
            </a:pPr>
            <a:endParaRPr lang="en-US" altLang="ja-JP" sz="4400" dirty="0"/>
          </a:p>
          <a:p>
            <a:pPr lvl="1" eaLnBrk="1" hangingPunct="1">
              <a:lnSpc>
                <a:spcPct val="90000"/>
              </a:lnSpc>
            </a:pPr>
            <a:endParaRPr lang="en-US" altLang="ja-JP" sz="4400" dirty="0"/>
          </a:p>
          <a:p>
            <a:pPr lvl="1" eaLnBrk="1" hangingPunct="1">
              <a:lnSpc>
                <a:spcPct val="90000"/>
              </a:lnSpc>
            </a:pPr>
            <a:endParaRPr lang="en-US" altLang="ja-JP" sz="4400" dirty="0"/>
          </a:p>
          <a:p>
            <a:pPr lvl="1" eaLnBrk="1" hangingPunct="1">
              <a:lnSpc>
                <a:spcPct val="90000"/>
              </a:lnSpc>
            </a:pPr>
            <a:endParaRPr lang="en-US" altLang="ja-JP" sz="4400" dirty="0" smtClean="0"/>
          </a:p>
          <a:p>
            <a:pPr lvl="1" eaLnBrk="1" hangingPunct="1">
              <a:lnSpc>
                <a:spcPct val="90000"/>
              </a:lnSpc>
            </a:pPr>
            <a:endParaRPr lang="en-US" altLang="ja-JP" sz="4400" dirty="0"/>
          </a:p>
          <a:p>
            <a:pPr eaLnBrk="1" hangingPunct="1">
              <a:lnSpc>
                <a:spcPct val="90000"/>
              </a:lnSpc>
            </a:pPr>
            <a:r>
              <a:rPr lang="en-US" altLang="ja-JP" sz="4800" dirty="0"/>
              <a:t>Band transport: effective mass tensors in BAND</a:t>
            </a:r>
          </a:p>
          <a:p>
            <a:pPr lvl="1" eaLnBrk="1" hangingPunct="1">
              <a:lnSpc>
                <a:spcPct val="90000"/>
              </a:lnSpc>
            </a:pPr>
            <a:endParaRPr lang="en-US" altLang="ja-JP" sz="3600" dirty="0"/>
          </a:p>
          <a:p>
            <a:pPr eaLnBrk="1" hangingPunct="1">
              <a:lnSpc>
                <a:spcPct val="90000"/>
              </a:lnSpc>
            </a:pPr>
            <a:r>
              <a:rPr lang="en-US" altLang="ja-JP" sz="4800" dirty="0"/>
              <a:t>Non-equilibrium Green’s Function (NEGF)</a:t>
            </a:r>
          </a:p>
          <a:p>
            <a:pPr lvl="1" eaLnBrk="1" hangingPunct="1">
              <a:lnSpc>
                <a:spcPct val="90000"/>
              </a:lnSpc>
            </a:pPr>
            <a:r>
              <a:rPr lang="en-US" altLang="ja-JP" dirty="0"/>
              <a:t>transmission probabilities for single-molecule junctions</a:t>
            </a:r>
          </a:p>
          <a:p>
            <a:pPr lvl="1" eaLnBrk="1" hangingPunct="1">
              <a:lnSpc>
                <a:spcPct val="90000"/>
              </a:lnSpc>
            </a:pPr>
            <a:r>
              <a:rPr lang="en-US" altLang="ja-JP" dirty="0"/>
              <a:t>quick calculation: wide-band limit</a:t>
            </a:r>
          </a:p>
          <a:p>
            <a:pPr lvl="1" eaLnBrk="1" hangingPunct="1">
              <a:lnSpc>
                <a:spcPct val="90000"/>
              </a:lnSpc>
            </a:pPr>
            <a:r>
              <a:rPr lang="en-US" altLang="ja-JP" dirty="0"/>
              <a:t>also in BAND (periodic </a:t>
            </a:r>
            <a:r>
              <a:rPr lang="en-US" altLang="ja-JP" dirty="0" smtClean="0"/>
              <a:t>structures, fully self-consistent) </a:t>
            </a:r>
            <a:r>
              <a:rPr lang="en-US" altLang="ja-JP" dirty="0"/>
              <a:t>and in DFTB (large systems)</a:t>
            </a:r>
          </a:p>
          <a:p>
            <a:pPr lvl="2" eaLnBrk="1" hangingPunct="1">
              <a:lnSpc>
                <a:spcPct val="90000"/>
              </a:lnSpc>
            </a:pPr>
            <a:endParaRPr lang="en-US" altLang="ja-JP" dirty="0"/>
          </a:p>
          <a:p>
            <a:pPr lvl="1" eaLnBrk="1" hangingPunct="1">
              <a:lnSpc>
                <a:spcPct val="90000"/>
              </a:lnSpc>
              <a:buNone/>
            </a:pPr>
            <a:endParaRPr lang="en-US" altLang="ja-JP" sz="4800" dirty="0"/>
          </a:p>
          <a:p>
            <a:pPr lvl="1" eaLnBrk="1" hangingPunct="1">
              <a:lnSpc>
                <a:spcPct val="90000"/>
              </a:lnSpc>
              <a:buNone/>
            </a:pPr>
            <a:endParaRPr lang="en-US" altLang="ja-JP" sz="4800" dirty="0"/>
          </a:p>
          <a:p>
            <a:pPr lvl="1" eaLnBrk="1" hangingPunct="1">
              <a:lnSpc>
                <a:spcPct val="90000"/>
              </a:lnSpc>
              <a:buNone/>
            </a:pPr>
            <a:endParaRPr lang="en-US" altLang="ja-JP" sz="2800" dirty="0"/>
          </a:p>
          <a:p>
            <a:pPr lvl="1" eaLnBrk="1" hangingPunct="1">
              <a:lnSpc>
                <a:spcPct val="90000"/>
              </a:lnSpc>
              <a:buNone/>
            </a:pPr>
            <a:endParaRPr lang="en-US" altLang="ja-JP" sz="4400" dirty="0"/>
          </a:p>
          <a:p>
            <a:pPr lvl="1" eaLnBrk="1" hangingPunct="1">
              <a:lnSpc>
                <a:spcPct val="90000"/>
              </a:lnSpc>
              <a:buNone/>
            </a:pPr>
            <a:endParaRPr lang="en-US" altLang="ja-JP" sz="4400" dirty="0"/>
          </a:p>
        </p:txBody>
      </p:sp>
      <p:grpSp>
        <p:nvGrpSpPr>
          <p:cNvPr id="2" name="Group 39"/>
          <p:cNvGrpSpPr/>
          <p:nvPr/>
        </p:nvGrpSpPr>
        <p:grpSpPr>
          <a:xfrm>
            <a:off x="6431360" y="4121697"/>
            <a:ext cx="8329264" cy="3671628"/>
            <a:chOff x="888131" y="1524000"/>
            <a:chExt cx="7887728" cy="3741410"/>
          </a:xfrm>
        </p:grpSpPr>
        <p:pic>
          <p:nvPicPr>
            <p:cNvPr id="42" name="Picture 4" descr="C:\Users\Admin\Desktop\spindens_gc-gc_FDEm.png"/>
            <p:cNvPicPr>
              <a:picLocks noChangeAspect="1" noChangeArrowheads="1"/>
            </p:cNvPicPr>
            <p:nvPr/>
          </p:nvPicPr>
          <p:blipFill>
            <a:blip r:embed="rId3" cstate="print"/>
            <a:srcRect/>
            <a:stretch>
              <a:fillRect/>
            </a:stretch>
          </p:blipFill>
          <p:spPr bwMode="auto">
            <a:xfrm rot="21321943">
              <a:off x="1677056" y="1524000"/>
              <a:ext cx="7098803" cy="3741410"/>
            </a:xfrm>
            <a:prstGeom prst="rect">
              <a:avLst/>
            </a:prstGeom>
            <a:noFill/>
          </p:spPr>
        </p:pic>
        <p:sp>
          <p:nvSpPr>
            <p:cNvPr id="49" name="Curved Right Arrow 48"/>
            <p:cNvSpPr/>
            <p:nvPr/>
          </p:nvSpPr>
          <p:spPr>
            <a:xfrm>
              <a:off x="914400" y="2209800"/>
              <a:ext cx="762000" cy="2514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solidFill>
                  <a:schemeClr val="tx1"/>
                </a:solidFill>
              </a:endParaRPr>
            </a:p>
          </p:txBody>
        </p:sp>
        <p:sp>
          <p:nvSpPr>
            <p:cNvPr id="50" name="TextBox 1"/>
            <p:cNvSpPr txBox="1"/>
            <p:nvPr/>
          </p:nvSpPr>
          <p:spPr>
            <a:xfrm>
              <a:off x="888131" y="2984447"/>
              <a:ext cx="1357233" cy="899658"/>
            </a:xfrm>
            <a:prstGeom prst="rect">
              <a:avLst/>
            </a:prstGeom>
            <a:noFill/>
          </p:spPr>
          <p:txBody>
            <a:bodyPr wrap="square" lIns="203780" tIns="101890" rIns="203780" bIns="101890" rtlCol="0">
              <a:spAutoFit/>
            </a:bodyPr>
            <a:lstStyle/>
            <a:p>
              <a:pPr algn="just"/>
              <a:r>
                <a:rPr lang="en-US" sz="4400" dirty="0">
                  <a:latin typeface="Lato" charset="0"/>
                  <a:ea typeface="Lato" charset="0"/>
                  <a:cs typeface="Lato" charset="0"/>
                </a:rPr>
                <a:t>h</a:t>
              </a:r>
              <a:r>
                <a:rPr lang="en-US" sz="4400" baseline="30000" dirty="0">
                  <a:latin typeface="Lato" charset="0"/>
                  <a:ea typeface="Lato" charset="0"/>
                  <a:cs typeface="Lato" charset="0"/>
                </a:rPr>
                <a:t>+</a:t>
              </a:r>
              <a:endParaRPr lang="en-US" sz="4400" dirty="0">
                <a:latin typeface="Lato" charset="0"/>
                <a:ea typeface="Lato" charset="0"/>
                <a:cs typeface="Lato" charset="0"/>
              </a:endParaRPr>
            </a:p>
          </p:txBody>
        </p:sp>
      </p:grpSp>
      <p:sp>
        <p:nvSpPr>
          <p:cNvPr id="266242" name="Rectangle 2"/>
          <p:cNvSpPr>
            <a:spLocks noGrp="1" noChangeArrowheads="1"/>
          </p:cNvSpPr>
          <p:nvPr>
            <p:ph type="title"/>
          </p:nvPr>
        </p:nvSpPr>
        <p:spPr>
          <a:xfrm>
            <a:off x="0" y="0"/>
            <a:ext cx="24384000" cy="1359099"/>
          </a:xfrm>
        </p:spPr>
        <p:txBody>
          <a:bodyPr>
            <a:noAutofit/>
          </a:bodyPr>
          <a:lstStyle/>
          <a:p>
            <a:pPr eaLnBrk="1" hangingPunct="1">
              <a:defRPr/>
            </a:pPr>
            <a:r>
              <a:rPr lang="en-US" altLang="ja-JP" sz="9600" dirty="0"/>
              <a:t>Methods to calculate charge </a:t>
            </a:r>
            <a:r>
              <a:rPr lang="en-US" altLang="ja-JP" sz="9600" dirty="0" err="1"/>
              <a:t>mobilities</a:t>
            </a:r>
            <a:r>
              <a:rPr lang="en-US" altLang="ja-JP" sz="9600" dirty="0"/>
              <a:t> </a:t>
            </a:r>
          </a:p>
        </p:txBody>
      </p:sp>
      <p:sp>
        <p:nvSpPr>
          <p:cNvPr id="266255" name="Text Box 15"/>
          <p:cNvSpPr txBox="1">
            <a:spLocks noChangeArrowheads="1"/>
          </p:cNvSpPr>
          <p:nvPr/>
        </p:nvSpPr>
        <p:spPr bwMode="auto">
          <a:xfrm>
            <a:off x="20113627" y="12744450"/>
            <a:ext cx="57467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2800">
                <a:latin typeface="Arial" charset="0"/>
                <a:ea typeface="ＭＳ Ｐゴシック" charset="0"/>
              </a:rPr>
              <a:t>Q</a:t>
            </a:r>
            <a:endParaRPr lang="en-US" altLang="ja-JP" sz="2800" baseline="30000">
              <a:latin typeface="Arial" charset="0"/>
              <a:ea typeface="ＭＳ Ｐゴシック" charset="0"/>
            </a:endParaRPr>
          </a:p>
        </p:txBody>
      </p:sp>
    </p:spTree>
    <p:extLst>
      <p:ext uri="{BB962C8B-B14F-4D97-AF65-F5344CB8AC3E}">
        <p14:creationId xmlns:p14="http://schemas.microsoft.com/office/powerpoint/2010/main" val="8611660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normAutofit fontScale="90000"/>
          </a:bodyPr>
          <a:lstStyle/>
          <a:p>
            <a:pPr eaLnBrk="1" hangingPunct="1">
              <a:defRPr/>
            </a:pPr>
            <a:r>
              <a:rPr lang="en-US" altLang="ja-JP" dirty="0" smtClean="0"/>
              <a:t>Hole / electron </a:t>
            </a:r>
            <a:r>
              <a:rPr lang="en-US" altLang="ja-JP" dirty="0" err="1" smtClean="0"/>
              <a:t>mobilities</a:t>
            </a:r>
            <a:endParaRPr lang="en-US" altLang="ja-JP" dirty="0" smtClean="0"/>
          </a:p>
        </p:txBody>
      </p:sp>
      <p:sp>
        <p:nvSpPr>
          <p:cNvPr id="264195" name="Rectangle 3"/>
          <p:cNvSpPr>
            <a:spLocks noGrp="1" noChangeArrowheads="1"/>
          </p:cNvSpPr>
          <p:nvPr>
            <p:ph type="body" idx="1"/>
          </p:nvPr>
        </p:nvSpPr>
        <p:spPr/>
        <p:txBody>
          <a:bodyPr/>
          <a:lstStyle/>
          <a:p>
            <a:pPr eaLnBrk="1" hangingPunct="1"/>
            <a:r>
              <a:rPr lang="en-US" altLang="ja-JP" dirty="0" smtClean="0"/>
              <a:t>Ordered crystals (low T) =&gt; band-like transport</a:t>
            </a:r>
          </a:p>
          <a:p>
            <a:endParaRPr lang="en-US" altLang="ja-JP" dirty="0" smtClean="0"/>
          </a:p>
          <a:p>
            <a:endParaRPr lang="en-US" altLang="ja-JP" dirty="0" smtClean="0"/>
          </a:p>
          <a:p>
            <a:pPr eaLnBrk="1" hangingPunct="1"/>
            <a:r>
              <a:rPr lang="en-US" altLang="ja-JP" dirty="0" smtClean="0"/>
              <a:t>Amorphous materials: incoherent </a:t>
            </a:r>
            <a:r>
              <a:rPr lang="en-US" altLang="ja-JP" b="1" dirty="0" smtClean="0"/>
              <a:t>hopping</a:t>
            </a:r>
          </a:p>
          <a:p>
            <a:pPr lvl="1" eaLnBrk="1" hangingPunct="1"/>
            <a:endParaRPr lang="en-US" altLang="ja-JP" dirty="0" smtClean="0"/>
          </a:p>
          <a:p>
            <a:pPr lvl="1" eaLnBrk="1" hangingPunct="1"/>
            <a:endParaRPr lang="en-US" altLang="ja-JP" dirty="0" smtClean="0"/>
          </a:p>
          <a:p>
            <a:endParaRPr lang="en-US" altLang="ja-JP" dirty="0" smtClean="0"/>
          </a:p>
          <a:p>
            <a:endParaRPr lang="en-US" altLang="ja-JP" dirty="0" smtClean="0"/>
          </a:p>
          <a:p>
            <a:pPr eaLnBrk="1" hangingPunct="1"/>
            <a:r>
              <a:rPr lang="en-US" altLang="ja-JP" dirty="0" err="1" smtClean="0"/>
              <a:t>Accoustic</a:t>
            </a:r>
            <a:r>
              <a:rPr lang="en-US" altLang="ja-JP" dirty="0" smtClean="0"/>
              <a:t> deformation potential</a:t>
            </a:r>
          </a:p>
        </p:txBody>
      </p:sp>
      <p:sp>
        <p:nvSpPr>
          <p:cNvPr id="264196" name="Rectangle 4"/>
          <p:cNvSpPr>
            <a:spLocks noChangeArrowheads="1"/>
          </p:cNvSpPr>
          <p:nvPr/>
        </p:nvSpPr>
        <p:spPr bwMode="auto">
          <a:xfrm>
            <a:off x="12099634" y="5537568"/>
            <a:ext cx="184731" cy="1631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nl-NL" sz="10000">
              <a:latin typeface="Arial" charset="0"/>
              <a:ea typeface="ＭＳ Ｐゴシック" charset="0"/>
            </a:endParaRPr>
          </a:p>
        </p:txBody>
      </p:sp>
      <p:sp>
        <p:nvSpPr>
          <p:cNvPr id="264198" name="Rectangle 6"/>
          <p:cNvSpPr>
            <a:spLocks noChangeArrowheads="1"/>
          </p:cNvSpPr>
          <p:nvPr/>
        </p:nvSpPr>
        <p:spPr bwMode="auto">
          <a:xfrm>
            <a:off x="12099634" y="5623292"/>
            <a:ext cx="184731" cy="1631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nl-NL" sz="10000">
              <a:latin typeface="Arial" charset="0"/>
              <a:ea typeface="ＭＳ Ｐゴシック" charset="0"/>
            </a:endParaRPr>
          </a:p>
        </p:txBody>
      </p:sp>
      <p:sp>
        <p:nvSpPr>
          <p:cNvPr id="264200" name="Rectangle 8"/>
          <p:cNvSpPr>
            <a:spLocks noChangeArrowheads="1"/>
          </p:cNvSpPr>
          <p:nvPr/>
        </p:nvSpPr>
        <p:spPr bwMode="auto">
          <a:xfrm>
            <a:off x="12099634" y="5508992"/>
            <a:ext cx="184731" cy="1631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nl-NL" sz="10000">
              <a:latin typeface="Arial" charset="0"/>
              <a:ea typeface="ＭＳ Ｐゴシック" charset="0"/>
            </a:endParaRPr>
          </a:p>
        </p:txBody>
      </p:sp>
      <p:sp>
        <p:nvSpPr>
          <p:cNvPr id="264202" name="Rectangle 10"/>
          <p:cNvSpPr>
            <a:spLocks noChangeArrowheads="1"/>
          </p:cNvSpPr>
          <p:nvPr/>
        </p:nvSpPr>
        <p:spPr bwMode="auto">
          <a:xfrm>
            <a:off x="12099634" y="5613768"/>
            <a:ext cx="184731" cy="1631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nl-NL" sz="10000">
              <a:latin typeface="Arial" charset="0"/>
              <a:ea typeface="ＭＳ Ｐゴシック" charset="0"/>
            </a:endParaRPr>
          </a:p>
        </p:txBody>
      </p:sp>
      <p:graphicFrame>
        <p:nvGraphicFramePr>
          <p:cNvPr id="1099783" name="Object 7"/>
          <p:cNvGraphicFramePr>
            <a:graphicFrameLocks noChangeAspect="1"/>
          </p:cNvGraphicFramePr>
          <p:nvPr>
            <p:extLst/>
          </p:nvPr>
        </p:nvGraphicFramePr>
        <p:xfrm>
          <a:off x="2507728" y="3365116"/>
          <a:ext cx="3840430" cy="1008112"/>
        </p:xfrm>
        <a:graphic>
          <a:graphicData uri="http://schemas.openxmlformats.org/presentationml/2006/ole">
            <mc:AlternateContent xmlns:mc="http://schemas.openxmlformats.org/markup-compatibility/2006">
              <mc:Choice xmlns:v="urn:schemas-microsoft-com:vml" Requires="v">
                <p:oleObj spid="_x0000_s1066" name="数式" r:id="rId4" imgW="965108" imgH="254092" progId="Equation.3">
                  <p:embed/>
                </p:oleObj>
              </mc:Choice>
              <mc:Fallback>
                <p:oleObj name="数式" r:id="rId4" imgW="965108" imgH="25409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7728" y="3365116"/>
                        <a:ext cx="3840430" cy="1008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9784" name="Object 8"/>
          <p:cNvGraphicFramePr>
            <a:graphicFrameLocks noChangeAspect="1"/>
          </p:cNvGraphicFramePr>
          <p:nvPr>
            <p:extLst/>
          </p:nvPr>
        </p:nvGraphicFramePr>
        <p:xfrm>
          <a:off x="7017435" y="3257549"/>
          <a:ext cx="4259078" cy="1440160"/>
        </p:xfrm>
        <a:graphic>
          <a:graphicData uri="http://schemas.openxmlformats.org/presentationml/2006/ole">
            <mc:AlternateContent xmlns:mc="http://schemas.openxmlformats.org/markup-compatibility/2006">
              <mc:Choice xmlns:v="urn:schemas-microsoft-com:vml" Requires="v">
                <p:oleObj spid="_x0000_s1067" name="数式" r:id="rId6" imgW="1384001" imgH="469601" progId="Equation.3">
                  <p:embed/>
                </p:oleObj>
              </mc:Choice>
              <mc:Fallback>
                <p:oleObj name="数式" r:id="rId6" imgW="1384001" imgH="46960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7435" y="3257549"/>
                        <a:ext cx="4259078" cy="14401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9785" name="Object 9"/>
          <p:cNvGraphicFramePr>
            <a:graphicFrameLocks noChangeAspect="1"/>
          </p:cNvGraphicFramePr>
          <p:nvPr>
            <p:extLst/>
          </p:nvPr>
        </p:nvGraphicFramePr>
        <p:xfrm>
          <a:off x="10189958" y="6210301"/>
          <a:ext cx="1872208" cy="1567786"/>
        </p:xfrm>
        <a:graphic>
          <a:graphicData uri="http://schemas.openxmlformats.org/presentationml/2006/ole">
            <mc:AlternateContent xmlns:mc="http://schemas.openxmlformats.org/markup-compatibility/2006">
              <mc:Choice xmlns:v="urn:schemas-microsoft-com:vml" Requires="v">
                <p:oleObj spid="_x0000_s1068" name="数式" r:id="rId8" imgW="634572" imgH="533216" progId="Equation.3">
                  <p:embed/>
                </p:oleObj>
              </mc:Choice>
              <mc:Fallback>
                <p:oleObj name="数式" r:id="rId8" imgW="634572" imgH="533216"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89958" y="6210301"/>
                        <a:ext cx="1872208" cy="15677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 Box 7"/>
          <p:cNvSpPr txBox="1">
            <a:spLocks noChangeArrowheads="1"/>
          </p:cNvSpPr>
          <p:nvPr/>
        </p:nvSpPr>
        <p:spPr bwMode="auto">
          <a:xfrm>
            <a:off x="12324606" y="9882337"/>
            <a:ext cx="9794876" cy="2400657"/>
          </a:xfrm>
          <a:prstGeom prst="rect">
            <a:avLst/>
          </a:prstGeom>
          <a:noFill/>
          <a:ln w="9525">
            <a:noFill/>
            <a:miter lim="800000"/>
            <a:headEnd/>
            <a:tailEnd/>
          </a:ln>
          <a:effectLst/>
        </p:spPr>
        <p:txBody>
          <a:bodyPr>
            <a:spAutoFit/>
          </a:bodyPr>
          <a:lstStyle/>
          <a:p>
            <a:pPr algn="l"/>
            <a:r>
              <a:rPr lang="en-US" altLang="ja-JP" sz="3000" i="1" dirty="0">
                <a:latin typeface="Lato" charset="0"/>
                <a:ea typeface="Lato" charset="0"/>
                <a:cs typeface="Lato" charset="0"/>
              </a:rPr>
              <a:t>m</a:t>
            </a:r>
            <a:r>
              <a:rPr lang="en-US" altLang="ja-JP" sz="3000" i="1" baseline="-25000" dirty="0">
                <a:latin typeface="Lato" charset="0"/>
                <a:ea typeface="Lato" charset="0"/>
                <a:cs typeface="Lato" charset="0"/>
              </a:rPr>
              <a:t>c</a:t>
            </a:r>
            <a:r>
              <a:rPr lang="en-US" altLang="ja-JP" sz="3000" dirty="0">
                <a:latin typeface="Lato" charset="0"/>
                <a:ea typeface="Lato" charset="0"/>
                <a:cs typeface="Lato" charset="0"/>
              </a:rPr>
              <a:t>: the effective mass along the direction of transport</a:t>
            </a:r>
          </a:p>
          <a:p>
            <a:pPr algn="l"/>
            <a:r>
              <a:rPr lang="en-US" altLang="ja-JP" sz="3000" i="1" dirty="0" err="1">
                <a:latin typeface="Lato" charset="0"/>
                <a:ea typeface="Lato" charset="0"/>
                <a:cs typeface="Lato" charset="0"/>
              </a:rPr>
              <a:t>m</a:t>
            </a:r>
            <a:r>
              <a:rPr lang="en-US" altLang="ja-JP" sz="3000" i="1" baseline="-25000" dirty="0" err="1">
                <a:latin typeface="Lato" charset="0"/>
                <a:ea typeface="Lato" charset="0"/>
                <a:cs typeface="Lato" charset="0"/>
              </a:rPr>
              <a:t>d</a:t>
            </a:r>
            <a:r>
              <a:rPr lang="en-US" altLang="ja-JP" sz="3000" dirty="0">
                <a:latin typeface="Lato" charset="0"/>
                <a:ea typeface="Lato" charset="0"/>
                <a:cs typeface="Lato" charset="0"/>
              </a:rPr>
              <a:t>: the density of states mass, (</a:t>
            </a:r>
            <a:r>
              <a:rPr lang="en-US" altLang="ja-JP" sz="3000" i="1" dirty="0">
                <a:latin typeface="Lato" charset="0"/>
                <a:ea typeface="Lato" charset="0"/>
                <a:cs typeface="Lato" charset="0"/>
              </a:rPr>
              <a:t>m</a:t>
            </a:r>
            <a:r>
              <a:rPr lang="en-US" altLang="ja-JP" sz="3000" i="1" baseline="-25000" dirty="0">
                <a:latin typeface="Lato" charset="0"/>
                <a:ea typeface="Lato" charset="0"/>
                <a:cs typeface="Lato" charset="0"/>
              </a:rPr>
              <a:t>a</a:t>
            </a:r>
            <a:r>
              <a:rPr lang="en-US" altLang="ja-JP" sz="3000" i="1" dirty="0">
                <a:latin typeface="Lato" charset="0"/>
                <a:ea typeface="Lato" charset="0"/>
                <a:cs typeface="Lato" charset="0"/>
              </a:rPr>
              <a:t> </a:t>
            </a:r>
            <a:r>
              <a:rPr lang="en-US" altLang="ja-JP" sz="3000" i="1" dirty="0" err="1">
                <a:latin typeface="Lato" charset="0"/>
                <a:ea typeface="Lato" charset="0"/>
                <a:cs typeface="Lato" charset="0"/>
              </a:rPr>
              <a:t>m</a:t>
            </a:r>
            <a:r>
              <a:rPr lang="en-US" altLang="ja-JP" sz="3000" i="1" baseline="-25000" dirty="0" err="1">
                <a:latin typeface="Lato" charset="0"/>
                <a:ea typeface="Lato" charset="0"/>
                <a:cs typeface="Lato" charset="0"/>
              </a:rPr>
              <a:t>b</a:t>
            </a:r>
            <a:r>
              <a:rPr lang="en-US" altLang="ja-JP" sz="3000" dirty="0">
                <a:latin typeface="Lato" charset="0"/>
                <a:ea typeface="Lato" charset="0"/>
                <a:cs typeface="Lato" charset="0"/>
              </a:rPr>
              <a:t>)</a:t>
            </a:r>
            <a:r>
              <a:rPr lang="en-US" altLang="ja-JP" sz="3000" baseline="30000" dirty="0">
                <a:latin typeface="Lato" charset="0"/>
                <a:ea typeface="Lato" charset="0"/>
                <a:cs typeface="Lato" charset="0"/>
              </a:rPr>
              <a:t>1/2</a:t>
            </a:r>
          </a:p>
          <a:p>
            <a:pPr algn="l"/>
            <a:r>
              <a:rPr lang="en-US" altLang="ja-JP" sz="3000" i="1" dirty="0" err="1">
                <a:latin typeface="Lato" charset="0"/>
                <a:ea typeface="Lato" charset="0"/>
                <a:cs typeface="Lato" charset="0"/>
              </a:rPr>
              <a:t>e</a:t>
            </a:r>
            <a:r>
              <a:rPr lang="en-US" altLang="ja-JP" sz="3000" i="1" baseline="-25000" dirty="0" err="1">
                <a:latin typeface="Lato" charset="0"/>
                <a:ea typeface="Lato" charset="0"/>
                <a:cs typeface="Lato" charset="0"/>
              </a:rPr>
              <a:t>ac</a:t>
            </a:r>
            <a:r>
              <a:rPr lang="en-US" altLang="ja-JP" sz="3000" dirty="0">
                <a:latin typeface="Lato" charset="0"/>
                <a:ea typeface="Lato" charset="0"/>
                <a:cs typeface="Lato" charset="0"/>
              </a:rPr>
              <a:t>: the acoustic deformation potential, V </a:t>
            </a:r>
            <a:r>
              <a:rPr lang="en-US" altLang="ja-JP" sz="3000" dirty="0" err="1">
                <a:latin typeface="Lato" charset="0"/>
                <a:ea typeface="Lato" charset="0"/>
                <a:cs typeface="Lato" charset="0"/>
              </a:rPr>
              <a:t>dE</a:t>
            </a:r>
            <a:r>
              <a:rPr lang="en-US" altLang="ja-JP" sz="3000" baseline="-25000" dirty="0" err="1">
                <a:latin typeface="Lato" charset="0"/>
                <a:ea typeface="Lato" charset="0"/>
                <a:cs typeface="Lato" charset="0"/>
              </a:rPr>
              <a:t>vbm</a:t>
            </a:r>
            <a:r>
              <a:rPr lang="en-US" altLang="ja-JP" sz="3000" dirty="0">
                <a:latin typeface="Lato" charset="0"/>
                <a:ea typeface="Lato" charset="0"/>
                <a:cs typeface="Lato" charset="0"/>
              </a:rPr>
              <a:t>/</a:t>
            </a:r>
            <a:r>
              <a:rPr lang="en-US" altLang="ja-JP" sz="3000" dirty="0" err="1">
                <a:latin typeface="Lato" charset="0"/>
                <a:ea typeface="Lato" charset="0"/>
                <a:cs typeface="Lato" charset="0"/>
              </a:rPr>
              <a:t>dV</a:t>
            </a:r>
            <a:endParaRPr lang="en-US" altLang="ja-JP" sz="3000" dirty="0">
              <a:latin typeface="Lato" charset="0"/>
              <a:ea typeface="Lato" charset="0"/>
              <a:cs typeface="Lato" charset="0"/>
            </a:endParaRPr>
          </a:p>
          <a:p>
            <a:pPr algn="l"/>
            <a:r>
              <a:rPr lang="en-US" altLang="ja-JP" sz="3000" i="1" dirty="0">
                <a:latin typeface="Lato" charset="0"/>
                <a:ea typeface="Lato" charset="0"/>
                <a:cs typeface="Lato" charset="0"/>
              </a:rPr>
              <a:t>B</a:t>
            </a:r>
            <a:r>
              <a:rPr lang="en-US" altLang="ja-JP" sz="3000" dirty="0">
                <a:latin typeface="Lato" charset="0"/>
                <a:ea typeface="Lato" charset="0"/>
                <a:cs typeface="Lato" charset="0"/>
              </a:rPr>
              <a:t>:   the elastic modulus</a:t>
            </a:r>
          </a:p>
          <a:p>
            <a:pPr algn="l"/>
            <a:r>
              <a:rPr lang="en-US" altLang="ja-JP" sz="3000" i="1" dirty="0" err="1">
                <a:latin typeface="Lato" charset="0"/>
                <a:ea typeface="Lato" charset="0"/>
                <a:cs typeface="Lato" charset="0"/>
              </a:rPr>
              <a:t>L</a:t>
            </a:r>
            <a:r>
              <a:rPr lang="en-US" altLang="ja-JP" sz="3000" i="1" baseline="-25000" dirty="0" err="1">
                <a:latin typeface="Lato" charset="0"/>
                <a:ea typeface="Lato" charset="0"/>
                <a:cs typeface="Lato" charset="0"/>
              </a:rPr>
              <a:t>eff</a:t>
            </a:r>
            <a:r>
              <a:rPr lang="en-US" altLang="ja-JP" sz="3000" dirty="0">
                <a:latin typeface="Lato" charset="0"/>
                <a:ea typeface="Lato" charset="0"/>
                <a:cs typeface="Lato" charset="0"/>
              </a:rPr>
              <a:t>: the length of the p-bonded core of the molecule</a:t>
            </a:r>
          </a:p>
        </p:txBody>
      </p:sp>
      <p:graphicFrame>
        <p:nvGraphicFramePr>
          <p:cNvPr id="17" name="Object 9"/>
          <p:cNvGraphicFramePr>
            <a:graphicFrameLocks noChangeAspect="1"/>
          </p:cNvGraphicFramePr>
          <p:nvPr>
            <p:extLst/>
          </p:nvPr>
        </p:nvGraphicFramePr>
        <p:xfrm>
          <a:off x="3294581" y="10159628"/>
          <a:ext cx="5328592" cy="2000370"/>
        </p:xfrm>
        <a:graphic>
          <a:graphicData uri="http://schemas.openxmlformats.org/presentationml/2006/ole">
            <mc:AlternateContent xmlns:mc="http://schemas.openxmlformats.org/markup-compatibility/2006">
              <mc:Choice xmlns:v="urn:schemas-microsoft-com:vml" Requires="v">
                <p:oleObj spid="_x0000_s1069" name="数式" r:id="rId10" imgW="1257231" imgH="469601" progId="Equation.3">
                  <p:embed/>
                </p:oleObj>
              </mc:Choice>
              <mc:Fallback>
                <p:oleObj name="数式" r:id="rId10" imgW="1257231" imgH="469601"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94581" y="10159628"/>
                        <a:ext cx="5328592" cy="20003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99789" name="Picture 13"/>
          <p:cNvPicPr>
            <a:picLocks noChangeAspect="1" noChangeArrowheads="1"/>
          </p:cNvPicPr>
          <p:nvPr/>
        </p:nvPicPr>
        <p:blipFill>
          <a:blip r:embed="rId12" cstate="print"/>
          <a:srcRect/>
          <a:stretch>
            <a:fillRect/>
          </a:stretch>
        </p:blipFill>
        <p:spPr bwMode="auto">
          <a:xfrm>
            <a:off x="14681448" y="4373228"/>
            <a:ext cx="9500296" cy="4481065"/>
          </a:xfrm>
          <a:prstGeom prst="rect">
            <a:avLst/>
          </a:prstGeom>
          <a:noFill/>
          <a:ln w="9525">
            <a:noFill/>
            <a:miter lim="800000"/>
            <a:headEnd/>
            <a:tailEnd/>
          </a:ln>
        </p:spPr>
      </p:pic>
      <p:pic>
        <p:nvPicPr>
          <p:cNvPr id="1099790" name="Picture 14"/>
          <p:cNvPicPr>
            <a:picLocks noChangeAspect="1" noChangeArrowheads="1"/>
          </p:cNvPicPr>
          <p:nvPr/>
        </p:nvPicPr>
        <p:blipFill>
          <a:blip r:embed="rId13" cstate="print"/>
          <a:srcRect/>
          <a:stretch>
            <a:fillRect/>
          </a:stretch>
        </p:blipFill>
        <p:spPr bwMode="auto">
          <a:xfrm>
            <a:off x="2507728" y="5990768"/>
            <a:ext cx="7344816" cy="1820826"/>
          </a:xfrm>
          <a:prstGeom prst="rect">
            <a:avLst/>
          </a:prstGeom>
          <a:noFill/>
          <a:ln w="9525">
            <a:noFill/>
            <a:miter lim="800000"/>
            <a:headEnd/>
            <a:tailEnd/>
          </a:ln>
        </p:spPr>
      </p:pic>
      <p:pic>
        <p:nvPicPr>
          <p:cNvPr id="1099792" name="Picture 16"/>
          <p:cNvPicPr>
            <a:picLocks noChangeAspect="1" noChangeArrowheads="1"/>
          </p:cNvPicPr>
          <p:nvPr/>
        </p:nvPicPr>
        <p:blipFill>
          <a:blip r:embed="rId14" cstate="print"/>
          <a:srcRect/>
          <a:stretch>
            <a:fillRect/>
          </a:stretch>
        </p:blipFill>
        <p:spPr bwMode="auto">
          <a:xfrm>
            <a:off x="6586967" y="7804374"/>
            <a:ext cx="2453864" cy="1296144"/>
          </a:xfrm>
          <a:prstGeom prst="rect">
            <a:avLst/>
          </a:prstGeom>
          <a:noFill/>
          <a:ln w="9525">
            <a:noFill/>
            <a:miter lim="800000"/>
            <a:headEnd/>
            <a:tailEnd/>
          </a:ln>
        </p:spPr>
      </p:pic>
      <p:pic>
        <p:nvPicPr>
          <p:cNvPr id="1099793" name="Picture 17"/>
          <p:cNvPicPr>
            <a:picLocks noChangeAspect="1" noChangeArrowheads="1"/>
          </p:cNvPicPr>
          <p:nvPr/>
        </p:nvPicPr>
        <p:blipFill>
          <a:blip r:embed="rId15" cstate="print"/>
          <a:srcRect/>
          <a:stretch>
            <a:fillRect/>
          </a:stretch>
        </p:blipFill>
        <p:spPr bwMode="auto">
          <a:xfrm>
            <a:off x="2321671" y="7811594"/>
            <a:ext cx="3637206" cy="1431032"/>
          </a:xfrm>
          <a:prstGeom prst="rect">
            <a:avLst/>
          </a:prstGeom>
          <a:noFill/>
          <a:ln w="9525">
            <a:noFill/>
            <a:miter lim="800000"/>
            <a:headEnd/>
            <a:tailEnd/>
          </a:ln>
        </p:spPr>
      </p:pic>
    </p:spTree>
    <p:extLst>
      <p:ext uri="{BB962C8B-B14F-4D97-AF65-F5344CB8AC3E}">
        <p14:creationId xmlns:p14="http://schemas.microsoft.com/office/powerpoint/2010/main" val="15698020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0" y="13868"/>
            <a:ext cx="24384000" cy="1963952"/>
          </a:xfrm>
        </p:spPr>
        <p:txBody>
          <a:bodyPr>
            <a:normAutofit/>
          </a:bodyPr>
          <a:lstStyle/>
          <a:p>
            <a:pPr eaLnBrk="1" hangingPunct="1"/>
            <a:r>
              <a:rPr lang="en-US" altLang="ja-JP" sz="7200" dirty="0"/>
              <a:t>Effective transfer integral J</a:t>
            </a:r>
            <a:r>
              <a:rPr lang="en-US" altLang="ja-JP" sz="7200" baseline="-25000" dirty="0"/>
              <a:t>eff</a:t>
            </a:r>
            <a:r>
              <a:rPr lang="en-US" altLang="ja-JP" sz="7200" dirty="0"/>
              <a:t> = electronic coupling V </a:t>
            </a:r>
          </a:p>
        </p:txBody>
      </p:sp>
      <p:graphicFrame>
        <p:nvGraphicFramePr>
          <p:cNvPr id="15366" name="Object 6"/>
          <p:cNvGraphicFramePr>
            <a:graphicFrameLocks noChangeAspect="1"/>
          </p:cNvGraphicFramePr>
          <p:nvPr>
            <p:extLst/>
          </p:nvPr>
        </p:nvGraphicFramePr>
        <p:xfrm>
          <a:off x="15985233" y="5420089"/>
          <a:ext cx="5038726" cy="914400"/>
        </p:xfrm>
        <a:graphic>
          <a:graphicData uri="http://schemas.openxmlformats.org/presentationml/2006/ole">
            <mc:AlternateContent xmlns:mc="http://schemas.openxmlformats.org/markup-compatibility/2006">
              <mc:Choice xmlns:v="urn:schemas-microsoft-com:vml" Requires="v">
                <p:oleObj spid="_x0000_s5172" name="数式" r:id="rId4" imgW="1523449" imgH="279446" progId="Equation.3">
                  <p:embed/>
                </p:oleObj>
              </mc:Choice>
              <mc:Fallback>
                <p:oleObj name="数式" r:id="rId4" imgW="1523449" imgH="27944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85233" y="5420089"/>
                        <a:ext cx="5038726"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8" name="Object 8"/>
          <p:cNvGraphicFramePr>
            <a:graphicFrameLocks noChangeAspect="1"/>
          </p:cNvGraphicFramePr>
          <p:nvPr>
            <p:extLst/>
          </p:nvPr>
        </p:nvGraphicFramePr>
        <p:xfrm>
          <a:off x="16124934" y="7490536"/>
          <a:ext cx="4895850" cy="1012826"/>
        </p:xfrm>
        <a:graphic>
          <a:graphicData uri="http://schemas.openxmlformats.org/presentationml/2006/ole">
            <mc:AlternateContent xmlns:mc="http://schemas.openxmlformats.org/markup-compatibility/2006">
              <mc:Choice xmlns:v="urn:schemas-microsoft-com:vml" Requires="v">
                <p:oleObj spid="_x0000_s5173" name="数式" r:id="rId6" imgW="1333293" imgH="279446" progId="Equation.3">
                  <p:embed/>
                </p:oleObj>
              </mc:Choice>
              <mc:Fallback>
                <p:oleObj name="数式" r:id="rId6" imgW="1333293" imgH="279446"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24934" y="7490536"/>
                        <a:ext cx="4895850" cy="10128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9" name="Object 9"/>
          <p:cNvGraphicFramePr>
            <a:graphicFrameLocks noChangeAspect="1"/>
          </p:cNvGraphicFramePr>
          <p:nvPr>
            <p:extLst/>
          </p:nvPr>
        </p:nvGraphicFramePr>
        <p:xfrm>
          <a:off x="16124934" y="9625872"/>
          <a:ext cx="5184774" cy="901700"/>
        </p:xfrm>
        <a:graphic>
          <a:graphicData uri="http://schemas.openxmlformats.org/presentationml/2006/ole">
            <mc:AlternateContent xmlns:mc="http://schemas.openxmlformats.org/markup-compatibility/2006">
              <mc:Choice xmlns:v="urn:schemas-microsoft-com:vml" Requires="v">
                <p:oleObj spid="_x0000_s5174" name="数式" r:id="rId8" imgW="1587385" imgH="279446" progId="Equation.3">
                  <p:embed/>
                </p:oleObj>
              </mc:Choice>
              <mc:Fallback>
                <p:oleObj name="数式" r:id="rId8" imgW="1587385" imgH="279446"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24934" y="9625872"/>
                        <a:ext cx="5184774" cy="901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70" name="Object 10"/>
          <p:cNvGraphicFramePr>
            <a:graphicFrameLocks noChangeAspect="1"/>
          </p:cNvGraphicFramePr>
          <p:nvPr>
            <p:extLst/>
          </p:nvPr>
        </p:nvGraphicFramePr>
        <p:xfrm>
          <a:off x="16124934" y="10924446"/>
          <a:ext cx="5184774" cy="917576"/>
        </p:xfrm>
        <a:graphic>
          <a:graphicData uri="http://schemas.openxmlformats.org/presentationml/2006/ole">
            <mc:AlternateContent xmlns:mc="http://schemas.openxmlformats.org/markup-compatibility/2006">
              <mc:Choice xmlns:v="urn:schemas-microsoft-com:vml" Requires="v">
                <p:oleObj spid="_x0000_s5175" name="数式" r:id="rId10" imgW="1562031" imgH="279446" progId="Equation.3">
                  <p:embed/>
                </p:oleObj>
              </mc:Choice>
              <mc:Fallback>
                <p:oleObj name="数式" r:id="rId10" imgW="1562031" imgH="279446"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24934" y="10924446"/>
                        <a:ext cx="5184774" cy="917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371" name="Picture 11"/>
          <p:cNvPicPr>
            <a:picLocks noChangeAspect="1" noChangeArrowheads="1"/>
          </p:cNvPicPr>
          <p:nvPr/>
        </p:nvPicPr>
        <p:blipFill>
          <a:blip r:embed="rId12" cstate="print"/>
          <a:srcRect/>
          <a:stretch>
            <a:fillRect/>
          </a:stretch>
        </p:blipFill>
        <p:spPr bwMode="auto">
          <a:xfrm>
            <a:off x="3740845" y="2409917"/>
            <a:ext cx="5561012" cy="4485702"/>
          </a:xfrm>
          <a:prstGeom prst="rect">
            <a:avLst/>
          </a:prstGeom>
          <a:noFill/>
          <a:ln w="9525">
            <a:noFill/>
            <a:miter lim="800000"/>
            <a:headEnd/>
            <a:tailEnd/>
          </a:ln>
        </p:spPr>
      </p:pic>
      <p:pic>
        <p:nvPicPr>
          <p:cNvPr id="267276"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58892" y="7439634"/>
            <a:ext cx="4518818" cy="3974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7277" name="AutoShape 13"/>
          <p:cNvSpPr>
            <a:spLocks noChangeArrowheads="1"/>
          </p:cNvSpPr>
          <p:nvPr/>
        </p:nvSpPr>
        <p:spPr bwMode="auto">
          <a:xfrm>
            <a:off x="9453563" y="4984644"/>
            <a:ext cx="1466850" cy="3370664"/>
          </a:xfrm>
          <a:prstGeom prst="curvedLeftArrow">
            <a:avLst>
              <a:gd name="adj1" fmla="val 33117"/>
              <a:gd name="adj2" fmla="val 66234"/>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nl-NL" sz="4400">
              <a:latin typeface="Lato" charset="0"/>
              <a:ea typeface="Lato" charset="0"/>
              <a:cs typeface="Lato" charset="0"/>
            </a:endParaRPr>
          </a:p>
        </p:txBody>
      </p:sp>
      <p:sp>
        <p:nvSpPr>
          <p:cNvPr id="267278" name="Text Box 14"/>
          <p:cNvSpPr txBox="1">
            <a:spLocks noChangeArrowheads="1"/>
          </p:cNvSpPr>
          <p:nvPr/>
        </p:nvSpPr>
        <p:spPr bwMode="auto">
          <a:xfrm>
            <a:off x="8523289" y="8437164"/>
            <a:ext cx="3381376" cy="144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4400">
                <a:solidFill>
                  <a:srgbClr val="FF0000"/>
                </a:solidFill>
                <a:latin typeface="Lato" charset="0"/>
                <a:ea typeface="Lato" charset="0"/>
                <a:cs typeface="Lato" charset="0"/>
              </a:rPr>
              <a:t>extract dimer</a:t>
            </a:r>
          </a:p>
        </p:txBody>
      </p:sp>
      <p:sp>
        <p:nvSpPr>
          <p:cNvPr id="267279" name="Text Box 15"/>
          <p:cNvSpPr txBox="1">
            <a:spLocks noChangeArrowheads="1"/>
          </p:cNvSpPr>
          <p:nvPr/>
        </p:nvSpPr>
        <p:spPr bwMode="auto">
          <a:xfrm>
            <a:off x="1031875" y="8216229"/>
            <a:ext cx="403225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4400" dirty="0">
                <a:latin typeface="Lato" charset="0"/>
                <a:ea typeface="Lato" charset="0"/>
                <a:cs typeface="Lato" charset="0"/>
              </a:rPr>
              <a:t>Fragment C1</a:t>
            </a:r>
          </a:p>
        </p:txBody>
      </p:sp>
      <p:sp>
        <p:nvSpPr>
          <p:cNvPr id="267280" name="Text Box 16"/>
          <p:cNvSpPr txBox="1">
            <a:spLocks noChangeArrowheads="1"/>
          </p:cNvSpPr>
          <p:nvPr/>
        </p:nvSpPr>
        <p:spPr bwMode="auto">
          <a:xfrm>
            <a:off x="7279036" y="10616007"/>
            <a:ext cx="403225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4400" dirty="0">
                <a:latin typeface="Lato" charset="0"/>
                <a:ea typeface="Lato" charset="0"/>
                <a:cs typeface="Lato" charset="0"/>
              </a:rPr>
              <a:t>Fragment C2</a:t>
            </a:r>
          </a:p>
        </p:txBody>
      </p:sp>
      <p:sp>
        <p:nvSpPr>
          <p:cNvPr id="267281" name="Text Box 17"/>
          <p:cNvSpPr txBox="1">
            <a:spLocks noChangeArrowheads="1"/>
          </p:cNvSpPr>
          <p:nvPr/>
        </p:nvSpPr>
        <p:spPr bwMode="auto">
          <a:xfrm>
            <a:off x="207520" y="3423354"/>
            <a:ext cx="3792980" cy="144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altLang="ja-JP" sz="4400" dirty="0" err="1" smtClean="0">
                <a:latin typeface="Lato" charset="0"/>
                <a:ea typeface="Lato" charset="0"/>
                <a:cs typeface="Lato" charset="0"/>
              </a:rPr>
              <a:t>pentacene</a:t>
            </a:r>
            <a:r>
              <a:rPr lang="en-US" altLang="ja-JP" sz="4400" dirty="0">
                <a:latin typeface="Lato" charset="0"/>
                <a:ea typeface="Lato" charset="0"/>
                <a:cs typeface="Lato" charset="0"/>
              </a:rPr>
              <a:t/>
            </a:r>
            <a:br>
              <a:rPr lang="en-US" altLang="ja-JP" sz="4400" dirty="0">
                <a:latin typeface="Lato" charset="0"/>
                <a:ea typeface="Lato" charset="0"/>
                <a:cs typeface="Lato" charset="0"/>
              </a:rPr>
            </a:br>
            <a:r>
              <a:rPr lang="en-US" altLang="ja-JP" sz="4400" dirty="0" smtClean="0">
                <a:latin typeface="Lato" charset="0"/>
                <a:ea typeface="Lato" charset="0"/>
                <a:cs typeface="Lato" charset="0"/>
              </a:rPr>
              <a:t>crystal</a:t>
            </a:r>
          </a:p>
        </p:txBody>
      </p:sp>
      <p:sp>
        <p:nvSpPr>
          <p:cNvPr id="267282" name="Text Box 18"/>
          <p:cNvSpPr txBox="1">
            <a:spLocks noChangeArrowheads="1"/>
          </p:cNvSpPr>
          <p:nvPr/>
        </p:nvSpPr>
        <p:spPr bwMode="auto">
          <a:xfrm>
            <a:off x="15118458" y="4543790"/>
            <a:ext cx="67691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ja-JP" sz="4400" dirty="0">
                <a:latin typeface="Lato" charset="0"/>
                <a:ea typeface="Lato" charset="0"/>
                <a:cs typeface="Lato" charset="0"/>
              </a:rPr>
              <a:t>(a) </a:t>
            </a:r>
            <a:r>
              <a:rPr lang="ja-JP" altLang="en-US" sz="4400" dirty="0">
                <a:latin typeface="Lato" charset="0"/>
                <a:ea typeface="Lato" charset="0"/>
                <a:cs typeface="Lato" charset="0"/>
              </a:rPr>
              <a:t>“</a:t>
            </a:r>
            <a:r>
              <a:rPr lang="en-US" altLang="ja-JP" sz="4400" dirty="0">
                <a:latin typeface="Lato" charset="0"/>
                <a:ea typeface="Lato" charset="0"/>
                <a:cs typeface="Lato" charset="0"/>
              </a:rPr>
              <a:t>transfer integral</a:t>
            </a:r>
            <a:r>
              <a:rPr lang="ja-JP" altLang="en-US" sz="4400" dirty="0">
                <a:latin typeface="Lato" charset="0"/>
                <a:ea typeface="Lato" charset="0"/>
                <a:cs typeface="Lato" charset="0"/>
              </a:rPr>
              <a:t>”</a:t>
            </a:r>
            <a:endParaRPr lang="en-US" altLang="ja-JP" sz="4400" dirty="0">
              <a:latin typeface="Lato" charset="0"/>
              <a:ea typeface="Lato" charset="0"/>
              <a:cs typeface="Lato" charset="0"/>
            </a:endParaRPr>
          </a:p>
        </p:txBody>
      </p:sp>
      <p:sp>
        <p:nvSpPr>
          <p:cNvPr id="267283" name="Text Box 19"/>
          <p:cNvSpPr txBox="1">
            <a:spLocks noChangeArrowheads="1"/>
          </p:cNvSpPr>
          <p:nvPr/>
        </p:nvSpPr>
        <p:spPr bwMode="auto">
          <a:xfrm>
            <a:off x="15204183" y="6630111"/>
            <a:ext cx="67691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4400" dirty="0">
                <a:latin typeface="Lato" charset="0"/>
                <a:ea typeface="Lato" charset="0"/>
                <a:cs typeface="Lato" charset="0"/>
              </a:rPr>
              <a:t>(b) spatial overlap</a:t>
            </a:r>
          </a:p>
        </p:txBody>
      </p:sp>
      <p:sp>
        <p:nvSpPr>
          <p:cNvPr id="267284" name="Text Box 20"/>
          <p:cNvSpPr txBox="1">
            <a:spLocks noChangeArrowheads="1"/>
          </p:cNvSpPr>
          <p:nvPr/>
        </p:nvSpPr>
        <p:spPr bwMode="auto">
          <a:xfrm>
            <a:off x="15261333" y="8660324"/>
            <a:ext cx="67691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4400" dirty="0">
                <a:latin typeface="Lato" charset="0"/>
                <a:ea typeface="Lato" charset="0"/>
                <a:cs typeface="Lato" charset="0"/>
              </a:rPr>
              <a:t>(c) site energy</a:t>
            </a:r>
          </a:p>
        </p:txBody>
      </p:sp>
      <p:graphicFrame>
        <p:nvGraphicFramePr>
          <p:cNvPr id="15383" name="Object 23"/>
          <p:cNvGraphicFramePr>
            <a:graphicFrameLocks noChangeAspect="1"/>
          </p:cNvGraphicFramePr>
          <p:nvPr>
            <p:extLst/>
          </p:nvPr>
        </p:nvGraphicFramePr>
        <p:xfrm>
          <a:off x="15548672" y="2348345"/>
          <a:ext cx="6048374" cy="1441450"/>
        </p:xfrm>
        <a:graphic>
          <a:graphicData uri="http://schemas.openxmlformats.org/presentationml/2006/ole">
            <mc:AlternateContent xmlns:mc="http://schemas.openxmlformats.org/markup-compatibility/2006">
              <mc:Choice xmlns:v="urn:schemas-microsoft-com:vml" Requires="v">
                <p:oleObj spid="_x0000_s5176" name="Equation" r:id="rId14" imgW="1802895" imgH="431570" progId="Equation.3">
                  <p:embed/>
                </p:oleObj>
              </mc:Choice>
              <mc:Fallback>
                <p:oleObj name="Equation" r:id="rId14" imgW="1802895" imgH="43157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548672" y="2348345"/>
                        <a:ext cx="6048374" cy="1441450"/>
                      </a:xfrm>
                      <a:prstGeom prst="rect">
                        <a:avLst/>
                      </a:prstGeom>
                      <a:noFill/>
                      <a:ln w="38100">
                        <a:solidFill>
                          <a:srgbClr val="0D0D0D"/>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 Box 17"/>
          <p:cNvSpPr txBox="1">
            <a:spLocks noChangeArrowheads="1"/>
          </p:cNvSpPr>
          <p:nvPr/>
        </p:nvSpPr>
        <p:spPr bwMode="auto">
          <a:xfrm>
            <a:off x="251077" y="11474113"/>
            <a:ext cx="5136005"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altLang="ja-JP" sz="4400" dirty="0" smtClean="0">
                <a:latin typeface="Lato" charset="0"/>
                <a:ea typeface="Lato" charset="0"/>
                <a:cs typeface="Lato" charset="0"/>
                <a:hlinkClick r:id="rId16"/>
              </a:rPr>
              <a:t>ADF tutorial </a:t>
            </a:r>
            <a:r>
              <a:rPr lang="en-US" altLang="ja-JP" sz="4400" dirty="0" smtClean="0">
                <a:latin typeface="Lato" charset="0"/>
                <a:ea typeface="Lato" charset="0"/>
                <a:cs typeface="Lato" charset="0"/>
              </a:rPr>
              <a:t>online</a:t>
            </a:r>
          </a:p>
        </p:txBody>
      </p:sp>
    </p:spTree>
    <p:extLst>
      <p:ext uri="{BB962C8B-B14F-4D97-AF65-F5344CB8AC3E}">
        <p14:creationId xmlns:p14="http://schemas.microsoft.com/office/powerpoint/2010/main" val="10265916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0" y="-54768"/>
            <a:ext cx="23831550" cy="1740693"/>
          </a:xfrm>
        </p:spPr>
        <p:txBody>
          <a:bodyPr>
            <a:normAutofit fontScale="90000"/>
          </a:bodyPr>
          <a:lstStyle/>
          <a:p>
            <a:pPr eaLnBrk="1" hangingPunct="1">
              <a:defRPr/>
            </a:pPr>
            <a:r>
              <a:rPr lang="en-US" altLang="ja-JP" dirty="0" smtClean="0"/>
              <a:t>Anisotropic hole </a:t>
            </a:r>
            <a:r>
              <a:rPr lang="en-US" altLang="ja-JP" dirty="0" err="1" smtClean="0"/>
              <a:t>mobilities</a:t>
            </a:r>
            <a:r>
              <a:rPr lang="en-US" altLang="ja-JP" dirty="0" smtClean="0"/>
              <a:t> in </a:t>
            </a:r>
            <a:r>
              <a:rPr lang="en-US" altLang="ja-JP" dirty="0" err="1" smtClean="0"/>
              <a:t>pentacene</a:t>
            </a:r>
            <a:endParaRPr lang="en-US" altLang="ja-JP" dirty="0" smtClean="0"/>
          </a:p>
        </p:txBody>
      </p:sp>
      <p:pic>
        <p:nvPicPr>
          <p:cNvPr id="277517"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4198" y="1807072"/>
            <a:ext cx="11893202" cy="105209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77514" name="Text Box 10"/>
          <p:cNvSpPr txBox="1">
            <a:spLocks noChangeArrowheads="1"/>
          </p:cNvSpPr>
          <p:nvPr/>
        </p:nvSpPr>
        <p:spPr bwMode="auto">
          <a:xfrm>
            <a:off x="14605992" y="5791122"/>
            <a:ext cx="648072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ja-JP" sz="4800" dirty="0">
                <a:latin typeface="Lato" charset="0"/>
                <a:ea typeface="Lato" charset="0"/>
                <a:cs typeface="Lato" charset="0"/>
              </a:rPr>
              <a:t>Anisotropic </a:t>
            </a:r>
            <a:r>
              <a:rPr lang="en-US" altLang="ja-JP" sz="4800" dirty="0" smtClean="0">
                <a:latin typeface="Lato" charset="0"/>
                <a:ea typeface="Lato" charset="0"/>
                <a:cs typeface="Lato" charset="0"/>
              </a:rPr>
              <a:t>mobility</a:t>
            </a:r>
            <a:r>
              <a:rPr lang="en-US" altLang="ja-JP" sz="4800" dirty="0">
                <a:latin typeface="Lato" charset="0"/>
                <a:ea typeface="Lato" charset="0"/>
                <a:cs typeface="Lato" charset="0"/>
              </a:rPr>
              <a:t>:</a:t>
            </a:r>
          </a:p>
        </p:txBody>
      </p:sp>
      <p:pic>
        <p:nvPicPr>
          <p:cNvPr id="27751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b="13461"/>
          <a:stretch>
            <a:fillRect/>
          </a:stretch>
        </p:blipFill>
        <p:spPr bwMode="auto">
          <a:xfrm>
            <a:off x="12906165" y="6800176"/>
            <a:ext cx="10623323" cy="17568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77515" name="Text Box 11"/>
          <p:cNvSpPr txBox="1">
            <a:spLocks noChangeArrowheads="1"/>
          </p:cNvSpPr>
          <p:nvPr/>
        </p:nvSpPr>
        <p:spPr bwMode="auto">
          <a:xfrm>
            <a:off x="11428223" y="11223997"/>
            <a:ext cx="12101265"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fr-FR" altLang="ja-JP" sz="4000" dirty="0">
                <a:latin typeface="Lato" charset="0"/>
                <a:ea typeface="Lato" charset="0"/>
                <a:cs typeface="Lato" charset="0"/>
              </a:rPr>
              <a:t>S.-H. </a:t>
            </a:r>
            <a:r>
              <a:rPr lang="fr-FR" altLang="ja-JP" sz="4000" dirty="0" err="1">
                <a:latin typeface="Lato" charset="0"/>
                <a:ea typeface="Lato" charset="0"/>
                <a:cs typeface="Lato" charset="0"/>
              </a:rPr>
              <a:t>Wen</a:t>
            </a:r>
            <a:r>
              <a:rPr lang="fr-FR" altLang="ja-JP" sz="4000" dirty="0">
                <a:latin typeface="Lato" charset="0"/>
                <a:ea typeface="Lato" charset="0"/>
                <a:cs typeface="Lato" charset="0"/>
              </a:rPr>
              <a:t> et al., J. Phys. </a:t>
            </a:r>
            <a:r>
              <a:rPr lang="fr-FR" altLang="ja-JP" sz="4000" dirty="0" err="1">
                <a:latin typeface="Lato" charset="0"/>
                <a:ea typeface="Lato" charset="0"/>
                <a:cs typeface="Lato" charset="0"/>
              </a:rPr>
              <a:t>Chem</a:t>
            </a:r>
            <a:r>
              <a:rPr lang="fr-FR" altLang="ja-JP" sz="4000" dirty="0">
                <a:latin typeface="Lato" charset="0"/>
                <a:ea typeface="Lato" charset="0"/>
                <a:cs typeface="Lato" charset="0"/>
              </a:rPr>
              <a:t>. B 113, 8813 (2009)</a:t>
            </a:r>
            <a:endParaRPr lang="en-US" altLang="ja-JP" sz="4000" dirty="0">
              <a:latin typeface="Lato" charset="0"/>
              <a:ea typeface="Lato" charset="0"/>
              <a:cs typeface="Lato" charset="0"/>
            </a:endParaRPr>
          </a:p>
        </p:txBody>
      </p:sp>
    </p:spTree>
    <p:extLst>
      <p:ext uri="{BB962C8B-B14F-4D97-AF65-F5344CB8AC3E}">
        <p14:creationId xmlns:p14="http://schemas.microsoft.com/office/powerpoint/2010/main" val="16211486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0" y="-342800"/>
            <a:ext cx="24384000" cy="2286000"/>
          </a:xfrm>
        </p:spPr>
        <p:txBody>
          <a:bodyPr>
            <a:normAutofit/>
          </a:bodyPr>
          <a:lstStyle/>
          <a:p>
            <a:pPr eaLnBrk="1" hangingPunct="1">
              <a:defRPr/>
            </a:pPr>
            <a:r>
              <a:rPr lang="en-US" altLang="ja-JP" sz="8800" dirty="0" smtClean="0"/>
              <a:t>Singlet Fission Yields in Organic Crystals</a:t>
            </a:r>
          </a:p>
        </p:txBody>
      </p:sp>
      <p:sp>
        <p:nvSpPr>
          <p:cNvPr id="295947" name="Text Box 11"/>
          <p:cNvSpPr txBox="1">
            <a:spLocks noChangeArrowheads="1"/>
          </p:cNvSpPr>
          <p:nvPr/>
        </p:nvSpPr>
        <p:spPr bwMode="auto">
          <a:xfrm>
            <a:off x="12767733" y="6426201"/>
            <a:ext cx="491067" cy="98927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217709" tIns="108855" rIns="217709" bIns="108855">
            <a:spAutoFit/>
          </a:bodyPr>
          <a:lstStyle/>
          <a:p>
            <a:pPr>
              <a:spcBef>
                <a:spcPct val="50000"/>
              </a:spcBef>
              <a:defRPr/>
            </a:pPr>
            <a:endParaRPr lang="nl-NL">
              <a:latin typeface="Arial" charset="0"/>
              <a:ea typeface="ＭＳ Ｐゴシック" charset="0"/>
            </a:endParaRPr>
          </a:p>
        </p:txBody>
      </p:sp>
      <p:sp>
        <p:nvSpPr>
          <p:cNvPr id="9" name="Rectangle 8"/>
          <p:cNvSpPr/>
          <p:nvPr/>
        </p:nvSpPr>
        <p:spPr>
          <a:xfrm>
            <a:off x="824658" y="11193082"/>
            <a:ext cx="20247429" cy="1389387"/>
          </a:xfrm>
          <a:prstGeom prst="rect">
            <a:avLst/>
          </a:prstGeom>
        </p:spPr>
        <p:txBody>
          <a:bodyPr wrap="square" lIns="217709" tIns="108855" rIns="217709" bIns="108855">
            <a:spAutoFit/>
          </a:bodyPr>
          <a:lstStyle/>
          <a:p>
            <a:r>
              <a:rPr lang="en-US" sz="3800" dirty="0" smtClean="0"/>
              <a:t>N. </a:t>
            </a:r>
            <a:r>
              <a:rPr lang="en-US" sz="3800" dirty="0" err="1" smtClean="0"/>
              <a:t>Renaud</a:t>
            </a:r>
            <a:r>
              <a:rPr lang="en-US" sz="3800" dirty="0" smtClean="0"/>
              <a:t>, P. A. </a:t>
            </a:r>
            <a:r>
              <a:rPr lang="en-US" sz="3800" dirty="0" err="1" smtClean="0"/>
              <a:t>Sherratt</a:t>
            </a:r>
            <a:r>
              <a:rPr lang="en-US" sz="3800" dirty="0" smtClean="0"/>
              <a:t>, and M. A. </a:t>
            </a:r>
            <a:r>
              <a:rPr lang="en-US" sz="3800" dirty="0" err="1" smtClean="0"/>
              <a:t>Ratner</a:t>
            </a:r>
            <a:r>
              <a:rPr lang="en-US" sz="3800" dirty="0" smtClean="0"/>
              <a:t>,</a:t>
            </a:r>
            <a:r>
              <a:rPr lang="en-US" sz="3800" i="1" dirty="0" smtClean="0"/>
              <a:t> Mapping the Relation between Stacking Geometries and Singlet Fission Yield in a Class of Organic Crystals</a:t>
            </a:r>
            <a:r>
              <a:rPr lang="en-US" sz="3800" dirty="0" smtClean="0"/>
              <a:t>, </a:t>
            </a:r>
            <a:r>
              <a:rPr lang="en-US" sz="3800" dirty="0" smtClean="0">
                <a:hlinkClick r:id="rId3"/>
              </a:rPr>
              <a:t>J. Phys. Chem. </a:t>
            </a:r>
            <a:r>
              <a:rPr lang="en-US" sz="3800" dirty="0" err="1" smtClean="0">
                <a:hlinkClick r:id="rId3"/>
              </a:rPr>
              <a:t>Lett</a:t>
            </a:r>
            <a:r>
              <a:rPr lang="en-US" sz="3800" dirty="0" smtClean="0">
                <a:hlinkClick r:id="rId3"/>
              </a:rPr>
              <a:t>., </a:t>
            </a:r>
            <a:r>
              <a:rPr lang="en-US" sz="3800" b="1" dirty="0" smtClean="0">
                <a:hlinkClick r:id="rId3"/>
              </a:rPr>
              <a:t>4</a:t>
            </a:r>
            <a:r>
              <a:rPr lang="en-US" sz="3800" dirty="0" smtClean="0">
                <a:hlinkClick r:id="rId3"/>
              </a:rPr>
              <a:t>, 1065-1069 (2013)</a:t>
            </a:r>
            <a:endParaRPr lang="en-US" sz="3800" dirty="0"/>
          </a:p>
        </p:txBody>
      </p:sp>
      <p:sp>
        <p:nvSpPr>
          <p:cNvPr id="13" name="Rectangle 12"/>
          <p:cNvSpPr/>
          <p:nvPr/>
        </p:nvSpPr>
        <p:spPr>
          <a:xfrm>
            <a:off x="10721910" y="1943200"/>
            <a:ext cx="11713301" cy="2851326"/>
          </a:xfrm>
          <a:prstGeom prst="rect">
            <a:avLst/>
          </a:prstGeom>
        </p:spPr>
        <p:txBody>
          <a:bodyPr wrap="square" lIns="217709" tIns="108855" rIns="217709" bIns="108855">
            <a:spAutoFit/>
          </a:bodyPr>
          <a:lstStyle/>
          <a:p>
            <a:pPr algn="l"/>
            <a:r>
              <a:rPr lang="en-US" altLang="ja-JP" sz="5700" dirty="0" smtClean="0"/>
              <a:t>Direct pathway dominates SF</a:t>
            </a:r>
          </a:p>
          <a:p>
            <a:pPr algn="l"/>
            <a:r>
              <a:rPr lang="en-US" altLang="ja-JP" sz="5700" dirty="0" smtClean="0"/>
              <a:t>Yields up to 132% possible, depends on crystal packing</a:t>
            </a:r>
            <a:endParaRPr lang="en-US" sz="5700" dirty="0"/>
          </a:p>
        </p:txBody>
      </p:sp>
      <p:pic>
        <p:nvPicPr>
          <p:cNvPr id="10" name="Picture 4"/>
          <p:cNvPicPr>
            <a:picLocks noChangeAspect="1" noChangeArrowheads="1"/>
          </p:cNvPicPr>
          <p:nvPr/>
        </p:nvPicPr>
        <p:blipFill>
          <a:blip r:embed="rId4" cstate="print"/>
          <a:srcRect/>
          <a:stretch>
            <a:fillRect/>
          </a:stretch>
        </p:blipFill>
        <p:spPr bwMode="auto">
          <a:xfrm>
            <a:off x="13258800" y="4794526"/>
            <a:ext cx="8283782" cy="6528742"/>
          </a:xfrm>
          <a:prstGeom prst="rect">
            <a:avLst/>
          </a:prstGeom>
          <a:noFill/>
          <a:ln w="9525">
            <a:noFill/>
            <a:miter lim="800000"/>
            <a:headEnd/>
            <a:tailEnd/>
          </a:ln>
        </p:spPr>
      </p:pic>
      <p:pic>
        <p:nvPicPr>
          <p:cNvPr id="11" name="Picture 10" descr="SingletFission.png"/>
          <p:cNvPicPr>
            <a:picLocks noChangeAspect="1"/>
          </p:cNvPicPr>
          <p:nvPr/>
        </p:nvPicPr>
        <p:blipFill>
          <a:blip r:embed="rId5" cstate="print"/>
          <a:stretch>
            <a:fillRect/>
          </a:stretch>
        </p:blipFill>
        <p:spPr>
          <a:xfrm>
            <a:off x="824660" y="1943200"/>
            <a:ext cx="11377786" cy="8886726"/>
          </a:xfrm>
          <a:prstGeom prst="rect">
            <a:avLst/>
          </a:prstGeom>
        </p:spPr>
      </p:pic>
    </p:spTree>
    <p:extLst>
      <p:ext uri="{BB962C8B-B14F-4D97-AF65-F5344CB8AC3E}">
        <p14:creationId xmlns:p14="http://schemas.microsoft.com/office/powerpoint/2010/main" val="1926394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Outline</a:t>
            </a:r>
            <a:endParaRPr lang="en-US" dirty="0"/>
          </a:p>
        </p:txBody>
      </p:sp>
      <p:sp>
        <p:nvSpPr>
          <p:cNvPr id="3" name="Content Placeholder 2"/>
          <p:cNvSpPr>
            <a:spLocks noGrp="1"/>
          </p:cNvSpPr>
          <p:nvPr>
            <p:ph sz="quarter" idx="11"/>
          </p:nvPr>
        </p:nvSpPr>
        <p:spPr/>
        <p:txBody>
          <a:bodyPr>
            <a:normAutofit/>
          </a:bodyPr>
          <a:lstStyle/>
          <a:p>
            <a:pPr eaLnBrk="1" hangingPunct="1"/>
            <a:r>
              <a:rPr lang="en-US" dirty="0" smtClean="0"/>
              <a:t>Background</a:t>
            </a:r>
            <a:endParaRPr lang="en-US" dirty="0"/>
          </a:p>
          <a:p>
            <a:pPr eaLnBrk="1" hangingPunct="1"/>
            <a:r>
              <a:rPr lang="en-US" dirty="0"/>
              <a:t>ADF: powerful molecular DFT code</a:t>
            </a:r>
          </a:p>
          <a:p>
            <a:pPr lvl="1" eaLnBrk="1" hangingPunct="1"/>
            <a:r>
              <a:rPr lang="en-US" dirty="0" smtClean="0"/>
              <a:t>Spectroscopy, heavy elements, analysis</a:t>
            </a:r>
          </a:p>
          <a:p>
            <a:pPr lvl="1" eaLnBrk="1" hangingPunct="1"/>
            <a:r>
              <a:rPr lang="en-US" dirty="0" smtClean="0"/>
              <a:t>Charge transport</a:t>
            </a:r>
            <a:endParaRPr lang="en-US" dirty="0"/>
          </a:p>
          <a:p>
            <a:pPr eaLnBrk="1" hangingPunct="1"/>
            <a:r>
              <a:rPr lang="en-US" dirty="0"/>
              <a:t>BAND: periodic DFT (1D, 2D, 3D)</a:t>
            </a:r>
          </a:p>
          <a:p>
            <a:pPr eaLnBrk="1" hangingPunct="1"/>
            <a:r>
              <a:rPr lang="en-US" dirty="0"/>
              <a:t>DFTB: fast </a:t>
            </a:r>
            <a:r>
              <a:rPr lang="en-US" dirty="0" smtClean="0"/>
              <a:t>approximate </a:t>
            </a:r>
            <a:r>
              <a:rPr lang="en-US" dirty="0"/>
              <a:t>DFT</a:t>
            </a:r>
          </a:p>
          <a:p>
            <a:pPr eaLnBrk="1" hangingPunct="1"/>
            <a:r>
              <a:rPr lang="en-US" dirty="0" err="1"/>
              <a:t>ReaxFF</a:t>
            </a:r>
            <a:r>
              <a:rPr lang="en-US" dirty="0"/>
              <a:t>: Reactive MD </a:t>
            </a:r>
          </a:p>
          <a:p>
            <a:pPr eaLnBrk="1" hangingPunct="1"/>
            <a:r>
              <a:rPr lang="en-US" dirty="0" smtClean="0"/>
              <a:t>COSMO-RS</a:t>
            </a:r>
            <a:r>
              <a:rPr lang="en-US" dirty="0"/>
              <a:t>: fluid </a:t>
            </a:r>
            <a:r>
              <a:rPr lang="en-US" dirty="0" smtClean="0"/>
              <a:t>thermodynamics</a:t>
            </a:r>
            <a:endParaRPr lang="en-US" dirty="0"/>
          </a:p>
          <a:p>
            <a:pPr lvl="1" eaLnBrk="1" hangingPunct="1"/>
            <a:r>
              <a:rPr lang="en-US" dirty="0"/>
              <a:t>VLE, LLE, </a:t>
            </a:r>
            <a:r>
              <a:rPr lang="en-US" dirty="0" err="1"/>
              <a:t>logP</a:t>
            </a:r>
            <a:r>
              <a:rPr lang="en-US" dirty="0"/>
              <a:t>, solubility</a:t>
            </a:r>
          </a:p>
          <a:p>
            <a:pPr eaLnBrk="1" hangingPunct="1"/>
            <a:r>
              <a:rPr lang="en-US" dirty="0" smtClean="0"/>
              <a:t>Scripting, workflows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3054" y="3143250"/>
            <a:ext cx="10990370" cy="7025986"/>
          </a:xfrm>
          <a:prstGeom prst="rect">
            <a:avLst/>
          </a:prstGeom>
        </p:spPr>
      </p:pic>
    </p:spTree>
    <p:extLst>
      <p:ext uri="{BB962C8B-B14F-4D97-AF65-F5344CB8AC3E}">
        <p14:creationId xmlns:p14="http://schemas.microsoft.com/office/powerpoint/2010/main" val="14138039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24384000" cy="1771074"/>
          </a:xfrm>
        </p:spPr>
        <p:txBody>
          <a:bodyPr>
            <a:normAutofit/>
          </a:bodyPr>
          <a:lstStyle/>
          <a:p>
            <a:r>
              <a:rPr lang="en-US" sz="9600" dirty="0" smtClean="0"/>
              <a:t>Environments</a:t>
            </a:r>
            <a:endParaRPr lang="en-US" sz="9600" dirty="0"/>
          </a:p>
        </p:txBody>
      </p:sp>
      <p:sp>
        <p:nvSpPr>
          <p:cNvPr id="6" name="TextBox 5"/>
          <p:cNvSpPr txBox="1"/>
          <p:nvPr/>
        </p:nvSpPr>
        <p:spPr>
          <a:xfrm>
            <a:off x="873512" y="10541469"/>
            <a:ext cx="13033467" cy="1493706"/>
          </a:xfrm>
          <a:prstGeom prst="rect">
            <a:avLst/>
          </a:prstGeom>
          <a:noFill/>
        </p:spPr>
        <p:txBody>
          <a:bodyPr wrap="square" lIns="199102" tIns="99550" rIns="199102" bIns="99550" rtlCol="0">
            <a:spAutoFit/>
          </a:bodyPr>
          <a:lstStyle/>
          <a:p>
            <a:pPr algn="l"/>
            <a:r>
              <a:rPr lang="en-US" sz="2800" smtClean="0">
                <a:latin typeface="Lato" charset="0"/>
                <a:ea typeface="Lato" charset="0"/>
                <a:cs typeface="Lato" charset="0"/>
              </a:rPr>
              <a:t>Y</a:t>
            </a:r>
            <a:r>
              <a:rPr lang="en-US" sz="2800" dirty="0" smtClean="0">
                <a:latin typeface="Lato" charset="0"/>
                <a:ea typeface="Lato" charset="0"/>
                <a:cs typeface="Lato" charset="0"/>
              </a:rPr>
              <a:t>. </a:t>
            </a:r>
            <a:r>
              <a:rPr lang="en-US" sz="2800" dirty="0" err="1" smtClean="0">
                <a:latin typeface="Lato" charset="0"/>
                <a:ea typeface="Lato" charset="0"/>
                <a:cs typeface="Lato" charset="0"/>
              </a:rPr>
              <a:t>Horbatenko</a:t>
            </a:r>
            <a:r>
              <a:rPr lang="en-US" sz="2800" dirty="0" smtClean="0">
                <a:latin typeface="Lato" charset="0"/>
                <a:ea typeface="Lato" charset="0"/>
                <a:cs typeface="Lato" charset="0"/>
              </a:rPr>
              <a:t>, J. P. </a:t>
            </a:r>
            <a:r>
              <a:rPr lang="en-US" sz="2800" dirty="0" err="1" smtClean="0">
                <a:latin typeface="Lato" charset="0"/>
                <a:ea typeface="Lato" charset="0"/>
                <a:cs typeface="Lato" charset="0"/>
              </a:rPr>
              <a:t>Peŕez</a:t>
            </a:r>
            <a:r>
              <a:rPr lang="en-US" sz="2800" dirty="0" smtClean="0">
                <a:latin typeface="Lato" charset="0"/>
                <a:ea typeface="Lato" charset="0"/>
                <a:cs typeface="Lato" charset="0"/>
              </a:rPr>
              <a:t>, P. </a:t>
            </a:r>
            <a:r>
              <a:rPr lang="en-US" sz="2800" dirty="0" err="1" smtClean="0">
                <a:latin typeface="Lato" charset="0"/>
                <a:ea typeface="Lato" charset="0"/>
                <a:cs typeface="Lato" charset="0"/>
              </a:rPr>
              <a:t>Hernańdez</a:t>
            </a:r>
            <a:r>
              <a:rPr lang="en-US" sz="2800" dirty="0" smtClean="0">
                <a:latin typeface="Lato" charset="0"/>
                <a:ea typeface="Lato" charset="0"/>
                <a:cs typeface="Lato" charset="0"/>
              </a:rPr>
              <a:t>, </a:t>
            </a:r>
            <a:r>
              <a:rPr lang="en-US" sz="2800" dirty="0" err="1" smtClean="0">
                <a:latin typeface="Lato" charset="0"/>
                <a:ea typeface="Lato" charset="0"/>
                <a:cs typeface="Lato" charset="0"/>
              </a:rPr>
              <a:t>MarcelSwart</a:t>
            </a:r>
            <a:r>
              <a:rPr lang="en-US" sz="2800" dirty="0" smtClean="0">
                <a:latin typeface="Lato" charset="0"/>
                <a:ea typeface="Lato" charset="0"/>
                <a:cs typeface="Lato" charset="0"/>
              </a:rPr>
              <a:t> and M. Sola</a:t>
            </a:r>
            <a:r>
              <a:rPr lang="en-US" sz="2800" dirty="0">
                <a:latin typeface="Lato" charset="0"/>
                <a:ea typeface="Lato" charset="0"/>
                <a:cs typeface="Lato" charset="0"/>
              </a:rPr>
              <a:t>, </a:t>
            </a:r>
            <a:r>
              <a:rPr lang="en-US" sz="2800" i="1" dirty="0">
                <a:latin typeface="Lato" charset="0"/>
                <a:ea typeface="Lato" charset="0"/>
                <a:cs typeface="Lato" charset="0"/>
              </a:rPr>
              <a:t>Reaction Mechanisms for the Formation of Mono- And </a:t>
            </a:r>
            <a:r>
              <a:rPr lang="en-US" sz="2800" i="1" dirty="0" err="1" smtClean="0">
                <a:latin typeface="Lato" charset="0"/>
                <a:ea typeface="Lato" charset="0"/>
                <a:cs typeface="Lato" charset="0"/>
              </a:rPr>
              <a:t>Dipropylene</a:t>
            </a:r>
            <a:r>
              <a:rPr lang="en-US" sz="2800" i="1" dirty="0" smtClean="0">
                <a:latin typeface="Lato" charset="0"/>
                <a:ea typeface="Lato" charset="0"/>
                <a:cs typeface="Lato" charset="0"/>
              </a:rPr>
              <a:t> Glycol </a:t>
            </a:r>
            <a:r>
              <a:rPr lang="en-US" sz="2800" i="1" dirty="0">
                <a:latin typeface="Lato" charset="0"/>
                <a:ea typeface="Lato" charset="0"/>
                <a:cs typeface="Lato" charset="0"/>
              </a:rPr>
              <a:t>from the Propylene Oxide Hydrolysis over ZSM‐5 Zeolite</a:t>
            </a:r>
            <a:r>
              <a:rPr lang="en-US" sz="2800" dirty="0" smtClean="0">
                <a:latin typeface="Lato" charset="0"/>
                <a:ea typeface="Lato" charset="0"/>
                <a:cs typeface="Lato" charset="0"/>
              </a:rPr>
              <a:t>, </a:t>
            </a:r>
            <a:r>
              <a:rPr lang="en-US" sz="2800" dirty="0" smtClean="0">
                <a:latin typeface="Lato" charset="0"/>
                <a:ea typeface="Lato" charset="0"/>
                <a:cs typeface="Lato" charset="0"/>
                <a:hlinkClick r:id="rId2"/>
              </a:rPr>
              <a:t> J. Phys. Chem. C </a:t>
            </a:r>
            <a:r>
              <a:rPr lang="en-US" sz="2800" b="1" dirty="0" smtClean="0">
                <a:latin typeface="Lato" charset="0"/>
                <a:ea typeface="Lato" charset="0"/>
                <a:cs typeface="Lato" charset="0"/>
                <a:hlinkClick r:id="rId2"/>
              </a:rPr>
              <a:t>118</a:t>
            </a:r>
            <a:r>
              <a:rPr lang="en-US" sz="2800" dirty="0" smtClean="0">
                <a:latin typeface="Lato" charset="0"/>
                <a:ea typeface="Lato" charset="0"/>
                <a:cs typeface="Lato" charset="0"/>
                <a:hlinkClick r:id="rId2"/>
              </a:rPr>
              <a:t>, 2</a:t>
            </a:r>
            <a:r>
              <a:rPr lang="is-IS" sz="2800" dirty="0" smtClean="0">
                <a:latin typeface="Lato" charset="0"/>
                <a:ea typeface="Lato" charset="0"/>
                <a:cs typeface="Lato" charset="0"/>
                <a:hlinkClick r:id="rId2"/>
              </a:rPr>
              <a:t>1952</a:t>
            </a:r>
            <a:r>
              <a:rPr lang="is-IS" sz="2800" dirty="0">
                <a:latin typeface="Lato" charset="0"/>
                <a:ea typeface="Lato" charset="0"/>
                <a:cs typeface="Lato" charset="0"/>
                <a:hlinkClick r:id="rId2"/>
              </a:rPr>
              <a:t>−21962</a:t>
            </a:r>
            <a:r>
              <a:rPr lang="en-US" sz="2800" dirty="0" smtClean="0">
                <a:latin typeface="Lato" charset="0"/>
                <a:ea typeface="Lato" charset="0"/>
                <a:cs typeface="Lato" charset="0"/>
                <a:hlinkClick r:id="rId2"/>
              </a:rPr>
              <a:t> (2014)</a:t>
            </a:r>
            <a:endParaRPr lang="en-GB" sz="2800" dirty="0">
              <a:latin typeface="Lato" charset="0"/>
              <a:ea typeface="Lato" charset="0"/>
              <a:cs typeface="Lato" charset="0"/>
            </a:endParaRPr>
          </a:p>
        </p:txBody>
      </p:sp>
      <p:pic>
        <p:nvPicPr>
          <p:cNvPr id="4" name="Picture 3"/>
          <p:cNvPicPr>
            <a:picLocks noChangeAspect="1"/>
          </p:cNvPicPr>
          <p:nvPr/>
        </p:nvPicPr>
        <p:blipFill>
          <a:blip r:embed="rId3"/>
          <a:stretch>
            <a:fillRect/>
          </a:stretch>
        </p:blipFill>
        <p:spPr>
          <a:xfrm>
            <a:off x="13964127" y="1771075"/>
            <a:ext cx="9881065" cy="8588320"/>
          </a:xfrm>
          <a:prstGeom prst="rect">
            <a:avLst/>
          </a:prstGeom>
        </p:spPr>
      </p:pic>
      <p:sp>
        <p:nvSpPr>
          <p:cNvPr id="8" name="Rectangle 7"/>
          <p:cNvSpPr/>
          <p:nvPr/>
        </p:nvSpPr>
        <p:spPr>
          <a:xfrm>
            <a:off x="14704136" y="10226493"/>
            <a:ext cx="8401049" cy="2123658"/>
          </a:xfrm>
          <a:prstGeom prst="rect">
            <a:avLst/>
          </a:prstGeom>
        </p:spPr>
        <p:txBody>
          <a:bodyPr wrap="square">
            <a:spAutoFit/>
          </a:bodyPr>
          <a:lstStyle/>
          <a:p>
            <a:r>
              <a:rPr lang="en-US" sz="4400" dirty="0" smtClean="0">
                <a:latin typeface="Lato" charset="0"/>
                <a:ea typeface="Lato" charset="0"/>
                <a:cs typeface="Lato" charset="0"/>
              </a:rPr>
              <a:t>DFT/DFTB3 </a:t>
            </a:r>
            <a:r>
              <a:rPr lang="en-US" sz="4400" dirty="0">
                <a:latin typeface="Lato" charset="0"/>
                <a:ea typeface="Lato" charset="0"/>
                <a:cs typeface="Lato" charset="0"/>
              </a:rPr>
              <a:t>calculations: </a:t>
            </a:r>
            <a:r>
              <a:rPr lang="en-US" sz="4400" dirty="0" err="1">
                <a:latin typeface="Lato" charset="0"/>
                <a:ea typeface="Lato" charset="0"/>
                <a:cs typeface="Lato" charset="0"/>
              </a:rPr>
              <a:t>monoproplyene</a:t>
            </a:r>
            <a:r>
              <a:rPr lang="en-US" sz="4400" dirty="0">
                <a:latin typeface="Lato" charset="0"/>
                <a:ea typeface="Lato" charset="0"/>
                <a:cs typeface="Lato" charset="0"/>
              </a:rPr>
              <a:t> glycol </a:t>
            </a:r>
            <a:r>
              <a:rPr lang="en-US" sz="4400" dirty="0" smtClean="0">
                <a:latin typeface="Lato" charset="0"/>
                <a:ea typeface="Lato" charset="0"/>
                <a:cs typeface="Lato" charset="0"/>
              </a:rPr>
              <a:t>formation preferred concerted with H</a:t>
            </a:r>
            <a:r>
              <a:rPr lang="en-US" sz="4400" baseline="-25000" dirty="0" smtClean="0">
                <a:latin typeface="Lato" charset="0"/>
                <a:ea typeface="Lato" charset="0"/>
                <a:cs typeface="Lato" charset="0"/>
              </a:rPr>
              <a:t>2</a:t>
            </a:r>
            <a:r>
              <a:rPr lang="en-US" sz="4400" dirty="0" smtClean="0">
                <a:latin typeface="Lato" charset="0"/>
                <a:ea typeface="Lato" charset="0"/>
                <a:cs typeface="Lato" charset="0"/>
              </a:rPr>
              <a:t>O</a:t>
            </a:r>
            <a:endParaRPr lang="en-US" sz="4400" dirty="0">
              <a:latin typeface="Lato" charset="0"/>
              <a:ea typeface="Lato" charset="0"/>
              <a:cs typeface="Lato" charset="0"/>
            </a:endParaRPr>
          </a:p>
        </p:txBody>
      </p:sp>
      <p:sp>
        <p:nvSpPr>
          <p:cNvPr id="3" name="Content Placeholder 2"/>
          <p:cNvSpPr>
            <a:spLocks noGrp="1"/>
          </p:cNvSpPr>
          <p:nvPr>
            <p:ph sz="quarter" idx="11"/>
          </p:nvPr>
        </p:nvSpPr>
        <p:spPr>
          <a:xfrm>
            <a:off x="873512" y="2131003"/>
            <a:ext cx="13671163" cy="9975130"/>
          </a:xfrm>
        </p:spPr>
        <p:txBody>
          <a:bodyPr>
            <a:normAutofit/>
          </a:bodyPr>
          <a:lstStyle/>
          <a:p>
            <a:r>
              <a:rPr lang="en-US" dirty="0" smtClean="0"/>
              <a:t>Continuum solvation: COSMO, SM12</a:t>
            </a:r>
          </a:p>
          <a:p>
            <a:endParaRPr lang="en-US" dirty="0"/>
          </a:p>
          <a:p>
            <a:r>
              <a:rPr lang="en-US" dirty="0"/>
              <a:t>Frozen-Density Embedding (FDE)</a:t>
            </a:r>
          </a:p>
          <a:p>
            <a:pPr lvl="1"/>
            <a:r>
              <a:rPr lang="en-US" dirty="0" smtClean="0"/>
              <a:t>DFT-in-DFT, density response environment</a:t>
            </a:r>
            <a:endParaRPr lang="en-US" dirty="0"/>
          </a:p>
          <a:p>
            <a:pPr lvl="1"/>
            <a:endParaRPr lang="en-US" dirty="0"/>
          </a:p>
          <a:p>
            <a:r>
              <a:rPr lang="en-US" dirty="0" smtClean="0"/>
              <a:t>Multi-layer</a:t>
            </a:r>
          </a:p>
          <a:p>
            <a:pPr lvl="1"/>
            <a:r>
              <a:rPr lang="en-US" dirty="0" smtClean="0"/>
              <a:t>DIM/QM: molecule-nanoparticle (SERS, SEROA)</a:t>
            </a:r>
          </a:p>
          <a:p>
            <a:pPr lvl="1"/>
            <a:r>
              <a:rPr lang="en-US" dirty="0" smtClean="0"/>
              <a:t>QM/MM, QUILD (subtractive, flexible, many layers)</a:t>
            </a:r>
          </a:p>
          <a:p>
            <a:pPr lvl="1"/>
            <a:r>
              <a:rPr lang="en-US" dirty="0" smtClean="0"/>
              <a:t>DRF: polarizable force field </a:t>
            </a:r>
          </a:p>
          <a:p>
            <a:endParaRPr lang="en-US" dirty="0" smtClean="0"/>
          </a:p>
        </p:txBody>
      </p:sp>
    </p:spTree>
    <p:extLst>
      <p:ext uri="{BB962C8B-B14F-4D97-AF65-F5344CB8AC3E}">
        <p14:creationId xmlns:p14="http://schemas.microsoft.com/office/powerpoint/2010/main" val="17379121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a:xfrm>
            <a:off x="0" y="0"/>
            <a:ext cx="24384000" cy="2394857"/>
          </a:xfrm>
        </p:spPr>
        <p:txBody>
          <a:bodyPr>
            <a:noAutofit/>
          </a:bodyPr>
          <a:lstStyle/>
          <a:p>
            <a:pPr eaLnBrk="1" hangingPunct="1"/>
            <a:r>
              <a:rPr lang="en-US" sz="8000" dirty="0" smtClean="0"/>
              <a:t>Electronic couplings + environment with FDE:</a:t>
            </a:r>
            <a:br>
              <a:rPr lang="en-US" sz="8000" dirty="0" smtClean="0"/>
            </a:br>
            <a:r>
              <a:rPr lang="en-US" sz="8000" dirty="0" smtClean="0"/>
              <a:t>charge transfer, </a:t>
            </a:r>
            <a:r>
              <a:rPr lang="en-US" sz="8000" dirty="0" err="1" smtClean="0"/>
              <a:t>exciton</a:t>
            </a:r>
            <a:r>
              <a:rPr lang="en-US" sz="8000" dirty="0" smtClean="0"/>
              <a:t>, charge separation</a:t>
            </a:r>
            <a:endParaRPr lang="ru-RU" sz="8000" dirty="0" smtClean="0"/>
          </a:p>
        </p:txBody>
      </p:sp>
      <p:sp>
        <p:nvSpPr>
          <p:cNvPr id="19" name="TextBox 1"/>
          <p:cNvSpPr txBox="1"/>
          <p:nvPr/>
        </p:nvSpPr>
        <p:spPr>
          <a:xfrm>
            <a:off x="2087335" y="10455693"/>
            <a:ext cx="17809029" cy="1999285"/>
          </a:xfrm>
          <a:prstGeom prst="rect">
            <a:avLst/>
          </a:prstGeom>
          <a:noFill/>
        </p:spPr>
        <p:txBody>
          <a:bodyPr wrap="square" lIns="242590" tIns="121295" rIns="242590" bIns="121295" rtlCol="0">
            <a:spAutoFit/>
          </a:bodyPr>
          <a:lstStyle/>
          <a:p>
            <a:pPr algn="just"/>
            <a:r>
              <a:rPr lang="en-US" sz="3800" dirty="0" err="1" smtClean="0"/>
              <a:t>Pavanello</a:t>
            </a:r>
            <a:r>
              <a:rPr lang="en-US" sz="3800" dirty="0" smtClean="0"/>
              <a:t>/Rutgers &amp; </a:t>
            </a:r>
            <a:r>
              <a:rPr lang="en-US" sz="3800" dirty="0" err="1" smtClean="0"/>
              <a:t>Neugebauer</a:t>
            </a:r>
            <a:r>
              <a:rPr lang="en-US" sz="3800" dirty="0" smtClean="0"/>
              <a:t>/Muenster groups: </a:t>
            </a:r>
            <a:r>
              <a:rPr lang="en-US" sz="3800" i="1" dirty="0" err="1" smtClean="0"/>
              <a:t>Excitons</a:t>
            </a:r>
            <a:r>
              <a:rPr lang="en-US" sz="3800" i="1" dirty="0" smtClean="0"/>
              <a:t>: </a:t>
            </a:r>
            <a:r>
              <a:rPr lang="de-DE" sz="3800" dirty="0" smtClean="0"/>
              <a:t>J. Chem. Phys. </a:t>
            </a:r>
            <a:r>
              <a:rPr lang="de-DE" sz="3800" b="1" dirty="0" smtClean="0"/>
              <a:t>138</a:t>
            </a:r>
            <a:r>
              <a:rPr lang="de-DE" sz="3800" dirty="0" smtClean="0"/>
              <a:t>, 034104 (2013), </a:t>
            </a:r>
            <a:r>
              <a:rPr lang="de-DE" sz="3800" i="1" dirty="0" err="1" smtClean="0"/>
              <a:t>long</a:t>
            </a:r>
            <a:r>
              <a:rPr lang="de-DE" sz="3800" i="1" dirty="0" smtClean="0"/>
              <a:t> </a:t>
            </a:r>
            <a:r>
              <a:rPr lang="de-DE" sz="3800" i="1" dirty="0" err="1" smtClean="0"/>
              <a:t>range</a:t>
            </a:r>
            <a:r>
              <a:rPr lang="de-DE" sz="3800" i="1" dirty="0" smtClean="0"/>
              <a:t> </a:t>
            </a:r>
            <a:r>
              <a:rPr lang="de-DE" sz="3800" i="1" dirty="0" err="1" smtClean="0"/>
              <a:t>charge</a:t>
            </a:r>
            <a:r>
              <a:rPr lang="de-DE" sz="3800" i="1" dirty="0" smtClean="0"/>
              <a:t> </a:t>
            </a:r>
            <a:r>
              <a:rPr lang="de-DE" sz="3800" i="1" dirty="0" err="1" smtClean="0"/>
              <a:t>separation</a:t>
            </a:r>
            <a:r>
              <a:rPr lang="de-DE" sz="3800" dirty="0" smtClean="0"/>
              <a:t>: J. Chem. Phys. </a:t>
            </a:r>
            <a:r>
              <a:rPr lang="de-DE" sz="3800" b="1" dirty="0" smtClean="0"/>
              <a:t>140</a:t>
            </a:r>
            <a:r>
              <a:rPr lang="de-DE" sz="3800" dirty="0" smtClean="0"/>
              <a:t>, </a:t>
            </a:r>
            <a:r>
              <a:rPr lang="de-DE" sz="3800" dirty="0"/>
              <a:t>164103 </a:t>
            </a:r>
            <a:r>
              <a:rPr lang="en-US" sz="3800" dirty="0" smtClean="0"/>
              <a:t>(2014)</a:t>
            </a:r>
            <a:r>
              <a:rPr lang="de-DE" sz="3800" dirty="0" smtClean="0"/>
              <a:t>, </a:t>
            </a:r>
          </a:p>
          <a:p>
            <a:pPr algn="just"/>
            <a:r>
              <a:rPr lang="de-DE" sz="3800" i="1" dirty="0" err="1" smtClean="0"/>
              <a:t>charge</a:t>
            </a:r>
            <a:r>
              <a:rPr lang="de-DE" sz="3800" i="1" dirty="0" smtClean="0"/>
              <a:t> </a:t>
            </a:r>
            <a:r>
              <a:rPr lang="de-DE" sz="3800" i="1" dirty="0" err="1" smtClean="0"/>
              <a:t>transfer</a:t>
            </a:r>
            <a:r>
              <a:rPr lang="de-DE" sz="3800" dirty="0" smtClean="0"/>
              <a:t>: </a:t>
            </a:r>
            <a:r>
              <a:rPr lang="en-US" sz="3800" dirty="0"/>
              <a:t> J. Chem. Theory </a:t>
            </a:r>
            <a:r>
              <a:rPr lang="en-US" sz="3800" dirty="0" err="1"/>
              <a:t>Comput</a:t>
            </a:r>
            <a:r>
              <a:rPr lang="en-US" sz="3800" dirty="0"/>
              <a:t>. 2014, 10, 2546−2556</a:t>
            </a:r>
            <a:endParaRPr lang="de-DE" sz="3800" dirty="0"/>
          </a:p>
        </p:txBody>
      </p:sp>
      <p:pic>
        <p:nvPicPr>
          <p:cNvPr id="4" name="Picture 3" descr="Screen Shot 2014-08-07 at 16.48.5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9568"/>
            <a:ext cx="13544224" cy="5760640"/>
          </a:xfrm>
          <a:prstGeom prst="rect">
            <a:avLst/>
          </a:prstGeom>
        </p:spPr>
      </p:pic>
      <p:pic>
        <p:nvPicPr>
          <p:cNvPr id="31" name="Picture 4"/>
          <p:cNvPicPr>
            <a:picLocks noChangeAspect="1" noChangeArrowheads="1"/>
          </p:cNvPicPr>
          <p:nvPr/>
        </p:nvPicPr>
        <p:blipFill>
          <a:blip r:embed="rId4" cstate="print"/>
          <a:srcRect/>
          <a:stretch>
            <a:fillRect/>
          </a:stretch>
        </p:blipFill>
        <p:spPr bwMode="auto">
          <a:xfrm>
            <a:off x="14122480" y="3257600"/>
            <a:ext cx="10261520" cy="5472608"/>
          </a:xfrm>
          <a:prstGeom prst="rect">
            <a:avLst/>
          </a:prstGeom>
          <a:noFill/>
          <a:ln w="9525">
            <a:noFill/>
            <a:miter lim="800000"/>
            <a:headEnd/>
            <a:tailEnd/>
          </a:ln>
          <a:effectLst/>
        </p:spPr>
      </p:pic>
      <p:sp>
        <p:nvSpPr>
          <p:cNvPr id="36" name="Rectangle 35"/>
          <p:cNvSpPr/>
          <p:nvPr/>
        </p:nvSpPr>
        <p:spPr>
          <a:xfrm>
            <a:off x="478697" y="9098312"/>
            <a:ext cx="23426603" cy="989277"/>
          </a:xfrm>
          <a:prstGeom prst="rect">
            <a:avLst/>
          </a:prstGeom>
        </p:spPr>
        <p:txBody>
          <a:bodyPr wrap="square" lIns="217709" tIns="108855" rIns="217709" bIns="108855">
            <a:spAutoFit/>
          </a:bodyPr>
          <a:lstStyle/>
          <a:p>
            <a:r>
              <a:rPr lang="de-DE" u="sng" dirty="0" smtClean="0"/>
              <a:t>Linear </a:t>
            </a:r>
            <a:r>
              <a:rPr lang="de-DE" u="sng" dirty="0" err="1" smtClean="0"/>
              <a:t>scaling</a:t>
            </a:r>
            <a:r>
              <a:rPr lang="de-DE" dirty="0" smtClean="0"/>
              <a:t>, </a:t>
            </a:r>
            <a:r>
              <a:rPr lang="de-DE" dirty="0" err="1" smtClean="0"/>
              <a:t>environment</a:t>
            </a:r>
            <a:r>
              <a:rPr lang="de-DE" dirty="0" smtClean="0"/>
              <a:t> </a:t>
            </a:r>
            <a:r>
              <a:rPr lang="de-DE" dirty="0" err="1" smtClean="0"/>
              <a:t>response</a:t>
            </a:r>
            <a:r>
              <a:rPr lang="de-DE" dirty="0" smtClean="0"/>
              <a:t>, </a:t>
            </a:r>
            <a:r>
              <a:rPr lang="de-DE" dirty="0" err="1" smtClean="0"/>
              <a:t>constrain</a:t>
            </a:r>
            <a:r>
              <a:rPr lang="de-DE" dirty="0" smtClean="0"/>
              <a:t> </a:t>
            </a:r>
            <a:r>
              <a:rPr lang="de-DE" dirty="0" err="1" smtClean="0"/>
              <a:t>charge</a:t>
            </a:r>
            <a:r>
              <a:rPr lang="de-DE" dirty="0" smtClean="0"/>
              <a:t>, </a:t>
            </a:r>
            <a:r>
              <a:rPr lang="de-DE" dirty="0" err="1" smtClean="0"/>
              <a:t>excitation</a:t>
            </a:r>
            <a:r>
              <a:rPr lang="de-DE" dirty="0" smtClean="0"/>
              <a:t>, </a:t>
            </a:r>
            <a:r>
              <a:rPr lang="de-DE" dirty="0" err="1" smtClean="0"/>
              <a:t>spin</a:t>
            </a:r>
            <a:r>
              <a:rPr lang="de-DE" dirty="0" smtClean="0"/>
              <a:t>, ...</a:t>
            </a:r>
            <a:endParaRPr lang="en-US" dirty="0"/>
          </a:p>
        </p:txBody>
      </p:sp>
    </p:spTree>
    <p:extLst>
      <p:ext uri="{BB962C8B-B14F-4D97-AF65-F5344CB8AC3E}">
        <p14:creationId xmlns:p14="http://schemas.microsoft.com/office/powerpoint/2010/main" val="882326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9298" name="Picture 2" descr="http://www.scm.com/img/guipicts/levels_NiCO4.png"/>
          <p:cNvPicPr>
            <a:picLocks noChangeAspect="1" noChangeArrowheads="1"/>
          </p:cNvPicPr>
          <p:nvPr/>
        </p:nvPicPr>
        <p:blipFill>
          <a:blip r:embed="rId3" cstate="print"/>
          <a:srcRect/>
          <a:stretch>
            <a:fillRect/>
          </a:stretch>
        </p:blipFill>
        <p:spPr bwMode="auto">
          <a:xfrm>
            <a:off x="15117588" y="2487071"/>
            <a:ext cx="8048278" cy="6816400"/>
          </a:xfrm>
          <a:prstGeom prst="rect">
            <a:avLst/>
          </a:prstGeom>
          <a:noFill/>
        </p:spPr>
      </p:pic>
      <p:sp>
        <p:nvSpPr>
          <p:cNvPr id="62466" name="Text Box 2"/>
          <p:cNvSpPr txBox="1">
            <a:spLocks noChangeArrowheads="1"/>
          </p:cNvSpPr>
          <p:nvPr/>
        </p:nvSpPr>
        <p:spPr bwMode="auto">
          <a:xfrm>
            <a:off x="1702230" y="1931967"/>
            <a:ext cx="10169524"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ctr" eaLnBrk="1" hangingPunct="1"/>
            <a:r>
              <a:rPr lang="en-US" sz="7200" dirty="0">
                <a:latin typeface="Lato" charset="0"/>
                <a:ea typeface="Lato" charset="0"/>
                <a:cs typeface="Lato" charset="0"/>
              </a:rPr>
              <a:t>∆</a:t>
            </a:r>
            <a:r>
              <a:rPr lang="en-US" sz="7200" i="1" dirty="0">
                <a:latin typeface="Lato" charset="0"/>
                <a:ea typeface="Lato" charset="0"/>
                <a:cs typeface="Lato" charset="0"/>
              </a:rPr>
              <a:t>E</a:t>
            </a:r>
            <a:r>
              <a:rPr lang="en-US" sz="7200" dirty="0">
                <a:latin typeface="Lato" charset="0"/>
                <a:ea typeface="Lato" charset="0"/>
                <a:cs typeface="Lato" charset="0"/>
              </a:rPr>
              <a:t> = ∆</a:t>
            </a:r>
            <a:r>
              <a:rPr lang="en-US" sz="7200" i="1" dirty="0" err="1">
                <a:latin typeface="Lato" charset="0"/>
                <a:ea typeface="Lato" charset="0"/>
                <a:cs typeface="Lato" charset="0"/>
              </a:rPr>
              <a:t>E</a:t>
            </a:r>
            <a:r>
              <a:rPr lang="en-US" sz="9600" baseline="-25000" dirty="0" err="1">
                <a:latin typeface="Lato" charset="0"/>
                <a:ea typeface="Lato" charset="0"/>
                <a:cs typeface="Lato" charset="0"/>
              </a:rPr>
              <a:t>prep</a:t>
            </a:r>
            <a:r>
              <a:rPr lang="en-US" sz="7200" dirty="0">
                <a:latin typeface="Lato" charset="0"/>
                <a:ea typeface="Lato" charset="0"/>
                <a:cs typeface="Lato" charset="0"/>
              </a:rPr>
              <a:t> + ∆</a:t>
            </a:r>
            <a:r>
              <a:rPr lang="en-US" sz="7200" i="1" dirty="0" err="1">
                <a:latin typeface="Lato" charset="0"/>
                <a:ea typeface="Lato" charset="0"/>
                <a:cs typeface="Lato" charset="0"/>
              </a:rPr>
              <a:t>E</a:t>
            </a:r>
            <a:r>
              <a:rPr lang="en-US" sz="9600" baseline="-25000" dirty="0" err="1">
                <a:latin typeface="Lato" charset="0"/>
                <a:ea typeface="Lato" charset="0"/>
                <a:cs typeface="Lato" charset="0"/>
              </a:rPr>
              <a:t>int</a:t>
            </a:r>
            <a:endParaRPr lang="en-US" sz="7200" dirty="0">
              <a:latin typeface="Lato" charset="0"/>
              <a:ea typeface="Lato" charset="0"/>
              <a:cs typeface="Lato" charset="0"/>
            </a:endParaRPr>
          </a:p>
        </p:txBody>
      </p:sp>
      <p:sp>
        <p:nvSpPr>
          <p:cNvPr id="117763" name="Line 3"/>
          <p:cNvSpPr>
            <a:spLocks noChangeShapeType="1"/>
          </p:cNvSpPr>
          <p:nvPr/>
        </p:nvSpPr>
        <p:spPr bwMode="auto">
          <a:xfrm>
            <a:off x="8972203" y="3501627"/>
            <a:ext cx="0" cy="1463674"/>
          </a:xfrm>
          <a:prstGeom prst="line">
            <a:avLst/>
          </a:prstGeom>
          <a:noFill/>
          <a:ln w="38100">
            <a:solidFill>
              <a:srgbClr val="0000A8"/>
            </a:solidFill>
            <a:round/>
            <a:headEnd/>
            <a:tailEnd type="triangle" w="lg" len="lg"/>
          </a:ln>
          <a:effectLst/>
        </p:spPr>
        <p:txBody>
          <a:bodyPr wrap="none" anchor="ctr"/>
          <a:lstStyle/>
          <a:p>
            <a:pPr>
              <a:defRPr/>
            </a:pPr>
            <a:endParaRPr lang="en-US" sz="10000">
              <a:latin typeface="Times" pitchFamily="-112" charset="0"/>
            </a:endParaRPr>
          </a:p>
        </p:txBody>
      </p:sp>
      <p:sp>
        <p:nvSpPr>
          <p:cNvPr id="62468" name="Text Box 4"/>
          <p:cNvSpPr txBox="1">
            <a:spLocks noChangeArrowheads="1"/>
          </p:cNvSpPr>
          <p:nvPr/>
        </p:nvSpPr>
        <p:spPr bwMode="auto">
          <a:xfrm>
            <a:off x="3048001" y="4998986"/>
            <a:ext cx="1124491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ctr" eaLnBrk="1" hangingPunct="1"/>
            <a:r>
              <a:rPr lang="en-US" sz="7200" dirty="0">
                <a:solidFill>
                  <a:srgbClr val="008000"/>
                </a:solidFill>
                <a:latin typeface="Lato" charset="0"/>
                <a:ea typeface="Lato" charset="0"/>
                <a:cs typeface="Lato" charset="0"/>
              </a:rPr>
              <a:t>∆</a:t>
            </a:r>
            <a:r>
              <a:rPr lang="en-US" sz="7200" i="1" dirty="0" err="1">
                <a:solidFill>
                  <a:srgbClr val="008000"/>
                </a:solidFill>
                <a:latin typeface="Lato" charset="0"/>
                <a:ea typeface="Lato" charset="0"/>
                <a:cs typeface="Lato" charset="0"/>
              </a:rPr>
              <a:t>V</a:t>
            </a:r>
            <a:r>
              <a:rPr lang="en-US" sz="9600" baseline="-25000" dirty="0" err="1">
                <a:solidFill>
                  <a:srgbClr val="008000"/>
                </a:solidFill>
                <a:latin typeface="Lato" charset="0"/>
                <a:ea typeface="Lato" charset="0"/>
                <a:cs typeface="Lato" charset="0"/>
              </a:rPr>
              <a:t>elstat</a:t>
            </a:r>
            <a:r>
              <a:rPr lang="en-US" sz="7200" dirty="0">
                <a:latin typeface="Lato" charset="0"/>
                <a:ea typeface="Lato" charset="0"/>
                <a:cs typeface="Lato" charset="0"/>
              </a:rPr>
              <a:t> + </a:t>
            </a:r>
            <a:r>
              <a:rPr lang="en-US" sz="7200" dirty="0">
                <a:solidFill>
                  <a:srgbClr val="FF0000"/>
                </a:solidFill>
                <a:latin typeface="Lato" charset="0"/>
                <a:ea typeface="Lato" charset="0"/>
                <a:cs typeface="Lato" charset="0"/>
              </a:rPr>
              <a:t>∆</a:t>
            </a:r>
            <a:r>
              <a:rPr lang="en-US" sz="7200" i="1" dirty="0" err="1">
                <a:solidFill>
                  <a:srgbClr val="FF0000"/>
                </a:solidFill>
                <a:latin typeface="Lato" charset="0"/>
                <a:ea typeface="Lato" charset="0"/>
                <a:cs typeface="Lato" charset="0"/>
              </a:rPr>
              <a:t>E</a:t>
            </a:r>
            <a:r>
              <a:rPr lang="en-US" sz="9600" baseline="-25000" dirty="0" err="1">
                <a:solidFill>
                  <a:srgbClr val="FF0000"/>
                </a:solidFill>
                <a:latin typeface="Lato" charset="0"/>
                <a:ea typeface="Lato" charset="0"/>
                <a:cs typeface="Lato" charset="0"/>
              </a:rPr>
              <a:t>Pauli</a:t>
            </a:r>
            <a:r>
              <a:rPr lang="en-US" sz="7200" dirty="0">
                <a:latin typeface="Lato" charset="0"/>
                <a:ea typeface="Lato" charset="0"/>
                <a:cs typeface="Lato" charset="0"/>
              </a:rPr>
              <a:t> + </a:t>
            </a:r>
            <a:r>
              <a:rPr lang="en-US" sz="7200" dirty="0">
                <a:solidFill>
                  <a:srgbClr val="008000"/>
                </a:solidFill>
                <a:latin typeface="Lato" charset="0"/>
                <a:ea typeface="Lato" charset="0"/>
                <a:cs typeface="Lato" charset="0"/>
              </a:rPr>
              <a:t>∆</a:t>
            </a:r>
            <a:r>
              <a:rPr lang="en-US" sz="7200" i="1" dirty="0" err="1">
                <a:solidFill>
                  <a:srgbClr val="008000"/>
                </a:solidFill>
                <a:latin typeface="Lato" charset="0"/>
                <a:ea typeface="Lato" charset="0"/>
                <a:cs typeface="Lato" charset="0"/>
              </a:rPr>
              <a:t>E</a:t>
            </a:r>
            <a:r>
              <a:rPr lang="en-US" sz="9600" baseline="-25000" dirty="0" err="1">
                <a:solidFill>
                  <a:srgbClr val="008000"/>
                </a:solidFill>
                <a:latin typeface="Lato" charset="0"/>
                <a:ea typeface="Lato" charset="0"/>
                <a:cs typeface="Lato" charset="0"/>
              </a:rPr>
              <a:t>oi</a:t>
            </a:r>
            <a:endParaRPr lang="en-US" sz="9600" baseline="-25000" dirty="0">
              <a:solidFill>
                <a:srgbClr val="008000"/>
              </a:solidFill>
              <a:latin typeface="Lato" charset="0"/>
              <a:ea typeface="Lato" charset="0"/>
              <a:cs typeface="Lato" charset="0"/>
            </a:endParaRPr>
          </a:p>
        </p:txBody>
      </p:sp>
      <p:sp>
        <p:nvSpPr>
          <p:cNvPr id="117765" name="Rectangle 5"/>
          <p:cNvSpPr>
            <a:spLocks noGrp="1" noChangeArrowheads="1"/>
          </p:cNvSpPr>
          <p:nvPr>
            <p:ph type="title"/>
          </p:nvPr>
        </p:nvSpPr>
        <p:spPr>
          <a:xfrm>
            <a:off x="0" y="-54768"/>
            <a:ext cx="24384000" cy="2286000"/>
          </a:xfrm>
        </p:spPr>
        <p:txBody>
          <a:bodyPr>
            <a:normAutofit/>
          </a:bodyPr>
          <a:lstStyle/>
          <a:p>
            <a:pPr eaLnBrk="1" hangingPunct="1">
              <a:defRPr/>
            </a:pPr>
            <a:r>
              <a:rPr lang="en-US" dirty="0" smtClean="0"/>
              <a:t>Analysis: Energy decomposition</a:t>
            </a:r>
            <a:endParaRPr lang="en-US" dirty="0"/>
          </a:p>
        </p:txBody>
      </p:sp>
      <p:grpSp>
        <p:nvGrpSpPr>
          <p:cNvPr id="3" name="Group 6"/>
          <p:cNvGrpSpPr>
            <a:grpSpLocks/>
          </p:cNvGrpSpPr>
          <p:nvPr/>
        </p:nvGrpSpPr>
        <p:grpSpPr bwMode="auto">
          <a:xfrm>
            <a:off x="3344268" y="6884886"/>
            <a:ext cx="11122324" cy="1784350"/>
            <a:chOff x="1680" y="2784"/>
            <a:chExt cx="3888" cy="1008"/>
          </a:xfrm>
        </p:grpSpPr>
        <p:pic>
          <p:nvPicPr>
            <p:cNvPr id="6247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8" y="2949"/>
              <a:ext cx="1230" cy="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7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6" y="2784"/>
              <a:ext cx="1230"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74"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0" y="3120"/>
              <a:ext cx="1041" cy="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2471" name="Rectangle 11"/>
          <p:cNvSpPr>
            <a:spLocks noChangeArrowheads="1"/>
          </p:cNvSpPr>
          <p:nvPr/>
        </p:nvSpPr>
        <p:spPr bwMode="auto">
          <a:xfrm>
            <a:off x="961359" y="8491114"/>
            <a:ext cx="600452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3200" i="1" dirty="0">
                <a:latin typeface="Lato" charset="0"/>
                <a:ea typeface="Lato" charset="0"/>
                <a:cs typeface="Lato" charset="0"/>
              </a:rPr>
              <a:t>Rev. </a:t>
            </a:r>
            <a:r>
              <a:rPr lang="en-US" sz="3200" i="1" dirty="0" err="1">
                <a:latin typeface="Lato" charset="0"/>
                <a:ea typeface="Lato" charset="0"/>
                <a:cs typeface="Lato" charset="0"/>
              </a:rPr>
              <a:t>Comput</a:t>
            </a:r>
            <a:r>
              <a:rPr lang="en-US" sz="3200" i="1" dirty="0">
                <a:latin typeface="Lato" charset="0"/>
                <a:ea typeface="Lato" charset="0"/>
                <a:cs typeface="Lato" charset="0"/>
              </a:rPr>
              <a:t>. Chem.</a:t>
            </a:r>
            <a:r>
              <a:rPr lang="en-US" sz="3200" dirty="0">
                <a:latin typeface="Lato" charset="0"/>
                <a:ea typeface="Lato" charset="0"/>
                <a:cs typeface="Lato" charset="0"/>
              </a:rPr>
              <a:t> </a:t>
            </a:r>
            <a:r>
              <a:rPr lang="en-US" sz="3200" b="1" dirty="0">
                <a:latin typeface="Lato" charset="0"/>
                <a:ea typeface="Lato" charset="0"/>
                <a:cs typeface="Lato" charset="0"/>
              </a:rPr>
              <a:t>2000</a:t>
            </a:r>
            <a:r>
              <a:rPr lang="en-US" sz="3200" dirty="0">
                <a:latin typeface="Lato" charset="0"/>
                <a:ea typeface="Lato" charset="0"/>
                <a:cs typeface="Lato" charset="0"/>
              </a:rPr>
              <a:t>, </a:t>
            </a:r>
            <a:r>
              <a:rPr lang="en-US" sz="3200" i="1" dirty="0">
                <a:latin typeface="Lato" charset="0"/>
                <a:ea typeface="Lato" charset="0"/>
                <a:cs typeface="Lato" charset="0"/>
              </a:rPr>
              <a:t>15</a:t>
            </a:r>
            <a:r>
              <a:rPr lang="en-US" sz="3200" dirty="0">
                <a:latin typeface="Lato" charset="0"/>
                <a:ea typeface="Lato" charset="0"/>
                <a:cs typeface="Lato" charset="0"/>
              </a:rPr>
              <a:t>, </a:t>
            </a:r>
            <a:r>
              <a:rPr lang="en-US" sz="3200" dirty="0" smtClean="0">
                <a:latin typeface="Lato" charset="0"/>
                <a:ea typeface="Lato" charset="0"/>
                <a:cs typeface="Lato" charset="0"/>
              </a:rPr>
              <a:t>1</a:t>
            </a:r>
            <a:endParaRPr lang="en-US" sz="3200" dirty="0">
              <a:latin typeface="Lato" charset="0"/>
              <a:ea typeface="Lato" charset="0"/>
              <a:cs typeface="Lato" charset="0"/>
            </a:endParaRPr>
          </a:p>
        </p:txBody>
      </p:sp>
      <p:sp>
        <p:nvSpPr>
          <p:cNvPr id="2" name="TextBox 1"/>
          <p:cNvSpPr txBox="1"/>
          <p:nvPr/>
        </p:nvSpPr>
        <p:spPr>
          <a:xfrm>
            <a:off x="1187880" y="9911036"/>
            <a:ext cx="21990315" cy="2554545"/>
          </a:xfrm>
          <a:prstGeom prst="rect">
            <a:avLst/>
          </a:prstGeom>
          <a:noFill/>
        </p:spPr>
        <p:txBody>
          <a:bodyPr wrap="none" rtlCol="0">
            <a:spAutoFit/>
          </a:bodyPr>
          <a:lstStyle/>
          <a:p>
            <a:pPr algn="l"/>
            <a:r>
              <a:rPr lang="nl-NL" sz="4000" b="1" dirty="0" smtClean="0">
                <a:latin typeface="Lato" charset="0"/>
                <a:ea typeface="Lato" charset="0"/>
                <a:cs typeface="Lato" charset="0"/>
              </a:rPr>
              <a:t>ETS-NOCV: </a:t>
            </a:r>
            <a:r>
              <a:rPr lang="en-US" sz="4000" dirty="0" smtClean="0">
                <a:latin typeface="Lato" charset="0"/>
                <a:ea typeface="Lato" charset="0"/>
                <a:cs typeface="Lato" charset="0"/>
              </a:rPr>
              <a:t>M</a:t>
            </a:r>
            <a:r>
              <a:rPr lang="en-US" sz="4000" dirty="0">
                <a:latin typeface="Lato" charset="0"/>
                <a:ea typeface="Lato" charset="0"/>
                <a:cs typeface="Lato" charset="0"/>
              </a:rPr>
              <a:t>. </a:t>
            </a:r>
            <a:r>
              <a:rPr lang="en-US" sz="4000" dirty="0" err="1">
                <a:latin typeface="Lato" charset="0"/>
                <a:ea typeface="Lato" charset="0"/>
                <a:cs typeface="Lato" charset="0"/>
              </a:rPr>
              <a:t>Mitoraj</a:t>
            </a:r>
            <a:r>
              <a:rPr lang="en-US" sz="4000" dirty="0">
                <a:latin typeface="Lato" charset="0"/>
                <a:ea typeface="Lato" charset="0"/>
                <a:cs typeface="Lato" charset="0"/>
              </a:rPr>
              <a:t>, A. </a:t>
            </a:r>
            <a:r>
              <a:rPr lang="en-US" sz="4000" dirty="0" err="1">
                <a:latin typeface="Lato" charset="0"/>
                <a:ea typeface="Lato" charset="0"/>
                <a:cs typeface="Lato" charset="0"/>
              </a:rPr>
              <a:t>Michalak</a:t>
            </a:r>
            <a:r>
              <a:rPr lang="en-US" sz="4000" dirty="0">
                <a:latin typeface="Lato" charset="0"/>
                <a:ea typeface="Lato" charset="0"/>
                <a:cs typeface="Lato" charset="0"/>
              </a:rPr>
              <a:t> and T. Ziegler, J. Chem. </a:t>
            </a:r>
            <a:r>
              <a:rPr lang="en-US" sz="4000" dirty="0" err="1">
                <a:latin typeface="Lato" charset="0"/>
                <a:ea typeface="Lato" charset="0"/>
                <a:cs typeface="Lato" charset="0"/>
              </a:rPr>
              <a:t>Theor</a:t>
            </a:r>
            <a:r>
              <a:rPr lang="en-US" sz="4000" dirty="0">
                <a:latin typeface="Lato" charset="0"/>
                <a:ea typeface="Lato" charset="0"/>
                <a:cs typeface="Lato" charset="0"/>
              </a:rPr>
              <a:t>. </a:t>
            </a:r>
            <a:r>
              <a:rPr lang="en-US" sz="4000" dirty="0" err="1">
                <a:latin typeface="Lato" charset="0"/>
                <a:ea typeface="Lato" charset="0"/>
                <a:cs typeface="Lato" charset="0"/>
              </a:rPr>
              <a:t>Comput</a:t>
            </a:r>
            <a:r>
              <a:rPr lang="en-US" sz="4000" dirty="0">
                <a:latin typeface="Lato" charset="0"/>
                <a:ea typeface="Lato" charset="0"/>
                <a:cs typeface="Lato" charset="0"/>
              </a:rPr>
              <a:t>.</a:t>
            </a:r>
            <a:r>
              <a:rPr lang="en-US" sz="4000" u="sng" dirty="0">
                <a:latin typeface="Lato" charset="0"/>
                <a:ea typeface="Lato" charset="0"/>
                <a:cs typeface="Lato" charset="0"/>
              </a:rPr>
              <a:t> </a:t>
            </a:r>
            <a:r>
              <a:rPr lang="en-US" sz="4000" b="1" dirty="0">
                <a:latin typeface="Lato" charset="0"/>
                <a:ea typeface="Lato" charset="0"/>
                <a:cs typeface="Lato" charset="0"/>
              </a:rPr>
              <a:t>5</a:t>
            </a:r>
            <a:r>
              <a:rPr lang="en-US" sz="4000" dirty="0">
                <a:latin typeface="Lato" charset="0"/>
                <a:ea typeface="Lato" charset="0"/>
                <a:cs typeface="Lato" charset="0"/>
              </a:rPr>
              <a:t>, 962 (2009</a:t>
            </a:r>
            <a:r>
              <a:rPr lang="en-US" sz="4000" dirty="0" smtClean="0">
                <a:latin typeface="Lato" charset="0"/>
                <a:ea typeface="Lato" charset="0"/>
                <a:cs typeface="Lato" charset="0"/>
              </a:rPr>
              <a:t>)</a:t>
            </a:r>
          </a:p>
          <a:p>
            <a:pPr algn="l"/>
            <a:r>
              <a:rPr lang="en-US" sz="4000" dirty="0" smtClean="0">
                <a:latin typeface="Lato" charset="0"/>
                <a:ea typeface="Lato" charset="0"/>
                <a:cs typeface="Lato" charset="0"/>
              </a:rPr>
              <a:t>- charge transfer between fragments (orbital interactions)</a:t>
            </a:r>
          </a:p>
          <a:p>
            <a:pPr algn="l"/>
            <a:endParaRPr lang="en-US" sz="4000" dirty="0" smtClean="0">
              <a:latin typeface="Lato" charset="0"/>
              <a:ea typeface="Lato" charset="0"/>
              <a:cs typeface="Lato" charset="0"/>
            </a:endParaRPr>
          </a:p>
          <a:p>
            <a:pPr algn="l"/>
            <a:r>
              <a:rPr lang="en-US" sz="4000" b="1" dirty="0" smtClean="0">
                <a:latin typeface="Lato" charset="0"/>
                <a:ea typeface="Lato" charset="0"/>
                <a:cs typeface="Lato" charset="0"/>
              </a:rPr>
              <a:t>Periodic Energy decomposition</a:t>
            </a:r>
            <a:r>
              <a:rPr lang="en-US" sz="4000" dirty="0" smtClean="0">
                <a:latin typeface="Lato" charset="0"/>
                <a:ea typeface="Lato" charset="0"/>
                <a:cs typeface="Lato" charset="0"/>
              </a:rPr>
              <a:t>: M. </a:t>
            </a:r>
            <a:r>
              <a:rPr lang="en-US" sz="4000" dirty="0" err="1" smtClean="0">
                <a:latin typeface="Lato" charset="0"/>
                <a:ea typeface="Lato" charset="0"/>
                <a:cs typeface="Lato" charset="0"/>
              </a:rPr>
              <a:t>Raupach</a:t>
            </a:r>
            <a:r>
              <a:rPr lang="en-US" sz="4000" dirty="0" smtClean="0">
                <a:latin typeface="Lato" charset="0"/>
                <a:ea typeface="Lato" charset="0"/>
                <a:cs typeface="Lato" charset="0"/>
              </a:rPr>
              <a:t> and M. Tonner, </a:t>
            </a:r>
            <a:r>
              <a:rPr lang="is-IS" sz="4000" dirty="0">
                <a:latin typeface="Lato" charset="0"/>
                <a:ea typeface="Lato" charset="0"/>
                <a:cs typeface="Lato" charset="0"/>
                <a:hlinkClick r:id="rId7"/>
              </a:rPr>
              <a:t>J. Chem. Phys. </a:t>
            </a:r>
            <a:r>
              <a:rPr lang="is-IS" sz="4000" b="1" dirty="0">
                <a:latin typeface="Lato" charset="0"/>
                <a:ea typeface="Lato" charset="0"/>
                <a:cs typeface="Lato" charset="0"/>
                <a:hlinkClick r:id="rId7"/>
              </a:rPr>
              <a:t>142</a:t>
            </a:r>
            <a:r>
              <a:rPr lang="is-IS" sz="4000" dirty="0">
                <a:latin typeface="Lato" charset="0"/>
                <a:ea typeface="Lato" charset="0"/>
                <a:cs typeface="Lato" charset="0"/>
                <a:hlinkClick r:id="rId7"/>
              </a:rPr>
              <a:t>, 194105 (</a:t>
            </a:r>
            <a:r>
              <a:rPr lang="is-IS" sz="4000" dirty="0" smtClean="0">
                <a:latin typeface="Lato" charset="0"/>
                <a:ea typeface="Lato" charset="0"/>
                <a:cs typeface="Lato" charset="0"/>
                <a:hlinkClick r:id="rId7"/>
              </a:rPr>
              <a:t>2015)</a:t>
            </a:r>
            <a:endParaRPr lang="en-US" sz="4000" dirty="0">
              <a:latin typeface="Lato" charset="0"/>
              <a:ea typeface="Lato" charset="0"/>
              <a:cs typeface="Lato" charset="0"/>
            </a:endParaRPr>
          </a:p>
        </p:txBody>
      </p:sp>
    </p:spTree>
    <p:extLst>
      <p:ext uri="{BB962C8B-B14F-4D97-AF65-F5344CB8AC3E}">
        <p14:creationId xmlns:p14="http://schemas.microsoft.com/office/powerpoint/2010/main" val="873809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Box 4"/>
          <p:cNvSpPr txBox="1">
            <a:spLocks noChangeArrowheads="1"/>
          </p:cNvSpPr>
          <p:nvPr/>
        </p:nvSpPr>
        <p:spPr bwMode="auto">
          <a:xfrm>
            <a:off x="3048000" y="0"/>
            <a:ext cx="18288000" cy="107721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eaLnBrk="1" hangingPunct="1"/>
            <a:endParaRPr lang="nl-NL" sz="6400"/>
          </a:p>
        </p:txBody>
      </p:sp>
      <p:sp>
        <p:nvSpPr>
          <p:cNvPr id="30725" name="Title 10"/>
          <p:cNvSpPr>
            <a:spLocks noGrp="1"/>
          </p:cNvSpPr>
          <p:nvPr>
            <p:ph type="title"/>
          </p:nvPr>
        </p:nvSpPr>
        <p:spPr>
          <a:xfrm>
            <a:off x="0" y="0"/>
            <a:ext cx="24384000" cy="1384300"/>
          </a:xfrm>
        </p:spPr>
        <p:txBody>
          <a:bodyPr>
            <a:noAutofit/>
          </a:bodyPr>
          <a:lstStyle/>
          <a:p>
            <a:r>
              <a:rPr lang="nl-NL" sz="8000" dirty="0" err="1" smtClean="0"/>
              <a:t>Catalyst</a:t>
            </a:r>
            <a:r>
              <a:rPr lang="nl-NL" sz="8000" dirty="0" smtClean="0"/>
              <a:t> </a:t>
            </a:r>
            <a:r>
              <a:rPr lang="nl-NL" sz="8000" dirty="0" err="1" smtClean="0"/>
              <a:t>natural</a:t>
            </a:r>
            <a:r>
              <a:rPr lang="nl-NL" sz="8000" dirty="0" smtClean="0"/>
              <a:t> </a:t>
            </a:r>
            <a:r>
              <a:rPr lang="nl-NL" sz="8000" dirty="0" err="1" smtClean="0"/>
              <a:t>selection</a:t>
            </a:r>
            <a:r>
              <a:rPr lang="nl-NL" sz="8000" dirty="0" smtClean="0"/>
              <a:t>: </a:t>
            </a:r>
            <a:r>
              <a:rPr lang="nl-NL" sz="8000" dirty="0"/>
              <a:t>survival of the weakest</a:t>
            </a:r>
            <a:endParaRPr lang="en-US" sz="8000" dirty="0"/>
          </a:p>
        </p:txBody>
      </p:sp>
      <p:pic>
        <p:nvPicPr>
          <p:cNvPr id="1554439" name="Picture 7" descr="C:\Desktop\figure1a.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838794" y="3578901"/>
            <a:ext cx="13983170" cy="8108274"/>
          </a:xfrm>
          <a:prstGeom prst="rect">
            <a:avLst/>
          </a:prstGeom>
          <a:noFill/>
        </p:spPr>
      </p:pic>
      <p:sp>
        <p:nvSpPr>
          <p:cNvPr id="29" name="Rectangle 28"/>
          <p:cNvSpPr/>
          <p:nvPr/>
        </p:nvSpPr>
        <p:spPr>
          <a:xfrm>
            <a:off x="542925" y="2066243"/>
            <a:ext cx="10777092" cy="4832092"/>
          </a:xfrm>
          <a:prstGeom prst="rect">
            <a:avLst/>
          </a:prstGeom>
        </p:spPr>
        <p:txBody>
          <a:bodyPr wrap="square">
            <a:spAutoFit/>
          </a:bodyPr>
          <a:lstStyle/>
          <a:p>
            <a:pPr algn="l"/>
            <a:r>
              <a:rPr lang="en-US" sz="4400" u="sng" dirty="0">
                <a:latin typeface="Lato" charset="0"/>
                <a:ea typeface="Lato" charset="0"/>
                <a:cs typeface="Lato" charset="0"/>
              </a:rPr>
              <a:t>Bonding energy </a:t>
            </a:r>
            <a:r>
              <a:rPr lang="en-US" sz="4400" u="sng" dirty="0" smtClean="0">
                <a:latin typeface="Lato" charset="0"/>
                <a:ea typeface="Lato" charset="0"/>
                <a:cs typeface="Lato" charset="0"/>
              </a:rPr>
              <a:t>analysis</a:t>
            </a:r>
            <a:r>
              <a:rPr lang="en-US" sz="4400" dirty="0" smtClean="0">
                <a:latin typeface="Lato" charset="0"/>
                <a:ea typeface="Lato" charset="0"/>
                <a:cs typeface="Lato" charset="0"/>
              </a:rPr>
              <a:t> </a:t>
            </a:r>
            <a:r>
              <a:rPr lang="en-US" sz="4400" dirty="0" err="1" smtClean="0">
                <a:latin typeface="Lato" charset="0"/>
                <a:ea typeface="Lato" charset="0"/>
                <a:cs typeface="Lato" charset="0"/>
              </a:rPr>
              <a:t>dppe</a:t>
            </a:r>
            <a:r>
              <a:rPr lang="en-US" sz="4400" dirty="0" smtClean="0">
                <a:latin typeface="Lato" charset="0"/>
                <a:ea typeface="Lato" charset="0"/>
                <a:cs typeface="Lato" charset="0"/>
              </a:rPr>
              <a:t> </a:t>
            </a:r>
            <a:r>
              <a:rPr lang="en-US" sz="4400" dirty="0">
                <a:latin typeface="Lato" charset="0"/>
                <a:ea typeface="Lato" charset="0"/>
                <a:cs typeface="Lato" charset="0"/>
              </a:rPr>
              <a:t>→ </a:t>
            </a:r>
            <a:r>
              <a:rPr lang="en-US" sz="4400" dirty="0" err="1">
                <a:latin typeface="Lato" charset="0"/>
                <a:ea typeface="Lato" charset="0"/>
                <a:cs typeface="Lato" charset="0"/>
              </a:rPr>
              <a:t>dppb</a:t>
            </a:r>
            <a:r>
              <a:rPr lang="en-US" sz="4400" dirty="0">
                <a:latin typeface="Lato" charset="0"/>
                <a:ea typeface="Lato" charset="0"/>
                <a:cs typeface="Lato" charset="0"/>
              </a:rPr>
              <a:t> </a:t>
            </a:r>
            <a:endParaRPr lang="en-US" sz="4400" dirty="0" smtClean="0">
              <a:latin typeface="Lato" charset="0"/>
              <a:ea typeface="Lato" charset="0"/>
              <a:cs typeface="Lato" charset="0"/>
            </a:endParaRPr>
          </a:p>
          <a:p>
            <a:pPr marL="571500" indent="-571500" algn="l">
              <a:buFont typeface="Arial" charset="0"/>
              <a:buChar char="•"/>
            </a:pPr>
            <a:r>
              <a:rPr lang="en-US" sz="4400" dirty="0" smtClean="0">
                <a:latin typeface="Lato" charset="0"/>
                <a:ea typeface="Lato" charset="0"/>
                <a:cs typeface="Lato" charset="0"/>
              </a:rPr>
              <a:t>increased </a:t>
            </a:r>
            <a:r>
              <a:rPr lang="en-US" sz="4400" dirty="0">
                <a:latin typeface="Lato" charset="0"/>
                <a:ea typeface="Lato" charset="0"/>
                <a:cs typeface="Lato" charset="0"/>
              </a:rPr>
              <a:t>bite </a:t>
            </a:r>
            <a:r>
              <a:rPr lang="en-US" sz="4400" dirty="0" smtClean="0">
                <a:latin typeface="Lato" charset="0"/>
                <a:ea typeface="Lato" charset="0"/>
                <a:cs typeface="Lato" charset="0"/>
              </a:rPr>
              <a:t>angle </a:t>
            </a:r>
            <a:endParaRPr lang="en-US" sz="4400" dirty="0">
              <a:latin typeface="Lato" charset="0"/>
              <a:ea typeface="Lato" charset="0"/>
              <a:cs typeface="Lato" charset="0"/>
            </a:endParaRPr>
          </a:p>
          <a:p>
            <a:pPr marL="571500" indent="-571500" algn="l">
              <a:buFont typeface="Arial" charset="0"/>
              <a:buChar char="•"/>
            </a:pPr>
            <a:r>
              <a:rPr lang="en-US" sz="4400" dirty="0">
                <a:latin typeface="Lato" charset="0"/>
                <a:ea typeface="Lato" charset="0"/>
                <a:cs typeface="Lato" charset="0"/>
              </a:rPr>
              <a:t>improved electronic </a:t>
            </a:r>
            <a:r>
              <a:rPr lang="en-US" sz="4400" dirty="0" smtClean="0">
                <a:latin typeface="Lato" charset="0"/>
                <a:ea typeface="Lato" charset="0"/>
                <a:cs typeface="Lato" charset="0"/>
              </a:rPr>
              <a:t>interaction</a:t>
            </a:r>
          </a:p>
          <a:p>
            <a:pPr marL="571500" indent="-571500" algn="l">
              <a:buFont typeface="Arial" charset="0"/>
              <a:buChar char="•"/>
            </a:pPr>
            <a:r>
              <a:rPr lang="en-US" sz="4400" dirty="0" smtClean="0">
                <a:latin typeface="Lato" charset="0"/>
                <a:ea typeface="Lato" charset="0"/>
                <a:cs typeface="Lato" charset="0"/>
              </a:rPr>
              <a:t>larger repulsive strain</a:t>
            </a:r>
          </a:p>
          <a:p>
            <a:pPr marL="571500" indent="-571500" algn="l">
              <a:buFont typeface="Arial" charset="0"/>
              <a:buChar char="•"/>
            </a:pPr>
            <a:r>
              <a:rPr lang="en-US" sz="4400" dirty="0" err="1" smtClean="0">
                <a:latin typeface="Lato" charset="0"/>
                <a:ea typeface="Lato" charset="0"/>
                <a:cs typeface="Lato" charset="0"/>
              </a:rPr>
              <a:t>dbbp</a:t>
            </a:r>
            <a:r>
              <a:rPr lang="en-US" sz="4400" dirty="0" smtClean="0">
                <a:latin typeface="Lato" charset="0"/>
                <a:ea typeface="Lato" charset="0"/>
                <a:cs typeface="Lato" charset="0"/>
              </a:rPr>
              <a:t> most destabilized =&gt; best cat.</a:t>
            </a:r>
          </a:p>
          <a:p>
            <a:pPr marL="571500" indent="-571500" algn="l">
              <a:buFont typeface="Arial" charset="0"/>
              <a:buChar char="•"/>
            </a:pPr>
            <a:endParaRPr lang="en-US" sz="4400" dirty="0" smtClean="0">
              <a:latin typeface="Lato" charset="0"/>
              <a:ea typeface="Lato" charset="0"/>
              <a:cs typeface="Lato" charset="0"/>
            </a:endParaRPr>
          </a:p>
          <a:p>
            <a:pPr marL="571500" indent="-571500" algn="l">
              <a:buFont typeface="Arial" charset="0"/>
              <a:buChar char="•"/>
            </a:pPr>
            <a:endParaRPr lang="en-US" sz="4400" dirty="0">
              <a:latin typeface="Lato" charset="0"/>
              <a:ea typeface="Lato" charset="0"/>
              <a:cs typeface="Lato" charset="0"/>
            </a:endParaRPr>
          </a:p>
        </p:txBody>
      </p:sp>
      <p:sp>
        <p:nvSpPr>
          <p:cNvPr id="2" name="Rectangle 1"/>
          <p:cNvSpPr/>
          <p:nvPr/>
        </p:nvSpPr>
        <p:spPr>
          <a:xfrm>
            <a:off x="266699" y="10994677"/>
            <a:ext cx="12592051" cy="1384995"/>
          </a:xfrm>
          <a:prstGeom prst="rect">
            <a:avLst/>
          </a:prstGeom>
        </p:spPr>
        <p:txBody>
          <a:bodyPr wrap="square">
            <a:spAutoFit/>
          </a:bodyPr>
          <a:lstStyle/>
          <a:p>
            <a:pPr algn="l"/>
            <a:r>
              <a:rPr lang="en-US" sz="2800" dirty="0">
                <a:solidFill>
                  <a:srgbClr val="707070"/>
                </a:solidFill>
                <a:latin typeface="Lato" charset="0"/>
              </a:rPr>
              <a:t>J. </a:t>
            </a:r>
            <a:r>
              <a:rPr lang="en-US" sz="2800" dirty="0" err="1">
                <a:solidFill>
                  <a:srgbClr val="707070"/>
                </a:solidFill>
                <a:latin typeface="Lato" charset="0"/>
              </a:rPr>
              <a:t>Wassenaar</a:t>
            </a:r>
            <a:r>
              <a:rPr lang="en-US" sz="2800" dirty="0">
                <a:solidFill>
                  <a:srgbClr val="707070"/>
                </a:solidFill>
                <a:latin typeface="Lato" charset="0"/>
              </a:rPr>
              <a:t>, E. Jansen, W.-J. van Zeist, F. M. </a:t>
            </a:r>
            <a:r>
              <a:rPr lang="en-US" sz="2800" dirty="0" err="1">
                <a:solidFill>
                  <a:srgbClr val="707070"/>
                </a:solidFill>
                <a:latin typeface="Lato" charset="0"/>
              </a:rPr>
              <a:t>Bickelhaupt</a:t>
            </a:r>
            <a:r>
              <a:rPr lang="en-US" sz="2800" dirty="0">
                <a:solidFill>
                  <a:srgbClr val="707070"/>
                </a:solidFill>
                <a:latin typeface="Lato" charset="0"/>
              </a:rPr>
              <a:t>, M. A. </a:t>
            </a:r>
            <a:r>
              <a:rPr lang="en-US" sz="2800" dirty="0" err="1">
                <a:solidFill>
                  <a:srgbClr val="707070"/>
                </a:solidFill>
                <a:latin typeface="Lato" charset="0"/>
              </a:rPr>
              <a:t>Siegler</a:t>
            </a:r>
            <a:r>
              <a:rPr lang="en-US" sz="2800" dirty="0">
                <a:solidFill>
                  <a:srgbClr val="707070"/>
                </a:solidFill>
                <a:latin typeface="Lato" charset="0"/>
              </a:rPr>
              <a:t>, A. L. </a:t>
            </a:r>
            <a:r>
              <a:rPr lang="en-US" sz="2800" dirty="0" err="1">
                <a:solidFill>
                  <a:srgbClr val="707070"/>
                </a:solidFill>
                <a:latin typeface="Lato" charset="0"/>
              </a:rPr>
              <a:t>Spek</a:t>
            </a:r>
            <a:r>
              <a:rPr lang="en-US" sz="2800" dirty="0">
                <a:solidFill>
                  <a:srgbClr val="707070"/>
                </a:solidFill>
                <a:latin typeface="Lato" charset="0"/>
              </a:rPr>
              <a:t>, and J. N. H. Reek </a:t>
            </a:r>
            <a:r>
              <a:rPr lang="en-US" sz="2800" b="1" i="1" dirty="0">
                <a:solidFill>
                  <a:srgbClr val="707070"/>
                </a:solidFill>
                <a:latin typeface="Lato" charset="0"/>
              </a:rPr>
              <a:t>Catalyst selection based on intermediate stability measured by mass spectrometry.</a:t>
            </a:r>
            <a:r>
              <a:rPr lang="en-US" sz="2800" dirty="0">
                <a:solidFill>
                  <a:srgbClr val="707070"/>
                </a:solidFill>
                <a:latin typeface="Lato" charset="0"/>
              </a:rPr>
              <a:t> </a:t>
            </a:r>
            <a:r>
              <a:rPr lang="en-US" sz="2800" dirty="0">
                <a:solidFill>
                  <a:srgbClr val="FF931E"/>
                </a:solidFill>
                <a:latin typeface="Lato" charset="0"/>
                <a:hlinkClick r:id="rId4"/>
              </a:rPr>
              <a:t>Nature Chem. 2, 417 (2010)</a:t>
            </a:r>
            <a:endParaRPr lang="en-US" sz="2800" dirty="0"/>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9" t="20942" r="-9" b="17589"/>
          <a:stretch/>
        </p:blipFill>
        <p:spPr>
          <a:xfrm>
            <a:off x="1457325" y="6305572"/>
            <a:ext cx="7600950" cy="4382023"/>
          </a:xfrm>
          <a:prstGeom prst="rect">
            <a:avLst/>
          </a:prstGeom>
        </p:spPr>
      </p:pic>
      <p:cxnSp>
        <p:nvCxnSpPr>
          <p:cNvPr id="5" name="Straight Arrow Connector 4"/>
          <p:cNvCxnSpPr/>
          <p:nvPr/>
        </p:nvCxnSpPr>
        <p:spPr>
          <a:xfrm flipH="1">
            <a:off x="9058275" y="9429750"/>
            <a:ext cx="5372100" cy="57150"/>
          </a:xfrm>
          <a:prstGeom prst="straightConnector1">
            <a:avLst/>
          </a:prstGeom>
          <a:noFill/>
          <a:ln w="63500" cap="flat">
            <a:solidFill>
              <a:srgbClr val="000000"/>
            </a:solidFill>
            <a:prstDash val="solid"/>
            <a:miter lim="400000"/>
            <a:tailEnd type="triangle" w="lg" len="me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807344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3512" y="0"/>
            <a:ext cx="22636976" cy="1771074"/>
          </a:xfrm>
        </p:spPr>
        <p:txBody>
          <a:bodyPr>
            <a:normAutofit fontScale="90000"/>
          </a:bodyPr>
          <a:lstStyle/>
          <a:p>
            <a:r>
              <a:rPr lang="en-US" dirty="0" smtClean="0"/>
              <a:t>BAND: Periodic DFT</a:t>
            </a:r>
            <a:endParaRPr lang="en-US" dirty="0"/>
          </a:p>
        </p:txBody>
      </p:sp>
      <p:pic>
        <p:nvPicPr>
          <p:cNvPr id="9" name="Picture 8"/>
          <p:cNvPicPr>
            <a:picLocks noChangeAspect="1"/>
          </p:cNvPicPr>
          <p:nvPr/>
        </p:nvPicPr>
        <p:blipFill>
          <a:blip r:embed="rId2" cstate="print"/>
          <a:stretch>
            <a:fillRect/>
          </a:stretch>
        </p:blipFill>
        <p:spPr>
          <a:xfrm>
            <a:off x="6742924" y="3729559"/>
            <a:ext cx="5878917" cy="5336008"/>
          </a:xfrm>
          <a:prstGeom prst="rect">
            <a:avLst/>
          </a:prstGeom>
        </p:spPr>
      </p:pic>
      <p:pic>
        <p:nvPicPr>
          <p:cNvPr id="10" name="Picture 3"/>
          <p:cNvPicPr>
            <a:picLocks noChangeAspect="1" noChangeArrowheads="1"/>
          </p:cNvPicPr>
          <p:nvPr/>
        </p:nvPicPr>
        <p:blipFill>
          <a:blip r:embed="rId3" cstate="print"/>
          <a:srcRect l="12432" t="17515" r="4781" b="9553"/>
          <a:stretch>
            <a:fillRect/>
          </a:stretch>
        </p:blipFill>
        <p:spPr bwMode="auto">
          <a:xfrm>
            <a:off x="12621841" y="3711039"/>
            <a:ext cx="10888647" cy="5761056"/>
          </a:xfrm>
          <a:prstGeom prst="rect">
            <a:avLst/>
          </a:prstGeom>
          <a:noFill/>
          <a:ln w="9525">
            <a:noFill/>
            <a:miter lim="800000"/>
            <a:headEnd/>
            <a:tailEnd/>
          </a:ln>
          <a:effectLst/>
        </p:spPr>
      </p:pic>
      <p:sp>
        <p:nvSpPr>
          <p:cNvPr id="7" name="Rectangle 6"/>
          <p:cNvSpPr/>
          <p:nvPr/>
        </p:nvSpPr>
        <p:spPr>
          <a:xfrm>
            <a:off x="7632313" y="9609348"/>
            <a:ext cx="12192000" cy="1569660"/>
          </a:xfrm>
          <a:prstGeom prst="rect">
            <a:avLst/>
          </a:prstGeom>
        </p:spPr>
        <p:txBody>
          <a:bodyPr>
            <a:spAutoFit/>
          </a:bodyPr>
          <a:lstStyle/>
          <a:p>
            <a:pPr eaLnBrk="1" hangingPunct="1"/>
            <a:r>
              <a:rPr lang="en-US" sz="4800" dirty="0">
                <a:latin typeface="Lato" charset="0"/>
                <a:ea typeface="Lato" charset="0"/>
                <a:cs typeface="Lato" charset="0"/>
              </a:rPr>
              <a:t>Proper 2D surfaces: </a:t>
            </a:r>
          </a:p>
          <a:p>
            <a:pPr eaLnBrk="1" hangingPunct="1"/>
            <a:r>
              <a:rPr lang="en-US" sz="4800" dirty="0">
                <a:latin typeface="Lato" charset="0"/>
                <a:ea typeface="Lato" charset="0"/>
                <a:cs typeface="Lato" charset="0"/>
              </a:rPr>
              <a:t>supported catalysts, homogeneous E fields </a:t>
            </a:r>
          </a:p>
        </p:txBody>
      </p:sp>
      <p:sp>
        <p:nvSpPr>
          <p:cNvPr id="13" name="Rectangle 12"/>
          <p:cNvSpPr/>
          <p:nvPr/>
        </p:nvSpPr>
        <p:spPr>
          <a:xfrm>
            <a:off x="285749" y="9472095"/>
            <a:ext cx="6206359" cy="830997"/>
          </a:xfrm>
          <a:prstGeom prst="rect">
            <a:avLst/>
          </a:prstGeom>
        </p:spPr>
        <p:txBody>
          <a:bodyPr wrap="square">
            <a:spAutoFit/>
          </a:bodyPr>
          <a:lstStyle/>
          <a:p>
            <a:pPr eaLnBrk="1" hangingPunct="1"/>
            <a:r>
              <a:rPr lang="en-US" sz="4800" dirty="0" smtClean="0">
                <a:latin typeface="Lato" charset="0"/>
                <a:ea typeface="Lato" charset="0"/>
                <a:cs typeface="Lato" charset="0"/>
              </a:rPr>
              <a:t>Spectra </a:t>
            </a:r>
            <a:r>
              <a:rPr lang="en-US" sz="4800" smtClean="0">
                <a:latin typeface="Lato" charset="0"/>
                <a:ea typeface="Lato" charset="0"/>
                <a:cs typeface="Lato" charset="0"/>
              </a:rPr>
              <a:t>&amp; analysis</a:t>
            </a:r>
            <a:endParaRPr lang="en-US" sz="4800" dirty="0">
              <a:latin typeface="Lato" charset="0"/>
              <a:ea typeface="Lato" charset="0"/>
              <a:cs typeface="Lato" charset="0"/>
            </a:endParaRPr>
          </a:p>
        </p:txBody>
      </p:sp>
      <p:grpSp>
        <p:nvGrpSpPr>
          <p:cNvPr id="8" name="Group 7"/>
          <p:cNvGrpSpPr>
            <a:grpSpLocks/>
          </p:cNvGrpSpPr>
          <p:nvPr/>
        </p:nvGrpSpPr>
        <p:grpSpPr bwMode="auto">
          <a:xfrm>
            <a:off x="1041949" y="3458487"/>
            <a:ext cx="4693957" cy="5533376"/>
            <a:chOff x="0" y="-323"/>
            <a:chExt cx="3311" cy="3900"/>
          </a:xfrm>
        </p:grpSpPr>
        <p:pic>
          <p:nvPicPr>
            <p:cNvPr id="1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
              <a:ext cx="3311" cy="3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4" name="Rectangle 9"/>
            <p:cNvSpPr>
              <a:spLocks/>
            </p:cNvSpPr>
            <p:nvPr/>
          </p:nvSpPr>
          <p:spPr bwMode="auto">
            <a:xfrm>
              <a:off x="284" y="-323"/>
              <a:ext cx="2744"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57799" bIns="0">
              <a:spAutoFit/>
            </a:bodyPr>
            <a:lstStyle/>
            <a:p>
              <a:pPr marL="39688"/>
              <a:r>
                <a:rPr lang="en-US" sz="4000" dirty="0" smtClean="0">
                  <a:latin typeface="Lato" charset="0"/>
                  <a:ea typeface="Lato" charset="0"/>
                  <a:cs typeface="Lato" charset="0"/>
                </a:rPr>
                <a:t>LDOS at bias </a:t>
              </a:r>
              <a:r>
                <a:rPr lang="en-US" sz="4000" dirty="0">
                  <a:latin typeface="Lato" charset="0"/>
                  <a:ea typeface="Lato" charset="0"/>
                  <a:cs typeface="Lato" charset="0"/>
                </a:rPr>
                <a:t>= 0</a:t>
              </a:r>
            </a:p>
          </p:txBody>
        </p:sp>
      </p:grpSp>
    </p:spTree>
    <p:extLst>
      <p:ext uri="{BB962C8B-B14F-4D97-AF65-F5344CB8AC3E}">
        <p14:creationId xmlns:p14="http://schemas.microsoft.com/office/powerpoint/2010/main" val="289335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9707" y="1971674"/>
            <a:ext cx="10524853" cy="7058026"/>
          </a:xfrm>
          <a:prstGeom prst="rect">
            <a:avLst/>
          </a:prstGeom>
        </p:spPr>
      </p:pic>
      <p:sp>
        <p:nvSpPr>
          <p:cNvPr id="84994" name="Title 1"/>
          <p:cNvSpPr>
            <a:spLocks noGrp="1"/>
          </p:cNvSpPr>
          <p:nvPr>
            <p:ph type="title"/>
          </p:nvPr>
        </p:nvSpPr>
        <p:spPr>
          <a:xfrm>
            <a:off x="0" y="609600"/>
            <a:ext cx="24384000" cy="1828800"/>
          </a:xfrm>
        </p:spPr>
        <p:txBody>
          <a:bodyPr>
            <a:normAutofit fontScale="90000"/>
          </a:bodyPr>
          <a:lstStyle/>
          <a:p>
            <a:pPr eaLnBrk="1" hangingPunct="1"/>
            <a:r>
              <a:rPr lang="en-US" dirty="0">
                <a:solidFill>
                  <a:srgbClr val="FF941E"/>
                </a:solidFill>
              </a:rPr>
              <a:t>BAND vs. Plane Wave codes</a:t>
            </a:r>
            <a:r>
              <a:rPr lang="en-US" sz="8000" dirty="0">
                <a:solidFill>
                  <a:schemeClr val="accent2"/>
                </a:solidFill>
              </a:rPr>
              <a:t/>
            </a:r>
            <a:br>
              <a:rPr lang="en-US" sz="8000" dirty="0">
                <a:solidFill>
                  <a:schemeClr val="accent2"/>
                </a:solidFill>
              </a:rPr>
            </a:br>
            <a:endParaRPr lang="en-US" sz="8000" dirty="0">
              <a:solidFill>
                <a:schemeClr val="accent2"/>
              </a:solidFill>
            </a:endParaRPr>
          </a:p>
        </p:txBody>
      </p:sp>
      <p:sp>
        <p:nvSpPr>
          <p:cNvPr id="84995" name="Content Placeholder 2"/>
          <p:cNvSpPr>
            <a:spLocks noGrp="1"/>
          </p:cNvSpPr>
          <p:nvPr>
            <p:ph idx="1"/>
          </p:nvPr>
        </p:nvSpPr>
        <p:spPr>
          <a:xfrm>
            <a:off x="1400175" y="1971674"/>
            <a:ext cx="18087083" cy="10429876"/>
          </a:xfrm>
        </p:spPr>
        <p:txBody>
          <a:bodyPr>
            <a:normAutofit fontScale="92500" lnSpcReduction="20000"/>
          </a:bodyPr>
          <a:lstStyle/>
          <a:p>
            <a:pPr eaLnBrk="1" hangingPunct="1"/>
            <a:r>
              <a:rPr lang="en-US" sz="4800" dirty="0"/>
              <a:t>Atom centered basis functions, STO or NAO</a:t>
            </a:r>
          </a:p>
          <a:p>
            <a:pPr lvl="1" eaLnBrk="1" hangingPunct="1"/>
            <a:r>
              <a:rPr lang="en-US" sz="4400" dirty="0"/>
              <a:t>Compare cluster with periodic</a:t>
            </a:r>
          </a:p>
          <a:p>
            <a:pPr lvl="1" eaLnBrk="1" hangingPunct="1"/>
            <a:r>
              <a:rPr lang="en-US" sz="4400" dirty="0"/>
              <a:t>No </a:t>
            </a:r>
            <a:r>
              <a:rPr lang="en-US" sz="4400" dirty="0" err="1" smtClean="0"/>
              <a:t>pseudopotentials</a:t>
            </a:r>
            <a:endParaRPr lang="en-US" sz="4400" dirty="0" smtClean="0"/>
          </a:p>
          <a:p>
            <a:pPr lvl="1" eaLnBrk="1" hangingPunct="1"/>
            <a:r>
              <a:rPr lang="en-US" sz="4400" dirty="0" smtClean="0"/>
              <a:t>core </a:t>
            </a:r>
            <a:r>
              <a:rPr lang="en-US" sz="4400" dirty="0" err="1" smtClean="0"/>
              <a:t>spectrosopy</a:t>
            </a:r>
            <a:r>
              <a:rPr lang="en-US" sz="4400" dirty="0" smtClean="0"/>
              <a:t>, core hole states</a:t>
            </a:r>
            <a:endParaRPr lang="en-US" sz="4400" dirty="0"/>
          </a:p>
          <a:p>
            <a:pPr lvl="1" eaLnBrk="1" hangingPunct="1"/>
            <a:r>
              <a:rPr lang="en-US" sz="4400" dirty="0"/>
              <a:t>Easy (orbital, density) analysis with </a:t>
            </a:r>
            <a:r>
              <a:rPr lang="en-US" sz="4400" dirty="0" smtClean="0"/>
              <a:t>GUI</a:t>
            </a:r>
            <a:endParaRPr lang="en-US" sz="4400" dirty="0"/>
          </a:p>
          <a:p>
            <a:pPr lvl="1" eaLnBrk="1" hangingPunct="1"/>
            <a:r>
              <a:rPr lang="en-US" sz="4400" dirty="0"/>
              <a:t>Fast for empty (1D, 2D, </a:t>
            </a:r>
            <a:r>
              <a:rPr lang="en-US" sz="4400" dirty="0" smtClean="0"/>
              <a:t>porous)</a:t>
            </a:r>
          </a:p>
          <a:p>
            <a:pPr lvl="1" eaLnBrk="1" hangingPunct="1"/>
            <a:r>
              <a:rPr lang="en-US" sz="4400" dirty="0" smtClean="0"/>
              <a:t>Many </a:t>
            </a:r>
            <a:r>
              <a:rPr lang="en-US" sz="4400" dirty="0" err="1" smtClean="0"/>
              <a:t>functionals</a:t>
            </a:r>
            <a:r>
              <a:rPr lang="en-US" sz="4400" dirty="0" smtClean="0"/>
              <a:t> (N12, HSE06, GLLB-</a:t>
            </a:r>
            <a:r>
              <a:rPr lang="en-US" sz="4400" dirty="0" err="1" smtClean="0"/>
              <a:t>sc</a:t>
            </a:r>
            <a:r>
              <a:rPr lang="en-US" sz="4400" dirty="0" smtClean="0"/>
              <a:t>, D3, </a:t>
            </a:r>
            <a:r>
              <a:rPr lang="is-IS" sz="4400" dirty="0" smtClean="0"/>
              <a:t>…)</a:t>
            </a:r>
            <a:endParaRPr lang="en-US" sz="4400" dirty="0" smtClean="0"/>
          </a:p>
          <a:p>
            <a:pPr lvl="1"/>
            <a:endParaRPr lang="en-US" sz="4800" b="1" dirty="0"/>
          </a:p>
          <a:p>
            <a:r>
              <a:rPr lang="en-US" sz="4800" dirty="0" smtClean="0"/>
              <a:t>True </a:t>
            </a:r>
            <a:r>
              <a:rPr lang="en-US" sz="4800" dirty="0"/>
              <a:t>2D surfaces:</a:t>
            </a:r>
          </a:p>
          <a:p>
            <a:pPr lvl="1" eaLnBrk="1" hangingPunct="1"/>
            <a:r>
              <a:rPr lang="en-US" sz="4400" dirty="0"/>
              <a:t>No artifacts from 3D repetition </a:t>
            </a:r>
            <a:endParaRPr lang="en-US" sz="4400" dirty="0" smtClean="0"/>
          </a:p>
          <a:p>
            <a:pPr lvl="1" eaLnBrk="1" hangingPunct="1"/>
            <a:r>
              <a:rPr lang="en-US" sz="4400" dirty="0" smtClean="0"/>
              <a:t>COSMO </a:t>
            </a:r>
            <a:r>
              <a:rPr lang="en-US" sz="4400" dirty="0"/>
              <a:t>solvation </a:t>
            </a:r>
            <a:r>
              <a:rPr lang="en-US" sz="4400" dirty="0" smtClean="0"/>
              <a:t>(</a:t>
            </a:r>
            <a:r>
              <a:rPr lang="en-US" sz="4400" dirty="0"/>
              <a:t>SM12 </a:t>
            </a:r>
            <a:r>
              <a:rPr lang="en-US" sz="4400" dirty="0" smtClean="0"/>
              <a:t>in progress)</a:t>
            </a:r>
            <a:endParaRPr lang="en-US" sz="4400" dirty="0"/>
          </a:p>
          <a:p>
            <a:pPr lvl="1" eaLnBrk="1" hangingPunct="1"/>
            <a:r>
              <a:rPr lang="en-US" sz="4400" dirty="0"/>
              <a:t>Homogeneous electric </a:t>
            </a:r>
            <a:r>
              <a:rPr lang="en-US" sz="4400" dirty="0" smtClean="0"/>
              <a:t>fields</a:t>
            </a:r>
            <a:endParaRPr lang="en-US" sz="4400" dirty="0"/>
          </a:p>
          <a:p>
            <a:pPr lvl="1" eaLnBrk="1" hangingPunct="1"/>
            <a:r>
              <a:rPr lang="en-US" sz="4400" dirty="0"/>
              <a:t>(2D-TDDFT  in progress</a:t>
            </a:r>
            <a:r>
              <a:rPr lang="en-US" sz="4400" dirty="0" smtClean="0"/>
              <a:t>)</a:t>
            </a:r>
          </a:p>
          <a:p>
            <a:pPr lvl="1" eaLnBrk="1" hangingPunct="1"/>
            <a:endParaRPr lang="en-US" sz="4400" dirty="0" smtClean="0"/>
          </a:p>
          <a:p>
            <a:r>
              <a:rPr lang="en-US" sz="5600" dirty="0" smtClean="0"/>
              <a:t>Integrated Graphical Interface: easy set up &amp; analysis</a:t>
            </a:r>
            <a:endParaRPr lang="en-US" sz="5600" dirty="0"/>
          </a:p>
          <a:p>
            <a:pPr eaLnBrk="1" hangingPunct="1">
              <a:buNone/>
            </a:pPr>
            <a:endParaRPr lang="en-US" sz="4800" dirty="0"/>
          </a:p>
        </p:txBody>
      </p:sp>
      <p:sp>
        <p:nvSpPr>
          <p:cNvPr id="4" name="Rectangle 3"/>
          <p:cNvSpPr/>
          <p:nvPr/>
        </p:nvSpPr>
        <p:spPr>
          <a:xfrm>
            <a:off x="12790763" y="9086850"/>
            <a:ext cx="11593237" cy="1754326"/>
          </a:xfrm>
          <a:prstGeom prst="rect">
            <a:avLst/>
          </a:prstGeom>
        </p:spPr>
        <p:txBody>
          <a:bodyPr wrap="none">
            <a:spAutoFit/>
          </a:bodyPr>
          <a:lstStyle/>
          <a:p>
            <a:r>
              <a:rPr lang="en-US" sz="3600" dirty="0">
                <a:latin typeface="Lato" charset="0"/>
                <a:ea typeface="Lato" charset="0"/>
                <a:cs typeface="Lato" charset="0"/>
              </a:rPr>
              <a:t> </a:t>
            </a:r>
            <a:r>
              <a:rPr lang="en-US" sz="3600" dirty="0" smtClean="0">
                <a:latin typeface="Lato" charset="0"/>
                <a:ea typeface="Lato" charset="0"/>
                <a:cs typeface="Lato" charset="0"/>
              </a:rPr>
              <a:t>crystal orbitals</a:t>
            </a:r>
            <a:r>
              <a:rPr lang="en-US" sz="3600" smtClean="0">
                <a:latin typeface="Lato" charset="0"/>
                <a:ea typeface="Lato" charset="0"/>
                <a:cs typeface="Lato" charset="0"/>
              </a:rPr>
              <a:t>,  periodic </a:t>
            </a:r>
            <a:r>
              <a:rPr lang="en-US" sz="3600" dirty="0" smtClean="0">
                <a:latin typeface="Lato" charset="0"/>
                <a:ea typeface="Lato" charset="0"/>
                <a:cs typeface="Lato" charset="0"/>
              </a:rPr>
              <a:t>energy decomposition analysis</a:t>
            </a:r>
          </a:p>
          <a:p>
            <a:r>
              <a:rPr lang="en-US" sz="3200" dirty="0">
                <a:latin typeface="Lato" charset="0"/>
                <a:ea typeface="Lato" charset="0"/>
                <a:cs typeface="Lato" charset="0"/>
              </a:rPr>
              <a:t>M. </a:t>
            </a:r>
            <a:r>
              <a:rPr lang="en-US" sz="3200" dirty="0" err="1">
                <a:latin typeface="Lato" charset="0"/>
                <a:ea typeface="Lato" charset="0"/>
                <a:cs typeface="Lato" charset="0"/>
              </a:rPr>
              <a:t>Raupach</a:t>
            </a:r>
            <a:r>
              <a:rPr lang="en-US" sz="3200" dirty="0">
                <a:latin typeface="Lato" charset="0"/>
                <a:ea typeface="Lato" charset="0"/>
                <a:cs typeface="Lato" charset="0"/>
              </a:rPr>
              <a:t> and M. Tonner, </a:t>
            </a:r>
            <a:r>
              <a:rPr lang="is-IS" sz="3200" dirty="0">
                <a:latin typeface="Lato" charset="0"/>
                <a:ea typeface="Lato" charset="0"/>
                <a:cs typeface="Lato" charset="0"/>
                <a:hlinkClick r:id="rId3"/>
              </a:rPr>
              <a:t>J. Chem. Phys. </a:t>
            </a:r>
            <a:r>
              <a:rPr lang="is-IS" sz="3200" b="1" dirty="0">
                <a:latin typeface="Lato" charset="0"/>
                <a:ea typeface="Lato" charset="0"/>
                <a:cs typeface="Lato" charset="0"/>
                <a:hlinkClick r:id="rId3"/>
              </a:rPr>
              <a:t>142</a:t>
            </a:r>
            <a:r>
              <a:rPr lang="is-IS" sz="3200" dirty="0">
                <a:latin typeface="Lato" charset="0"/>
                <a:ea typeface="Lato" charset="0"/>
                <a:cs typeface="Lato" charset="0"/>
                <a:hlinkClick r:id="rId3"/>
              </a:rPr>
              <a:t>, 194105 (2015</a:t>
            </a:r>
            <a:r>
              <a:rPr lang="is-IS" sz="3600" dirty="0">
                <a:latin typeface="Lato" charset="0"/>
                <a:ea typeface="Lato" charset="0"/>
                <a:cs typeface="Lato" charset="0"/>
                <a:hlinkClick r:id="rId3"/>
              </a:rPr>
              <a:t>)</a:t>
            </a:r>
            <a:endParaRPr lang="en-US" sz="3600" dirty="0">
              <a:latin typeface="Lato" charset="0"/>
              <a:ea typeface="Lato" charset="0"/>
              <a:cs typeface="Lato" charset="0"/>
            </a:endParaRPr>
          </a:p>
          <a:p>
            <a:endParaRPr lang="en-US" sz="3600" dirty="0">
              <a:latin typeface="Lato" charset="0"/>
              <a:ea typeface="Lato" charset="0"/>
              <a:cs typeface="Lato" charset="0"/>
            </a:endParaRPr>
          </a:p>
        </p:txBody>
      </p:sp>
    </p:spTree>
    <p:extLst>
      <p:ext uri="{BB962C8B-B14F-4D97-AF65-F5344CB8AC3E}">
        <p14:creationId xmlns:p14="http://schemas.microsoft.com/office/powerpoint/2010/main" val="14930362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p:txBody>
          <a:bodyPr lIns="50800" tIns="50800" rIns="233988" bIns="50800" anchor="ctr">
            <a:normAutofit fontScale="90000"/>
          </a:bodyPr>
          <a:lstStyle/>
          <a:p>
            <a:pPr marL="79376"/>
            <a:r>
              <a:rPr lang="en-US" b="1" dirty="0" smtClean="0"/>
              <a:t>STM visualization with/without bias</a:t>
            </a:r>
            <a:endParaRPr lang="en-US" b="1" dirty="0" smtClean="0">
              <a:ea typeface="ヒラギノ角ゴ ProN W6"/>
              <a:cs typeface="ヒラギノ角ゴ ProN W6"/>
            </a:endParaRPr>
          </a:p>
        </p:txBody>
      </p:sp>
      <p:sp>
        <p:nvSpPr>
          <p:cNvPr id="97283" name="Rectangle 2"/>
          <p:cNvSpPr>
            <a:spLocks noGrp="1" noChangeArrowheads="1"/>
          </p:cNvSpPr>
          <p:nvPr>
            <p:ph idx="1"/>
          </p:nvPr>
        </p:nvSpPr>
        <p:spPr/>
        <p:txBody>
          <a:bodyPr vert="horz" lIns="91440" tIns="45720" rIns="233988" bIns="45720" rtlCol="0">
            <a:normAutofit/>
          </a:bodyPr>
          <a:lstStyle/>
          <a:p>
            <a:pPr marL="479426"/>
            <a:r>
              <a:rPr lang="en-US" dirty="0" smtClean="0"/>
              <a:t>STM images (</a:t>
            </a:r>
            <a:r>
              <a:rPr lang="en-US" dirty="0" err="1" smtClean="0"/>
              <a:t>Tersoff-Hamann</a:t>
            </a:r>
            <a:r>
              <a:rPr lang="en-US" dirty="0" smtClean="0"/>
              <a:t>: local DOS)</a:t>
            </a:r>
          </a:p>
        </p:txBody>
      </p:sp>
      <p:grpSp>
        <p:nvGrpSpPr>
          <p:cNvPr id="2" name="Group 3"/>
          <p:cNvGrpSpPr>
            <a:grpSpLocks/>
          </p:cNvGrpSpPr>
          <p:nvPr/>
        </p:nvGrpSpPr>
        <p:grpSpPr bwMode="auto">
          <a:xfrm>
            <a:off x="12728575" y="3355976"/>
            <a:ext cx="7356474" cy="7985124"/>
            <a:chOff x="0" y="0"/>
            <a:chExt cx="3296" cy="3576"/>
          </a:xfrm>
        </p:grpSpPr>
        <p:pic>
          <p:nvPicPr>
            <p:cNvPr id="9729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0"/>
              <a:ext cx="3296" cy="3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7291" name="Rectangle 5"/>
            <p:cNvSpPr>
              <a:spLocks/>
            </p:cNvSpPr>
            <p:nvPr/>
          </p:nvSpPr>
          <p:spPr bwMode="auto">
            <a:xfrm>
              <a:off x="1143" y="0"/>
              <a:ext cx="1153" cy="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115598" bIns="0">
              <a:spAutoFit/>
            </a:bodyPr>
            <a:lstStyle/>
            <a:p>
              <a:pPr marL="79376"/>
              <a:r>
                <a:rPr lang="en-US" sz="4400">
                  <a:latin typeface="Lato" charset="0"/>
                  <a:ea typeface="Lato" charset="0"/>
                  <a:cs typeface="Lato" charset="0"/>
                </a:rPr>
                <a:t>bias = 0.1</a:t>
              </a:r>
            </a:p>
          </p:txBody>
        </p:sp>
      </p:grpSp>
      <p:grpSp>
        <p:nvGrpSpPr>
          <p:cNvPr id="4" name="Group 7"/>
          <p:cNvGrpSpPr>
            <a:grpSpLocks/>
          </p:cNvGrpSpPr>
          <p:nvPr/>
        </p:nvGrpSpPr>
        <p:grpSpPr bwMode="auto">
          <a:xfrm>
            <a:off x="4352927" y="3352256"/>
            <a:ext cx="7391817" cy="7992020"/>
            <a:chOff x="0" y="0"/>
            <a:chExt cx="3311" cy="3577"/>
          </a:xfrm>
        </p:grpSpPr>
        <p:pic>
          <p:nvPicPr>
            <p:cNvPr id="9728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0"/>
              <a:ext cx="3311" cy="3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7289" name="Rectangle 9"/>
            <p:cNvSpPr>
              <a:spLocks/>
            </p:cNvSpPr>
            <p:nvPr/>
          </p:nvSpPr>
          <p:spPr bwMode="auto">
            <a:xfrm>
              <a:off x="1240" y="0"/>
              <a:ext cx="947" cy="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115598" bIns="0">
              <a:spAutoFit/>
            </a:bodyPr>
            <a:lstStyle/>
            <a:p>
              <a:pPr marL="79376"/>
              <a:r>
                <a:rPr lang="en-US" sz="4400" dirty="0">
                  <a:latin typeface="Lato" charset="0"/>
                  <a:ea typeface="Lato" charset="0"/>
                  <a:cs typeface="Lato" charset="0"/>
                </a:rPr>
                <a:t>bias = 0</a:t>
              </a:r>
            </a:p>
          </p:txBody>
        </p:sp>
      </p:grpSp>
      <p:sp>
        <p:nvSpPr>
          <p:cNvPr id="97287" name="Rectangle 10"/>
          <p:cNvSpPr>
            <a:spLocks/>
          </p:cNvSpPr>
          <p:nvPr/>
        </p:nvSpPr>
        <p:spPr bwMode="auto">
          <a:xfrm>
            <a:off x="11131592" y="3079751"/>
            <a:ext cx="2873892"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115598" bIns="0">
            <a:spAutoFit/>
          </a:bodyPr>
          <a:lstStyle/>
          <a:p>
            <a:pPr marL="79376"/>
            <a:r>
              <a:rPr lang="en-US" sz="4400">
                <a:latin typeface="Lato" charset="0"/>
                <a:ea typeface="Lato" charset="0"/>
                <a:cs typeface="Lato" charset="0"/>
              </a:rPr>
              <a:t>Pt Ge(100)</a:t>
            </a:r>
          </a:p>
        </p:txBody>
      </p:sp>
    </p:spTree>
    <p:extLst>
      <p:ext uri="{BB962C8B-B14F-4D97-AF65-F5344CB8AC3E}">
        <p14:creationId xmlns:p14="http://schemas.microsoft.com/office/powerpoint/2010/main" val="13820311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el 1"/>
          <p:cNvSpPr>
            <a:spLocks noGrp="1"/>
          </p:cNvSpPr>
          <p:nvPr>
            <p:ph type="title"/>
          </p:nvPr>
        </p:nvSpPr>
        <p:spPr>
          <a:xfrm>
            <a:off x="0" y="549277"/>
            <a:ext cx="24384000" cy="1123950"/>
          </a:xfrm>
        </p:spPr>
        <p:txBody>
          <a:bodyPr>
            <a:normAutofit fontScale="90000"/>
          </a:bodyPr>
          <a:lstStyle/>
          <a:p>
            <a:r>
              <a:rPr lang="nl-NL" dirty="0" err="1" smtClean="0"/>
              <a:t>Smooth</a:t>
            </a:r>
            <a:r>
              <a:rPr lang="nl-NL" dirty="0" smtClean="0"/>
              <a:t> band </a:t>
            </a:r>
            <a:r>
              <a:rPr lang="nl-NL" dirty="0" err="1" smtClean="0"/>
              <a:t>structure</a:t>
            </a:r>
            <a:r>
              <a:rPr lang="nl-NL" dirty="0" smtClean="0"/>
              <a:t> </a:t>
            </a:r>
            <a:r>
              <a:rPr lang="nl-NL" dirty="0" err="1" smtClean="0"/>
              <a:t>with</a:t>
            </a:r>
            <a:r>
              <a:rPr lang="nl-NL" dirty="0" smtClean="0"/>
              <a:t> </a:t>
            </a:r>
            <a:r>
              <a:rPr lang="nl-NL" dirty="0" err="1" smtClean="0"/>
              <a:t>interpolation</a:t>
            </a:r>
            <a:endParaRPr lang="nl-NL" dirty="0" smtClean="0"/>
          </a:p>
        </p:txBody>
      </p:sp>
      <p:pic>
        <p:nvPicPr>
          <p:cNvPr id="100355" name="Afbeelding 2" descr="PastedGraphic-4.tif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1826" y="2682877"/>
            <a:ext cx="12544424" cy="978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6221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0" y="0"/>
            <a:ext cx="24384000" cy="1524000"/>
          </a:xfrm>
        </p:spPr>
        <p:txBody>
          <a:bodyPr>
            <a:noAutofit/>
          </a:bodyPr>
          <a:lstStyle/>
          <a:p>
            <a:pPr eaLnBrk="1" hangingPunct="1">
              <a:defRPr/>
            </a:pPr>
            <a:r>
              <a:rPr lang="en-US" sz="9600" b="1" dirty="0"/>
              <a:t>      Relativity makes your car start</a:t>
            </a:r>
          </a:p>
        </p:txBody>
      </p:sp>
      <p:sp>
        <p:nvSpPr>
          <p:cNvPr id="86019" name="TextBox 4"/>
          <p:cNvSpPr txBox="1">
            <a:spLocks noChangeArrowheads="1"/>
          </p:cNvSpPr>
          <p:nvPr/>
        </p:nvSpPr>
        <p:spPr bwMode="auto">
          <a:xfrm>
            <a:off x="13115925" y="10052051"/>
            <a:ext cx="10922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l" eaLnBrk="1" hangingPunct="1"/>
            <a:r>
              <a:rPr lang="en-US" sz="4000" dirty="0">
                <a:latin typeface="Calibri" pitchFamily="34" charset="0"/>
                <a:ea typeface="MS PGothic" pitchFamily="34" charset="-128"/>
              </a:rPr>
              <a:t>R. </a:t>
            </a:r>
            <a:r>
              <a:rPr lang="en-US" sz="4000" dirty="0" err="1">
                <a:latin typeface="Calibri" pitchFamily="34" charset="0"/>
                <a:ea typeface="MS PGothic" pitchFamily="34" charset="-128"/>
              </a:rPr>
              <a:t>Ahuja</a:t>
            </a:r>
            <a:r>
              <a:rPr lang="en-US" sz="4000" dirty="0">
                <a:latin typeface="Calibri" pitchFamily="34" charset="0"/>
                <a:ea typeface="MS PGothic" pitchFamily="34" charset="-128"/>
              </a:rPr>
              <a:t>, A. </a:t>
            </a:r>
            <a:r>
              <a:rPr lang="en-US" sz="4000" dirty="0" err="1">
                <a:latin typeface="Calibri" pitchFamily="34" charset="0"/>
                <a:ea typeface="MS PGothic" pitchFamily="34" charset="-128"/>
              </a:rPr>
              <a:t>Blomqvist</a:t>
            </a:r>
            <a:r>
              <a:rPr lang="en-US" sz="4000" dirty="0">
                <a:latin typeface="Calibri" pitchFamily="34" charset="0"/>
                <a:ea typeface="MS PGothic" pitchFamily="34" charset="-128"/>
              </a:rPr>
              <a:t>, P. Larsson, P. </a:t>
            </a:r>
            <a:r>
              <a:rPr lang="en-US" sz="4000" dirty="0" err="1">
                <a:latin typeface="Calibri" pitchFamily="34" charset="0"/>
                <a:ea typeface="MS PGothic" pitchFamily="34" charset="-128"/>
              </a:rPr>
              <a:t>Pyykkö</a:t>
            </a:r>
            <a:r>
              <a:rPr lang="en-US" sz="4000" dirty="0">
                <a:latin typeface="Calibri" pitchFamily="34" charset="0"/>
                <a:ea typeface="MS PGothic" pitchFamily="34" charset="-128"/>
              </a:rPr>
              <a:t>, and P. </a:t>
            </a:r>
            <a:r>
              <a:rPr lang="en-US" sz="4000" dirty="0" err="1">
                <a:latin typeface="Calibri" pitchFamily="34" charset="0"/>
                <a:ea typeface="MS PGothic" pitchFamily="34" charset="-128"/>
              </a:rPr>
              <a:t>Zaleski-Ejgierd</a:t>
            </a:r>
            <a:r>
              <a:rPr lang="en-US" sz="4000" dirty="0">
                <a:latin typeface="Calibri" pitchFamily="34" charset="0"/>
                <a:ea typeface="MS PGothic" pitchFamily="34" charset="-128"/>
              </a:rPr>
              <a:t>, </a:t>
            </a:r>
            <a:r>
              <a:rPr lang="en-US" sz="4000" dirty="0" smtClean="0">
                <a:latin typeface="Calibri" pitchFamily="34" charset="0"/>
                <a:ea typeface="MS PGothic" pitchFamily="34" charset="-128"/>
              </a:rPr>
              <a:t>Phys</a:t>
            </a:r>
            <a:r>
              <a:rPr lang="en-US" sz="4000" dirty="0">
                <a:latin typeface="Calibri" pitchFamily="34" charset="0"/>
                <a:ea typeface="MS PGothic" pitchFamily="34" charset="-128"/>
              </a:rPr>
              <a:t>. Rev. </a:t>
            </a:r>
            <a:r>
              <a:rPr lang="en-US" sz="4000" dirty="0" err="1">
                <a:latin typeface="Calibri" pitchFamily="34" charset="0"/>
                <a:ea typeface="MS PGothic" pitchFamily="34" charset="-128"/>
              </a:rPr>
              <a:t>Lett</a:t>
            </a:r>
            <a:r>
              <a:rPr lang="en-US" sz="4000" dirty="0">
                <a:latin typeface="Calibri" pitchFamily="34" charset="0"/>
                <a:ea typeface="MS PGothic" pitchFamily="34" charset="-128"/>
              </a:rPr>
              <a:t>. </a:t>
            </a:r>
            <a:r>
              <a:rPr lang="en-US" sz="4000" b="1" dirty="0">
                <a:latin typeface="Calibri" pitchFamily="34" charset="0"/>
                <a:ea typeface="MS PGothic" pitchFamily="34" charset="-128"/>
              </a:rPr>
              <a:t>106</a:t>
            </a:r>
            <a:r>
              <a:rPr lang="en-US" sz="4000" dirty="0">
                <a:latin typeface="Calibri" pitchFamily="34" charset="0"/>
                <a:ea typeface="MS PGothic" pitchFamily="34" charset="-128"/>
              </a:rPr>
              <a:t>, 018301 (2011)</a:t>
            </a:r>
          </a:p>
          <a:p>
            <a:pPr algn="ctr" eaLnBrk="1" hangingPunct="1"/>
            <a:endParaRPr lang="en-US" sz="4000" dirty="0">
              <a:latin typeface="Calibri" pitchFamily="34" charset="0"/>
              <a:ea typeface="MS PGothic" pitchFamily="34" charset="-128"/>
            </a:endParaRPr>
          </a:p>
        </p:txBody>
      </p:sp>
      <p:sp>
        <p:nvSpPr>
          <p:cNvPr id="86020" name="TextBox 6"/>
          <p:cNvSpPr txBox="1">
            <a:spLocks noChangeArrowheads="1"/>
          </p:cNvSpPr>
          <p:nvPr/>
        </p:nvSpPr>
        <p:spPr bwMode="auto">
          <a:xfrm>
            <a:off x="13868400" y="1857341"/>
            <a:ext cx="7467600" cy="7478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l" eaLnBrk="1" hangingPunct="1"/>
            <a:r>
              <a:rPr lang="en-US" sz="4800" dirty="0">
                <a:latin typeface="Arial" pitchFamily="34" charset="0"/>
                <a:ea typeface="MS PGothic" pitchFamily="34" charset="-128"/>
              </a:rPr>
              <a:t>- Total and partial density of states (DOS) of lead in Lead (IV) oxide</a:t>
            </a:r>
          </a:p>
          <a:p>
            <a:pPr algn="l" eaLnBrk="1" hangingPunct="1"/>
            <a:endParaRPr lang="en-US" sz="4800" dirty="0">
              <a:latin typeface="Arial" pitchFamily="34" charset="0"/>
              <a:ea typeface="MS PGothic" pitchFamily="34" charset="-128"/>
            </a:endParaRPr>
          </a:p>
          <a:p>
            <a:pPr algn="l" eaLnBrk="1" hangingPunct="1"/>
            <a:r>
              <a:rPr lang="en-US" sz="4800" dirty="0">
                <a:latin typeface="Arial" pitchFamily="34" charset="0"/>
                <a:ea typeface="MS PGothic" pitchFamily="34" charset="-128"/>
              </a:rPr>
              <a:t>- Strong relativistic shift in</a:t>
            </a:r>
          </a:p>
          <a:p>
            <a:pPr algn="l" eaLnBrk="1" hangingPunct="1"/>
            <a:r>
              <a:rPr lang="en-US" sz="4800" dirty="0">
                <a:latin typeface="Arial" pitchFamily="34" charset="0"/>
                <a:ea typeface="MS PGothic" pitchFamily="34" charset="-128"/>
              </a:rPr>
              <a:t>both occupied and unoccupied </a:t>
            </a:r>
            <a:r>
              <a:rPr lang="en-US" sz="4800" dirty="0" err="1">
                <a:latin typeface="Arial" pitchFamily="34" charset="0"/>
                <a:ea typeface="MS PGothic" pitchFamily="34" charset="-128"/>
              </a:rPr>
              <a:t>Pb</a:t>
            </a:r>
            <a:r>
              <a:rPr lang="en-US" sz="4800" dirty="0">
                <a:latin typeface="Arial" pitchFamily="34" charset="0"/>
                <a:ea typeface="MS PGothic" pitchFamily="34" charset="-128"/>
              </a:rPr>
              <a:t> 6s states.</a:t>
            </a:r>
          </a:p>
          <a:p>
            <a:pPr algn="l" eaLnBrk="1" hangingPunct="1"/>
            <a:endParaRPr lang="en-US" sz="4800" dirty="0">
              <a:latin typeface="Arial" pitchFamily="34" charset="0"/>
              <a:ea typeface="MS PGothic" pitchFamily="34" charset="-128"/>
            </a:endParaRPr>
          </a:p>
          <a:p>
            <a:pPr algn="l" eaLnBrk="1" hangingPunct="1"/>
            <a:r>
              <a:rPr lang="en-US" sz="4800" dirty="0">
                <a:latin typeface="Arial" pitchFamily="34" charset="0"/>
                <a:ea typeface="MS PGothic" pitchFamily="34" charset="-128"/>
              </a:rPr>
              <a:t>-  Without relativity, 12V battery would be 2.4V!</a:t>
            </a:r>
            <a:endParaRPr lang="en-US" sz="4000" dirty="0">
              <a:latin typeface="Calibri" pitchFamily="34" charset="0"/>
              <a:ea typeface="MS PGothic" pitchFamily="34" charset="-128"/>
            </a:endParaRPr>
          </a:p>
        </p:txBody>
      </p:sp>
      <p:sp>
        <p:nvSpPr>
          <p:cNvPr id="86022" name="TextBox 7"/>
          <p:cNvSpPr txBox="1">
            <a:spLocks noChangeArrowheads="1"/>
          </p:cNvSpPr>
          <p:nvPr/>
        </p:nvSpPr>
        <p:spPr bwMode="auto">
          <a:xfrm>
            <a:off x="742950" y="9781452"/>
            <a:ext cx="11687175"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l" eaLnBrk="1" hangingPunct="1"/>
            <a:r>
              <a:rPr lang="en-US" sz="4000" dirty="0">
                <a:latin typeface="Arial" pitchFamily="34" charset="0"/>
                <a:ea typeface="MS PGothic" pitchFamily="34" charset="-128"/>
              </a:rPr>
              <a:t>Orange = lead 6s states, Green =  lead 6p states.</a:t>
            </a:r>
            <a:endParaRPr lang="en-US" sz="4000" dirty="0">
              <a:latin typeface="Calibri" pitchFamily="34" charset="0"/>
              <a:ea typeface="MS PGothic" pitchFamily="34" charset="-128"/>
            </a:endParaRPr>
          </a:p>
          <a:p>
            <a:pPr algn="l" eaLnBrk="1" hangingPunct="1"/>
            <a:r>
              <a:rPr lang="en-US" sz="4000" dirty="0">
                <a:latin typeface="Arial" pitchFamily="34" charset="0"/>
                <a:ea typeface="MS PGothic" pitchFamily="34" charset="-128"/>
              </a:rPr>
              <a:t>NR = nonrelativistic, SR = scalar relativistic, </a:t>
            </a:r>
            <a:r>
              <a:rPr lang="en-US" sz="4000" dirty="0" smtClean="0">
                <a:latin typeface="Arial" pitchFamily="34" charset="0"/>
                <a:ea typeface="MS PGothic" pitchFamily="34" charset="-128"/>
              </a:rPr>
              <a:t/>
            </a:r>
            <a:br>
              <a:rPr lang="en-US" sz="4000" dirty="0" smtClean="0">
                <a:latin typeface="Arial" pitchFamily="34" charset="0"/>
                <a:ea typeface="MS PGothic" pitchFamily="34" charset="-128"/>
              </a:rPr>
            </a:br>
            <a:r>
              <a:rPr lang="en-US" sz="4000" dirty="0" smtClean="0">
                <a:latin typeface="Arial" pitchFamily="34" charset="0"/>
                <a:ea typeface="MS PGothic" pitchFamily="34" charset="-128"/>
              </a:rPr>
              <a:t>SOC </a:t>
            </a:r>
            <a:r>
              <a:rPr lang="en-US" sz="4000" dirty="0">
                <a:latin typeface="Arial" pitchFamily="34" charset="0"/>
                <a:ea typeface="MS PGothic" pitchFamily="34" charset="-128"/>
              </a:rPr>
              <a:t>= 2c spin orbit coupling </a:t>
            </a:r>
          </a:p>
          <a:p>
            <a:pPr eaLnBrk="1" hangingPunct="1"/>
            <a:endParaRPr lang="en-US" sz="4000" dirty="0">
              <a:latin typeface="Arial" pitchFamily="34" charset="0"/>
              <a:ea typeface="MS PGothic" pitchFamily="34" charset="-128"/>
            </a:endParaRPr>
          </a:p>
        </p:txBody>
      </p:sp>
      <p:pic>
        <p:nvPicPr>
          <p:cNvPr id="7" name="Picture 6" descr="6.png"/>
          <p:cNvPicPr>
            <a:picLocks noChangeAspect="1"/>
          </p:cNvPicPr>
          <p:nvPr/>
        </p:nvPicPr>
        <p:blipFill>
          <a:blip r:embed="rId3" cstate="print"/>
          <a:stretch>
            <a:fillRect/>
          </a:stretch>
        </p:blipFill>
        <p:spPr>
          <a:xfrm>
            <a:off x="476189" y="1827236"/>
            <a:ext cx="10429948" cy="7717720"/>
          </a:xfrm>
          <a:prstGeom prst="rect">
            <a:avLst/>
          </a:prstGeom>
        </p:spPr>
      </p:pic>
      <p:sp>
        <p:nvSpPr>
          <p:cNvPr id="8" name="Subtitle 2"/>
          <p:cNvSpPr txBox="1">
            <a:spLocks/>
          </p:cNvSpPr>
          <p:nvPr/>
        </p:nvSpPr>
        <p:spPr>
          <a:xfrm>
            <a:off x="1762073" y="6425407"/>
            <a:ext cx="1674876" cy="547782"/>
          </a:xfrm>
          <a:prstGeom prst="rect">
            <a:avLst/>
          </a:prstGeom>
          <a:solidFill>
            <a:schemeClr val="bg1"/>
          </a:solidFill>
        </p:spPr>
        <p:txBody>
          <a:bodyPr vert="horz" lIns="182880" tIns="91440" rIns="182880" bIns="91440" rtlCol="0">
            <a:noAutofit/>
          </a:bodyPr>
          <a:lstStyle/>
          <a:p>
            <a:pPr algn="l" defTabSz="1828800" hangingPunct="1">
              <a:spcBef>
                <a:spcPct val="20000"/>
              </a:spcBef>
              <a:defRPr/>
            </a:pPr>
            <a:r>
              <a:rPr lang="en-US" sz="3200" b="1" kern="1200" dirty="0">
                <a:solidFill>
                  <a:schemeClr val="tx1"/>
                </a:solidFill>
                <a:latin typeface="Arial" pitchFamily="34" charset="0"/>
                <a:cs typeface="Arial" pitchFamily="34" charset="0"/>
              </a:rPr>
              <a:t>SOC</a:t>
            </a:r>
            <a:endParaRPr lang="en-US" sz="3200" b="1" kern="1200" dirty="0">
              <a:solidFill>
                <a:schemeClr val="tx1"/>
              </a:solidFill>
            </a:endParaRPr>
          </a:p>
        </p:txBody>
      </p:sp>
    </p:spTree>
    <p:extLst>
      <p:ext uri="{BB962C8B-B14F-4D97-AF65-F5344CB8AC3E}">
        <p14:creationId xmlns:p14="http://schemas.microsoft.com/office/powerpoint/2010/main" val="9313214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4294967295"/>
          </p:nvPr>
        </p:nvSpPr>
        <p:spPr>
          <a:xfrm>
            <a:off x="3695056" y="1817441"/>
            <a:ext cx="17137904" cy="10226674"/>
          </a:xfrm>
        </p:spPr>
        <p:txBody>
          <a:bodyPr/>
          <a:lstStyle/>
          <a:p>
            <a:pPr eaLnBrk="1" hangingPunct="1"/>
            <a:r>
              <a:rPr lang="en-US" sz="5600" dirty="0">
                <a:cs typeface="Times New Roman" pitchFamily="18" charset="0"/>
              </a:rPr>
              <a:t>Dissociation at interface preferred</a:t>
            </a:r>
          </a:p>
          <a:p>
            <a:pPr eaLnBrk="1" hangingPunct="1"/>
            <a:r>
              <a:rPr lang="en-US" sz="5600" dirty="0">
                <a:cs typeface="Times New Roman" pitchFamily="18" charset="0"/>
              </a:rPr>
              <a:t>Aluminum acts as electron donor</a:t>
            </a:r>
          </a:p>
        </p:txBody>
      </p:sp>
      <p:sp>
        <p:nvSpPr>
          <p:cNvPr id="4" name="Rectangle 1037"/>
          <p:cNvSpPr>
            <a:spLocks noChangeArrowheads="1"/>
          </p:cNvSpPr>
          <p:nvPr/>
        </p:nvSpPr>
        <p:spPr bwMode="auto">
          <a:xfrm>
            <a:off x="4173889" y="11610529"/>
            <a:ext cx="1331165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3600" dirty="0">
                <a:latin typeface="Lato" charset="0"/>
                <a:ea typeface="Lato" charset="0"/>
                <a:cs typeface="Lato" charset="0"/>
              </a:rPr>
              <a:t>Li, </a:t>
            </a:r>
            <a:r>
              <a:rPr lang="en-US" sz="3600" dirty="0" err="1">
                <a:latin typeface="Lato" charset="0"/>
                <a:ea typeface="Lato" charset="0"/>
                <a:cs typeface="Lato" charset="0"/>
              </a:rPr>
              <a:t>Croiset</a:t>
            </a:r>
            <a:r>
              <a:rPr lang="en-US" sz="3600" dirty="0">
                <a:latin typeface="Lato" charset="0"/>
                <a:ea typeface="Lato" charset="0"/>
                <a:cs typeface="Lato" charset="0"/>
              </a:rPr>
              <a:t>, </a:t>
            </a:r>
            <a:r>
              <a:rPr lang="en-US" sz="3600" dirty="0" err="1">
                <a:latin typeface="Lato" charset="0"/>
                <a:ea typeface="Lato" charset="0"/>
                <a:cs typeface="Lato" charset="0"/>
              </a:rPr>
              <a:t>Ricardez</a:t>
            </a:r>
            <a:r>
              <a:rPr lang="en-US" sz="3600" dirty="0">
                <a:latin typeface="Lato" charset="0"/>
                <a:ea typeface="Lato" charset="0"/>
                <a:cs typeface="Lato" charset="0"/>
              </a:rPr>
              <a:t>-Sandoval, </a:t>
            </a:r>
            <a:r>
              <a:rPr lang="en-US" sz="3600" i="1" dirty="0">
                <a:latin typeface="Lato" charset="0"/>
                <a:ea typeface="Lato" charset="0"/>
                <a:cs typeface="Lato" charset="0"/>
              </a:rPr>
              <a:t>J. Phys. Chem. C</a:t>
            </a:r>
            <a:r>
              <a:rPr lang="en-US" sz="3600" dirty="0">
                <a:latin typeface="Lato" charset="0"/>
                <a:ea typeface="Lato" charset="0"/>
                <a:cs typeface="Lato" charset="0"/>
              </a:rPr>
              <a:t> </a:t>
            </a:r>
            <a:r>
              <a:rPr lang="en-US" sz="3600" b="1" dirty="0">
                <a:latin typeface="Lato" charset="0"/>
                <a:ea typeface="Lato" charset="0"/>
                <a:cs typeface="Lato" charset="0"/>
              </a:rPr>
              <a:t>2013</a:t>
            </a:r>
            <a:r>
              <a:rPr lang="en-US" sz="3600" dirty="0">
                <a:latin typeface="Lato" charset="0"/>
                <a:ea typeface="Lato" charset="0"/>
                <a:cs typeface="Lato" charset="0"/>
              </a:rPr>
              <a:t>, </a:t>
            </a:r>
            <a:r>
              <a:rPr lang="en-US" sz="3600" i="1" dirty="0">
                <a:latin typeface="Lato" charset="0"/>
                <a:ea typeface="Lato" charset="0"/>
                <a:cs typeface="Lato" charset="0"/>
              </a:rPr>
              <a:t>117</a:t>
            </a:r>
            <a:r>
              <a:rPr lang="en-US" sz="3600" dirty="0">
                <a:latin typeface="Lato" charset="0"/>
                <a:ea typeface="Lato" charset="0"/>
                <a:cs typeface="Lato" charset="0"/>
              </a:rPr>
              <a:t>, 16907</a:t>
            </a:r>
          </a:p>
        </p:txBody>
      </p:sp>
      <p:pic>
        <p:nvPicPr>
          <p:cNvPr id="2" name="Picture 1"/>
          <p:cNvPicPr>
            <a:picLocks noChangeAspect="1"/>
          </p:cNvPicPr>
          <p:nvPr/>
        </p:nvPicPr>
        <p:blipFill>
          <a:blip r:embed="rId3" cstate="print"/>
          <a:stretch>
            <a:fillRect/>
          </a:stretch>
        </p:blipFill>
        <p:spPr>
          <a:xfrm>
            <a:off x="3048001" y="4502608"/>
            <a:ext cx="7037766" cy="6387840"/>
          </a:xfrm>
          <a:prstGeom prst="rect">
            <a:avLst/>
          </a:prstGeom>
        </p:spPr>
      </p:pic>
      <p:pic>
        <p:nvPicPr>
          <p:cNvPr id="3" name="Picture 2"/>
          <p:cNvPicPr>
            <a:picLocks noChangeAspect="1"/>
          </p:cNvPicPr>
          <p:nvPr/>
        </p:nvPicPr>
        <p:blipFill>
          <a:blip r:embed="rId4" cstate="print"/>
          <a:stretch>
            <a:fillRect/>
          </a:stretch>
        </p:blipFill>
        <p:spPr>
          <a:xfrm>
            <a:off x="10031757" y="4409728"/>
            <a:ext cx="11521282" cy="6857244"/>
          </a:xfrm>
          <a:prstGeom prst="rect">
            <a:avLst/>
          </a:prstGeom>
        </p:spPr>
      </p:pic>
      <p:sp>
        <p:nvSpPr>
          <p:cNvPr id="7" name="Title 1"/>
          <p:cNvSpPr txBox="1">
            <a:spLocks/>
          </p:cNvSpPr>
          <p:nvPr/>
        </p:nvSpPr>
        <p:spPr>
          <a:xfrm>
            <a:off x="873512" y="1"/>
            <a:ext cx="22636976" cy="1771074"/>
          </a:xfrm>
          <a:prstGeom prst="rect">
            <a:avLst/>
          </a:prstGeom>
        </p:spPr>
        <p:txBody>
          <a:bodyPr>
            <a:normAutofit fontScale="9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dirty="0"/>
              <a:t>CH</a:t>
            </a:r>
            <a:r>
              <a:rPr lang="en-US" baseline="-25000" dirty="0"/>
              <a:t>4</a:t>
            </a:r>
            <a:r>
              <a:rPr lang="en-US" dirty="0"/>
              <a:t> and H</a:t>
            </a:r>
            <a:r>
              <a:rPr lang="en-US" baseline="-25000" dirty="0"/>
              <a:t>2</a:t>
            </a:r>
            <a:r>
              <a:rPr lang="en-US" dirty="0"/>
              <a:t> dissociation on Ni/</a:t>
            </a:r>
            <a:r>
              <a:rPr lang="el-GR" dirty="0"/>
              <a:t>γ-Al</a:t>
            </a:r>
            <a:r>
              <a:rPr lang="el-GR" baseline="-25000" dirty="0"/>
              <a:t>2</a:t>
            </a:r>
            <a:r>
              <a:rPr lang="el-GR" dirty="0"/>
              <a:t>O</a:t>
            </a:r>
            <a:r>
              <a:rPr lang="el-GR" baseline="-25000" dirty="0"/>
              <a:t>3</a:t>
            </a:r>
            <a:endParaRPr lang="en-US" dirty="0"/>
          </a:p>
        </p:txBody>
      </p:sp>
    </p:spTree>
    <p:extLst>
      <p:ext uri="{BB962C8B-B14F-4D97-AF65-F5344CB8AC3E}">
        <p14:creationId xmlns:p14="http://schemas.microsoft.com/office/powerpoint/2010/main" val="21062204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Background</a:t>
            </a:r>
            <a:endParaRPr lang="en-US" dirty="0"/>
          </a:p>
        </p:txBody>
      </p:sp>
      <p:sp>
        <p:nvSpPr>
          <p:cNvPr id="4" name="Content Placeholder 3"/>
          <p:cNvSpPr>
            <a:spLocks noGrp="1"/>
          </p:cNvSpPr>
          <p:nvPr>
            <p:ph sz="quarter" idx="11"/>
          </p:nvPr>
        </p:nvSpPr>
        <p:spPr>
          <a:xfrm>
            <a:off x="873511" y="2216728"/>
            <a:ext cx="15502561" cy="9975130"/>
          </a:xfrm>
        </p:spPr>
        <p:txBody>
          <a:bodyPr>
            <a:normAutofit/>
          </a:bodyPr>
          <a:lstStyle/>
          <a:p>
            <a:pPr eaLnBrk="1" hangingPunct="1"/>
            <a:r>
              <a:rPr lang="en-US" dirty="0" err="1" smtClean="0"/>
              <a:t>Baerends@VU</a:t>
            </a:r>
            <a:r>
              <a:rPr lang="en-US" dirty="0" smtClean="0"/>
              <a:t> (&gt;’73), </a:t>
            </a:r>
            <a:r>
              <a:rPr lang="en-US" dirty="0" err="1" smtClean="0"/>
              <a:t>Ziegler@Calgary</a:t>
            </a:r>
            <a:r>
              <a:rPr lang="en-US" baseline="30000" dirty="0" smtClean="0"/>
              <a:t>✝</a:t>
            </a:r>
            <a:r>
              <a:rPr lang="en-US" dirty="0" smtClean="0"/>
              <a:t> (&gt;’75)</a:t>
            </a:r>
          </a:p>
          <a:p>
            <a:pPr lvl="1"/>
            <a:endParaRPr lang="en-US" dirty="0"/>
          </a:p>
          <a:p>
            <a:pPr eaLnBrk="1" hangingPunct="1"/>
            <a:r>
              <a:rPr lang="en-US" dirty="0" smtClean="0"/>
              <a:t>Scientific Computing &amp; Modelling: spin-off (‘95)</a:t>
            </a:r>
          </a:p>
          <a:p>
            <a:pPr lvl="1"/>
            <a:r>
              <a:rPr lang="en-US" dirty="0" smtClean="0"/>
              <a:t>Software for Chemistry &amp; Materials (</a:t>
            </a:r>
            <a:r>
              <a:rPr lang="uk-UA" dirty="0" smtClean="0"/>
              <a:t>’</a:t>
            </a:r>
            <a:r>
              <a:rPr lang="en-US" dirty="0" smtClean="0"/>
              <a:t>16)</a:t>
            </a:r>
          </a:p>
          <a:p>
            <a:pPr lvl="1"/>
            <a:endParaRPr lang="en-GB" dirty="0"/>
          </a:p>
          <a:p>
            <a:pPr eaLnBrk="1" hangingPunct="1"/>
            <a:r>
              <a:rPr lang="en-GB" dirty="0" smtClean="0"/>
              <a:t>15 </a:t>
            </a:r>
            <a:r>
              <a:rPr lang="en-GB" dirty="0"/>
              <a:t>people </a:t>
            </a:r>
            <a:r>
              <a:rPr lang="en-GB" dirty="0" smtClean="0"/>
              <a:t>(10 </a:t>
            </a:r>
            <a:r>
              <a:rPr lang="en-GB" dirty="0"/>
              <a:t>senior PhD’</a:t>
            </a:r>
            <a:r>
              <a:rPr lang="en-GB" altLang="ja-JP" dirty="0">
                <a:ea typeface="MS PGothic" pitchFamily="34" charset="-128"/>
              </a:rPr>
              <a:t>s) + </a:t>
            </a:r>
            <a:r>
              <a:rPr lang="en-GB" altLang="ja-JP" dirty="0" smtClean="0">
                <a:ea typeface="MS PGothic" pitchFamily="34" charset="-128"/>
              </a:rPr>
              <a:t>5 EU </a:t>
            </a:r>
            <a:r>
              <a:rPr lang="en-GB" altLang="ja-JP" dirty="0">
                <a:ea typeface="MS PGothic" pitchFamily="34" charset="-128"/>
              </a:rPr>
              <a:t>fellows</a:t>
            </a:r>
          </a:p>
          <a:p>
            <a:pPr lvl="1"/>
            <a:endParaRPr lang="en-GB" altLang="ja-JP" dirty="0">
              <a:ea typeface="MS PGothic" pitchFamily="34" charset="-128"/>
            </a:endParaRPr>
          </a:p>
          <a:p>
            <a:pPr eaLnBrk="1" hangingPunct="1"/>
            <a:r>
              <a:rPr lang="en-GB" altLang="ja-JP" dirty="0">
                <a:ea typeface="MS PGothic" pitchFamily="34" charset="-128"/>
              </a:rPr>
              <a:t>Many </a:t>
            </a:r>
            <a:r>
              <a:rPr lang="en-GB" altLang="ja-JP" dirty="0" smtClean="0">
                <a:ea typeface="MS PGothic" pitchFamily="34" charset="-128"/>
              </a:rPr>
              <a:t>academic </a:t>
            </a:r>
            <a:r>
              <a:rPr lang="en-GB" altLang="ja-JP" dirty="0">
                <a:ea typeface="MS PGothic" pitchFamily="34" charset="-128"/>
              </a:rPr>
              <a:t>collaborators / EU </a:t>
            </a:r>
            <a:r>
              <a:rPr lang="en-GB" altLang="ja-JP" dirty="0" smtClean="0">
                <a:ea typeface="MS PGothic" pitchFamily="34" charset="-128"/>
              </a:rPr>
              <a:t>networks</a:t>
            </a:r>
          </a:p>
          <a:p>
            <a:pPr lvl="1"/>
            <a:r>
              <a:rPr lang="en-GB" altLang="ja-JP" dirty="0" smtClean="0">
                <a:ea typeface="MS PGothic" pitchFamily="34" charset="-128"/>
              </a:rPr>
              <a:t>Over 90 authors</a:t>
            </a:r>
            <a:endParaRPr lang="en-GB" altLang="ja-JP" dirty="0">
              <a:ea typeface="MS PGothic" pitchFamily="34" charset="-128"/>
            </a:endParaRPr>
          </a:p>
          <a:p>
            <a:pPr lvl="1"/>
            <a:endParaRPr lang="en-GB" altLang="ja-JP" dirty="0">
              <a:ea typeface="MS PGothic" pitchFamily="34" charset="-128"/>
            </a:endParaRPr>
          </a:p>
          <a:p>
            <a:r>
              <a:rPr lang="en-GB" altLang="ja-JP" dirty="0" smtClean="0">
                <a:ea typeface="MS PGothic" pitchFamily="34" charset="-128"/>
              </a:rPr>
              <a:t>SCM: debug, port, optimize, examples + manuals</a:t>
            </a:r>
          </a:p>
        </p:txBody>
      </p:sp>
      <p:pic>
        <p:nvPicPr>
          <p:cNvPr id="7" name="Picture 8" descr="Ziegl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90" r="2590"/>
          <a:stretch/>
        </p:blipFill>
        <p:spPr bwMode="auto">
          <a:xfrm>
            <a:off x="16509422" y="6947118"/>
            <a:ext cx="5940000" cy="4698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09422" y="1771074"/>
            <a:ext cx="5915888" cy="3943925"/>
          </a:xfrm>
          <a:prstGeom prst="rect">
            <a:avLst/>
          </a:prstGeom>
        </p:spPr>
      </p:pic>
    </p:spTree>
    <p:extLst>
      <p:ext uri="{BB962C8B-B14F-4D97-AF65-F5344CB8AC3E}">
        <p14:creationId xmlns:p14="http://schemas.microsoft.com/office/powerpoint/2010/main" val="21401208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2691" name="Picture 3"/>
          <p:cNvPicPr>
            <a:picLocks noChangeAspect="1" noChangeArrowheads="1"/>
          </p:cNvPicPr>
          <p:nvPr/>
        </p:nvPicPr>
        <p:blipFill>
          <a:blip r:embed="rId3" cstate="print"/>
          <a:srcRect l="12432" t="17515" r="4781" b="9553"/>
          <a:stretch>
            <a:fillRect/>
          </a:stretch>
        </p:blipFill>
        <p:spPr bwMode="auto">
          <a:xfrm>
            <a:off x="7871520" y="936292"/>
            <a:ext cx="12576694" cy="6654182"/>
          </a:xfrm>
          <a:prstGeom prst="rect">
            <a:avLst/>
          </a:prstGeom>
          <a:noFill/>
          <a:ln w="9525">
            <a:noFill/>
            <a:miter lim="800000"/>
            <a:headEnd/>
            <a:tailEnd/>
          </a:ln>
          <a:effectLst/>
        </p:spPr>
      </p:pic>
      <p:pic>
        <p:nvPicPr>
          <p:cNvPr id="1522690" name="Picture 2"/>
          <p:cNvPicPr>
            <a:picLocks noChangeAspect="1" noChangeArrowheads="1"/>
          </p:cNvPicPr>
          <p:nvPr/>
        </p:nvPicPr>
        <p:blipFill>
          <a:blip r:embed="rId4" cstate="print"/>
          <a:srcRect/>
          <a:stretch>
            <a:fillRect/>
          </a:stretch>
        </p:blipFill>
        <p:spPr bwMode="auto">
          <a:xfrm>
            <a:off x="416155" y="5893925"/>
            <a:ext cx="14046636" cy="6336704"/>
          </a:xfrm>
          <a:prstGeom prst="rect">
            <a:avLst/>
          </a:prstGeom>
          <a:noFill/>
          <a:ln w="9525">
            <a:noFill/>
            <a:miter lim="800000"/>
            <a:headEnd/>
            <a:tailEnd/>
          </a:ln>
        </p:spPr>
      </p:pic>
      <p:cxnSp>
        <p:nvCxnSpPr>
          <p:cNvPr id="10" name="Straight Arrow Connector 9"/>
          <p:cNvCxnSpPr/>
          <p:nvPr/>
        </p:nvCxnSpPr>
        <p:spPr>
          <a:xfrm flipV="1">
            <a:off x="5567264" y="2681536"/>
            <a:ext cx="0" cy="1872208"/>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1" name="Rectangle 10"/>
          <p:cNvSpPr>
            <a:spLocks noChangeArrowheads="1"/>
          </p:cNvSpPr>
          <p:nvPr/>
        </p:nvSpPr>
        <p:spPr bwMode="auto">
          <a:xfrm>
            <a:off x="5567264" y="3401617"/>
            <a:ext cx="2304256" cy="861766"/>
          </a:xfrm>
          <a:prstGeom prst="rect">
            <a:avLst/>
          </a:prstGeom>
          <a:noFill/>
          <a:ln w="9525">
            <a:noFill/>
            <a:miter lim="800000"/>
            <a:headEnd/>
            <a:tailEnd/>
          </a:ln>
        </p:spPr>
        <p:txBody>
          <a:bodyPr wrap="square" lIns="182870" tIns="91436" rIns="182870" bIns="91436" anchor="ctr">
            <a:spAutoFit/>
          </a:bodyPr>
          <a:lstStyle/>
          <a:p>
            <a:pPr eaLnBrk="0" hangingPunct="0"/>
            <a:r>
              <a:rPr lang="en-US" sz="4400" dirty="0"/>
              <a:t>3 </a:t>
            </a:r>
            <a:r>
              <a:rPr lang="en-US" sz="4400" dirty="0" err="1"/>
              <a:t>eV</a:t>
            </a:r>
            <a:r>
              <a:rPr lang="en-US" sz="4400" dirty="0"/>
              <a:t>/Å</a:t>
            </a:r>
            <a:endParaRPr lang="hu-HU" sz="3600" dirty="0">
              <a:latin typeface="Arial" pitchFamily="34" charset="0"/>
            </a:endParaRPr>
          </a:p>
        </p:txBody>
      </p:sp>
      <p:sp>
        <p:nvSpPr>
          <p:cNvPr id="12" name="Rectangle 11"/>
          <p:cNvSpPr/>
          <p:nvPr/>
        </p:nvSpPr>
        <p:spPr>
          <a:xfrm>
            <a:off x="16058530" y="10280104"/>
            <a:ext cx="7915274" cy="1569660"/>
          </a:xfrm>
          <a:prstGeom prst="rect">
            <a:avLst/>
          </a:prstGeom>
        </p:spPr>
        <p:txBody>
          <a:bodyPr wrap="square">
            <a:spAutoFit/>
          </a:bodyPr>
          <a:lstStyle/>
          <a:p>
            <a:r>
              <a:rPr lang="en-US" sz="3200" dirty="0">
                <a:latin typeface="Lato" charset="0"/>
                <a:ea typeface="Lato" charset="0"/>
                <a:cs typeface="Lato" charset="0"/>
              </a:rPr>
              <a:t>Electron transport in </a:t>
            </a:r>
            <a:r>
              <a:rPr lang="en-US" sz="3200" dirty="0" err="1">
                <a:latin typeface="Lato" charset="0"/>
                <a:ea typeface="Lato" charset="0"/>
                <a:cs typeface="Lato" charset="0"/>
              </a:rPr>
              <a:t>MoWSeS</a:t>
            </a:r>
            <a:r>
              <a:rPr lang="en-US" sz="3200" dirty="0">
                <a:latin typeface="Lato" charset="0"/>
                <a:ea typeface="Lato" charset="0"/>
                <a:cs typeface="Lato" charset="0"/>
              </a:rPr>
              <a:t> </a:t>
            </a:r>
            <a:r>
              <a:rPr lang="en-US" sz="3200" dirty="0" err="1">
                <a:latin typeface="Lato" charset="0"/>
                <a:ea typeface="Lato" charset="0"/>
                <a:cs typeface="Lato" charset="0"/>
              </a:rPr>
              <a:t>monolayers</a:t>
            </a:r>
            <a:r>
              <a:rPr lang="en-US" sz="3200" dirty="0">
                <a:latin typeface="Lato" charset="0"/>
                <a:ea typeface="Lato" charset="0"/>
                <a:cs typeface="Lato" charset="0"/>
              </a:rPr>
              <a:t> in the presence of an external electric field, </a:t>
            </a:r>
            <a:r>
              <a:rPr lang="en-US" sz="3200" dirty="0">
                <a:latin typeface="Lato" charset="0"/>
                <a:ea typeface="Lato" charset="0"/>
                <a:cs typeface="Lato" charset="0"/>
                <a:hlinkClick r:id="rId5"/>
              </a:rPr>
              <a:t>Phys. Chem. Chem. Phys. (2014)</a:t>
            </a:r>
            <a:endParaRPr lang="en-US" sz="3200" dirty="0">
              <a:latin typeface="Lato" charset="0"/>
              <a:ea typeface="Lato" charset="0"/>
              <a:cs typeface="Lato" charset="0"/>
            </a:endParaRPr>
          </a:p>
        </p:txBody>
      </p:sp>
      <p:sp>
        <p:nvSpPr>
          <p:cNvPr id="8" name="Title 1"/>
          <p:cNvSpPr txBox="1">
            <a:spLocks/>
          </p:cNvSpPr>
          <p:nvPr/>
        </p:nvSpPr>
        <p:spPr>
          <a:xfrm>
            <a:off x="873512" y="1"/>
            <a:ext cx="22636976" cy="1771074"/>
          </a:xfrm>
          <a:prstGeom prst="rect">
            <a:avLst/>
          </a:prstGeom>
        </p:spPr>
        <p:txBody>
          <a:bodyPr>
            <a:normAutofit fontScale="9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dirty="0" smtClean="0"/>
              <a:t>Closing the band gap in 2D </a:t>
            </a:r>
            <a:r>
              <a:rPr lang="en-US" dirty="0" err="1" smtClean="0"/>
              <a:t>MoWSeS</a:t>
            </a:r>
            <a:endParaRPr lang="en-US" dirty="0"/>
          </a:p>
        </p:txBody>
      </p:sp>
    </p:spTree>
    <p:extLst>
      <p:ext uri="{BB962C8B-B14F-4D97-AF65-F5344CB8AC3E}">
        <p14:creationId xmlns:p14="http://schemas.microsoft.com/office/powerpoint/2010/main" val="19797754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3512" y="0"/>
            <a:ext cx="22636976" cy="1771074"/>
          </a:xfrm>
        </p:spPr>
        <p:txBody>
          <a:bodyPr>
            <a:normAutofit fontScale="90000"/>
          </a:bodyPr>
          <a:lstStyle/>
          <a:p>
            <a:r>
              <a:rPr lang="en-US" dirty="0" smtClean="0"/>
              <a:t>DFTB: Approximate DFT</a:t>
            </a:r>
            <a:endParaRPr lang="en-US" dirty="0"/>
          </a:p>
        </p:txBody>
      </p:sp>
      <p:sp>
        <p:nvSpPr>
          <p:cNvPr id="7" name="Rectangle 6"/>
          <p:cNvSpPr/>
          <p:nvPr/>
        </p:nvSpPr>
        <p:spPr>
          <a:xfrm>
            <a:off x="13544551" y="10888481"/>
            <a:ext cx="10839449" cy="830997"/>
          </a:xfrm>
          <a:prstGeom prst="rect">
            <a:avLst/>
          </a:prstGeom>
        </p:spPr>
        <p:txBody>
          <a:bodyPr wrap="square">
            <a:spAutoFit/>
          </a:bodyPr>
          <a:lstStyle/>
          <a:p>
            <a:pPr eaLnBrk="1" hangingPunct="1"/>
            <a:r>
              <a:rPr lang="en-US" sz="4800" dirty="0" smtClean="0">
                <a:latin typeface="Lato" charset="0"/>
                <a:ea typeface="Lato" charset="0"/>
                <a:cs typeface="Lato" charset="0"/>
              </a:rPr>
              <a:t>Parameters across the periodic table </a:t>
            </a:r>
            <a:endParaRPr lang="en-US" sz="4800" dirty="0">
              <a:latin typeface="Lato" charset="0"/>
              <a:ea typeface="Lato" charset="0"/>
              <a:cs typeface="Lato" charset="0"/>
            </a:endParaRPr>
          </a:p>
        </p:txBody>
      </p:sp>
      <p:pic>
        <p:nvPicPr>
          <p:cNvPr id="2" name="Picture 1"/>
          <p:cNvPicPr>
            <a:picLocks noChangeAspect="1"/>
          </p:cNvPicPr>
          <p:nvPr/>
        </p:nvPicPr>
        <p:blipFill>
          <a:blip r:embed="rId2"/>
          <a:stretch>
            <a:fillRect/>
          </a:stretch>
        </p:blipFill>
        <p:spPr>
          <a:xfrm>
            <a:off x="1" y="2435877"/>
            <a:ext cx="13373100" cy="299387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4551" y="4416866"/>
            <a:ext cx="10137388" cy="6140581"/>
          </a:xfrm>
          <a:prstGeom prst="rect">
            <a:avLst/>
          </a:prstGeom>
        </p:spPr>
      </p:pic>
      <p:sp>
        <p:nvSpPr>
          <p:cNvPr id="3" name="TextBox 2"/>
          <p:cNvSpPr txBox="1"/>
          <p:nvPr/>
        </p:nvSpPr>
        <p:spPr>
          <a:xfrm>
            <a:off x="15859125" y="4883227"/>
            <a:ext cx="3629026" cy="9643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2800" dirty="0" smtClean="0">
                <a:latin typeface="Lato" charset="0"/>
                <a:ea typeface="Lato" charset="0"/>
                <a:cs typeface="Lato" charset="0"/>
              </a:rPr>
              <a:t>QN 2015: forces</a:t>
            </a:r>
          </a:p>
          <a:p>
            <a:pPr marL="0" marR="0" indent="0" algn="l" defTabSz="825500" rtl="0" fontAlgn="auto" latinLnBrk="0" hangingPunct="0">
              <a:lnSpc>
                <a:spcPct val="100000"/>
              </a:lnSpc>
              <a:spcBef>
                <a:spcPts val="0"/>
              </a:spcBef>
              <a:spcAft>
                <a:spcPts val="0"/>
              </a:spcAft>
              <a:buClrTx/>
              <a:buSzTx/>
              <a:buFontTx/>
              <a:buNone/>
              <a:tabLst/>
            </a:pPr>
            <a:r>
              <a:rPr lang="en-US" sz="2800" dirty="0" smtClean="0">
                <a:latin typeface="Lato" charset="0"/>
                <a:ea typeface="Lato" charset="0"/>
                <a:cs typeface="Lato" charset="0"/>
              </a:rPr>
              <a:t>QN 2013: electronic </a:t>
            </a:r>
            <a:endParaRPr kumimoji="0" lang="en-US" sz="2800" b="0" i="0" u="none" strike="noStrike" cap="none" spc="0" normalizeH="0" baseline="0" dirty="0">
              <a:ln>
                <a:noFill/>
              </a:ln>
              <a:solidFill>
                <a:srgbClr val="000000"/>
              </a:solidFill>
              <a:effectLst/>
              <a:uFillTx/>
              <a:latin typeface="Lato" charset="0"/>
              <a:ea typeface="Lato" charset="0"/>
              <a:cs typeface="Lato" charset="0"/>
              <a:sym typeface="Helvetica Light"/>
            </a:endParaRPr>
          </a:p>
        </p:txBody>
      </p:sp>
      <p:sp>
        <p:nvSpPr>
          <p:cNvPr id="14" name="Rectangle 13"/>
          <p:cNvSpPr/>
          <p:nvPr/>
        </p:nvSpPr>
        <p:spPr>
          <a:xfrm>
            <a:off x="590551" y="5570812"/>
            <a:ext cx="12192000" cy="830997"/>
          </a:xfrm>
          <a:prstGeom prst="rect">
            <a:avLst/>
          </a:prstGeom>
        </p:spPr>
        <p:txBody>
          <a:bodyPr>
            <a:spAutoFit/>
          </a:bodyPr>
          <a:lstStyle/>
          <a:p>
            <a:pPr eaLnBrk="1" hangingPunct="1"/>
            <a:r>
              <a:rPr lang="en-US" sz="4800" dirty="0" smtClean="0">
                <a:latin typeface="Lato" charset="0"/>
                <a:ea typeface="Lato" charset="0"/>
                <a:cs typeface="Lato" charset="0"/>
              </a:rPr>
              <a:t>Transport: NEGF</a:t>
            </a:r>
            <a:endParaRPr lang="en-US" sz="4800" dirty="0">
              <a:latin typeface="Lato" charset="0"/>
              <a:ea typeface="Lato" charset="0"/>
              <a:cs typeface="Lato"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8528" y="6965609"/>
            <a:ext cx="7996045" cy="4187278"/>
          </a:xfrm>
          <a:prstGeom prst="rect">
            <a:avLst/>
          </a:prstGeom>
        </p:spPr>
      </p:pic>
      <p:sp>
        <p:nvSpPr>
          <p:cNvPr id="15" name="Rectangle 14"/>
          <p:cNvSpPr/>
          <p:nvPr/>
        </p:nvSpPr>
        <p:spPr>
          <a:xfrm>
            <a:off x="1" y="11152887"/>
            <a:ext cx="12192000" cy="830997"/>
          </a:xfrm>
          <a:prstGeom prst="rect">
            <a:avLst/>
          </a:prstGeom>
        </p:spPr>
        <p:txBody>
          <a:bodyPr>
            <a:spAutoFit/>
          </a:bodyPr>
          <a:lstStyle/>
          <a:p>
            <a:pPr eaLnBrk="1" hangingPunct="1"/>
            <a:r>
              <a:rPr lang="en-US" sz="4800" dirty="0" smtClean="0">
                <a:latin typeface="Lato" charset="0"/>
                <a:ea typeface="Lato" charset="0"/>
                <a:cs typeface="Lato" charset="0"/>
              </a:rPr>
              <a:t>Spectra: TDDFTB, including gradients</a:t>
            </a:r>
            <a:endParaRPr lang="en-US" sz="4800" dirty="0">
              <a:latin typeface="Lato" charset="0"/>
              <a:ea typeface="Lato" charset="0"/>
              <a:cs typeface="Lato" charset="0"/>
            </a:endParaRPr>
          </a:p>
        </p:txBody>
      </p:sp>
    </p:spTree>
    <p:extLst>
      <p:ext uri="{BB962C8B-B14F-4D97-AF65-F5344CB8AC3E}">
        <p14:creationId xmlns:p14="http://schemas.microsoft.com/office/powerpoint/2010/main" val="2104958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3265"/>
            <a:ext cx="24384000" cy="1123950"/>
          </a:xfrm>
        </p:spPr>
        <p:txBody>
          <a:bodyPr>
            <a:noAutofit/>
          </a:bodyPr>
          <a:lstStyle/>
          <a:p>
            <a:pPr algn="ctr"/>
            <a:r>
              <a:rPr lang="en-US" sz="8800" dirty="0" smtClean="0"/>
              <a:t>Density-functional Based Tight-Binding (DFTB)</a:t>
            </a:r>
            <a:endParaRPr lang="en-US" sz="8800" dirty="0"/>
          </a:p>
        </p:txBody>
      </p:sp>
      <p:sp>
        <p:nvSpPr>
          <p:cNvPr id="5" name="Text Box 3"/>
          <p:cNvSpPr txBox="1">
            <a:spLocks noChangeArrowheads="1"/>
          </p:cNvSpPr>
          <p:nvPr/>
        </p:nvSpPr>
        <p:spPr bwMode="auto">
          <a:xfrm>
            <a:off x="3407024" y="732898"/>
            <a:ext cx="16573616" cy="3600400"/>
          </a:xfrm>
          <a:prstGeom prst="rect">
            <a:avLst/>
          </a:prstGeom>
          <a:noFill/>
          <a:ln w="9525">
            <a:noFill/>
            <a:round/>
            <a:headEnd/>
            <a:tailEnd/>
          </a:ln>
          <a:effectLst/>
        </p:spPr>
        <p:txBody>
          <a:bodyPr wrap="none" lIns="180000" tIns="90000" rIns="180000" bIns="90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Lst>
            </a:pPr>
            <a:endParaRPr lang="en-US" sz="6400" dirty="0"/>
          </a:p>
          <a:p>
            <a: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Lst>
            </a:pPr>
            <a:r>
              <a:rPr lang="en-US" sz="4800" dirty="0"/>
              <a:t>Fast, approximate DFT =&gt; large systems</a:t>
            </a:r>
          </a:p>
          <a:p>
            <a:pPr algn="l">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Lst>
            </a:pPr>
            <a:r>
              <a:rPr lang="en-US" sz="4800" dirty="0"/>
              <a:t> dynamics (limited to a few elements)</a:t>
            </a:r>
          </a:p>
          <a:p>
            <a:pPr algn="l">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Lst>
            </a:pPr>
            <a:r>
              <a:rPr lang="en-US" sz="4800" dirty="0"/>
              <a:t> electronic properties</a:t>
            </a:r>
          </a:p>
        </p:txBody>
      </p:sp>
      <p:pic>
        <p:nvPicPr>
          <p:cNvPr id="70657" name="Picture 1"/>
          <p:cNvPicPr>
            <a:picLocks noChangeAspect="1" noChangeArrowheads="1"/>
          </p:cNvPicPr>
          <p:nvPr/>
        </p:nvPicPr>
        <p:blipFill>
          <a:blip r:embed="rId3" cstate="print"/>
          <a:srcRect/>
          <a:stretch>
            <a:fillRect/>
          </a:stretch>
        </p:blipFill>
        <p:spPr bwMode="auto">
          <a:xfrm>
            <a:off x="4381030" y="4409729"/>
            <a:ext cx="14394076" cy="8037754"/>
          </a:xfrm>
          <a:prstGeom prst="rect">
            <a:avLst/>
          </a:prstGeom>
          <a:noFill/>
          <a:ln w="9525">
            <a:noFill/>
            <a:miter lim="800000"/>
            <a:headEnd/>
            <a:tailEnd/>
          </a:ln>
        </p:spPr>
      </p:pic>
      <p:pic>
        <p:nvPicPr>
          <p:cNvPr id="70658" name="Picture 2"/>
          <p:cNvPicPr>
            <a:picLocks noChangeAspect="1" noChangeArrowheads="1"/>
          </p:cNvPicPr>
          <p:nvPr/>
        </p:nvPicPr>
        <p:blipFill>
          <a:blip r:embed="rId4" cstate="print"/>
          <a:srcRect/>
          <a:stretch>
            <a:fillRect/>
          </a:stretch>
        </p:blipFill>
        <p:spPr bwMode="auto">
          <a:xfrm>
            <a:off x="4579589" y="4358775"/>
            <a:ext cx="14228486" cy="8088708"/>
          </a:xfrm>
          <a:prstGeom prst="rect">
            <a:avLst/>
          </a:prstGeom>
          <a:noFill/>
          <a:ln w="9525">
            <a:noFill/>
            <a:miter lim="800000"/>
            <a:headEnd/>
            <a:tailEnd/>
          </a:ln>
        </p:spPr>
      </p:pic>
    </p:spTree>
    <p:extLst>
      <p:ext uri="{BB962C8B-B14F-4D97-AF65-F5344CB8AC3E}">
        <p14:creationId xmlns:p14="http://schemas.microsoft.com/office/powerpoint/2010/main" val="1377778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06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http://pubs.acs.org/appl/literatum/publisher/achs/journals/content/jctcce/2013/jctcce.2013.9.issue-9/ct4004959/production/pdfimages_v02/master.img-013.jpg"/>
          <p:cNvPicPr>
            <a:picLocks noChangeAspect="1" noChangeArrowheads="1"/>
          </p:cNvPicPr>
          <p:nvPr/>
        </p:nvPicPr>
        <p:blipFill>
          <a:blip r:embed="rId3">
            <a:extLst>
              <a:ext uri="{28A0092B-C50C-407E-A947-70E740481C1C}">
                <a14:useLocalDpi xmlns:a14="http://schemas.microsoft.com/office/drawing/2010/main" val="0"/>
              </a:ext>
            </a:extLst>
          </a:blip>
          <a:srcRect r="52100"/>
          <a:stretch>
            <a:fillRect/>
          </a:stretch>
        </p:blipFill>
        <p:spPr bwMode="auto">
          <a:xfrm>
            <a:off x="14478003" y="6537327"/>
            <a:ext cx="9718674"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a:xfrm>
            <a:off x="0" y="31883"/>
            <a:ext cx="24384000" cy="1123952"/>
          </a:xfrm>
        </p:spPr>
        <p:txBody>
          <a:bodyPr>
            <a:noAutofit/>
          </a:bodyPr>
          <a:lstStyle/>
          <a:p>
            <a:pPr algn="ctr"/>
            <a:r>
              <a:rPr lang="en-US" altLang="nl-NL" sz="8000" dirty="0"/>
              <a:t>Semi-automated electronic DFTB parameters</a:t>
            </a:r>
          </a:p>
        </p:txBody>
      </p:sp>
      <p:sp>
        <p:nvSpPr>
          <p:cNvPr id="5124" name="Rectangle 21"/>
          <p:cNvSpPr>
            <a:spLocks noChangeArrowheads="1"/>
          </p:cNvSpPr>
          <p:nvPr/>
        </p:nvSpPr>
        <p:spPr bwMode="auto">
          <a:xfrm>
            <a:off x="455614" y="11161455"/>
            <a:ext cx="986472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Arial" charset="0"/>
                <a:cs typeface="Arial" charset="0"/>
              </a:defRPr>
            </a:lvl1pPr>
            <a:lvl2pPr marL="742950" indent="-285750">
              <a:spcBef>
                <a:spcPct val="20000"/>
              </a:spcBef>
              <a:buChar char="–"/>
              <a:defRPr>
                <a:solidFill>
                  <a:srgbClr val="004677"/>
                </a:solidFill>
                <a:latin typeface="Arial" charset="0"/>
                <a:ea typeface="Arial" charset="0"/>
                <a:cs typeface="Arial" charset="0"/>
              </a:defRPr>
            </a:lvl2pPr>
            <a:lvl3pPr marL="1143000" indent="-228600">
              <a:spcBef>
                <a:spcPct val="20000"/>
              </a:spcBef>
              <a:buChar char="•"/>
              <a:defRPr sz="1600">
                <a:solidFill>
                  <a:schemeClr val="tx1"/>
                </a:solidFill>
                <a:latin typeface="Arial" charset="0"/>
                <a:ea typeface="Arial" charset="0"/>
                <a:cs typeface="Arial" charset="0"/>
              </a:defRPr>
            </a:lvl3pPr>
            <a:lvl4pPr marL="1600200" indent="-228600">
              <a:spcBef>
                <a:spcPct val="20000"/>
              </a:spcBef>
              <a:buChar char="–"/>
              <a:defRPr sz="1400">
                <a:solidFill>
                  <a:srgbClr val="004677"/>
                </a:solidFill>
                <a:latin typeface="Arial" charset="0"/>
                <a:ea typeface="Arial" charset="0"/>
                <a:cs typeface="Arial" charset="0"/>
              </a:defRPr>
            </a:lvl4pPr>
            <a:lvl5pPr marL="2057400" indent="-228600">
              <a:spcBef>
                <a:spcPct val="20000"/>
              </a:spcBef>
              <a:buChar char="»"/>
              <a:defRPr sz="1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1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1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1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1400">
                <a:solidFill>
                  <a:schemeClr val="tx1"/>
                </a:solidFill>
                <a:latin typeface="Arial" charset="0"/>
                <a:ea typeface="Arial" charset="0"/>
                <a:cs typeface="Arial" charset="0"/>
              </a:defRPr>
            </a:lvl9pPr>
          </a:lstStyle>
          <a:p>
            <a:pPr algn="l" eaLnBrk="1" hangingPunct="1">
              <a:spcBef>
                <a:spcPct val="0"/>
              </a:spcBef>
              <a:buFontTx/>
              <a:buNone/>
            </a:pPr>
            <a:r>
              <a:rPr lang="en-US" altLang="nl-NL" sz="3200" dirty="0">
                <a:latin typeface="Helvetica" charset="0"/>
              </a:rPr>
              <a:t>SCM &amp; Jacobs U, </a:t>
            </a:r>
            <a:r>
              <a:rPr lang="en-US" altLang="nl-NL" sz="3200" i="1" dirty="0">
                <a:latin typeface="Helvetica" charset="0"/>
              </a:rPr>
              <a:t>J. Chem. Theory </a:t>
            </a:r>
            <a:r>
              <a:rPr lang="en-US" altLang="nl-NL" sz="3200" i="1" dirty="0" err="1">
                <a:latin typeface="Helvetica" charset="0"/>
              </a:rPr>
              <a:t>Comput</a:t>
            </a:r>
            <a:r>
              <a:rPr lang="en-US" altLang="nl-NL" sz="3200" i="1" dirty="0">
                <a:latin typeface="Helvetica" charset="0"/>
              </a:rPr>
              <a:t>. </a:t>
            </a:r>
            <a:r>
              <a:rPr lang="en-US" altLang="nl-NL" sz="3200" b="1" dirty="0">
                <a:latin typeface="Helvetica" charset="0"/>
              </a:rPr>
              <a:t>9</a:t>
            </a:r>
            <a:r>
              <a:rPr lang="en-US" altLang="nl-NL" sz="3200" dirty="0">
                <a:latin typeface="Helvetica" charset="0"/>
              </a:rPr>
              <a:t>, 4006−4017 (2013)</a:t>
            </a:r>
          </a:p>
          <a:p>
            <a:pPr eaLnBrk="1" hangingPunct="1">
              <a:spcBef>
                <a:spcPct val="0"/>
              </a:spcBef>
              <a:buFontTx/>
              <a:buNone/>
            </a:pPr>
            <a:endParaRPr lang="en-US" altLang="nl-NL" sz="3200" dirty="0">
              <a:latin typeface="Helvetica" charset="0"/>
            </a:endParaRPr>
          </a:p>
          <a:p>
            <a:pPr algn="l" eaLnBrk="1" hangingPunct="1">
              <a:spcBef>
                <a:spcPct val="0"/>
              </a:spcBef>
              <a:buFontTx/>
              <a:buChar char="-"/>
            </a:pPr>
            <a:endParaRPr lang="en-US" altLang="nl-NL" sz="3200" dirty="0">
              <a:latin typeface="Helvetica" charset="0"/>
            </a:endParaRPr>
          </a:p>
        </p:txBody>
      </p:sp>
      <p:sp>
        <p:nvSpPr>
          <p:cNvPr id="5125" name="Rectangle 24"/>
          <p:cNvSpPr>
            <a:spLocks noChangeArrowheads="1"/>
          </p:cNvSpPr>
          <p:nvPr/>
        </p:nvSpPr>
        <p:spPr bwMode="auto">
          <a:xfrm>
            <a:off x="10523538" y="10494727"/>
            <a:ext cx="518477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Arial" charset="0"/>
                <a:cs typeface="Arial" charset="0"/>
              </a:defRPr>
            </a:lvl1pPr>
            <a:lvl2pPr marL="742950" indent="-285750">
              <a:spcBef>
                <a:spcPct val="20000"/>
              </a:spcBef>
              <a:buChar char="–"/>
              <a:defRPr>
                <a:solidFill>
                  <a:srgbClr val="004677"/>
                </a:solidFill>
                <a:latin typeface="Arial" charset="0"/>
                <a:ea typeface="Arial" charset="0"/>
                <a:cs typeface="Arial" charset="0"/>
              </a:defRPr>
            </a:lvl2pPr>
            <a:lvl3pPr marL="1143000" indent="-228600">
              <a:spcBef>
                <a:spcPct val="20000"/>
              </a:spcBef>
              <a:buChar char="•"/>
              <a:defRPr sz="1600">
                <a:solidFill>
                  <a:schemeClr val="tx1"/>
                </a:solidFill>
                <a:latin typeface="Arial" charset="0"/>
                <a:ea typeface="Arial" charset="0"/>
                <a:cs typeface="Arial" charset="0"/>
              </a:defRPr>
            </a:lvl3pPr>
            <a:lvl4pPr marL="1600200" indent="-228600">
              <a:spcBef>
                <a:spcPct val="20000"/>
              </a:spcBef>
              <a:buChar char="–"/>
              <a:defRPr sz="1400">
                <a:solidFill>
                  <a:srgbClr val="004677"/>
                </a:solidFill>
                <a:latin typeface="Arial" charset="0"/>
                <a:ea typeface="Arial" charset="0"/>
                <a:cs typeface="Arial" charset="0"/>
              </a:defRPr>
            </a:lvl4pPr>
            <a:lvl5pPr marL="2057400" indent="-228600">
              <a:spcBef>
                <a:spcPct val="20000"/>
              </a:spcBef>
              <a:buChar char="»"/>
              <a:defRPr sz="1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1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1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1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1400">
                <a:solidFill>
                  <a:schemeClr val="tx1"/>
                </a:solidFill>
                <a:latin typeface="Arial" charset="0"/>
                <a:ea typeface="Arial" charset="0"/>
                <a:cs typeface="Arial" charset="0"/>
              </a:defRPr>
            </a:lvl9pPr>
          </a:lstStyle>
          <a:p>
            <a:pPr algn="l" eaLnBrk="1" hangingPunct="1">
              <a:spcBef>
                <a:spcPct val="0"/>
              </a:spcBef>
              <a:buFontTx/>
              <a:buNone/>
            </a:pPr>
            <a:r>
              <a:rPr lang="en-US" altLang="nl-NL" sz="4000" dirty="0" err="1">
                <a:latin typeface="Helvetica" charset="0"/>
              </a:rPr>
              <a:t>GeSi</a:t>
            </a:r>
            <a:r>
              <a:rPr lang="en-US" altLang="nl-NL" sz="4000" dirty="0">
                <a:latin typeface="Helvetica" charset="0"/>
              </a:rPr>
              <a:t> (zinc blende)</a:t>
            </a:r>
          </a:p>
          <a:p>
            <a:pPr algn="l" eaLnBrk="1" hangingPunct="1">
              <a:spcBef>
                <a:spcPct val="0"/>
              </a:spcBef>
              <a:buFontTx/>
              <a:buChar char="-"/>
            </a:pPr>
            <a:r>
              <a:rPr lang="en-US" altLang="nl-NL" sz="4000" dirty="0">
                <a:latin typeface="Helvetica" charset="0"/>
              </a:rPr>
              <a:t> DFT (PBE/TZP)</a:t>
            </a:r>
          </a:p>
          <a:p>
            <a:pPr algn="l" eaLnBrk="1" hangingPunct="1">
              <a:spcBef>
                <a:spcPct val="0"/>
              </a:spcBef>
              <a:buFontTx/>
              <a:buNone/>
            </a:pPr>
            <a:r>
              <a:rPr lang="en-US" altLang="nl-NL" dirty="0">
                <a:solidFill>
                  <a:srgbClr val="FF0000"/>
                </a:solidFill>
                <a:latin typeface="Helvetica" charset="0"/>
              </a:rPr>
              <a:t>●</a:t>
            </a:r>
            <a:r>
              <a:rPr lang="en-US" altLang="nl-NL" sz="4000" dirty="0">
                <a:solidFill>
                  <a:srgbClr val="FF0000"/>
                </a:solidFill>
                <a:latin typeface="Helvetica" charset="0"/>
              </a:rPr>
              <a:t>-DFTB</a:t>
            </a:r>
          </a:p>
        </p:txBody>
      </p:sp>
      <p:pic>
        <p:nvPicPr>
          <p:cNvPr id="5126" name="Picture 1" descr="H:\SCM\News items - articles\pictures\Periodic_Table_Brochure.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614" y="1836604"/>
            <a:ext cx="12660311" cy="767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160501" y="1779171"/>
            <a:ext cx="9328149" cy="2800767"/>
          </a:xfrm>
          <a:prstGeom prst="rect">
            <a:avLst/>
          </a:prstGeom>
        </p:spPr>
        <p:txBody>
          <a:bodyPr wrap="square">
            <a:spAutoFit/>
          </a:bodyPr>
          <a:lstStyle/>
          <a:p>
            <a:pPr algn="l" hangingPunct="1">
              <a:spcBef>
                <a:spcPct val="0"/>
              </a:spcBef>
            </a:pPr>
            <a:r>
              <a:rPr lang="en-US" altLang="nl-NL" sz="4400" b="1" dirty="0">
                <a:latin typeface="Lato" charset="0"/>
                <a:ea typeface="Lato" charset="0"/>
                <a:cs typeface="Lato" charset="0"/>
              </a:rPr>
              <a:t>Current work:</a:t>
            </a:r>
          </a:p>
          <a:p>
            <a:pPr algn="l" hangingPunct="1">
              <a:spcBef>
                <a:spcPct val="0"/>
              </a:spcBef>
              <a:buFontTx/>
              <a:buChar char="-"/>
            </a:pPr>
            <a:r>
              <a:rPr lang="en-US" altLang="nl-NL" sz="4400" dirty="0">
                <a:latin typeface="Lato" charset="0"/>
                <a:ea typeface="Lato" charset="0"/>
                <a:cs typeface="Lato" charset="0"/>
              </a:rPr>
              <a:t>Repulsive parameters</a:t>
            </a:r>
          </a:p>
          <a:p>
            <a:pPr algn="l" hangingPunct="1">
              <a:spcBef>
                <a:spcPct val="0"/>
              </a:spcBef>
              <a:buFontTx/>
              <a:buChar char="-"/>
            </a:pPr>
            <a:r>
              <a:rPr lang="en-US" altLang="nl-NL" sz="4400" dirty="0">
                <a:latin typeface="Lato" charset="0"/>
                <a:ea typeface="Lato" charset="0"/>
                <a:cs typeface="Lato" charset="0"/>
              </a:rPr>
              <a:t>TDDFTB + </a:t>
            </a:r>
            <a:r>
              <a:rPr lang="en-US" altLang="nl-NL" sz="4400" dirty="0" err="1">
                <a:latin typeface="Lato" charset="0"/>
                <a:ea typeface="Lato" charset="0"/>
                <a:cs typeface="Lato" charset="0"/>
              </a:rPr>
              <a:t>LvN</a:t>
            </a:r>
            <a:r>
              <a:rPr lang="en-US" altLang="nl-NL" sz="4400" dirty="0">
                <a:latin typeface="Lato" charset="0"/>
                <a:ea typeface="Lato" charset="0"/>
                <a:cs typeface="Lato" charset="0"/>
              </a:rPr>
              <a:t> excited state </a:t>
            </a:r>
            <a:r>
              <a:rPr lang="en-US" altLang="nl-NL" sz="4400" dirty="0" err="1">
                <a:latin typeface="Lato" charset="0"/>
                <a:ea typeface="Lato" charset="0"/>
                <a:cs typeface="Lato" charset="0"/>
              </a:rPr>
              <a:t>dyn</a:t>
            </a:r>
            <a:r>
              <a:rPr lang="en-US" altLang="nl-NL" sz="4400" dirty="0">
                <a:latin typeface="Lato" charset="0"/>
                <a:ea typeface="Lato" charset="0"/>
                <a:cs typeface="Lato" charset="0"/>
              </a:rPr>
              <a:t>.</a:t>
            </a:r>
          </a:p>
          <a:p>
            <a:pPr algn="l" hangingPunct="1">
              <a:spcBef>
                <a:spcPct val="0"/>
              </a:spcBef>
              <a:buFontTx/>
              <a:buChar char="-"/>
            </a:pPr>
            <a:r>
              <a:rPr lang="en-US" altLang="nl-NL" sz="4400" dirty="0">
                <a:latin typeface="Lato" charset="0"/>
                <a:ea typeface="Lato" charset="0"/>
                <a:cs typeface="Lato" charset="0"/>
              </a:rPr>
              <a:t>Transport: NEGF, el-</a:t>
            </a:r>
            <a:r>
              <a:rPr lang="en-US" altLang="nl-NL" sz="4400" dirty="0" err="1">
                <a:latin typeface="Lato" charset="0"/>
                <a:ea typeface="Lato" charset="0"/>
                <a:cs typeface="Lato" charset="0"/>
              </a:rPr>
              <a:t>ph</a:t>
            </a:r>
            <a:r>
              <a:rPr lang="en-US" altLang="nl-NL" sz="4400" dirty="0">
                <a:latin typeface="Lato" charset="0"/>
                <a:ea typeface="Lato" charset="0"/>
                <a:cs typeface="Lato" charset="0"/>
              </a:rPr>
              <a:t> </a:t>
            </a:r>
            <a:r>
              <a:rPr lang="en-US" altLang="nl-NL" sz="4400" dirty="0" err="1">
                <a:latin typeface="Lato" charset="0"/>
                <a:ea typeface="Lato" charset="0"/>
                <a:cs typeface="Lato" charset="0"/>
              </a:rPr>
              <a:t>coupl</a:t>
            </a:r>
            <a:r>
              <a:rPr lang="en-US" altLang="nl-NL" sz="4400" dirty="0">
                <a:latin typeface="Lato" charset="0"/>
                <a:ea typeface="Lato" charset="0"/>
                <a:cs typeface="Lato" charset="0"/>
              </a:rPr>
              <a:t>. / BTE</a:t>
            </a:r>
          </a:p>
        </p:txBody>
      </p:sp>
    </p:spTree>
    <p:extLst>
      <p:ext uri="{BB962C8B-B14F-4D97-AF65-F5344CB8AC3E}">
        <p14:creationId xmlns:p14="http://schemas.microsoft.com/office/powerpoint/2010/main" val="9263508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3512" y="0"/>
            <a:ext cx="22636976" cy="1771074"/>
          </a:xfrm>
        </p:spPr>
        <p:txBody>
          <a:bodyPr>
            <a:normAutofit/>
          </a:bodyPr>
          <a:lstStyle/>
          <a:p>
            <a:r>
              <a:rPr lang="en-US" sz="8800" dirty="0" smtClean="0"/>
              <a:t>Single 2D semiconductor </a:t>
            </a:r>
            <a:r>
              <a:rPr lang="en-US" sz="8800" smtClean="0"/>
              <a:t>material diode</a:t>
            </a:r>
            <a:endParaRPr lang="en-US" sz="8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110" y="5364253"/>
            <a:ext cx="7985290" cy="6100882"/>
          </a:xfrm>
          <a:prstGeom prst="rect">
            <a:avLst/>
          </a:prstGeom>
        </p:spPr>
      </p:pic>
      <p:pic>
        <p:nvPicPr>
          <p:cNvPr id="8" name="Picture 7"/>
          <p:cNvPicPr>
            <a:picLocks noChangeAspect="1"/>
          </p:cNvPicPr>
          <p:nvPr/>
        </p:nvPicPr>
        <p:blipFill>
          <a:blip r:embed="rId3"/>
          <a:stretch>
            <a:fillRect/>
          </a:stretch>
        </p:blipFill>
        <p:spPr>
          <a:xfrm>
            <a:off x="5396935" y="1771074"/>
            <a:ext cx="18765537" cy="4201101"/>
          </a:xfrm>
          <a:prstGeom prst="rect">
            <a:avLst/>
          </a:prstGeom>
        </p:spPr>
      </p:pic>
      <p:sp>
        <p:nvSpPr>
          <p:cNvPr id="6" name="Rectangle 5"/>
          <p:cNvSpPr/>
          <p:nvPr/>
        </p:nvSpPr>
        <p:spPr>
          <a:xfrm>
            <a:off x="10020300" y="5692579"/>
            <a:ext cx="12192000" cy="2585323"/>
          </a:xfrm>
          <a:prstGeom prst="rect">
            <a:avLst/>
          </a:prstGeom>
        </p:spPr>
        <p:txBody>
          <a:bodyPr>
            <a:spAutoFit/>
          </a:bodyPr>
          <a:lstStyle/>
          <a:p>
            <a:pPr algn="l"/>
            <a:r>
              <a:rPr lang="en-US" sz="5400" dirty="0" smtClean="0">
                <a:solidFill>
                  <a:srgbClr val="5D5D5D"/>
                </a:solidFill>
                <a:latin typeface="Lato-Regular" charset="0"/>
              </a:rPr>
              <a:t>2D PdS</a:t>
            </a:r>
            <a:r>
              <a:rPr lang="en-US" sz="4400" baseline="-25000" dirty="0" smtClean="0">
                <a:solidFill>
                  <a:srgbClr val="5D5D5D"/>
                </a:solidFill>
                <a:latin typeface="Lato-Regular" charset="0"/>
              </a:rPr>
              <a:t>2</a:t>
            </a:r>
            <a:r>
              <a:rPr lang="en-US" sz="5400" dirty="0">
                <a:solidFill>
                  <a:srgbClr val="5D5D5D"/>
                </a:solidFill>
                <a:latin typeface="Lato-Regular" charset="0"/>
              </a:rPr>
              <a:t> is </a:t>
            </a:r>
          </a:p>
          <a:p>
            <a:pPr marL="685800" indent="-685800" algn="l">
              <a:buFont typeface="Arial" charset="0"/>
              <a:buChar char="•"/>
            </a:pPr>
            <a:r>
              <a:rPr lang="en-US" sz="5400" dirty="0" smtClean="0">
                <a:solidFill>
                  <a:srgbClr val="5D5D5D"/>
                </a:solidFill>
                <a:latin typeface="Lato-Regular" charset="0"/>
              </a:rPr>
              <a:t>semiconducting </a:t>
            </a:r>
            <a:r>
              <a:rPr lang="en-US" sz="5400" dirty="0">
                <a:solidFill>
                  <a:srgbClr val="5D5D5D"/>
                </a:solidFill>
                <a:latin typeface="Lato-Regular" charset="0"/>
              </a:rPr>
              <a:t>as </a:t>
            </a:r>
            <a:r>
              <a:rPr lang="en-US" sz="5400" dirty="0" smtClean="0">
                <a:solidFill>
                  <a:srgbClr val="5D5D5D"/>
                </a:solidFill>
                <a:latin typeface="Lato-Regular" charset="0"/>
              </a:rPr>
              <a:t>ML</a:t>
            </a:r>
          </a:p>
          <a:p>
            <a:pPr marL="685800" indent="-685800" algn="l">
              <a:buFont typeface="Arial" charset="0"/>
              <a:buChar char="•"/>
            </a:pPr>
            <a:r>
              <a:rPr lang="en-US" sz="5400" dirty="0" err="1" smtClean="0">
                <a:solidFill>
                  <a:srgbClr val="5D5D5D"/>
                </a:solidFill>
                <a:latin typeface="Lato-Regular" charset="0"/>
              </a:rPr>
              <a:t>semimetallic</a:t>
            </a:r>
            <a:r>
              <a:rPr lang="en-US" sz="5400" dirty="0" smtClean="0">
                <a:solidFill>
                  <a:srgbClr val="5D5D5D"/>
                </a:solidFill>
                <a:latin typeface="Lato-Regular" charset="0"/>
              </a:rPr>
              <a:t> </a:t>
            </a:r>
            <a:r>
              <a:rPr lang="en-US" sz="5400" dirty="0">
                <a:solidFill>
                  <a:srgbClr val="5D5D5D"/>
                </a:solidFill>
                <a:latin typeface="Lato-Regular" charset="0"/>
              </a:rPr>
              <a:t>as </a:t>
            </a:r>
            <a:r>
              <a:rPr lang="en-US" sz="5400" dirty="0" smtClean="0">
                <a:solidFill>
                  <a:srgbClr val="5D5D5D"/>
                </a:solidFill>
                <a:latin typeface="Lato-Regular" charset="0"/>
              </a:rPr>
              <a:t>BL</a:t>
            </a:r>
            <a:endParaRPr lang="en-US" dirty="0"/>
          </a:p>
        </p:txBody>
      </p:sp>
      <p:sp>
        <p:nvSpPr>
          <p:cNvPr id="10" name="TextBox 9"/>
          <p:cNvSpPr txBox="1"/>
          <p:nvPr/>
        </p:nvSpPr>
        <p:spPr>
          <a:xfrm>
            <a:off x="1665412" y="11741021"/>
            <a:ext cx="21053176" cy="631932"/>
          </a:xfrm>
          <a:prstGeom prst="rect">
            <a:avLst/>
          </a:prstGeom>
          <a:noFill/>
        </p:spPr>
        <p:txBody>
          <a:bodyPr wrap="square" lIns="199102" tIns="99550" rIns="199102" bIns="99550" rtlCol="0">
            <a:spAutoFit/>
          </a:bodyPr>
          <a:lstStyle/>
          <a:p>
            <a:pPr algn="just"/>
            <a:r>
              <a:rPr lang="en-US" sz="2800" dirty="0" err="1" smtClean="0">
                <a:latin typeface="Lato" charset="0"/>
                <a:ea typeface="Lato" charset="0"/>
                <a:cs typeface="Lato" charset="0"/>
              </a:rPr>
              <a:t>M.Ghorbani-Asl</a:t>
            </a:r>
            <a:r>
              <a:rPr lang="en-US" sz="2800" dirty="0">
                <a:latin typeface="Lato" charset="0"/>
                <a:ea typeface="Lato" charset="0"/>
                <a:cs typeface="Lato" charset="0"/>
              </a:rPr>
              <a:t>, </a:t>
            </a:r>
            <a:r>
              <a:rPr lang="en-US" sz="2800" dirty="0" smtClean="0">
                <a:latin typeface="Lato" charset="0"/>
                <a:ea typeface="Lato" charset="0"/>
                <a:cs typeface="Lato" charset="0"/>
              </a:rPr>
              <a:t>A. </a:t>
            </a:r>
            <a:r>
              <a:rPr lang="en-US" sz="2800" dirty="0" err="1">
                <a:latin typeface="Lato" charset="0"/>
                <a:ea typeface="Lato" charset="0"/>
                <a:cs typeface="Lato" charset="0"/>
              </a:rPr>
              <a:t>Kuc</a:t>
            </a:r>
            <a:r>
              <a:rPr lang="en-US" sz="2800" dirty="0">
                <a:latin typeface="Lato" charset="0"/>
                <a:ea typeface="Lato" charset="0"/>
                <a:cs typeface="Lato" charset="0"/>
              </a:rPr>
              <a:t>, </a:t>
            </a:r>
            <a:r>
              <a:rPr lang="en-US" sz="2800" dirty="0" smtClean="0">
                <a:latin typeface="Lato" charset="0"/>
                <a:ea typeface="Lato" charset="0"/>
                <a:cs typeface="Lato" charset="0"/>
              </a:rPr>
              <a:t>P. </a:t>
            </a:r>
            <a:r>
              <a:rPr lang="en-US" sz="2800" dirty="0" err="1">
                <a:latin typeface="Lato" charset="0"/>
                <a:ea typeface="Lato" charset="0"/>
                <a:cs typeface="Lato" charset="0"/>
              </a:rPr>
              <a:t>Miro</a:t>
            </a:r>
            <a:r>
              <a:rPr lang="en-US" sz="2800" dirty="0">
                <a:latin typeface="Lato" charset="0"/>
                <a:ea typeface="Lato" charset="0"/>
                <a:cs typeface="Lato" charset="0"/>
              </a:rPr>
              <a:t>́, and </a:t>
            </a:r>
            <a:r>
              <a:rPr lang="en-US" sz="2800" dirty="0" smtClean="0">
                <a:latin typeface="Lato" charset="0"/>
                <a:ea typeface="Lato" charset="0"/>
                <a:cs typeface="Lato" charset="0"/>
              </a:rPr>
              <a:t>T. </a:t>
            </a:r>
            <a:r>
              <a:rPr lang="en-US" sz="2800" dirty="0">
                <a:latin typeface="Lato" charset="0"/>
                <a:ea typeface="Lato" charset="0"/>
                <a:cs typeface="Lato" charset="0"/>
              </a:rPr>
              <a:t>Heine, </a:t>
            </a:r>
            <a:r>
              <a:rPr lang="en-US" sz="2800" i="1" dirty="0">
                <a:latin typeface="Lato" charset="0"/>
                <a:ea typeface="Lato" charset="0"/>
                <a:cs typeface="Lato" charset="0"/>
              </a:rPr>
              <a:t>A Single-Material Logical Junction Based on 2D Crystal PdS2</a:t>
            </a:r>
            <a:r>
              <a:rPr lang="en-US" sz="2800" dirty="0" smtClean="0">
                <a:latin typeface="Lato" charset="0"/>
                <a:ea typeface="Lato" charset="0"/>
                <a:cs typeface="Lato" charset="0"/>
              </a:rPr>
              <a:t>, </a:t>
            </a:r>
            <a:r>
              <a:rPr lang="en-US" sz="2800" dirty="0" smtClean="0">
                <a:latin typeface="Lato" charset="0"/>
                <a:ea typeface="Lato" charset="0"/>
                <a:cs typeface="Lato" charset="0"/>
                <a:hlinkClick r:id="rId4"/>
              </a:rPr>
              <a:t>Adv. Mater. (2016)</a:t>
            </a:r>
            <a:endParaRPr lang="en-GB" sz="2800" dirty="0">
              <a:latin typeface="Lato" charset="0"/>
              <a:ea typeface="Lato" charset="0"/>
              <a:cs typeface="Lato" charset="0"/>
            </a:endParaRPr>
          </a:p>
        </p:txBody>
      </p:sp>
      <p:sp>
        <p:nvSpPr>
          <p:cNvPr id="11" name="Rectangle 10"/>
          <p:cNvSpPr/>
          <p:nvPr/>
        </p:nvSpPr>
        <p:spPr>
          <a:xfrm>
            <a:off x="10020300" y="8603925"/>
            <a:ext cx="14363700" cy="2585323"/>
          </a:xfrm>
          <a:prstGeom prst="rect">
            <a:avLst/>
          </a:prstGeom>
        </p:spPr>
        <p:txBody>
          <a:bodyPr wrap="square">
            <a:spAutoFit/>
          </a:bodyPr>
          <a:lstStyle/>
          <a:p>
            <a:pPr algn="l"/>
            <a:r>
              <a:rPr lang="en-US" sz="5400" dirty="0" smtClean="0">
                <a:solidFill>
                  <a:srgbClr val="5D5D5D"/>
                </a:solidFill>
                <a:latin typeface="Lato-Regular" charset="0"/>
              </a:rPr>
              <a:t>DFTB-NEGF</a:t>
            </a:r>
            <a:endParaRPr lang="en-US" sz="5400" dirty="0">
              <a:solidFill>
                <a:srgbClr val="5D5D5D"/>
              </a:solidFill>
              <a:latin typeface="Lato-Regular" charset="0"/>
            </a:endParaRPr>
          </a:p>
          <a:p>
            <a:pPr marL="685800" indent="-685800" algn="l">
              <a:buFont typeface="Arial" charset="0"/>
              <a:buChar char="•"/>
            </a:pPr>
            <a:r>
              <a:rPr lang="en-US" sz="5400" dirty="0">
                <a:solidFill>
                  <a:srgbClr val="5D5D5D"/>
                </a:solidFill>
                <a:latin typeface="Lato-Regular" charset="0"/>
              </a:rPr>
              <a:t>channel lengths of about 2.5 </a:t>
            </a:r>
            <a:r>
              <a:rPr lang="en-US" sz="5400" dirty="0" smtClean="0">
                <a:solidFill>
                  <a:srgbClr val="5D5D5D"/>
                </a:solidFill>
                <a:latin typeface="Lato-Regular" charset="0"/>
              </a:rPr>
              <a:t>nm</a:t>
            </a:r>
          </a:p>
          <a:p>
            <a:pPr marL="685800" indent="-685800" algn="l">
              <a:buFont typeface="Arial" charset="0"/>
              <a:buChar char="•"/>
            </a:pPr>
            <a:r>
              <a:rPr lang="en-US" sz="5400" dirty="0" smtClean="0">
                <a:solidFill>
                  <a:srgbClr val="5D5D5D"/>
                </a:solidFill>
                <a:latin typeface="Lato-Regular" charset="0"/>
              </a:rPr>
              <a:t>I–V </a:t>
            </a:r>
            <a:r>
              <a:rPr lang="en-US" sz="5400" dirty="0">
                <a:solidFill>
                  <a:srgbClr val="5D5D5D"/>
                </a:solidFill>
                <a:latin typeface="Lato-Regular" charset="0"/>
              </a:rPr>
              <a:t>characteristics </a:t>
            </a:r>
            <a:r>
              <a:rPr lang="en-US" sz="5400" dirty="0" smtClean="0">
                <a:solidFill>
                  <a:srgbClr val="5D5D5D"/>
                </a:solidFill>
                <a:latin typeface="Lato-Regular" charset="0"/>
              </a:rPr>
              <a:t>tunable by gate voltage</a:t>
            </a:r>
            <a:endParaRPr lang="en-US" dirty="0"/>
          </a:p>
        </p:txBody>
      </p:sp>
    </p:spTree>
    <p:extLst>
      <p:ext uri="{BB962C8B-B14F-4D97-AF65-F5344CB8AC3E}">
        <p14:creationId xmlns:p14="http://schemas.microsoft.com/office/powerpoint/2010/main" val="13148947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316037" y="1689102"/>
            <a:ext cx="20029488" cy="10290174"/>
          </a:xfrm>
          <a:prstGeom prst="rect">
            <a:avLst/>
          </a:prstGeom>
        </p:spPr>
        <p:txBody>
          <a:bodyPr/>
          <a:lstStyle/>
          <a:p>
            <a:pPr marL="685800" indent="-685800" algn="l" hangingPunct="1">
              <a:spcBef>
                <a:spcPct val="20000"/>
              </a:spcBef>
              <a:buFontTx/>
              <a:buChar char="•"/>
              <a:defRPr/>
            </a:pPr>
            <a:r>
              <a:rPr lang="en-US" sz="4800" dirty="0">
                <a:solidFill>
                  <a:schemeClr val="tx1"/>
                </a:solidFill>
                <a:latin typeface="Lato" charset="0"/>
                <a:ea typeface="Lato" charset="0"/>
                <a:cs typeface="Lato" charset="0"/>
              </a:rPr>
              <a:t>PROPAGATE:</a:t>
            </a:r>
          </a:p>
          <a:p>
            <a:pPr marL="1485900" lvl="1" indent="-571500" algn="l" hangingPunct="1">
              <a:spcBef>
                <a:spcPct val="20000"/>
              </a:spcBef>
              <a:buFont typeface="Courier New" charset="0"/>
              <a:buChar char="o"/>
              <a:defRPr/>
            </a:pPr>
            <a:r>
              <a:rPr lang="en-US" sz="4400" dirty="0">
                <a:solidFill>
                  <a:schemeClr val="tx1"/>
                </a:solidFill>
                <a:latin typeface="Lato" charset="0"/>
                <a:ea typeface="Lato" charset="0"/>
                <a:cs typeface="Lato" charset="0"/>
              </a:rPr>
              <a:t>3 PhD students Bremen-VU-SCM</a:t>
            </a:r>
          </a:p>
          <a:p>
            <a:pPr marL="1485900" lvl="1" indent="-571500" algn="l" hangingPunct="1">
              <a:spcBef>
                <a:spcPct val="20000"/>
              </a:spcBef>
              <a:buFont typeface="Courier New" charset="0"/>
              <a:buChar char="o"/>
              <a:defRPr/>
            </a:pPr>
            <a:r>
              <a:rPr lang="en-US" sz="4400" dirty="0">
                <a:solidFill>
                  <a:schemeClr val="tx1"/>
                </a:solidFill>
                <a:latin typeface="Lato" charset="0"/>
                <a:ea typeface="Lato" charset="0"/>
                <a:cs typeface="Lato" charset="0"/>
              </a:rPr>
              <a:t>MD for ground &amp; excited states</a:t>
            </a:r>
          </a:p>
          <a:p>
            <a:pPr marL="1485900" lvl="1" indent="-571500" algn="l" hangingPunct="1">
              <a:spcBef>
                <a:spcPct val="20000"/>
              </a:spcBef>
              <a:buFont typeface="Courier New" charset="0"/>
              <a:buChar char="o"/>
              <a:defRPr/>
            </a:pPr>
            <a:r>
              <a:rPr lang="en-US" sz="4400" dirty="0">
                <a:solidFill>
                  <a:schemeClr val="tx1"/>
                </a:solidFill>
                <a:latin typeface="Lato" charset="0"/>
                <a:ea typeface="Lato" charset="0"/>
                <a:cs typeface="Lato" charset="0"/>
              </a:rPr>
              <a:t>QM/MM, QM/QM’ development</a:t>
            </a:r>
          </a:p>
          <a:p>
            <a:pPr marL="574674" indent="-571500" algn="l" hangingPunct="1">
              <a:spcBef>
                <a:spcPct val="20000"/>
              </a:spcBef>
              <a:defRPr/>
            </a:pPr>
            <a:endParaRPr lang="en-US" sz="4400" dirty="0">
              <a:solidFill>
                <a:schemeClr val="tx1"/>
              </a:solidFill>
              <a:latin typeface="Lato" charset="0"/>
              <a:ea typeface="Lato" charset="0"/>
              <a:cs typeface="Lato" charset="0"/>
            </a:endParaRPr>
          </a:p>
          <a:p>
            <a:pPr marL="574674" indent="-571500" algn="l" hangingPunct="1">
              <a:spcBef>
                <a:spcPct val="20000"/>
              </a:spcBef>
              <a:defRPr/>
            </a:pPr>
            <a:endParaRPr lang="en-US" sz="4400" dirty="0">
              <a:solidFill>
                <a:schemeClr val="tx1"/>
              </a:solidFill>
              <a:latin typeface="Lato" charset="0"/>
              <a:ea typeface="Lato" charset="0"/>
              <a:cs typeface="Lato" charset="0"/>
            </a:endParaRPr>
          </a:p>
          <a:p>
            <a:pPr marL="685800" indent="-685800" algn="l" hangingPunct="1">
              <a:spcBef>
                <a:spcPct val="20000"/>
              </a:spcBef>
              <a:buFontTx/>
              <a:buChar char="•"/>
              <a:defRPr/>
            </a:pPr>
            <a:r>
              <a:rPr lang="en-US" sz="4800" dirty="0" err="1">
                <a:solidFill>
                  <a:schemeClr val="tx1"/>
                </a:solidFill>
                <a:latin typeface="Lato" charset="0"/>
                <a:ea typeface="Lato" charset="0"/>
                <a:cs typeface="Lato" charset="0"/>
              </a:rPr>
              <a:t>MoWSeS</a:t>
            </a:r>
            <a:r>
              <a:rPr lang="en-US" sz="4800" dirty="0">
                <a:solidFill>
                  <a:schemeClr val="tx1"/>
                </a:solidFill>
                <a:latin typeface="Lato" charset="0"/>
                <a:ea typeface="Lato" charset="0"/>
                <a:cs typeface="Lato" charset="0"/>
              </a:rPr>
              <a:t>: </a:t>
            </a:r>
            <a:r>
              <a:rPr lang="en-US" sz="4800" dirty="0" smtClean="0">
                <a:solidFill>
                  <a:schemeClr val="tx1"/>
                </a:solidFill>
                <a:latin typeface="Lato" charset="0"/>
                <a:ea typeface="Lato" charset="0"/>
                <a:cs typeface="Lato" charset="0"/>
              </a:rPr>
              <a:t>ITN</a:t>
            </a:r>
            <a:r>
              <a:rPr lang="en-US" sz="4800" dirty="0">
                <a:solidFill>
                  <a:schemeClr val="tx1"/>
                </a:solidFill>
                <a:latin typeface="Lato" charset="0"/>
                <a:ea typeface="Lato" charset="0"/>
                <a:cs typeface="Lato" charset="0"/>
              </a:rPr>
              <a:t>, 2 post-docs @ SCM</a:t>
            </a:r>
          </a:p>
          <a:p>
            <a:pPr marL="1600200" lvl="1" indent="-685800" algn="l" hangingPunct="1">
              <a:spcBef>
                <a:spcPct val="20000"/>
              </a:spcBef>
              <a:buFont typeface="Courier New" charset="0"/>
              <a:buChar char="o"/>
              <a:defRPr/>
            </a:pPr>
            <a:r>
              <a:rPr lang="en-US" sz="4800" dirty="0">
                <a:solidFill>
                  <a:schemeClr val="tx1"/>
                </a:solidFill>
                <a:latin typeface="Lato" charset="0"/>
                <a:ea typeface="Lato" charset="0"/>
                <a:cs typeface="Lato" charset="0"/>
              </a:rPr>
              <a:t>2D systems: charge </a:t>
            </a:r>
            <a:r>
              <a:rPr lang="en-US" sz="4800" dirty="0" smtClean="0">
                <a:solidFill>
                  <a:schemeClr val="tx1"/>
                </a:solidFill>
                <a:latin typeface="Lato" charset="0"/>
                <a:ea typeface="Lato" charset="0"/>
                <a:cs typeface="Lato" charset="0"/>
              </a:rPr>
              <a:t>transport (BTE) </a:t>
            </a:r>
            <a:r>
              <a:rPr lang="en-US" sz="4800" dirty="0">
                <a:solidFill>
                  <a:schemeClr val="tx1"/>
                </a:solidFill>
                <a:latin typeface="Lato" charset="0"/>
                <a:ea typeface="Lato" charset="0"/>
                <a:cs typeface="Lato" charset="0"/>
              </a:rPr>
              <a:t>&amp; optical </a:t>
            </a:r>
            <a:r>
              <a:rPr lang="en-US" sz="4800" dirty="0" smtClean="0">
                <a:solidFill>
                  <a:schemeClr val="tx1"/>
                </a:solidFill>
                <a:latin typeface="Lato" charset="0"/>
                <a:ea typeface="Lato" charset="0"/>
                <a:cs typeface="Lato" charset="0"/>
              </a:rPr>
              <a:t>properties (TDDFT(B))</a:t>
            </a:r>
            <a:endParaRPr lang="en-US" sz="4800" dirty="0">
              <a:solidFill>
                <a:schemeClr val="tx1"/>
              </a:solidFill>
              <a:latin typeface="Lato" charset="0"/>
              <a:ea typeface="Lato" charset="0"/>
              <a:cs typeface="Lato" charset="0"/>
            </a:endParaRPr>
          </a:p>
        </p:txBody>
      </p:sp>
      <p:pic>
        <p:nvPicPr>
          <p:cNvPr id="15364" name="Picture 2" descr="Abstract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2" y="8331200"/>
            <a:ext cx="11712574"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5770" y="1689102"/>
            <a:ext cx="7814717" cy="5714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AutoShape 5" descr="data:image/png;base64,iVBORw0KGgoAAAANSUhEUgAAAWEAAACPCAMAAAAcGJqjAAAAgVBMVEX///8AAAB5eXmcnJxVVVV+fn6zs7NNTU24uLiUlJQsLCz8/Pz5+fnz8/P29vby8vLc3Nzo6Ojs7OzY2NilpaVAQEAlJSVra2vIyMjCwsLR0dFPT09zc3OpqamFhYUbGxuYmJhfX18XFxdEREQzMzNiYmIQEBCLi4s3NzcgICBBQUHZ+ymNAAAMhklEQVR4nO1diXLiOhCMIZwGcybhhkBCIP//gU8zgkgaZCPbGm29KnXV1pIDZj2SWtMjr/vlJSIiIiLif4u0/dkNHLL91g4ccfm5TQOH/MOqk+yT11nIiK9JkryuAkYcf4prPC0CRlSYfIir/RZ/WtNQETeQX/GnESriqHW7xo9JoIgKWQ+udvayWou/m0EiHkSk9exlBhEPgxAh5yJSZwXzOEl+shARFdrXJHlf4suueNlf8kd8FxEl63fVS04svpLkKMMsRMR9yA1g9WZM3CZM5zFrxNljxBNvxDHQUe/vS5jOb6HoeAKLpjXUvjMEgmyM+CIC5Tf0ZZo1gBz5Io7g8zf6NQ524jufIehYRqLzZ9bho2Ok/IeIOMeaTHUUrJEOLZJwZu3YN4DtUawWG+t2+4KOOcgRKP/LFnEpIr5zkGPupSwFVx23DBEVFicIoU2cqbr0rCn3eoaIcy3iSF36oCmGe+27OsZapalRUqYipjDBGKvjMdDhziC/TfKtlu+04bs6lhGNT9wln2oUJ0iXPslx0nqot3tQsd2BFfIHzyY7+oHq2/zslGQAxv/a9FU5DpGAyar4MEdx9emzOs6a+8d1+GOOIlTH5x//m2y6fbeuD1jFe42a2v0cni4fET7q8vhRQquLUVQ5XX5Zf60KuoJnvx4JGLW6Nm+Ajvu+N4AVSaRCur0m+jLKbBOvSkSoTubWWgHEh1abDpq2WqM8ZjA57csBNI42iun8aFxzfWA9+jPM+elwZwp3/O1WvYUrPyNvKWY/Zm06LfxtN4wKKT3tmaoK6Xjja8sZkOt5xASW0Y+ab6j5alQ1KURcF81KHAGtNp2datbj1gpYxxRVlZplY1hjhxoRFbbik/rPVgRoeD2nXfHle9Wqpg0Rn70ZdfRciyj2qHNVOl66vHlMVNVS0GNSn44XYrs5u3zM9ix2CS0tZFm5Y3VxXADd81/3CYHTsEpE5wWwFHR81CJCs+JSj46xb9dzq76QHL81ctxUIUdJ+W4RU7KpIpU2ylbHkxL/zpSoKroFlcVoV66eR32gVYrQO97by4G8iL3HmrsIMjtqw4FmxblUPY5d5xKFyJSM4hj684e8IqAYA1KGuQCq43elqtMu1KrOdIwVcElNCrXqfq62vK7gmIt7e6RbvnzHiHo9jtVxhRYUJqv0G1GYdFSShoez86SECvh9XrbKS9tfRpKyw965Hp/h8JSWoDCKb1p7ZL6vcHiIk7+SNJTUonIqifV55Th5bEE4AsW11irAZoUDseLvVTryyw5HYxQpdTyHJPCqKkmOjpqLsBquT07E7T1gV0zIfIDVcH6yGgaHOq1A3AD0hky59si27onJ4mIea7XFMvot+kDoAT+tgAsjilE86/X49UmzonY7G0s8bRvHbrXbB6J4qFtIwyCdFDUVy8LVrykeKgFkCq3HcxdFbQkIgHr8QqrjQlkoIQVwzdgvt8OmD7WMsHXwY6MKX4czsjpWozja0OPEv598mAK4Mg6muM+wWVG8AQw9HjBKclQbNc6bB62W7kydUgc4ijstovXwkI5EHUiNo8YK52cRHaPu9NeUW5BjLVxWJtsim/g7lZkhHRNyNOm4NuWbwDtyNIaDbvU1j2NBHvhtLGPv+E2jYyLZYAj2VYr1fLTNTi72jrVb6xZYZfgMiHumU+8YWxAV5V8+8OhJ7x1v1FHfuEQLwh0ZGUWsVW91VfWauwgD0h6Z7my942nJFoQ7gI7P2sjBsgKtKHPPcaSIo6hXx4Icr6I6Hvbc9WXJiA1z5EARHI32SDa/GsWVX4Bw/1JcgN2HdbN8C8IdwAW64geZe2p++TpBtADmja6qltgeUV9vmG7tuGEAA6gJ96GYvu9PZV4twH6mtUcymL5PZV69iPTw8Kgfgay5bxaix1qTy3njm/JNDOkG8HpmvM0NIDcArT/+mjT+vnhN2O8VxY1U1aZr/nuOJ2Z7pJUc2COaW3fDyHCAe2PhHty/keyEuKsbisG/K2tpt6qywTgBC55hKS86coiDZFiQI9CvfBkkw2JTFfTblwRoy3Bvx/vfXrJdcpCvAmUYatWWfBUowxDxllhbhq/sfDy+sVSoDIuItx01VIYFHd92dFuG+/w73g3hMnxHuAzfETPMjZhhbsQMcyNmmBsxw9yIGeZGzDA3Yoa5ETPMjZhhbsQMcyNmmBsxw9yIGeZGzDA3Yoa5ETPMjZhhbsQMcyNmmBsxw9yIGeZGzDA3Yoa5ETPMjZhhbsQMcyNmmBsxw9yIGeZGzDA3Yoa5ETPMjZhhbsQMcyNmmBsxw9yIGeZGzDA3Yoa5ETPMjZhhbsQMcyNmmBsxw9yIGeZGzDA3Yoa5ETPMjZhhbsQMcyNmmBsxw9ywZfjI/mS7xe3ZXOEyvLo9mytchle3Z1/aMrxY8jo+T77vD/EPleHp5n6ZoTI8bSQb+eofPJURvV/kI3HDZDgFs4GTfB0ow2j+JR/bFzzDhilgkAyDRd+fnVyQDC+OSXK+72Vmhtl3OGJsGeDpuONf43m8IZ6OuzaMLfUMr3VvEg5IN0DNKaN/rOGb5wLplKGe6Tzu7F+ZIxKPl3HnTsgvML71PWwKkBKXPcj33tm7sRLmpkkEGhowGCcopODiqT1KH827dBvTS5J8cT2FfmkaVmRNsBTo/sLj95kiwqOdNRcoNJD7bMPj92sY8BZHRP8y9TV4ba0N64KsmXjxsX4EmqDrht0XaSkwaFbxzXOKSHw+IN9gu5hu4bI5/BMm1L7zZLNdlC4Wvul4ajGdP94sIKctkyr9gHqsQL7vfiBljU/dQD1WZCZtRgIr0+TTA9DTUnPtwSvUvAjBi8SzhQOYfWhWeNJ/0RzhpOc1Inqh6i6a5wLbNkiIRxsSsDrUXZjgqezEMQgM6T3akICb11GbJJBv4mUILNX3FxHcdRPNl5W4JD0gQy8zP1QhLZA0u56TzVvbu5eZ5i0MS8Ti14ZmVH7Me6jPiMx3MQ1Ik08PwYnHoXQAtC1PaQflYeGix6FZE+o1uALWbtafVIiokaCLAyBg1ffgYgkSuU89JfPWBtF71WBI5Bfpf5irMYjeq4bFVZPILzczDLe1QYamPNDcUK8Oz6aH5wPgF/p1Io47hmB9WZ6f+PzBBlCLjtFOsWeaDZ6dmw9ZLTt46V6sFuGK+NBaI/7UMbMcYt2nefs60OGAmHyWA/57dYn8mWeDmgeg43MlWTsAj0EqWHcO/tTfeVXkU2yPhnaZOtKh7kZYEmDkpdWEo0ozsmJVA2/70gRr091jffFbyYCevC0lVm1FkOVk6U0WzOj2Wk1InOydkTXNyegCaaiopgWa/zmTE/rYrcvR8ZgI1sWpjNlp2i6fHGqoiKaRFWUTLqOWe3WMAkqXyKWpZuK4wO94EKwk389RdoEPoG+lLcpJo1yOKKQBvePCJYK12nY5IxqpEERA4eZV2gh09l1CSEt3ShWxWWe7lIA2XKEB/R2wWPSKYftozuyG5d6xkzpGq2TNDfT9SU2YG/FL8KoLl6EcaxI76NrHQ8WW93eM6CGG1WDcET0XWZuRzhzW4FWdmJsuYoFWaOTQqAawjiqWtURATWsKYXy/1fL+DyQnOMI1OqFZw6yoLQDJdlEEnJGWRD08kbVLU7KlhYK1RMR8WbsUhHCmErkeHSLn5KuUhSDgo0YIoHtPPk8scADtHId7k34ida1IhyZgA8jRvdIeXaNDV+YuRoGQlnJIOza5aJ6nnjDMqQzoQYWLYHVDRrpzd4yIaTrt0FYH1iIWBZDRNr7pousNY4usTbemgJItCV/HNLK6JVRHVAk9pqoZ0VbdLk17dHSCZjGHF6F+H/TSyZDIFTRZMSxCeq1/Y4CnMj4jSnt2Y35ukuucHJtwHctbzodXumDt+DeHT+f0WHzcIhF9m8O36VHapGFK5L0XSspDPg3IBoF/q3YppG0R5eGIf6t2aQhvo4HJ85rOA1a/to1lkLMt+YB98xw46ZJqsJ9Io0SudTLhivbxoTiCb3k8wKXoCqq4mh8PNeGVLyIIaXJsa/kWG/B8WBNUs0sNweoGciAxW3s4ZyvG3JRwWBOWOsSoB5S1jaF67ePkthDDjeprokTe+Kd8E4OWakMMGmZLIgRWt0ZLWuu4q3REmLcQscNxix3FBLXj4HY0zHHDWzFA1r5tBTn1Q/0HJihF+9u+/5owF8C9/S12ZcIRhAIIaZHlAzdBKIxgAxC7vP8KLQ9wK+6epSZ0w/j7ynwrO4WogUNHbFxLHlb6RQgC/tcRJ/+CICIiIiIifOE/JejKTmWhVgwAAAAASUVORK5CYII="/>
          <p:cNvSpPr>
            <a:spLocks noChangeAspect="1" noChangeArrowheads="1"/>
          </p:cNvSpPr>
          <p:nvPr/>
        </p:nvSpPr>
        <p:spPr bwMode="auto">
          <a:xfrm>
            <a:off x="3359150" y="-2482850"/>
            <a:ext cx="127635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charset="0"/>
                <a:ea typeface="Arial" charset="0"/>
                <a:cs typeface="Arial" charset="0"/>
              </a:defRPr>
            </a:lvl1pPr>
            <a:lvl2pPr marL="742950" indent="-285750">
              <a:spcBef>
                <a:spcPct val="20000"/>
              </a:spcBef>
              <a:buChar char="–"/>
              <a:defRPr>
                <a:solidFill>
                  <a:srgbClr val="004677"/>
                </a:solidFill>
                <a:latin typeface="Arial" charset="0"/>
                <a:ea typeface="Arial" charset="0"/>
                <a:cs typeface="Arial" charset="0"/>
              </a:defRPr>
            </a:lvl2pPr>
            <a:lvl3pPr marL="1143000" indent="-228600">
              <a:spcBef>
                <a:spcPct val="20000"/>
              </a:spcBef>
              <a:buChar char="•"/>
              <a:defRPr sz="1600">
                <a:solidFill>
                  <a:schemeClr val="tx1"/>
                </a:solidFill>
                <a:latin typeface="Arial" charset="0"/>
                <a:ea typeface="Arial" charset="0"/>
                <a:cs typeface="Arial" charset="0"/>
              </a:defRPr>
            </a:lvl3pPr>
            <a:lvl4pPr marL="1600200" indent="-228600">
              <a:spcBef>
                <a:spcPct val="20000"/>
              </a:spcBef>
              <a:buChar char="–"/>
              <a:defRPr sz="1400">
                <a:solidFill>
                  <a:srgbClr val="004677"/>
                </a:solidFill>
                <a:latin typeface="Arial" charset="0"/>
                <a:ea typeface="Arial" charset="0"/>
                <a:cs typeface="Arial" charset="0"/>
              </a:defRPr>
            </a:lvl4pPr>
            <a:lvl5pPr marL="2057400" indent="-228600">
              <a:spcBef>
                <a:spcPct val="20000"/>
              </a:spcBef>
              <a:buChar char="»"/>
              <a:defRPr sz="1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1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1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1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1400">
                <a:solidFill>
                  <a:schemeClr val="tx1"/>
                </a:solidFill>
                <a:latin typeface="Arial" charset="0"/>
                <a:ea typeface="Arial" charset="0"/>
                <a:cs typeface="Arial" charset="0"/>
              </a:defRPr>
            </a:lvl9pPr>
          </a:lstStyle>
          <a:p>
            <a:pPr eaLnBrk="1" hangingPunct="1">
              <a:spcBef>
                <a:spcPct val="0"/>
              </a:spcBef>
              <a:buFontTx/>
              <a:buNone/>
            </a:pPr>
            <a:endParaRPr lang="en-US" altLang="nl-NL" sz="4000">
              <a:latin typeface="Helvetica" charset="0"/>
            </a:endParaRPr>
          </a:p>
        </p:txBody>
      </p:sp>
      <p:pic>
        <p:nvPicPr>
          <p:cNvPr id="15368" name="Picture 7" descr="http://wtt-pro.nist.gov/wtt-pro/image.png?cmp=anthrace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30687" y="3691949"/>
            <a:ext cx="27686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0030688" y="4701598"/>
            <a:ext cx="3105150" cy="584775"/>
          </a:xfrm>
          <a:prstGeom prst="rect">
            <a:avLst/>
          </a:prstGeom>
        </p:spPr>
        <p:txBody>
          <a:bodyPr>
            <a:spAutoFit/>
          </a:bodyPr>
          <a:lstStyle/>
          <a:p>
            <a:pPr eaLnBrk="1" hangingPunct="1"/>
            <a:r>
              <a:rPr lang="en-US" altLang="en-US" sz="3200" dirty="0"/>
              <a:t>S</a:t>
            </a:r>
            <a:r>
              <a:rPr lang="en-US" altLang="en-US" sz="3200" baseline="-25000" dirty="0"/>
              <a:t>1</a:t>
            </a:r>
            <a:r>
              <a:rPr lang="en-US" altLang="en-US" sz="3200" dirty="0"/>
              <a:t> (v)→S</a:t>
            </a:r>
            <a:r>
              <a:rPr lang="en-US" altLang="en-US" sz="3200" baseline="-25000" dirty="0"/>
              <a:t>0</a:t>
            </a:r>
            <a:r>
              <a:rPr lang="en-US" altLang="en-US" sz="3200" dirty="0"/>
              <a:t> (v’)</a:t>
            </a:r>
            <a:endParaRPr lang="en-US" altLang="en-US" sz="3200" baseline="-25000" dirty="0"/>
          </a:p>
        </p:txBody>
      </p:sp>
      <p:sp>
        <p:nvSpPr>
          <p:cNvPr id="10" name="Title 3"/>
          <p:cNvSpPr txBox="1">
            <a:spLocks/>
          </p:cNvSpPr>
          <p:nvPr/>
        </p:nvSpPr>
        <p:spPr>
          <a:xfrm>
            <a:off x="873512" y="0"/>
            <a:ext cx="22636976" cy="17710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chemeClr val="accent1"/>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8800" dirty="0" smtClean="0"/>
              <a:t>DFTB EU Projects</a:t>
            </a:r>
            <a:endParaRPr lang="en-US" sz="8800" dirty="0"/>
          </a:p>
        </p:txBody>
      </p:sp>
    </p:spTree>
    <p:extLst>
      <p:ext uri="{BB962C8B-B14F-4D97-AF65-F5344CB8AC3E}">
        <p14:creationId xmlns:p14="http://schemas.microsoft.com/office/powerpoint/2010/main" val="985847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3512" y="0"/>
            <a:ext cx="22636976" cy="1771074"/>
          </a:xfrm>
        </p:spPr>
        <p:txBody>
          <a:bodyPr>
            <a:normAutofit/>
          </a:bodyPr>
          <a:lstStyle/>
          <a:p>
            <a:r>
              <a:rPr lang="en-US" sz="10100" dirty="0" smtClean="0"/>
              <a:t>Fast excited states: TDDFTB</a:t>
            </a:r>
            <a:endParaRPr lang="en-US" sz="10100" dirty="0"/>
          </a:p>
        </p:txBody>
      </p:sp>
      <p:pic>
        <p:nvPicPr>
          <p:cNvPr id="9" name="Picture 8" descr="Ubiquitin_TDDFTB.png"/>
          <p:cNvPicPr>
            <a:picLocks noChangeAspect="1"/>
          </p:cNvPicPr>
          <p:nvPr/>
        </p:nvPicPr>
        <p:blipFill>
          <a:blip r:embed="rId2" cstate="print"/>
          <a:stretch>
            <a:fillRect/>
          </a:stretch>
        </p:blipFill>
        <p:spPr>
          <a:xfrm>
            <a:off x="873512" y="1825486"/>
            <a:ext cx="15170544" cy="9323109"/>
          </a:xfrm>
          <a:prstGeom prst="rect">
            <a:avLst/>
          </a:prstGeom>
        </p:spPr>
      </p:pic>
      <p:sp>
        <p:nvSpPr>
          <p:cNvPr id="12" name="Rectangle 11"/>
          <p:cNvSpPr/>
          <p:nvPr/>
        </p:nvSpPr>
        <p:spPr>
          <a:xfrm>
            <a:off x="873512" y="11148595"/>
            <a:ext cx="22176988" cy="954107"/>
          </a:xfrm>
          <a:prstGeom prst="rect">
            <a:avLst/>
          </a:prstGeom>
        </p:spPr>
        <p:txBody>
          <a:bodyPr wrap="square">
            <a:spAutoFit/>
          </a:bodyPr>
          <a:lstStyle/>
          <a:p>
            <a:pPr algn="l"/>
            <a:r>
              <a:rPr lang="de-DE" sz="2800" dirty="0">
                <a:solidFill>
                  <a:srgbClr val="2E2E2E"/>
                </a:solidFill>
                <a:latin typeface="Lato" charset="0"/>
                <a:ea typeface="Lato" charset="0"/>
                <a:cs typeface="Lato" charset="0"/>
              </a:rPr>
              <a:t>Rüger, R., van Lenthe, E., Lu, Y., Frenzel, J., Heine, T. and Visscher, L</a:t>
            </a:r>
            <a:r>
              <a:rPr lang="de-DE" sz="2800" dirty="0" smtClean="0">
                <a:solidFill>
                  <a:srgbClr val="2E2E2E"/>
                </a:solidFill>
                <a:latin typeface="Lato" charset="0"/>
                <a:ea typeface="Lato" charset="0"/>
                <a:cs typeface="Lato" charset="0"/>
              </a:rPr>
              <a:t>., </a:t>
            </a:r>
            <a:r>
              <a:rPr lang="en-US" sz="2800" i="1" dirty="0" smtClean="0">
                <a:latin typeface="Lato" charset="0"/>
                <a:ea typeface="Lato" charset="0"/>
                <a:cs typeface="Lato" charset="0"/>
              </a:rPr>
              <a:t>Efficient </a:t>
            </a:r>
            <a:r>
              <a:rPr lang="en-US" sz="2800" i="1" dirty="0">
                <a:latin typeface="Lato" charset="0"/>
                <a:ea typeface="Lato" charset="0"/>
                <a:cs typeface="Lato" charset="0"/>
              </a:rPr>
              <a:t>Calculation of Electronic Absorption Spectra by Means of Intensity-Selected Time-Dependent Density Functional Tight </a:t>
            </a:r>
            <a:r>
              <a:rPr lang="en-US" sz="2800" i="1" dirty="0" smtClean="0">
                <a:latin typeface="Lato" charset="0"/>
                <a:ea typeface="Lato" charset="0"/>
                <a:cs typeface="Lato" charset="0"/>
              </a:rPr>
              <a:t>Binding</a:t>
            </a:r>
            <a:r>
              <a:rPr lang="en-US" sz="2800" dirty="0" smtClean="0">
                <a:latin typeface="Lato" charset="0"/>
                <a:ea typeface="Lato" charset="0"/>
                <a:cs typeface="Lato" charset="0"/>
              </a:rPr>
              <a:t>, </a:t>
            </a:r>
            <a:r>
              <a:rPr lang="en-US" sz="2800" i="1" dirty="0">
                <a:latin typeface="Lato" charset="0"/>
                <a:ea typeface="Lato" charset="0"/>
                <a:cs typeface="Lato" charset="0"/>
                <a:hlinkClick r:id="rId3"/>
              </a:rPr>
              <a:t>J. Chem. Theory </a:t>
            </a:r>
            <a:r>
              <a:rPr lang="en-US" sz="2800" i="1" dirty="0" err="1">
                <a:latin typeface="Lato" charset="0"/>
                <a:ea typeface="Lato" charset="0"/>
                <a:cs typeface="Lato" charset="0"/>
                <a:hlinkClick r:id="rId3"/>
              </a:rPr>
              <a:t>Comput</a:t>
            </a:r>
            <a:r>
              <a:rPr lang="en-US" sz="2800" i="1" dirty="0">
                <a:latin typeface="Lato" charset="0"/>
                <a:ea typeface="Lato" charset="0"/>
                <a:cs typeface="Lato" charset="0"/>
                <a:hlinkClick r:id="rId3"/>
              </a:rPr>
              <a:t>. </a:t>
            </a:r>
            <a:r>
              <a:rPr lang="en-US" sz="2800" b="1" dirty="0" smtClean="0">
                <a:latin typeface="Lato" charset="0"/>
                <a:ea typeface="Lato" charset="0"/>
                <a:cs typeface="Lato" charset="0"/>
                <a:hlinkClick r:id="rId3"/>
              </a:rPr>
              <a:t>11</a:t>
            </a:r>
            <a:r>
              <a:rPr lang="en-US" sz="2800" dirty="0" smtClean="0">
                <a:latin typeface="Lato" charset="0"/>
                <a:ea typeface="Lato" charset="0"/>
                <a:cs typeface="Lato" charset="0"/>
                <a:hlinkClick r:id="rId3"/>
              </a:rPr>
              <a:t>, 157−167 </a:t>
            </a:r>
            <a:r>
              <a:rPr lang="en-US" sz="2800" dirty="0">
                <a:latin typeface="Lato" charset="0"/>
                <a:ea typeface="Lato" charset="0"/>
                <a:cs typeface="Lato" charset="0"/>
                <a:hlinkClick r:id="rId3"/>
              </a:rPr>
              <a:t>(</a:t>
            </a:r>
            <a:r>
              <a:rPr lang="en-US" sz="2800" dirty="0" smtClean="0">
                <a:latin typeface="Lato" charset="0"/>
                <a:ea typeface="Lato" charset="0"/>
                <a:cs typeface="Lato" charset="0"/>
                <a:hlinkClick r:id="rId3"/>
              </a:rPr>
              <a:t>2015)</a:t>
            </a:r>
            <a:endParaRPr lang="en-US" sz="2800" dirty="0">
              <a:latin typeface="Lato" charset="0"/>
              <a:ea typeface="Lato" charset="0"/>
              <a:cs typeface="Lato" charset="0"/>
            </a:endParaRPr>
          </a:p>
        </p:txBody>
      </p:sp>
      <p:sp>
        <p:nvSpPr>
          <p:cNvPr id="13" name="Rectangle 12"/>
          <p:cNvSpPr/>
          <p:nvPr/>
        </p:nvSpPr>
        <p:spPr>
          <a:xfrm>
            <a:off x="16887825" y="5074839"/>
            <a:ext cx="7229476" cy="2123658"/>
          </a:xfrm>
          <a:prstGeom prst="rect">
            <a:avLst/>
          </a:prstGeom>
        </p:spPr>
        <p:txBody>
          <a:bodyPr wrap="square">
            <a:spAutoFit/>
          </a:bodyPr>
          <a:lstStyle/>
          <a:p>
            <a:pPr algn="l"/>
            <a:r>
              <a:rPr lang="en-US" sz="4400" dirty="0" smtClean="0">
                <a:solidFill>
                  <a:srgbClr val="2E2E2E"/>
                </a:solidFill>
                <a:latin typeface="Lato" charset="0"/>
                <a:ea typeface="Lato" charset="0"/>
                <a:cs typeface="Lato" charset="0"/>
              </a:rPr>
              <a:t>Tight-Binding approach for LR-TDDFT also available in ADF 2016: </a:t>
            </a:r>
            <a:r>
              <a:rPr lang="en-US" sz="4400" b="1" dirty="0" smtClean="0">
                <a:solidFill>
                  <a:srgbClr val="2E2E2E"/>
                </a:solidFill>
                <a:latin typeface="Lato" charset="0"/>
                <a:ea typeface="Lato" charset="0"/>
                <a:cs typeface="Lato" charset="0"/>
              </a:rPr>
              <a:t>TDDFT+TB</a:t>
            </a:r>
            <a:endParaRPr lang="en-US" sz="4400" b="1" dirty="0">
              <a:latin typeface="Lato" charset="0"/>
              <a:ea typeface="Lato" charset="0"/>
              <a:cs typeface="Lato" charset="0"/>
            </a:endParaRPr>
          </a:p>
        </p:txBody>
      </p:sp>
    </p:spTree>
    <p:extLst>
      <p:ext uri="{BB962C8B-B14F-4D97-AF65-F5344CB8AC3E}">
        <p14:creationId xmlns:p14="http://schemas.microsoft.com/office/powerpoint/2010/main" val="7545377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512" y="1"/>
            <a:ext cx="22636976" cy="1771074"/>
          </a:xfrm>
        </p:spPr>
        <p:txBody>
          <a:bodyPr>
            <a:normAutofit fontScale="90000"/>
          </a:bodyPr>
          <a:lstStyle/>
          <a:p>
            <a:r>
              <a:rPr lang="en-US" dirty="0" smtClean="0"/>
              <a:t>Fast excited </a:t>
            </a:r>
            <a:r>
              <a:rPr lang="en-US" dirty="0" smtClean="0"/>
              <a:t>states: TDDFT+TB</a:t>
            </a:r>
            <a:endParaRPr lang="en-US" dirty="0"/>
          </a:p>
        </p:txBody>
      </p:sp>
      <p:sp>
        <p:nvSpPr>
          <p:cNvPr id="3" name="Content Placeholder 2"/>
          <p:cNvSpPr txBox="1">
            <a:spLocks/>
          </p:cNvSpPr>
          <p:nvPr/>
        </p:nvSpPr>
        <p:spPr>
          <a:xfrm>
            <a:off x="1732156" y="11334709"/>
            <a:ext cx="20919688" cy="671836"/>
          </a:xfrm>
          <a:prstGeom prst="rect">
            <a:avLst/>
          </a:prstGeom>
        </p:spPr>
        <p:txBody>
          <a:bodyPr>
            <a:noAutofit/>
          </a:bodyPr>
          <a:lstStyle>
            <a:lvl1pPr marL="635000" marR="0" indent="-635000" algn="l" defTabSz="825500" rtl="0" eaLnBrk="1" latinLnBrk="0" hangingPunct="1">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eaLnBrk="1" latinLnBrk="0" hangingPunct="1">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eaLnBrk="1" latinLnBrk="0" hangingPunct="1">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eaLnBrk="1" latinLnBrk="0" hangingPunct="1">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eaLnBrk="1" latinLnBrk="0" hangingPunct="1">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a:buFontTx/>
              <a:buNone/>
            </a:pPr>
            <a:r>
              <a:rPr lang="de-DE" sz="3200" dirty="0" smtClean="0"/>
              <a:t>R. Rüger, E. van </a:t>
            </a:r>
            <a:r>
              <a:rPr lang="de-DE" sz="3200" dirty="0" err="1" smtClean="0"/>
              <a:t>Lenthe</a:t>
            </a:r>
            <a:r>
              <a:rPr lang="de-DE" sz="3200" dirty="0" smtClean="0"/>
              <a:t>, T. Heine, L. </a:t>
            </a:r>
            <a:r>
              <a:rPr lang="de-DE" sz="3200" dirty="0" err="1" smtClean="0"/>
              <a:t>Visscher</a:t>
            </a:r>
            <a:r>
              <a:rPr lang="en-US" sz="3200" dirty="0" smtClean="0"/>
              <a:t>, </a:t>
            </a:r>
            <a:r>
              <a:rPr lang="de-DE" sz="3200" dirty="0" err="1" smtClean="0"/>
              <a:t>Tight</a:t>
            </a:r>
            <a:r>
              <a:rPr lang="de-DE" sz="3200" dirty="0" smtClean="0"/>
              <a:t>-Binding </a:t>
            </a:r>
            <a:r>
              <a:rPr lang="de-DE" sz="3200" dirty="0" err="1" smtClean="0"/>
              <a:t>Approximations</a:t>
            </a:r>
            <a:r>
              <a:rPr lang="de-DE" sz="3200" dirty="0" smtClean="0"/>
              <a:t> </a:t>
            </a:r>
            <a:r>
              <a:rPr lang="de-DE" sz="3200" dirty="0" err="1" smtClean="0"/>
              <a:t>to</a:t>
            </a:r>
            <a:r>
              <a:rPr lang="de-DE" sz="3200" dirty="0" smtClean="0"/>
              <a:t> Time-</a:t>
            </a:r>
            <a:r>
              <a:rPr lang="de-DE" sz="3200" dirty="0" err="1" smtClean="0"/>
              <a:t>Dependent</a:t>
            </a:r>
            <a:r>
              <a:rPr lang="de-DE" sz="3200" dirty="0" smtClean="0"/>
              <a:t> </a:t>
            </a:r>
            <a:r>
              <a:rPr lang="de-DE" sz="3200" dirty="0" err="1" smtClean="0"/>
              <a:t>Density</a:t>
            </a:r>
            <a:r>
              <a:rPr lang="de-DE" sz="3200" dirty="0" smtClean="0"/>
              <a:t> </a:t>
            </a:r>
            <a:r>
              <a:rPr lang="de-DE" sz="3200" dirty="0" err="1" smtClean="0"/>
              <a:t>Functional</a:t>
            </a:r>
            <a:r>
              <a:rPr lang="de-DE" sz="3200" dirty="0" smtClean="0"/>
              <a:t> </a:t>
            </a:r>
            <a:r>
              <a:rPr lang="de-DE" sz="3200" dirty="0" err="1" smtClean="0"/>
              <a:t>Theory</a:t>
            </a:r>
            <a:r>
              <a:rPr lang="de-DE" sz="3200" dirty="0" smtClean="0"/>
              <a:t> - a fast </a:t>
            </a:r>
            <a:r>
              <a:rPr lang="de-DE" sz="3200" dirty="0" err="1" smtClean="0"/>
              <a:t>approach</a:t>
            </a:r>
            <a:r>
              <a:rPr lang="de-DE" sz="3200" dirty="0" smtClean="0"/>
              <a:t> </a:t>
            </a:r>
            <a:r>
              <a:rPr lang="de-DE" sz="3200" dirty="0" err="1" smtClean="0"/>
              <a:t>for</a:t>
            </a:r>
            <a:r>
              <a:rPr lang="de-DE" sz="3200" dirty="0" smtClean="0"/>
              <a:t> </a:t>
            </a:r>
            <a:r>
              <a:rPr lang="de-DE" sz="3200" dirty="0" err="1" smtClean="0"/>
              <a:t>the</a:t>
            </a:r>
            <a:r>
              <a:rPr lang="de-DE" sz="3200" dirty="0" smtClean="0"/>
              <a:t> </a:t>
            </a:r>
            <a:r>
              <a:rPr lang="de-DE" sz="3200" dirty="0" err="1" smtClean="0"/>
              <a:t>calculation</a:t>
            </a:r>
            <a:r>
              <a:rPr lang="de-DE" sz="3200" dirty="0" smtClean="0"/>
              <a:t> </a:t>
            </a:r>
            <a:r>
              <a:rPr lang="de-DE" sz="3200" dirty="0" err="1" smtClean="0"/>
              <a:t>of</a:t>
            </a:r>
            <a:r>
              <a:rPr lang="de-DE" sz="3200" dirty="0" smtClean="0"/>
              <a:t> </a:t>
            </a:r>
            <a:r>
              <a:rPr lang="de-DE" sz="3200" dirty="0" err="1" smtClean="0"/>
              <a:t>electronically</a:t>
            </a:r>
            <a:r>
              <a:rPr lang="de-DE" sz="3200" dirty="0" smtClean="0"/>
              <a:t> </a:t>
            </a:r>
            <a:r>
              <a:rPr lang="de-DE" sz="3200" dirty="0" err="1" smtClean="0"/>
              <a:t>excited</a:t>
            </a:r>
            <a:r>
              <a:rPr lang="de-DE" sz="3200" dirty="0" smtClean="0"/>
              <a:t> </a:t>
            </a:r>
            <a:r>
              <a:rPr lang="de-DE" sz="3200" dirty="0" err="1" smtClean="0"/>
              <a:t>states</a:t>
            </a:r>
            <a:r>
              <a:rPr lang="de-DE" sz="3200" dirty="0" smtClean="0"/>
              <a:t>, http://</a:t>
            </a:r>
            <a:r>
              <a:rPr lang="de-DE" sz="3200" dirty="0" err="1" smtClean="0"/>
              <a:t>arxiv.org</a:t>
            </a:r>
            <a:r>
              <a:rPr lang="de-DE" sz="3200" dirty="0" smtClean="0"/>
              <a:t>/</a:t>
            </a:r>
            <a:r>
              <a:rPr lang="de-DE" sz="3200" dirty="0" err="1" smtClean="0"/>
              <a:t>abs</a:t>
            </a:r>
            <a:r>
              <a:rPr lang="de-DE" sz="3200" dirty="0" smtClean="0"/>
              <a:t>/1603.02571</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5555" y="1979957"/>
            <a:ext cx="14723095" cy="9120502"/>
          </a:xfrm>
          <a:prstGeom prst="rect">
            <a:avLst/>
          </a:prstGeom>
        </p:spPr>
      </p:pic>
      <p:sp>
        <p:nvSpPr>
          <p:cNvPr id="5" name="Content Placeholder 3"/>
          <p:cNvSpPr txBox="1">
            <a:spLocks/>
          </p:cNvSpPr>
          <p:nvPr/>
        </p:nvSpPr>
        <p:spPr>
          <a:xfrm>
            <a:off x="6207009" y="2873310"/>
            <a:ext cx="3356362" cy="1907571"/>
          </a:xfrm>
          <a:prstGeom prst="rect">
            <a:avLst/>
          </a:prstGeom>
        </p:spPr>
        <p:txBody>
          <a:bodyPr vert="horz" lIns="91440" tIns="45720" rIns="91440" bIns="45720" rtlCol="0">
            <a:normAutofit fontScale="92500" lnSpcReduction="20000"/>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en-US" sz="4000" dirty="0" smtClean="0"/>
              <a:t>11000 s</a:t>
            </a:r>
          </a:p>
          <a:p>
            <a:pPr marL="0" indent="0" hangingPunct="1">
              <a:buNone/>
            </a:pPr>
            <a:r>
              <a:rPr lang="en-US" sz="4000" dirty="0" smtClean="0">
                <a:solidFill>
                  <a:srgbClr val="00B050"/>
                </a:solidFill>
              </a:rPr>
              <a:t>600 + 60s</a:t>
            </a:r>
          </a:p>
          <a:p>
            <a:pPr marL="0" indent="0" hangingPunct="1">
              <a:buNone/>
            </a:pPr>
            <a:r>
              <a:rPr lang="en-US" sz="4000" dirty="0" smtClean="0">
                <a:solidFill>
                  <a:srgbClr val="FF0000"/>
                </a:solidFill>
              </a:rPr>
              <a:t>10s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512" y="5686967"/>
            <a:ext cx="7634867" cy="4741655"/>
          </a:xfrm>
          <a:prstGeom prst="rect">
            <a:avLst/>
          </a:prstGeom>
        </p:spPr>
      </p:pic>
    </p:spTree>
    <p:extLst>
      <p:ext uri="{BB962C8B-B14F-4D97-AF65-F5344CB8AC3E}">
        <p14:creationId xmlns:p14="http://schemas.microsoft.com/office/powerpoint/2010/main" val="19785721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3512" y="0"/>
            <a:ext cx="22636976" cy="1771074"/>
          </a:xfrm>
        </p:spPr>
        <p:txBody>
          <a:bodyPr>
            <a:normAutofit fontScale="90000"/>
          </a:bodyPr>
          <a:lstStyle/>
          <a:p>
            <a:r>
              <a:rPr lang="en-US" dirty="0" err="1" smtClean="0"/>
              <a:t>ReaxFF</a:t>
            </a:r>
            <a:r>
              <a:rPr lang="en-US" dirty="0" smtClean="0"/>
              <a:t>: Reactive MD</a:t>
            </a:r>
            <a:endParaRPr lang="en-US" dirty="0"/>
          </a:p>
        </p:txBody>
      </p:sp>
      <p:sp>
        <p:nvSpPr>
          <p:cNvPr id="9" name="Rectangle 8"/>
          <p:cNvSpPr/>
          <p:nvPr/>
        </p:nvSpPr>
        <p:spPr>
          <a:xfrm>
            <a:off x="571283" y="9643696"/>
            <a:ext cx="7782141" cy="707886"/>
          </a:xfrm>
          <a:prstGeom prst="rect">
            <a:avLst/>
          </a:prstGeom>
        </p:spPr>
        <p:txBody>
          <a:bodyPr wrap="square">
            <a:spAutoFit/>
          </a:bodyPr>
          <a:lstStyle/>
          <a:p>
            <a:pPr eaLnBrk="0"/>
            <a:r>
              <a:rPr lang="en-US" sz="4000" dirty="0" smtClean="0">
                <a:latin typeface="Lato" charset="0"/>
                <a:ea typeface="Lato" charset="0"/>
                <a:cs typeface="Lato" charset="0"/>
              </a:rPr>
              <a:t>TiO</a:t>
            </a:r>
            <a:r>
              <a:rPr lang="en-US" sz="4000" baseline="-25000" dirty="0" smtClean="0">
                <a:latin typeface="Lato" charset="0"/>
                <a:ea typeface="Lato" charset="0"/>
                <a:cs typeface="Lato" charset="0"/>
              </a:rPr>
              <a:t>2</a:t>
            </a:r>
            <a:endParaRPr lang="en-US" sz="4000" dirty="0">
              <a:latin typeface="Lato" charset="0"/>
              <a:ea typeface="Lato" charset="0"/>
              <a:cs typeface="Lato" charset="0"/>
            </a:endParaRPr>
          </a:p>
        </p:txBody>
      </p:sp>
      <p:pic>
        <p:nvPicPr>
          <p:cNvPr id="16" name="Picture 15"/>
          <p:cNvPicPr>
            <a:picLocks noChangeAspect="1"/>
          </p:cNvPicPr>
          <p:nvPr/>
        </p:nvPicPr>
        <p:blipFill>
          <a:blip r:embed="rId2"/>
          <a:stretch>
            <a:fillRect/>
          </a:stretch>
        </p:blipFill>
        <p:spPr>
          <a:xfrm>
            <a:off x="8886825" y="3056147"/>
            <a:ext cx="6200775" cy="6318139"/>
          </a:xfrm>
          <a:prstGeom prst="rect">
            <a:avLst/>
          </a:prstGeom>
        </p:spPr>
      </p:pic>
      <p:sp>
        <p:nvSpPr>
          <p:cNvPr id="17" name="Rectangle 16"/>
          <p:cNvSpPr/>
          <p:nvPr/>
        </p:nvSpPr>
        <p:spPr>
          <a:xfrm>
            <a:off x="8667966" y="9335920"/>
            <a:ext cx="7362609" cy="1323439"/>
          </a:xfrm>
          <a:prstGeom prst="rect">
            <a:avLst/>
          </a:prstGeom>
        </p:spPr>
        <p:txBody>
          <a:bodyPr wrap="square">
            <a:spAutoFit/>
          </a:bodyPr>
          <a:lstStyle/>
          <a:p>
            <a:pPr eaLnBrk="0"/>
            <a:r>
              <a:rPr lang="en-US" sz="4000" dirty="0" smtClean="0">
                <a:latin typeface="Lato" charset="0"/>
                <a:ea typeface="Lato" charset="0"/>
                <a:cs typeface="Lato" charset="0"/>
              </a:rPr>
              <a:t>Combustion</a:t>
            </a:r>
          </a:p>
          <a:p>
            <a:pPr eaLnBrk="0"/>
            <a:r>
              <a:rPr lang="en-US" sz="4000" dirty="0" smtClean="0">
                <a:latin typeface="Lato" charset="0"/>
                <a:ea typeface="Lato" charset="0"/>
                <a:cs typeface="Lato" charset="0"/>
              </a:rPr>
              <a:t>event detection, reaction rates</a:t>
            </a:r>
            <a:endParaRPr lang="en-US" sz="4000" dirty="0">
              <a:latin typeface="Lato" charset="0"/>
              <a:ea typeface="Lato" charset="0"/>
              <a:cs typeface="Lato" charset="0"/>
            </a:endParaRPr>
          </a:p>
        </p:txBody>
      </p:sp>
      <p:pic>
        <p:nvPicPr>
          <p:cNvPr id="19" name="Picture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637959" y="4383670"/>
            <a:ext cx="7648791" cy="4160255"/>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20819" t="23184" r="10819" b="23063"/>
          <a:stretch/>
        </p:blipFill>
        <p:spPr>
          <a:xfrm>
            <a:off x="15687675" y="4383670"/>
            <a:ext cx="7744758" cy="4160255"/>
          </a:xfrm>
          <a:prstGeom prst="rect">
            <a:avLst/>
          </a:prstGeom>
        </p:spPr>
      </p:pic>
      <p:sp>
        <p:nvSpPr>
          <p:cNvPr id="21" name="Rectangle 20"/>
          <p:cNvSpPr/>
          <p:nvPr/>
        </p:nvSpPr>
        <p:spPr>
          <a:xfrm>
            <a:off x="15687675" y="9643696"/>
            <a:ext cx="7362609" cy="707886"/>
          </a:xfrm>
          <a:prstGeom prst="rect">
            <a:avLst/>
          </a:prstGeom>
        </p:spPr>
        <p:txBody>
          <a:bodyPr wrap="square">
            <a:spAutoFit/>
          </a:bodyPr>
          <a:lstStyle/>
          <a:p>
            <a:pPr eaLnBrk="0"/>
            <a:r>
              <a:rPr lang="en-US" sz="4000" dirty="0" smtClean="0">
                <a:latin typeface="Lato" charset="0"/>
                <a:ea typeface="Lato" charset="0"/>
                <a:cs typeface="Lato" charset="0"/>
              </a:rPr>
              <a:t>Batteries (</a:t>
            </a:r>
            <a:r>
              <a:rPr lang="en-US" sz="4000" dirty="0" err="1" smtClean="0">
                <a:latin typeface="Lato" charset="0"/>
                <a:ea typeface="Lato" charset="0"/>
                <a:cs typeface="Lato" charset="0"/>
              </a:rPr>
              <a:t>LiS</a:t>
            </a:r>
            <a:r>
              <a:rPr lang="en-US" sz="4000" dirty="0" smtClean="0">
                <a:latin typeface="Lato" charset="0"/>
                <a:ea typeface="Lato" charset="0"/>
                <a:cs typeface="Lato" charset="0"/>
              </a:rPr>
              <a:t>, </a:t>
            </a:r>
            <a:r>
              <a:rPr lang="en-US" sz="4000" dirty="0" err="1" smtClean="0">
                <a:latin typeface="Lato" charset="0"/>
                <a:ea typeface="Lato" charset="0"/>
                <a:cs typeface="Lato" charset="0"/>
              </a:rPr>
              <a:t>LiC</a:t>
            </a:r>
            <a:r>
              <a:rPr lang="en-US" sz="4000" dirty="0" smtClean="0">
                <a:latin typeface="Lato" charset="0"/>
                <a:ea typeface="Lato" charset="0"/>
                <a:cs typeface="Lato" charset="0"/>
              </a:rPr>
              <a:t>)</a:t>
            </a:r>
            <a:endParaRPr lang="en-US" sz="4000" dirty="0">
              <a:latin typeface="Lato" charset="0"/>
              <a:ea typeface="Lato" charset="0"/>
              <a:cs typeface="Lato" charset="0"/>
            </a:endParaRPr>
          </a:p>
        </p:txBody>
      </p:sp>
    </p:spTree>
    <p:extLst>
      <p:ext uri="{BB962C8B-B14F-4D97-AF65-F5344CB8AC3E}">
        <p14:creationId xmlns:p14="http://schemas.microsoft.com/office/powerpoint/2010/main" val="609958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24384000" cy="2152651"/>
          </a:xfrm>
        </p:spPr>
        <p:txBody>
          <a:bodyPr>
            <a:normAutofit/>
          </a:bodyPr>
          <a:lstStyle/>
          <a:p>
            <a:pPr eaLnBrk="1" hangingPunct="1"/>
            <a:r>
              <a:rPr lang="en-US" sz="10100" dirty="0" smtClean="0"/>
              <a:t>Classical harmonic force field</a:t>
            </a:r>
          </a:p>
        </p:txBody>
      </p:sp>
      <p:pic>
        <p:nvPicPr>
          <p:cNvPr id="66563" name="Picture 3"/>
          <p:cNvPicPr>
            <a:picLocks noChangeAspect="1" noChangeArrowheads="1"/>
          </p:cNvPicPr>
          <p:nvPr/>
        </p:nvPicPr>
        <p:blipFill>
          <a:blip r:embed="rId3" cstate="print"/>
          <a:srcRect/>
          <a:stretch>
            <a:fillRect/>
          </a:stretch>
        </p:blipFill>
        <p:spPr bwMode="auto">
          <a:xfrm>
            <a:off x="1579048" y="9359901"/>
            <a:ext cx="5943600" cy="1143000"/>
          </a:xfrm>
          <a:prstGeom prst="rect">
            <a:avLst/>
          </a:prstGeom>
          <a:noFill/>
          <a:ln w="9525">
            <a:noFill/>
            <a:miter lim="800000"/>
            <a:headEnd/>
            <a:tailEnd/>
          </a:ln>
        </p:spPr>
      </p:pic>
      <p:pic>
        <p:nvPicPr>
          <p:cNvPr id="66564" name="Picture 4" descr="b"/>
          <p:cNvPicPr>
            <a:picLocks noChangeAspect="1" noChangeArrowheads="1" noCrop="1"/>
          </p:cNvPicPr>
          <p:nvPr/>
        </p:nvPicPr>
        <p:blipFill>
          <a:blip r:embed="rId4" cstate="print"/>
          <a:srcRect/>
          <a:stretch>
            <a:fillRect/>
          </a:stretch>
        </p:blipFill>
        <p:spPr bwMode="auto">
          <a:xfrm>
            <a:off x="3114676" y="2940051"/>
            <a:ext cx="6257924" cy="6242050"/>
          </a:xfrm>
          <a:prstGeom prst="rect">
            <a:avLst/>
          </a:prstGeom>
          <a:noFill/>
          <a:ln w="9525">
            <a:noFill/>
            <a:miter lim="800000"/>
            <a:headEnd/>
            <a:tailEnd/>
          </a:ln>
        </p:spPr>
      </p:pic>
      <p:pic>
        <p:nvPicPr>
          <p:cNvPr id="66565" name="Picture 5" descr="a"/>
          <p:cNvPicPr>
            <a:picLocks noChangeAspect="1" noChangeArrowheads="1" noCrop="1"/>
          </p:cNvPicPr>
          <p:nvPr/>
        </p:nvPicPr>
        <p:blipFill>
          <a:blip r:embed="rId5" cstate="print"/>
          <a:srcRect/>
          <a:stretch>
            <a:fillRect/>
          </a:stretch>
        </p:blipFill>
        <p:spPr bwMode="auto">
          <a:xfrm>
            <a:off x="16278227" y="2571750"/>
            <a:ext cx="4752974" cy="4752976"/>
          </a:xfrm>
          <a:prstGeom prst="rect">
            <a:avLst/>
          </a:prstGeom>
          <a:noFill/>
          <a:ln w="9525">
            <a:noFill/>
            <a:miter lim="800000"/>
            <a:headEnd/>
            <a:tailEnd/>
          </a:ln>
        </p:spPr>
      </p:pic>
      <p:pic>
        <p:nvPicPr>
          <p:cNvPr id="66566" name="Picture 6"/>
          <p:cNvPicPr>
            <a:picLocks noChangeAspect="1" noChangeArrowheads="1"/>
          </p:cNvPicPr>
          <p:nvPr/>
        </p:nvPicPr>
        <p:blipFill>
          <a:blip r:embed="rId6" cstate="print"/>
          <a:srcRect/>
          <a:stretch>
            <a:fillRect/>
          </a:stretch>
        </p:blipFill>
        <p:spPr bwMode="auto">
          <a:xfrm>
            <a:off x="17430750" y="2330451"/>
            <a:ext cx="5067300" cy="1219200"/>
          </a:xfrm>
          <a:prstGeom prst="rect">
            <a:avLst/>
          </a:prstGeom>
          <a:noFill/>
          <a:ln w="9525">
            <a:noFill/>
            <a:miter lim="800000"/>
            <a:headEnd/>
            <a:tailEnd/>
          </a:ln>
        </p:spPr>
      </p:pic>
      <p:pic>
        <p:nvPicPr>
          <p:cNvPr id="66567" name="Picture 7" descr="t"/>
          <p:cNvPicPr>
            <a:picLocks noChangeAspect="1" noChangeArrowheads="1" noCrop="1"/>
          </p:cNvPicPr>
          <p:nvPr/>
        </p:nvPicPr>
        <p:blipFill>
          <a:blip r:embed="rId7" cstate="print"/>
          <a:srcRect/>
          <a:stretch>
            <a:fillRect/>
          </a:stretch>
        </p:blipFill>
        <p:spPr bwMode="auto">
          <a:xfrm>
            <a:off x="9455696" y="5273824"/>
            <a:ext cx="6337300" cy="5292724"/>
          </a:xfrm>
          <a:prstGeom prst="rect">
            <a:avLst/>
          </a:prstGeom>
          <a:noFill/>
          <a:ln w="9525">
            <a:noFill/>
            <a:miter lim="800000"/>
            <a:headEnd/>
            <a:tailEnd/>
          </a:ln>
        </p:spPr>
      </p:pic>
      <p:pic>
        <p:nvPicPr>
          <p:cNvPr id="66568" name="Picture 8"/>
          <p:cNvPicPr>
            <a:picLocks noChangeAspect="1" noChangeArrowheads="1"/>
          </p:cNvPicPr>
          <p:nvPr/>
        </p:nvPicPr>
        <p:blipFill>
          <a:blip r:embed="rId8" cstate="print"/>
          <a:srcRect/>
          <a:stretch>
            <a:fillRect/>
          </a:stretch>
        </p:blipFill>
        <p:spPr bwMode="auto">
          <a:xfrm>
            <a:off x="10106570" y="10774809"/>
            <a:ext cx="7010400" cy="1295400"/>
          </a:xfrm>
          <a:prstGeom prst="rect">
            <a:avLst/>
          </a:prstGeom>
          <a:noFill/>
          <a:ln w="9525">
            <a:noFill/>
            <a:miter lim="800000"/>
            <a:headEnd/>
            <a:tailEnd/>
          </a:ln>
        </p:spPr>
      </p:pic>
      <p:sp>
        <p:nvSpPr>
          <p:cNvPr id="66569" name="Text Box 10"/>
          <p:cNvSpPr txBox="1">
            <a:spLocks noChangeArrowheads="1"/>
          </p:cNvSpPr>
          <p:nvPr/>
        </p:nvSpPr>
        <p:spPr bwMode="auto">
          <a:xfrm>
            <a:off x="19964400" y="12070209"/>
            <a:ext cx="3820277" cy="461665"/>
          </a:xfrm>
          <a:prstGeom prst="rect">
            <a:avLst/>
          </a:prstGeom>
          <a:noFill/>
          <a:ln w="9525">
            <a:noFill/>
            <a:miter lim="800000"/>
            <a:headEnd/>
            <a:tailEnd/>
          </a:ln>
        </p:spPr>
        <p:txBody>
          <a:bodyPr wrap="none">
            <a:spAutoFit/>
          </a:bodyPr>
          <a:lstStyle/>
          <a:p>
            <a:r>
              <a:rPr lang="en-US" sz="2400" dirty="0">
                <a:latin typeface="Times" charset="0"/>
              </a:rPr>
              <a:t>©2005 Markus Buehler, MIT</a:t>
            </a:r>
          </a:p>
        </p:txBody>
      </p:sp>
      <p:sp>
        <p:nvSpPr>
          <p:cNvPr id="66570" name="Line 11"/>
          <p:cNvSpPr>
            <a:spLocks noChangeShapeType="1"/>
          </p:cNvSpPr>
          <p:nvPr/>
        </p:nvSpPr>
        <p:spPr bwMode="auto">
          <a:xfrm flipH="1" flipV="1">
            <a:off x="6032500" y="5473700"/>
            <a:ext cx="1219200" cy="152400"/>
          </a:xfrm>
          <a:prstGeom prst="line">
            <a:avLst/>
          </a:prstGeom>
          <a:noFill/>
          <a:ln w="28575">
            <a:solidFill>
              <a:schemeClr val="tx1"/>
            </a:solidFill>
            <a:round/>
            <a:headEnd type="triangle" w="med" len="med"/>
            <a:tailEnd type="triangle" w="med" len="med"/>
          </a:ln>
        </p:spPr>
        <p:txBody>
          <a:bodyPr wrap="none" anchor="ctr"/>
          <a:lstStyle/>
          <a:p>
            <a:endParaRPr lang="en-US" sz="10000"/>
          </a:p>
        </p:txBody>
      </p:sp>
      <p:sp>
        <p:nvSpPr>
          <p:cNvPr id="66571" name="AutoShape 12"/>
          <p:cNvSpPr>
            <a:spLocks noChangeArrowheads="1"/>
          </p:cNvSpPr>
          <p:nvPr/>
        </p:nvSpPr>
        <p:spPr bwMode="auto">
          <a:xfrm>
            <a:off x="11509920" y="7416948"/>
            <a:ext cx="914400" cy="1066800"/>
          </a:xfrm>
          <a:prstGeom prst="curvedUpArrow">
            <a:avLst>
              <a:gd name="adj1" fmla="val 20000"/>
              <a:gd name="adj2" fmla="val 40000"/>
              <a:gd name="adj3" fmla="val 38889"/>
            </a:avLst>
          </a:prstGeom>
          <a:solidFill>
            <a:schemeClr val="accent1"/>
          </a:solidFill>
          <a:ln w="9525">
            <a:solidFill>
              <a:schemeClr val="tx1"/>
            </a:solidFill>
            <a:miter lim="800000"/>
            <a:headEnd/>
            <a:tailEnd/>
          </a:ln>
        </p:spPr>
        <p:txBody>
          <a:bodyPr wrap="none" anchor="ctr"/>
          <a:lstStyle/>
          <a:p>
            <a:endParaRPr lang="en-US" sz="10000"/>
          </a:p>
        </p:txBody>
      </p:sp>
      <p:sp>
        <p:nvSpPr>
          <p:cNvPr id="66572" name="Text Box 13"/>
          <p:cNvSpPr txBox="1">
            <a:spLocks noChangeArrowheads="1"/>
          </p:cNvSpPr>
          <p:nvPr/>
        </p:nvSpPr>
        <p:spPr bwMode="auto">
          <a:xfrm>
            <a:off x="6364131" y="5626101"/>
            <a:ext cx="492443" cy="830997"/>
          </a:xfrm>
          <a:prstGeom prst="rect">
            <a:avLst/>
          </a:prstGeom>
          <a:noFill/>
          <a:ln w="9525">
            <a:noFill/>
            <a:miter lim="800000"/>
            <a:headEnd/>
            <a:tailEnd/>
          </a:ln>
        </p:spPr>
        <p:txBody>
          <a:bodyPr wrap="none">
            <a:spAutoFit/>
          </a:bodyPr>
          <a:lstStyle/>
          <a:p>
            <a:r>
              <a:rPr lang="en-US" sz="4800">
                <a:latin typeface="Times" charset="0"/>
              </a:rPr>
              <a:t>b</a:t>
            </a:r>
          </a:p>
        </p:txBody>
      </p:sp>
      <p:sp>
        <p:nvSpPr>
          <p:cNvPr id="66573" name="Text Box 14"/>
          <p:cNvSpPr txBox="1">
            <a:spLocks noChangeArrowheads="1"/>
          </p:cNvSpPr>
          <p:nvPr/>
        </p:nvSpPr>
        <p:spPr bwMode="auto">
          <a:xfrm>
            <a:off x="11720838" y="8486925"/>
            <a:ext cx="505267" cy="830997"/>
          </a:xfrm>
          <a:prstGeom prst="rect">
            <a:avLst/>
          </a:prstGeom>
          <a:noFill/>
          <a:ln w="9525">
            <a:noFill/>
            <a:miter lim="800000"/>
            <a:headEnd/>
            <a:tailEnd/>
          </a:ln>
        </p:spPr>
        <p:txBody>
          <a:bodyPr wrap="none">
            <a:spAutoFit/>
          </a:bodyPr>
          <a:lstStyle/>
          <a:p>
            <a:r>
              <a:rPr lang="en-US" sz="4800">
                <a:latin typeface="Times" charset="0"/>
                <a:sym typeface="Symbol" pitchFamily="18" charset="2"/>
              </a:rPr>
              <a:t></a:t>
            </a:r>
            <a:endParaRPr lang="en-US" sz="4800">
              <a:latin typeface="Times" charset="0"/>
            </a:endParaRPr>
          </a:p>
        </p:txBody>
      </p:sp>
      <p:sp>
        <p:nvSpPr>
          <p:cNvPr id="66574" name="Text Box 15"/>
          <p:cNvSpPr txBox="1">
            <a:spLocks noChangeArrowheads="1"/>
          </p:cNvSpPr>
          <p:nvPr/>
        </p:nvSpPr>
        <p:spPr bwMode="auto">
          <a:xfrm>
            <a:off x="18497465" y="3505201"/>
            <a:ext cx="641522" cy="830997"/>
          </a:xfrm>
          <a:prstGeom prst="rect">
            <a:avLst/>
          </a:prstGeom>
          <a:noFill/>
          <a:ln w="9525">
            <a:noFill/>
            <a:miter lim="800000"/>
            <a:headEnd/>
            <a:tailEnd/>
          </a:ln>
        </p:spPr>
        <p:txBody>
          <a:bodyPr wrap="none">
            <a:spAutoFit/>
          </a:bodyPr>
          <a:lstStyle/>
          <a:p>
            <a:r>
              <a:rPr lang="en-US" sz="4800" i="1">
                <a:latin typeface="Times" charset="0"/>
                <a:sym typeface="Symbol" pitchFamily="18" charset="2"/>
              </a:rPr>
              <a:t></a:t>
            </a:r>
            <a:endParaRPr lang="en-US" sz="4800" i="1">
              <a:latin typeface="Times" charset="0"/>
            </a:endParaRPr>
          </a:p>
        </p:txBody>
      </p:sp>
    </p:spTree>
    <p:extLst>
      <p:ext uri="{BB962C8B-B14F-4D97-AF65-F5344CB8AC3E}">
        <p14:creationId xmlns:p14="http://schemas.microsoft.com/office/powerpoint/2010/main" val="6783817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675514" y="9890136"/>
            <a:ext cx="4104000" cy="2844000"/>
          </a:xfrm>
          <a:prstGeom prst="rect">
            <a:avLst/>
          </a:prstGeom>
        </p:spPr>
      </p:pic>
      <p:pic>
        <p:nvPicPr>
          <p:cNvPr id="25" name="Picture 2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7995520" y="1626179"/>
            <a:ext cx="4104000" cy="2844000"/>
          </a:xfrm>
          <a:prstGeom prst="rect">
            <a:avLst/>
          </a:prstGeom>
        </p:spPr>
      </p:pic>
      <p:pic>
        <p:nvPicPr>
          <p:cNvPr id="2" name="Picture 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695471" y="1626179"/>
            <a:ext cx="4104000" cy="284400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9780520" y="9890136"/>
            <a:ext cx="4104000" cy="2844000"/>
          </a:xfrm>
          <a:prstGeom prst="rect">
            <a:avLst/>
          </a:prstGeom>
        </p:spPr>
      </p:pic>
      <p:pic>
        <p:nvPicPr>
          <p:cNvPr id="12" name="Picture 11"/>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7995520" y="4372348"/>
            <a:ext cx="4104000" cy="2844000"/>
          </a:xfrm>
          <a:prstGeom prst="rect">
            <a:avLst/>
          </a:prstGeom>
        </p:spPr>
      </p:pic>
      <p:pic>
        <p:nvPicPr>
          <p:cNvPr id="31" name="Picture 30"/>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5673020" y="4372348"/>
            <a:ext cx="4104000" cy="2844000"/>
          </a:xfrm>
          <a:prstGeom prst="rect">
            <a:avLst/>
          </a:prstGeom>
        </p:spPr>
      </p:pic>
      <p:pic>
        <p:nvPicPr>
          <p:cNvPr id="21" name="Picture 20"/>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1594095" y="4372348"/>
            <a:ext cx="4104000" cy="2844000"/>
          </a:xfrm>
          <a:prstGeom prst="rect">
            <a:avLst/>
          </a:prstGeom>
        </p:spPr>
      </p:pic>
      <p:sp>
        <p:nvSpPr>
          <p:cNvPr id="15" name="Title 1"/>
          <p:cNvSpPr txBox="1">
            <a:spLocks/>
          </p:cNvSpPr>
          <p:nvPr/>
        </p:nvSpPr>
        <p:spPr>
          <a:xfrm>
            <a:off x="1024449" y="1"/>
            <a:ext cx="22636976" cy="17710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dirty="0" smtClean="0"/>
              <a:t>The SCM team</a:t>
            </a:r>
            <a:endParaRPr lang="en-US" dirty="0"/>
          </a:p>
        </p:txBody>
      </p:sp>
      <p:pic>
        <p:nvPicPr>
          <p:cNvPr id="14" name="Picture 13"/>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695471" y="7099742"/>
            <a:ext cx="4104000" cy="2844000"/>
          </a:xfrm>
          <a:prstGeom prst="rect">
            <a:avLst/>
          </a:prstGeom>
        </p:spPr>
      </p:pic>
      <p:pic>
        <p:nvPicPr>
          <p:cNvPr id="9" name="Picture 8"/>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9780520" y="1626179"/>
            <a:ext cx="4104000" cy="2844000"/>
          </a:xfrm>
          <a:prstGeom prst="rect">
            <a:avLst/>
          </a:prstGeom>
        </p:spPr>
      </p:pic>
      <p:pic>
        <p:nvPicPr>
          <p:cNvPr id="24" name="Picture 23"/>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1594095" y="9890136"/>
            <a:ext cx="4104000" cy="2844000"/>
          </a:xfrm>
          <a:prstGeom prst="rect">
            <a:avLst/>
          </a:prstGeom>
        </p:spPr>
      </p:pic>
      <p:pic>
        <p:nvPicPr>
          <p:cNvPr id="22" name="Picture 21"/>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17995520" y="7114933"/>
            <a:ext cx="4104000" cy="2844000"/>
          </a:xfrm>
          <a:prstGeom prst="rect">
            <a:avLst/>
          </a:prstGeom>
        </p:spPr>
      </p:pic>
      <p:pic>
        <p:nvPicPr>
          <p:cNvPr id="23" name="Picture 22"/>
          <p:cNvPicPr>
            <a:picLocks/>
          </p:cNvPicPr>
          <p:nvPr/>
        </p:nvPicPr>
        <p:blipFill>
          <a:blip r:embed="rId14" cstate="print">
            <a:extLst>
              <a:ext uri="{28A0092B-C50C-407E-A947-70E740481C1C}">
                <a14:useLocalDpi xmlns:a14="http://schemas.microsoft.com/office/drawing/2010/main" val="0"/>
              </a:ext>
            </a:extLst>
          </a:blip>
          <a:stretch>
            <a:fillRect/>
          </a:stretch>
        </p:blipFill>
        <p:spPr>
          <a:xfrm>
            <a:off x="9780520" y="4372348"/>
            <a:ext cx="4104000" cy="2844000"/>
          </a:xfrm>
          <a:prstGeom prst="rect">
            <a:avLst/>
          </a:prstGeom>
        </p:spPr>
      </p:pic>
      <p:pic>
        <p:nvPicPr>
          <p:cNvPr id="26" name="Picture 25"/>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1594095" y="1626179"/>
            <a:ext cx="4104000" cy="2844000"/>
          </a:xfrm>
          <a:prstGeom prst="rect">
            <a:avLst/>
          </a:prstGeom>
        </p:spPr>
      </p:pic>
      <p:pic>
        <p:nvPicPr>
          <p:cNvPr id="27" name="Picture 26"/>
          <p:cNvPicPr>
            <a:picLocks/>
          </p:cNvPicPr>
          <p:nvPr/>
        </p:nvPicPr>
        <p:blipFill>
          <a:blip r:embed="rId16" cstate="print">
            <a:extLst>
              <a:ext uri="{28A0092B-C50C-407E-A947-70E740481C1C}">
                <a14:useLocalDpi xmlns:a14="http://schemas.microsoft.com/office/drawing/2010/main" val="0"/>
              </a:ext>
            </a:extLst>
          </a:blip>
          <a:stretch>
            <a:fillRect/>
          </a:stretch>
        </p:blipFill>
        <p:spPr>
          <a:xfrm>
            <a:off x="13895503" y="1626179"/>
            <a:ext cx="4104000" cy="2844000"/>
          </a:xfrm>
          <a:prstGeom prst="rect">
            <a:avLst/>
          </a:prstGeom>
        </p:spPr>
      </p:pic>
      <p:pic>
        <p:nvPicPr>
          <p:cNvPr id="32" name="Picture 31"/>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13888020" y="4372348"/>
            <a:ext cx="4104000" cy="2844000"/>
          </a:xfrm>
          <a:prstGeom prst="rect">
            <a:avLst/>
          </a:prstGeom>
        </p:spPr>
      </p:pic>
      <p:pic>
        <p:nvPicPr>
          <p:cNvPr id="29" name="Picture 28"/>
          <p:cNvPicPr>
            <a:picLocks/>
          </p:cNvPicPr>
          <p:nvPr/>
        </p:nvPicPr>
        <p:blipFill>
          <a:blip r:embed="rId18" cstate="print">
            <a:extLst>
              <a:ext uri="{28A0092B-C50C-407E-A947-70E740481C1C}">
                <a14:useLocalDpi xmlns:a14="http://schemas.microsoft.com/office/drawing/2010/main" val="0"/>
              </a:ext>
            </a:extLst>
          </a:blip>
          <a:stretch>
            <a:fillRect/>
          </a:stretch>
        </p:blipFill>
        <p:spPr>
          <a:xfrm>
            <a:off x="9780520" y="7073914"/>
            <a:ext cx="4104000" cy="2844000"/>
          </a:xfrm>
          <a:prstGeom prst="rect">
            <a:avLst/>
          </a:prstGeom>
        </p:spPr>
      </p:pic>
      <p:sp>
        <p:nvSpPr>
          <p:cNvPr id="33" name="Rectangle 32"/>
          <p:cNvSpPr/>
          <p:nvPr/>
        </p:nvSpPr>
        <p:spPr>
          <a:xfrm>
            <a:off x="4070922" y="2183226"/>
            <a:ext cx="1326004" cy="954107"/>
          </a:xfrm>
          <a:prstGeom prst="rect">
            <a:avLst/>
          </a:prstGeom>
        </p:spPr>
        <p:txBody>
          <a:bodyPr wrap="none">
            <a:spAutoFit/>
          </a:bodyPr>
          <a:lstStyle/>
          <a:p>
            <a:r>
              <a:rPr lang="en-US" sz="2800" dirty="0" smtClean="0">
                <a:solidFill>
                  <a:schemeClr val="tx1">
                    <a:lumMod val="95000"/>
                    <a:lumOff val="5000"/>
                  </a:schemeClr>
                </a:solidFill>
                <a:latin typeface="Lato" charset="0"/>
                <a:ea typeface="Lato" charset="0"/>
                <a:cs typeface="Lato" charset="0"/>
              </a:rPr>
              <a:t>Olivier:</a:t>
            </a:r>
          </a:p>
          <a:p>
            <a:r>
              <a:rPr lang="en-US" sz="2800" dirty="0" smtClean="0">
                <a:solidFill>
                  <a:schemeClr val="tx1">
                    <a:lumMod val="95000"/>
                    <a:lumOff val="5000"/>
                  </a:schemeClr>
                </a:solidFill>
                <a:latin typeface="Lato" charset="0"/>
                <a:ea typeface="Lato" charset="0"/>
                <a:cs typeface="Lato" charset="0"/>
              </a:rPr>
              <a:t>GUI</a:t>
            </a:r>
            <a:endParaRPr lang="en-US" sz="2800" dirty="0">
              <a:solidFill>
                <a:schemeClr val="tx1">
                  <a:lumMod val="95000"/>
                  <a:lumOff val="5000"/>
                </a:schemeClr>
              </a:solidFill>
              <a:latin typeface="Lato" charset="0"/>
              <a:ea typeface="Lato" charset="0"/>
              <a:cs typeface="Lato" charset="0"/>
            </a:endParaRPr>
          </a:p>
        </p:txBody>
      </p:sp>
      <p:pic>
        <p:nvPicPr>
          <p:cNvPr id="20" name="Picture 19"/>
          <p:cNvPicPr>
            <a:picLocks/>
          </p:cNvPicPr>
          <p:nvPr/>
        </p:nvPicPr>
        <p:blipFill>
          <a:blip r:embed="rId19" cstate="print">
            <a:extLst>
              <a:ext uri="{28A0092B-C50C-407E-A947-70E740481C1C}">
                <a14:useLocalDpi xmlns:a14="http://schemas.microsoft.com/office/drawing/2010/main" val="0"/>
              </a:ext>
            </a:extLst>
          </a:blip>
          <a:stretch>
            <a:fillRect/>
          </a:stretch>
        </p:blipFill>
        <p:spPr>
          <a:xfrm>
            <a:off x="13895503" y="7106553"/>
            <a:ext cx="4104000" cy="2844000"/>
          </a:xfrm>
          <a:prstGeom prst="rect">
            <a:avLst/>
          </a:prstGeom>
        </p:spPr>
      </p:pic>
      <p:sp>
        <p:nvSpPr>
          <p:cNvPr id="36" name="Rectangle 35"/>
          <p:cNvSpPr/>
          <p:nvPr/>
        </p:nvSpPr>
        <p:spPr>
          <a:xfrm>
            <a:off x="8010006" y="2183226"/>
            <a:ext cx="1892924" cy="1384995"/>
          </a:xfrm>
          <a:prstGeom prst="rect">
            <a:avLst/>
          </a:prstGeom>
        </p:spPr>
        <p:txBody>
          <a:bodyPr wrap="square">
            <a:spAutoFit/>
          </a:bodyPr>
          <a:lstStyle/>
          <a:p>
            <a:r>
              <a:rPr lang="en-US" sz="2800" dirty="0" smtClean="0">
                <a:solidFill>
                  <a:schemeClr val="tx1">
                    <a:lumMod val="95000"/>
                    <a:lumOff val="5000"/>
                  </a:schemeClr>
                </a:solidFill>
                <a:latin typeface="Lato" charset="0"/>
                <a:ea typeface="Lato" charset="0"/>
                <a:cs typeface="Lato" charset="0"/>
              </a:rPr>
              <a:t>Alexei:</a:t>
            </a:r>
          </a:p>
          <a:p>
            <a:r>
              <a:rPr lang="en-US" sz="2800" dirty="0" smtClean="0">
                <a:solidFill>
                  <a:schemeClr val="tx1">
                    <a:lumMod val="95000"/>
                    <a:lumOff val="5000"/>
                  </a:schemeClr>
                </a:solidFill>
                <a:latin typeface="Lato" charset="0"/>
                <a:ea typeface="Lato" charset="0"/>
                <a:cs typeface="Lato" charset="0"/>
              </a:rPr>
              <a:t>ADF</a:t>
            </a:r>
          </a:p>
          <a:p>
            <a:r>
              <a:rPr lang="en-US" sz="2800" dirty="0" err="1" smtClean="0">
                <a:solidFill>
                  <a:schemeClr val="tx1">
                    <a:lumMod val="95000"/>
                    <a:lumOff val="5000"/>
                  </a:schemeClr>
                </a:solidFill>
                <a:latin typeface="Lato" charset="0"/>
                <a:ea typeface="Lato" charset="0"/>
                <a:cs typeface="Lato" charset="0"/>
              </a:rPr>
              <a:t>ReaxFF</a:t>
            </a:r>
            <a:endParaRPr lang="en-US" sz="2800" dirty="0">
              <a:solidFill>
                <a:schemeClr val="tx1">
                  <a:lumMod val="95000"/>
                  <a:lumOff val="5000"/>
                </a:schemeClr>
              </a:solidFill>
              <a:latin typeface="Lato" charset="0"/>
              <a:ea typeface="Lato" charset="0"/>
              <a:cs typeface="Lato" charset="0"/>
            </a:endParaRPr>
          </a:p>
        </p:txBody>
      </p:sp>
      <p:sp>
        <p:nvSpPr>
          <p:cNvPr id="37" name="Rectangle 36"/>
          <p:cNvSpPr/>
          <p:nvPr/>
        </p:nvSpPr>
        <p:spPr>
          <a:xfrm>
            <a:off x="11723047" y="2183226"/>
            <a:ext cx="2371683" cy="1384995"/>
          </a:xfrm>
          <a:prstGeom prst="rect">
            <a:avLst/>
          </a:prstGeom>
        </p:spPr>
        <p:txBody>
          <a:bodyPr wrap="square">
            <a:spAutoFit/>
          </a:bodyPr>
          <a:lstStyle/>
          <a:p>
            <a:r>
              <a:rPr lang="en-US" sz="2800" dirty="0" smtClean="0">
                <a:solidFill>
                  <a:schemeClr val="tx1">
                    <a:lumMod val="95000"/>
                    <a:lumOff val="5000"/>
                  </a:schemeClr>
                </a:solidFill>
                <a:latin typeface="Lato" charset="0"/>
                <a:ea typeface="Lato" charset="0"/>
                <a:cs typeface="Lato" charset="0"/>
              </a:rPr>
              <a:t>Erik:</a:t>
            </a:r>
          </a:p>
          <a:p>
            <a:r>
              <a:rPr lang="en-US" sz="2800" dirty="0" smtClean="0">
                <a:solidFill>
                  <a:schemeClr val="tx1">
                    <a:lumMod val="95000"/>
                    <a:lumOff val="5000"/>
                  </a:schemeClr>
                </a:solidFill>
                <a:latin typeface="Lato" charset="0"/>
                <a:ea typeface="Lato" charset="0"/>
                <a:cs typeface="Lato" charset="0"/>
              </a:rPr>
              <a:t>ADF</a:t>
            </a:r>
          </a:p>
          <a:p>
            <a:r>
              <a:rPr lang="en-US" sz="2800" dirty="0" smtClean="0">
                <a:solidFill>
                  <a:schemeClr val="tx1">
                    <a:lumMod val="95000"/>
                    <a:lumOff val="5000"/>
                  </a:schemeClr>
                </a:solidFill>
                <a:latin typeface="Lato" charset="0"/>
                <a:ea typeface="Lato" charset="0"/>
                <a:cs typeface="Lato" charset="0"/>
              </a:rPr>
              <a:t>COSMO-RS</a:t>
            </a:r>
            <a:endParaRPr lang="en-US" sz="2800" dirty="0">
              <a:solidFill>
                <a:schemeClr val="tx1">
                  <a:lumMod val="95000"/>
                  <a:lumOff val="5000"/>
                </a:schemeClr>
              </a:solidFill>
              <a:latin typeface="Lato" charset="0"/>
              <a:ea typeface="Lato" charset="0"/>
              <a:cs typeface="Lato" charset="0"/>
            </a:endParaRPr>
          </a:p>
        </p:txBody>
      </p:sp>
      <p:sp>
        <p:nvSpPr>
          <p:cNvPr id="38" name="Rectangle 37"/>
          <p:cNvSpPr/>
          <p:nvPr/>
        </p:nvSpPr>
        <p:spPr>
          <a:xfrm>
            <a:off x="16096484" y="2183226"/>
            <a:ext cx="1892924" cy="954107"/>
          </a:xfrm>
          <a:prstGeom prst="rect">
            <a:avLst/>
          </a:prstGeom>
        </p:spPr>
        <p:txBody>
          <a:bodyPr wrap="square">
            <a:spAutoFit/>
          </a:bodyPr>
          <a:lstStyle/>
          <a:p>
            <a:r>
              <a:rPr lang="en-US" sz="2800" dirty="0" smtClean="0">
                <a:solidFill>
                  <a:schemeClr val="tx1">
                    <a:lumMod val="95000"/>
                    <a:lumOff val="5000"/>
                  </a:schemeClr>
                </a:solidFill>
                <a:latin typeface="Lato" charset="0"/>
                <a:ea typeface="Lato" charset="0"/>
                <a:cs typeface="Lato" charset="0"/>
              </a:rPr>
              <a:t>Pier:</a:t>
            </a:r>
          </a:p>
          <a:p>
            <a:r>
              <a:rPr lang="en-US" sz="2800" dirty="0" smtClean="0">
                <a:solidFill>
                  <a:schemeClr val="tx1">
                    <a:lumMod val="95000"/>
                    <a:lumOff val="5000"/>
                  </a:schemeClr>
                </a:solidFill>
                <a:latin typeface="Lato" charset="0"/>
                <a:ea typeface="Lato" charset="0"/>
                <a:cs typeface="Lato" charset="0"/>
              </a:rPr>
              <a:t>BAND</a:t>
            </a:r>
            <a:endParaRPr lang="en-US" sz="2800" dirty="0">
              <a:solidFill>
                <a:schemeClr val="tx1">
                  <a:lumMod val="95000"/>
                  <a:lumOff val="5000"/>
                </a:schemeClr>
              </a:solidFill>
              <a:latin typeface="Lato" charset="0"/>
              <a:ea typeface="Lato" charset="0"/>
              <a:cs typeface="Lato" charset="0"/>
            </a:endParaRPr>
          </a:p>
        </p:txBody>
      </p:sp>
      <p:sp>
        <p:nvSpPr>
          <p:cNvPr id="39" name="Rectangle 38"/>
          <p:cNvSpPr/>
          <p:nvPr/>
        </p:nvSpPr>
        <p:spPr>
          <a:xfrm>
            <a:off x="20213033" y="2183226"/>
            <a:ext cx="1892924" cy="1384995"/>
          </a:xfrm>
          <a:prstGeom prst="rect">
            <a:avLst/>
          </a:prstGeom>
        </p:spPr>
        <p:txBody>
          <a:bodyPr wrap="square">
            <a:spAutoFit/>
          </a:bodyPr>
          <a:lstStyle/>
          <a:p>
            <a:r>
              <a:rPr lang="en-US" sz="2800" dirty="0" err="1" smtClean="0">
                <a:solidFill>
                  <a:schemeClr val="tx1">
                    <a:lumMod val="95000"/>
                    <a:lumOff val="5000"/>
                  </a:schemeClr>
                </a:solidFill>
                <a:latin typeface="Lato" charset="0"/>
                <a:ea typeface="Lato" charset="0"/>
                <a:cs typeface="Lato" charset="0"/>
              </a:rPr>
              <a:t>Mirko</a:t>
            </a:r>
            <a:r>
              <a:rPr lang="en-US" sz="2800" dirty="0" smtClean="0">
                <a:solidFill>
                  <a:schemeClr val="tx1">
                    <a:lumMod val="95000"/>
                    <a:lumOff val="5000"/>
                  </a:schemeClr>
                </a:solidFill>
                <a:latin typeface="Lato" charset="0"/>
                <a:ea typeface="Lato" charset="0"/>
                <a:cs typeface="Lato" charset="0"/>
              </a:rPr>
              <a:t>:</a:t>
            </a:r>
          </a:p>
          <a:p>
            <a:r>
              <a:rPr lang="en-US" sz="2800" dirty="0" smtClean="0">
                <a:solidFill>
                  <a:schemeClr val="tx1">
                    <a:lumMod val="95000"/>
                    <a:lumOff val="5000"/>
                  </a:schemeClr>
                </a:solidFill>
                <a:latin typeface="Lato" charset="0"/>
                <a:ea typeface="Lato" charset="0"/>
                <a:cs typeface="Lato" charset="0"/>
              </a:rPr>
              <a:t>ADF</a:t>
            </a:r>
          </a:p>
          <a:p>
            <a:r>
              <a:rPr lang="en-US" sz="2800" dirty="0" smtClean="0">
                <a:solidFill>
                  <a:schemeClr val="tx1">
                    <a:lumMod val="95000"/>
                    <a:lumOff val="5000"/>
                  </a:schemeClr>
                </a:solidFill>
                <a:latin typeface="Lato" charset="0"/>
                <a:ea typeface="Lato" charset="0"/>
                <a:cs typeface="Lato" charset="0"/>
              </a:rPr>
              <a:t>BAND</a:t>
            </a:r>
            <a:endParaRPr lang="en-US" sz="2800" dirty="0">
              <a:solidFill>
                <a:schemeClr val="tx1">
                  <a:lumMod val="95000"/>
                  <a:lumOff val="5000"/>
                </a:schemeClr>
              </a:solidFill>
              <a:latin typeface="Lato" charset="0"/>
              <a:ea typeface="Lato" charset="0"/>
              <a:cs typeface="Lato" charset="0"/>
            </a:endParaRPr>
          </a:p>
        </p:txBody>
      </p:sp>
      <p:sp>
        <p:nvSpPr>
          <p:cNvPr id="40" name="Rectangle 39"/>
          <p:cNvSpPr/>
          <p:nvPr/>
        </p:nvSpPr>
        <p:spPr>
          <a:xfrm>
            <a:off x="4132472" y="4661636"/>
            <a:ext cx="1317990" cy="1815882"/>
          </a:xfrm>
          <a:prstGeom prst="rect">
            <a:avLst/>
          </a:prstGeom>
        </p:spPr>
        <p:txBody>
          <a:bodyPr wrap="none">
            <a:spAutoFit/>
          </a:bodyPr>
          <a:lstStyle/>
          <a:p>
            <a:r>
              <a:rPr lang="en-US" sz="2800" dirty="0" smtClean="0">
                <a:solidFill>
                  <a:schemeClr val="tx1">
                    <a:lumMod val="95000"/>
                    <a:lumOff val="5000"/>
                  </a:schemeClr>
                </a:solidFill>
                <a:latin typeface="Lato" charset="0"/>
                <a:ea typeface="Lato" charset="0"/>
                <a:cs typeface="Lato" charset="0"/>
              </a:rPr>
              <a:t>Hans:</a:t>
            </a:r>
          </a:p>
          <a:p>
            <a:r>
              <a:rPr lang="en-US" sz="2800" dirty="0" smtClean="0">
                <a:solidFill>
                  <a:schemeClr val="tx1">
                    <a:lumMod val="95000"/>
                    <a:lumOff val="5000"/>
                  </a:schemeClr>
                </a:solidFill>
                <a:latin typeface="Lato" charset="0"/>
                <a:ea typeface="Lato" charset="0"/>
                <a:cs typeface="Lato" charset="0"/>
              </a:rPr>
              <a:t>Linux</a:t>
            </a:r>
          </a:p>
          <a:p>
            <a:r>
              <a:rPr lang="en-US" sz="2800" dirty="0" smtClean="0">
                <a:solidFill>
                  <a:schemeClr val="tx1">
                    <a:lumMod val="95000"/>
                    <a:lumOff val="5000"/>
                  </a:schemeClr>
                </a:solidFill>
                <a:latin typeface="Lato" charset="0"/>
                <a:ea typeface="Lato" charset="0"/>
                <a:cs typeface="Lato" charset="0"/>
              </a:rPr>
              <a:t>GPU</a:t>
            </a:r>
          </a:p>
          <a:p>
            <a:r>
              <a:rPr lang="en-US" sz="2800" dirty="0" smtClean="0">
                <a:solidFill>
                  <a:schemeClr val="tx1">
                    <a:lumMod val="95000"/>
                    <a:lumOff val="5000"/>
                  </a:schemeClr>
                </a:solidFill>
                <a:latin typeface="Lato" charset="0"/>
                <a:ea typeface="Lato" charset="0"/>
                <a:cs typeface="Lato" charset="0"/>
              </a:rPr>
              <a:t>Python</a:t>
            </a:r>
          </a:p>
        </p:txBody>
      </p:sp>
      <p:sp>
        <p:nvSpPr>
          <p:cNvPr id="41" name="Rectangle 40"/>
          <p:cNvSpPr/>
          <p:nvPr/>
        </p:nvSpPr>
        <p:spPr>
          <a:xfrm>
            <a:off x="8088090" y="4661636"/>
            <a:ext cx="1572866" cy="1384995"/>
          </a:xfrm>
          <a:prstGeom prst="rect">
            <a:avLst/>
          </a:prstGeom>
        </p:spPr>
        <p:txBody>
          <a:bodyPr wrap="none">
            <a:spAutoFit/>
          </a:bodyPr>
          <a:lstStyle/>
          <a:p>
            <a:r>
              <a:rPr lang="en-US" sz="2800" dirty="0" smtClean="0">
                <a:solidFill>
                  <a:schemeClr val="tx1">
                    <a:lumMod val="95000"/>
                    <a:lumOff val="5000"/>
                  </a:schemeClr>
                </a:solidFill>
                <a:latin typeface="Lato" charset="0"/>
                <a:ea typeface="Lato" charset="0"/>
                <a:cs typeface="Lato" charset="0"/>
              </a:rPr>
              <a:t>Thomas:</a:t>
            </a:r>
          </a:p>
          <a:p>
            <a:r>
              <a:rPr lang="en-US" sz="2800" dirty="0" smtClean="0">
                <a:solidFill>
                  <a:schemeClr val="tx1">
                    <a:lumMod val="95000"/>
                    <a:lumOff val="5000"/>
                  </a:schemeClr>
                </a:solidFill>
                <a:latin typeface="Lato" charset="0"/>
                <a:ea typeface="Lato" charset="0"/>
                <a:cs typeface="Lato" charset="0"/>
              </a:rPr>
              <a:t>DFTB</a:t>
            </a:r>
          </a:p>
          <a:p>
            <a:r>
              <a:rPr lang="en-US" sz="2800" dirty="0" smtClean="0">
                <a:solidFill>
                  <a:schemeClr val="tx1">
                    <a:lumMod val="95000"/>
                    <a:lumOff val="5000"/>
                  </a:schemeClr>
                </a:solidFill>
                <a:latin typeface="Lato" charset="0"/>
                <a:ea typeface="Lato" charset="0"/>
                <a:cs typeface="Lato" charset="0"/>
              </a:rPr>
              <a:t>Scripting</a:t>
            </a:r>
          </a:p>
        </p:txBody>
      </p:sp>
      <p:sp>
        <p:nvSpPr>
          <p:cNvPr id="43" name="Rectangle 42"/>
          <p:cNvSpPr/>
          <p:nvPr/>
        </p:nvSpPr>
        <p:spPr>
          <a:xfrm>
            <a:off x="4132472" y="10537627"/>
            <a:ext cx="1207382" cy="1384995"/>
          </a:xfrm>
          <a:prstGeom prst="rect">
            <a:avLst/>
          </a:prstGeom>
        </p:spPr>
        <p:txBody>
          <a:bodyPr wrap="none">
            <a:spAutoFit/>
          </a:bodyPr>
          <a:lstStyle/>
          <a:p>
            <a:r>
              <a:rPr lang="en-US" sz="2800" dirty="0" smtClean="0">
                <a:solidFill>
                  <a:schemeClr val="tx1">
                    <a:lumMod val="95000"/>
                    <a:lumOff val="5000"/>
                  </a:schemeClr>
                </a:solidFill>
                <a:latin typeface="Lato" charset="0"/>
                <a:ea typeface="Lato" charset="0"/>
                <a:cs typeface="Lato" charset="0"/>
              </a:rPr>
              <a:t>Marc:</a:t>
            </a:r>
          </a:p>
          <a:p>
            <a:r>
              <a:rPr lang="en-US" sz="2800" dirty="0" smtClean="0">
                <a:solidFill>
                  <a:schemeClr val="tx1">
                    <a:lumMod val="95000"/>
                    <a:lumOff val="5000"/>
                  </a:schemeClr>
                </a:solidFill>
                <a:latin typeface="Lato" charset="0"/>
                <a:ea typeface="Lato" charset="0"/>
                <a:cs typeface="Lato" charset="0"/>
              </a:rPr>
              <a:t>BAND</a:t>
            </a:r>
          </a:p>
          <a:p>
            <a:endParaRPr lang="en-US" sz="2800" dirty="0" smtClean="0">
              <a:solidFill>
                <a:schemeClr val="tx1">
                  <a:lumMod val="95000"/>
                  <a:lumOff val="5000"/>
                </a:schemeClr>
              </a:solidFill>
              <a:latin typeface="Lato" charset="0"/>
              <a:ea typeface="Lato" charset="0"/>
              <a:cs typeface="Lato" charset="0"/>
            </a:endParaRPr>
          </a:p>
        </p:txBody>
      </p:sp>
      <p:sp>
        <p:nvSpPr>
          <p:cNvPr id="44" name="Rectangle 43"/>
          <p:cNvSpPr/>
          <p:nvPr/>
        </p:nvSpPr>
        <p:spPr>
          <a:xfrm>
            <a:off x="12176444" y="4692590"/>
            <a:ext cx="1513556" cy="1384995"/>
          </a:xfrm>
          <a:prstGeom prst="rect">
            <a:avLst/>
          </a:prstGeom>
        </p:spPr>
        <p:txBody>
          <a:bodyPr wrap="none">
            <a:spAutoFit/>
          </a:bodyPr>
          <a:lstStyle/>
          <a:p>
            <a:r>
              <a:rPr lang="en-US" sz="2800" dirty="0" smtClean="0">
                <a:solidFill>
                  <a:schemeClr val="tx1">
                    <a:lumMod val="95000"/>
                    <a:lumOff val="5000"/>
                  </a:schemeClr>
                </a:solidFill>
                <a:latin typeface="Lato" charset="0"/>
                <a:ea typeface="Lato" charset="0"/>
                <a:cs typeface="Lato" charset="0"/>
              </a:rPr>
              <a:t>Laurens:</a:t>
            </a:r>
          </a:p>
          <a:p>
            <a:r>
              <a:rPr lang="en-US" sz="2800" dirty="0" smtClean="0">
                <a:solidFill>
                  <a:schemeClr val="tx1">
                    <a:lumMod val="95000"/>
                    <a:lumOff val="5000"/>
                  </a:schemeClr>
                </a:solidFill>
                <a:latin typeface="Lato" charset="0"/>
                <a:ea typeface="Lato" charset="0"/>
                <a:cs typeface="Lato" charset="0"/>
              </a:rPr>
              <a:t>GUI</a:t>
            </a:r>
          </a:p>
          <a:p>
            <a:endParaRPr lang="en-US" sz="2800" dirty="0" smtClean="0">
              <a:solidFill>
                <a:schemeClr val="tx1">
                  <a:lumMod val="95000"/>
                  <a:lumOff val="5000"/>
                </a:schemeClr>
              </a:solidFill>
              <a:latin typeface="Lato" charset="0"/>
              <a:ea typeface="Lato" charset="0"/>
              <a:cs typeface="Lato" charset="0"/>
            </a:endParaRPr>
          </a:p>
        </p:txBody>
      </p:sp>
      <p:sp>
        <p:nvSpPr>
          <p:cNvPr id="45" name="Rectangle 44"/>
          <p:cNvSpPr/>
          <p:nvPr/>
        </p:nvSpPr>
        <p:spPr>
          <a:xfrm>
            <a:off x="16430538" y="4833906"/>
            <a:ext cx="1362874" cy="1815882"/>
          </a:xfrm>
          <a:prstGeom prst="rect">
            <a:avLst/>
          </a:prstGeom>
        </p:spPr>
        <p:txBody>
          <a:bodyPr wrap="none">
            <a:spAutoFit/>
          </a:bodyPr>
          <a:lstStyle/>
          <a:p>
            <a:r>
              <a:rPr lang="en-US" sz="2800" dirty="0" smtClean="0">
                <a:solidFill>
                  <a:schemeClr val="tx1">
                    <a:lumMod val="95000"/>
                    <a:lumOff val="5000"/>
                  </a:schemeClr>
                </a:solidFill>
                <a:latin typeface="Lato" charset="0"/>
                <a:ea typeface="Lato" charset="0"/>
                <a:cs typeface="Lato" charset="0"/>
              </a:rPr>
              <a:t>Ole:</a:t>
            </a:r>
          </a:p>
          <a:p>
            <a:r>
              <a:rPr lang="en-US" sz="2800" dirty="0" smtClean="0">
                <a:solidFill>
                  <a:schemeClr val="tx1">
                    <a:lumMod val="95000"/>
                    <a:lumOff val="5000"/>
                  </a:schemeClr>
                </a:solidFill>
                <a:latin typeface="Lato" charset="0"/>
                <a:ea typeface="Lato" charset="0"/>
                <a:cs typeface="Lato" charset="0"/>
              </a:rPr>
              <a:t>GUI</a:t>
            </a:r>
          </a:p>
          <a:p>
            <a:r>
              <a:rPr lang="en-US" sz="2800" dirty="0" err="1" smtClean="0">
                <a:solidFill>
                  <a:schemeClr val="tx1">
                    <a:lumMod val="95000"/>
                    <a:lumOff val="5000"/>
                  </a:schemeClr>
                </a:solidFill>
                <a:latin typeface="Lato" charset="0"/>
                <a:ea typeface="Lato" charset="0"/>
                <a:cs typeface="Lato" charset="0"/>
              </a:rPr>
              <a:t>ReaxFF</a:t>
            </a:r>
            <a:endParaRPr lang="en-US" sz="2800" dirty="0" smtClean="0">
              <a:solidFill>
                <a:schemeClr val="tx1">
                  <a:lumMod val="95000"/>
                  <a:lumOff val="5000"/>
                </a:schemeClr>
              </a:solidFill>
              <a:latin typeface="Lato" charset="0"/>
              <a:ea typeface="Lato" charset="0"/>
              <a:cs typeface="Lato" charset="0"/>
            </a:endParaRPr>
          </a:p>
          <a:p>
            <a:endParaRPr lang="en-US" sz="2800" dirty="0" smtClean="0">
              <a:solidFill>
                <a:schemeClr val="tx1">
                  <a:lumMod val="95000"/>
                  <a:lumOff val="5000"/>
                </a:schemeClr>
              </a:solidFill>
              <a:latin typeface="Lato" charset="0"/>
              <a:ea typeface="Lato" charset="0"/>
              <a:cs typeface="Lato" charset="0"/>
            </a:endParaRPr>
          </a:p>
        </p:txBody>
      </p:sp>
      <p:sp>
        <p:nvSpPr>
          <p:cNvPr id="47" name="Rectangle 46"/>
          <p:cNvSpPr/>
          <p:nvPr/>
        </p:nvSpPr>
        <p:spPr>
          <a:xfrm>
            <a:off x="20232669" y="5315458"/>
            <a:ext cx="1737976" cy="954107"/>
          </a:xfrm>
          <a:prstGeom prst="rect">
            <a:avLst/>
          </a:prstGeom>
        </p:spPr>
        <p:txBody>
          <a:bodyPr wrap="none">
            <a:spAutoFit/>
          </a:bodyPr>
          <a:lstStyle/>
          <a:p>
            <a:r>
              <a:rPr lang="en-US" sz="2800" dirty="0" smtClean="0">
                <a:solidFill>
                  <a:schemeClr val="tx1">
                    <a:lumMod val="95000"/>
                    <a:lumOff val="5000"/>
                  </a:schemeClr>
                </a:solidFill>
                <a:latin typeface="Lato" charset="0"/>
                <a:ea typeface="Lato" charset="0"/>
                <a:cs typeface="Lato" charset="0"/>
              </a:rPr>
              <a:t>Evert Jan:</a:t>
            </a:r>
          </a:p>
          <a:p>
            <a:r>
              <a:rPr lang="en-US" sz="2800" dirty="0" smtClean="0">
                <a:solidFill>
                  <a:schemeClr val="tx1">
                    <a:lumMod val="95000"/>
                    <a:lumOff val="5000"/>
                  </a:schemeClr>
                </a:solidFill>
                <a:latin typeface="Lato" charset="0"/>
                <a:ea typeface="Lato" charset="0"/>
                <a:cs typeface="Lato" charset="0"/>
              </a:rPr>
              <a:t>Adviser</a:t>
            </a:r>
          </a:p>
        </p:txBody>
      </p:sp>
      <p:sp>
        <p:nvSpPr>
          <p:cNvPr id="48" name="Rectangle 47"/>
          <p:cNvSpPr/>
          <p:nvPr/>
        </p:nvSpPr>
        <p:spPr>
          <a:xfrm>
            <a:off x="7945996" y="7985067"/>
            <a:ext cx="1800493" cy="954107"/>
          </a:xfrm>
          <a:prstGeom prst="rect">
            <a:avLst/>
          </a:prstGeom>
        </p:spPr>
        <p:txBody>
          <a:bodyPr wrap="none">
            <a:spAutoFit/>
          </a:bodyPr>
          <a:lstStyle/>
          <a:p>
            <a:r>
              <a:rPr lang="en-US" sz="2800" dirty="0" smtClean="0">
                <a:solidFill>
                  <a:schemeClr val="tx1">
                    <a:lumMod val="95000"/>
                    <a:lumOff val="5000"/>
                  </a:schemeClr>
                </a:solidFill>
                <a:latin typeface="Lato" charset="0"/>
                <a:ea typeface="Lato" charset="0"/>
                <a:cs typeface="Lato" charset="0"/>
              </a:rPr>
              <a:t>Fedor:</a:t>
            </a:r>
          </a:p>
          <a:p>
            <a:r>
              <a:rPr lang="en-US" sz="2800" dirty="0" smtClean="0">
                <a:solidFill>
                  <a:schemeClr val="tx1">
                    <a:lumMod val="95000"/>
                    <a:lumOff val="5000"/>
                  </a:schemeClr>
                </a:solidFill>
                <a:latin typeface="Lato" charset="0"/>
                <a:ea typeface="Lato" charset="0"/>
                <a:cs typeface="Lato" charset="0"/>
              </a:rPr>
              <a:t>Marketing</a:t>
            </a:r>
          </a:p>
        </p:txBody>
      </p:sp>
      <p:sp>
        <p:nvSpPr>
          <p:cNvPr id="49" name="Rectangle 48"/>
          <p:cNvSpPr/>
          <p:nvPr/>
        </p:nvSpPr>
        <p:spPr>
          <a:xfrm>
            <a:off x="11562911" y="8000361"/>
            <a:ext cx="2464136" cy="954107"/>
          </a:xfrm>
          <a:prstGeom prst="rect">
            <a:avLst/>
          </a:prstGeom>
        </p:spPr>
        <p:txBody>
          <a:bodyPr wrap="none">
            <a:spAutoFit/>
          </a:bodyPr>
          <a:lstStyle/>
          <a:p>
            <a:r>
              <a:rPr lang="en-US" sz="2800" dirty="0" smtClean="0">
                <a:solidFill>
                  <a:schemeClr val="tx1">
                    <a:lumMod val="95000"/>
                    <a:lumOff val="5000"/>
                  </a:schemeClr>
                </a:solidFill>
                <a:latin typeface="Lato" charset="0"/>
                <a:ea typeface="Lato" charset="0"/>
                <a:cs typeface="Lato" charset="0"/>
              </a:rPr>
              <a:t>Sergio:</a:t>
            </a:r>
          </a:p>
          <a:p>
            <a:r>
              <a:rPr lang="en-US" sz="2800" dirty="0" smtClean="0">
                <a:solidFill>
                  <a:schemeClr val="tx1">
                    <a:lumMod val="95000"/>
                    <a:lumOff val="5000"/>
                  </a:schemeClr>
                </a:solidFill>
                <a:latin typeface="Lato" charset="0"/>
                <a:ea typeface="Lato" charset="0"/>
                <a:cs typeface="Lato" charset="0"/>
              </a:rPr>
              <a:t>Collaborations</a:t>
            </a:r>
          </a:p>
        </p:txBody>
      </p:sp>
      <p:sp>
        <p:nvSpPr>
          <p:cNvPr id="50" name="Rectangle 49"/>
          <p:cNvSpPr/>
          <p:nvPr/>
        </p:nvSpPr>
        <p:spPr>
          <a:xfrm>
            <a:off x="16569972" y="7971773"/>
            <a:ext cx="1516762" cy="1384995"/>
          </a:xfrm>
          <a:prstGeom prst="rect">
            <a:avLst/>
          </a:prstGeom>
        </p:spPr>
        <p:txBody>
          <a:bodyPr wrap="none">
            <a:spAutoFit/>
          </a:bodyPr>
          <a:lstStyle/>
          <a:p>
            <a:r>
              <a:rPr lang="en-US" sz="2800" dirty="0" smtClean="0">
                <a:solidFill>
                  <a:schemeClr val="tx1">
                    <a:lumMod val="95000"/>
                    <a:lumOff val="5000"/>
                  </a:schemeClr>
                </a:solidFill>
                <a:latin typeface="Lato" charset="0"/>
                <a:ea typeface="Lato" charset="0"/>
                <a:cs typeface="Lato" charset="0"/>
              </a:rPr>
              <a:t>Frieda:</a:t>
            </a:r>
          </a:p>
          <a:p>
            <a:r>
              <a:rPr lang="en-US" sz="2800" dirty="0" smtClean="0">
                <a:solidFill>
                  <a:schemeClr val="tx1">
                    <a:lumMod val="95000"/>
                    <a:lumOff val="5000"/>
                  </a:schemeClr>
                </a:solidFill>
                <a:latin typeface="Lato" charset="0"/>
                <a:ea typeface="Lato" charset="0"/>
                <a:cs typeface="Lato" charset="0"/>
              </a:rPr>
              <a:t>Invoices</a:t>
            </a:r>
          </a:p>
          <a:p>
            <a:r>
              <a:rPr lang="en-US" sz="2800" dirty="0" smtClean="0">
                <a:solidFill>
                  <a:schemeClr val="tx1">
                    <a:lumMod val="95000"/>
                    <a:lumOff val="5000"/>
                  </a:schemeClr>
                </a:solidFill>
                <a:latin typeface="Lato" charset="0"/>
                <a:ea typeface="Lato" charset="0"/>
                <a:cs typeface="Lato" charset="0"/>
              </a:rPr>
              <a:t>Licenses</a:t>
            </a:r>
          </a:p>
        </p:txBody>
      </p:sp>
      <p:sp>
        <p:nvSpPr>
          <p:cNvPr id="51" name="Rectangle 50"/>
          <p:cNvSpPr/>
          <p:nvPr/>
        </p:nvSpPr>
        <p:spPr>
          <a:xfrm>
            <a:off x="20380830" y="8000361"/>
            <a:ext cx="1414170" cy="954107"/>
          </a:xfrm>
          <a:prstGeom prst="rect">
            <a:avLst/>
          </a:prstGeom>
        </p:spPr>
        <p:txBody>
          <a:bodyPr wrap="none">
            <a:spAutoFit/>
          </a:bodyPr>
          <a:lstStyle/>
          <a:p>
            <a:r>
              <a:rPr lang="en-US" sz="2800" dirty="0" smtClean="0">
                <a:solidFill>
                  <a:schemeClr val="tx1">
                    <a:lumMod val="95000"/>
                    <a:lumOff val="5000"/>
                  </a:schemeClr>
                </a:solidFill>
                <a:latin typeface="Lato" charset="0"/>
                <a:ea typeface="Lato" charset="0"/>
                <a:cs typeface="Lato" charset="0"/>
              </a:rPr>
              <a:t>Kitty:</a:t>
            </a:r>
          </a:p>
          <a:p>
            <a:r>
              <a:rPr lang="en-US" sz="2800" dirty="0" smtClean="0">
                <a:solidFill>
                  <a:schemeClr val="tx1">
                    <a:lumMod val="95000"/>
                    <a:lumOff val="5000"/>
                  </a:schemeClr>
                </a:solidFill>
                <a:latin typeface="Lato" charset="0"/>
                <a:ea typeface="Lato" charset="0"/>
                <a:cs typeface="Lato" charset="0"/>
              </a:rPr>
              <a:t>Finance</a:t>
            </a:r>
          </a:p>
        </p:txBody>
      </p:sp>
      <p:sp>
        <p:nvSpPr>
          <p:cNvPr id="52" name="Rectangle 51"/>
          <p:cNvSpPr/>
          <p:nvPr/>
        </p:nvSpPr>
        <p:spPr>
          <a:xfrm>
            <a:off x="8136531" y="10580535"/>
            <a:ext cx="1572866" cy="1384995"/>
          </a:xfrm>
          <a:prstGeom prst="rect">
            <a:avLst/>
          </a:prstGeom>
        </p:spPr>
        <p:txBody>
          <a:bodyPr wrap="none">
            <a:spAutoFit/>
          </a:bodyPr>
          <a:lstStyle/>
          <a:p>
            <a:r>
              <a:rPr lang="en-US" sz="2800" dirty="0" smtClean="0">
                <a:solidFill>
                  <a:schemeClr val="tx1">
                    <a:lumMod val="95000"/>
                    <a:lumOff val="5000"/>
                  </a:schemeClr>
                </a:solidFill>
                <a:latin typeface="Lato" charset="0"/>
                <a:ea typeface="Lato" charset="0"/>
                <a:cs typeface="Lato" charset="0"/>
              </a:rPr>
              <a:t>Damien:</a:t>
            </a:r>
          </a:p>
          <a:p>
            <a:r>
              <a:rPr lang="en-US" sz="2800" dirty="0" smtClean="0">
                <a:solidFill>
                  <a:schemeClr val="tx1">
                    <a:lumMod val="95000"/>
                    <a:lumOff val="5000"/>
                  </a:schemeClr>
                </a:solidFill>
                <a:latin typeface="Lato" charset="0"/>
                <a:ea typeface="Lato" charset="0"/>
                <a:cs typeface="Lato" charset="0"/>
              </a:rPr>
              <a:t>Scripting</a:t>
            </a:r>
          </a:p>
          <a:p>
            <a:r>
              <a:rPr lang="en-US" sz="2800" dirty="0" smtClean="0">
                <a:solidFill>
                  <a:schemeClr val="tx1">
                    <a:lumMod val="95000"/>
                    <a:lumOff val="5000"/>
                  </a:schemeClr>
                </a:solidFill>
                <a:latin typeface="Lato" charset="0"/>
                <a:ea typeface="Lato" charset="0"/>
                <a:cs typeface="Lato" charset="0"/>
              </a:rPr>
              <a:t>MOFs</a:t>
            </a:r>
          </a:p>
        </p:txBody>
      </p:sp>
      <p:sp>
        <p:nvSpPr>
          <p:cNvPr id="53" name="Rectangle 52"/>
          <p:cNvSpPr/>
          <p:nvPr/>
        </p:nvSpPr>
        <p:spPr>
          <a:xfrm>
            <a:off x="12396857" y="10569412"/>
            <a:ext cx="1362874" cy="1384995"/>
          </a:xfrm>
          <a:prstGeom prst="rect">
            <a:avLst/>
          </a:prstGeom>
        </p:spPr>
        <p:txBody>
          <a:bodyPr wrap="none">
            <a:spAutoFit/>
          </a:bodyPr>
          <a:lstStyle/>
          <a:p>
            <a:r>
              <a:rPr lang="en-US" sz="2800" dirty="0" smtClean="0">
                <a:solidFill>
                  <a:schemeClr val="tx1">
                    <a:lumMod val="95000"/>
                    <a:lumOff val="5000"/>
                  </a:schemeClr>
                </a:solidFill>
                <a:latin typeface="Lato" charset="0"/>
                <a:ea typeface="Lato" charset="0"/>
                <a:cs typeface="Lato" charset="0"/>
              </a:rPr>
              <a:t>Anna:</a:t>
            </a:r>
          </a:p>
          <a:p>
            <a:r>
              <a:rPr lang="en-US" sz="2800" dirty="0" err="1" smtClean="0">
                <a:solidFill>
                  <a:schemeClr val="tx1">
                    <a:lumMod val="95000"/>
                    <a:lumOff val="5000"/>
                  </a:schemeClr>
                </a:solidFill>
                <a:latin typeface="Lato" charset="0"/>
                <a:ea typeface="Lato" charset="0"/>
                <a:cs typeface="Lato" charset="0"/>
              </a:rPr>
              <a:t>ReaxFF</a:t>
            </a:r>
            <a:endParaRPr lang="en-US" sz="2800" dirty="0" smtClean="0">
              <a:solidFill>
                <a:schemeClr val="tx1">
                  <a:lumMod val="95000"/>
                  <a:lumOff val="5000"/>
                </a:schemeClr>
              </a:solidFill>
              <a:latin typeface="Lato" charset="0"/>
              <a:ea typeface="Lato" charset="0"/>
              <a:cs typeface="Lato" charset="0"/>
            </a:endParaRPr>
          </a:p>
          <a:p>
            <a:r>
              <a:rPr lang="en-US" sz="2800" dirty="0" smtClean="0">
                <a:solidFill>
                  <a:schemeClr val="tx1">
                    <a:lumMod val="95000"/>
                    <a:lumOff val="5000"/>
                  </a:schemeClr>
                </a:solidFill>
                <a:latin typeface="Lato" charset="0"/>
                <a:ea typeface="Lato" charset="0"/>
                <a:cs typeface="Lato" charset="0"/>
              </a:rPr>
              <a:t>MOFs</a:t>
            </a:r>
          </a:p>
        </p:txBody>
      </p:sp>
      <p:sp>
        <p:nvSpPr>
          <p:cNvPr id="54" name="Rectangle 53"/>
          <p:cNvSpPr/>
          <p:nvPr/>
        </p:nvSpPr>
        <p:spPr>
          <a:xfrm rot="16200000">
            <a:off x="-538114" y="3739986"/>
            <a:ext cx="2759089" cy="707886"/>
          </a:xfrm>
          <a:prstGeom prst="rect">
            <a:avLst/>
          </a:prstGeom>
        </p:spPr>
        <p:txBody>
          <a:bodyPr wrap="none">
            <a:spAutoFit/>
          </a:bodyPr>
          <a:lstStyle/>
          <a:p>
            <a:r>
              <a:rPr lang="en-US" sz="4000" dirty="0" smtClean="0">
                <a:solidFill>
                  <a:schemeClr val="tx1">
                    <a:lumMod val="95000"/>
                    <a:lumOff val="5000"/>
                  </a:schemeClr>
                </a:solidFill>
                <a:latin typeface="Lato" charset="0"/>
                <a:ea typeface="Lato" charset="0"/>
                <a:cs typeface="Lato" charset="0"/>
              </a:rPr>
              <a:t>Developers</a:t>
            </a:r>
          </a:p>
        </p:txBody>
      </p:sp>
      <p:sp>
        <p:nvSpPr>
          <p:cNvPr id="57" name="Rectangle 56"/>
          <p:cNvSpPr/>
          <p:nvPr/>
        </p:nvSpPr>
        <p:spPr>
          <a:xfrm rot="16200000">
            <a:off x="-234343" y="7927253"/>
            <a:ext cx="2151551" cy="707886"/>
          </a:xfrm>
          <a:prstGeom prst="rect">
            <a:avLst/>
          </a:prstGeom>
        </p:spPr>
        <p:txBody>
          <a:bodyPr wrap="none">
            <a:spAutoFit/>
          </a:bodyPr>
          <a:lstStyle/>
          <a:p>
            <a:r>
              <a:rPr lang="en-US" sz="4000" smtClean="0">
                <a:solidFill>
                  <a:schemeClr val="tx1">
                    <a:lumMod val="95000"/>
                    <a:lumOff val="5000"/>
                  </a:schemeClr>
                </a:solidFill>
                <a:latin typeface="Lato" charset="0"/>
                <a:ea typeface="Lato" charset="0"/>
                <a:cs typeface="Lato" charset="0"/>
              </a:rPr>
              <a:t>Business</a:t>
            </a:r>
            <a:endParaRPr lang="en-US" sz="4000" dirty="0" smtClean="0">
              <a:solidFill>
                <a:schemeClr val="tx1">
                  <a:lumMod val="95000"/>
                  <a:lumOff val="5000"/>
                </a:schemeClr>
              </a:solidFill>
              <a:latin typeface="Lato" charset="0"/>
              <a:ea typeface="Lato" charset="0"/>
              <a:cs typeface="Lato" charset="0"/>
            </a:endParaRPr>
          </a:p>
        </p:txBody>
      </p:sp>
      <p:pic>
        <p:nvPicPr>
          <p:cNvPr id="28" name="Picture 27"/>
          <p:cNvPicPr>
            <a:picLocks/>
          </p:cNvPicPr>
          <p:nvPr/>
        </p:nvPicPr>
        <p:blipFill>
          <a:blip r:embed="rId20">
            <a:extLst>
              <a:ext uri="{28A0092B-C50C-407E-A947-70E740481C1C}">
                <a14:useLocalDpi xmlns:a14="http://schemas.microsoft.com/office/drawing/2010/main" val="0"/>
              </a:ext>
            </a:extLst>
          </a:blip>
          <a:stretch>
            <a:fillRect/>
          </a:stretch>
        </p:blipFill>
        <p:spPr>
          <a:xfrm>
            <a:off x="13864664" y="9890136"/>
            <a:ext cx="4104000" cy="2844000"/>
          </a:xfrm>
          <a:prstGeom prst="rect">
            <a:avLst/>
          </a:prstGeom>
        </p:spPr>
      </p:pic>
      <p:sp>
        <p:nvSpPr>
          <p:cNvPr id="58" name="Rectangle 57"/>
          <p:cNvSpPr/>
          <p:nvPr/>
        </p:nvSpPr>
        <p:spPr>
          <a:xfrm rot="16200000">
            <a:off x="-457964" y="10889193"/>
            <a:ext cx="2598788" cy="707886"/>
          </a:xfrm>
          <a:prstGeom prst="rect">
            <a:avLst/>
          </a:prstGeom>
        </p:spPr>
        <p:txBody>
          <a:bodyPr wrap="none">
            <a:spAutoFit/>
          </a:bodyPr>
          <a:lstStyle/>
          <a:p>
            <a:r>
              <a:rPr lang="en-US" sz="4000" smtClean="0">
                <a:solidFill>
                  <a:schemeClr val="tx1">
                    <a:lumMod val="95000"/>
                    <a:lumOff val="5000"/>
                  </a:schemeClr>
                </a:solidFill>
                <a:latin typeface="Lato" charset="0"/>
                <a:ea typeface="Lato" charset="0"/>
                <a:cs typeface="Lato" charset="0"/>
              </a:rPr>
              <a:t>EU fellows</a:t>
            </a:r>
            <a:endParaRPr lang="en-US" sz="4000" dirty="0" smtClean="0">
              <a:solidFill>
                <a:schemeClr val="tx1">
                  <a:lumMod val="95000"/>
                  <a:lumOff val="5000"/>
                </a:schemeClr>
              </a:solidFill>
              <a:latin typeface="Lato" charset="0"/>
              <a:ea typeface="Lato" charset="0"/>
              <a:cs typeface="Lato" charset="0"/>
            </a:endParaRPr>
          </a:p>
        </p:txBody>
      </p:sp>
      <p:sp>
        <p:nvSpPr>
          <p:cNvPr id="59" name="Rectangle 58"/>
          <p:cNvSpPr/>
          <p:nvPr/>
        </p:nvSpPr>
        <p:spPr>
          <a:xfrm>
            <a:off x="18047654" y="10195078"/>
            <a:ext cx="2411062" cy="2246769"/>
          </a:xfrm>
          <a:prstGeom prst="rect">
            <a:avLst/>
          </a:prstGeom>
        </p:spPr>
        <p:txBody>
          <a:bodyPr wrap="square">
            <a:spAutoFit/>
          </a:bodyPr>
          <a:lstStyle/>
          <a:p>
            <a:r>
              <a:rPr lang="en-US" sz="2800" dirty="0" smtClean="0">
                <a:solidFill>
                  <a:schemeClr val="tx1">
                    <a:lumMod val="95000"/>
                    <a:lumOff val="5000"/>
                  </a:schemeClr>
                </a:solidFill>
                <a:latin typeface="Lato" charset="0"/>
                <a:ea typeface="Lato" charset="0"/>
                <a:cs typeface="Lato" charset="0"/>
              </a:rPr>
              <a:t>Michal,</a:t>
            </a:r>
          </a:p>
          <a:p>
            <a:r>
              <a:rPr lang="en-US" sz="2800" dirty="0" smtClean="0">
                <a:solidFill>
                  <a:schemeClr val="tx1">
                    <a:lumMod val="95000"/>
                    <a:lumOff val="5000"/>
                  </a:schemeClr>
                </a:solidFill>
                <a:latin typeface="Lato" charset="0"/>
                <a:ea typeface="Lato" charset="0"/>
                <a:cs typeface="Lato" charset="0"/>
              </a:rPr>
              <a:t>Robert: QM/MM, excited states MD</a:t>
            </a:r>
          </a:p>
        </p:txBody>
      </p:sp>
      <p:pic>
        <p:nvPicPr>
          <p:cNvPr id="30" name="Picture 29"/>
          <p:cNvPicPr>
            <a:picLocks/>
          </p:cNvPicPr>
          <p:nvPr/>
        </p:nvPicPr>
        <p:blipFill>
          <a:blip r:embed="rId21" cstate="print">
            <a:extLst>
              <a:ext uri="{28A0092B-C50C-407E-A947-70E740481C1C}">
                <a14:useLocalDpi xmlns:a14="http://schemas.microsoft.com/office/drawing/2010/main" val="0"/>
              </a:ext>
            </a:extLst>
          </a:blip>
          <a:stretch>
            <a:fillRect/>
          </a:stretch>
        </p:blipFill>
        <p:spPr>
          <a:xfrm>
            <a:off x="1594095" y="7075920"/>
            <a:ext cx="4104000" cy="2844000"/>
          </a:xfrm>
          <a:prstGeom prst="rect">
            <a:avLst/>
          </a:prstGeom>
        </p:spPr>
      </p:pic>
      <p:sp>
        <p:nvSpPr>
          <p:cNvPr id="46" name="Rectangle 45"/>
          <p:cNvSpPr/>
          <p:nvPr/>
        </p:nvSpPr>
        <p:spPr>
          <a:xfrm>
            <a:off x="4263715" y="7993045"/>
            <a:ext cx="976549" cy="954107"/>
          </a:xfrm>
          <a:prstGeom prst="rect">
            <a:avLst/>
          </a:prstGeom>
        </p:spPr>
        <p:txBody>
          <a:bodyPr wrap="none">
            <a:spAutoFit/>
          </a:bodyPr>
          <a:lstStyle/>
          <a:p>
            <a:r>
              <a:rPr lang="en-US" sz="2800" dirty="0" smtClean="0">
                <a:solidFill>
                  <a:schemeClr val="tx1">
                    <a:lumMod val="95000"/>
                    <a:lumOff val="5000"/>
                  </a:schemeClr>
                </a:solidFill>
                <a:latin typeface="Lato" charset="0"/>
                <a:ea typeface="Lato" charset="0"/>
                <a:cs typeface="Lato" charset="0"/>
              </a:rPr>
              <a:t>Stan:</a:t>
            </a:r>
          </a:p>
          <a:p>
            <a:r>
              <a:rPr lang="en-US" sz="2800" dirty="0" smtClean="0">
                <a:solidFill>
                  <a:schemeClr val="tx1">
                    <a:lumMod val="95000"/>
                    <a:lumOff val="5000"/>
                  </a:schemeClr>
                </a:solidFill>
                <a:latin typeface="Lato" charset="0"/>
                <a:ea typeface="Lato" charset="0"/>
                <a:cs typeface="Lato" charset="0"/>
              </a:rPr>
              <a:t>CEO</a:t>
            </a:r>
          </a:p>
        </p:txBody>
      </p:sp>
    </p:spTree>
    <p:extLst>
      <p:ext uri="{BB962C8B-B14F-4D97-AF65-F5344CB8AC3E}">
        <p14:creationId xmlns:p14="http://schemas.microsoft.com/office/powerpoint/2010/main" val="1405251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a:stretch>
            <a:fillRect/>
          </a:stretch>
        </p:blipFill>
        <p:spPr bwMode="auto">
          <a:xfrm>
            <a:off x="1763074" y="3734934"/>
            <a:ext cx="10116533" cy="6834142"/>
          </a:xfrm>
          <a:prstGeom prst="rect">
            <a:avLst/>
          </a:prstGeom>
          <a:noFill/>
          <a:ln w="12700">
            <a:noFill/>
            <a:miter lim="800000"/>
            <a:headEnd type="none" w="sm" len="sm"/>
            <a:tailEnd type="none" w="sm" len="sm"/>
          </a:ln>
        </p:spPr>
      </p:pic>
      <p:pic>
        <p:nvPicPr>
          <p:cNvPr id="67587" name="Picture 3"/>
          <p:cNvPicPr>
            <a:picLocks noChangeAspect="1" noChangeArrowheads="1"/>
          </p:cNvPicPr>
          <p:nvPr/>
        </p:nvPicPr>
        <p:blipFill>
          <a:blip r:embed="rId4" cstate="print"/>
          <a:srcRect/>
          <a:stretch>
            <a:fillRect/>
          </a:stretch>
        </p:blipFill>
        <p:spPr bwMode="auto">
          <a:xfrm>
            <a:off x="12750798" y="3672888"/>
            <a:ext cx="10223501" cy="6896188"/>
          </a:xfrm>
          <a:prstGeom prst="rect">
            <a:avLst/>
          </a:prstGeom>
          <a:noFill/>
          <a:ln w="12700">
            <a:noFill/>
            <a:miter lim="800000"/>
            <a:headEnd type="none" w="sm" len="sm"/>
            <a:tailEnd type="none" w="sm" len="sm"/>
          </a:ln>
        </p:spPr>
      </p:pic>
      <p:sp>
        <p:nvSpPr>
          <p:cNvPr id="67588" name="Text Box 5"/>
          <p:cNvSpPr txBox="1">
            <a:spLocks noChangeArrowheads="1"/>
          </p:cNvSpPr>
          <p:nvPr/>
        </p:nvSpPr>
        <p:spPr bwMode="auto">
          <a:xfrm>
            <a:off x="2322342" y="10241786"/>
            <a:ext cx="11328742" cy="1631216"/>
          </a:xfrm>
          <a:prstGeom prst="rect">
            <a:avLst/>
          </a:prstGeom>
          <a:noFill/>
          <a:ln w="12700">
            <a:noFill/>
            <a:miter lim="800000"/>
            <a:headEnd type="none" w="sm" len="sm"/>
            <a:tailEnd type="none" w="sm" len="sm"/>
          </a:ln>
        </p:spPr>
        <p:txBody>
          <a:bodyPr wrap="none">
            <a:spAutoFit/>
          </a:bodyPr>
          <a:lstStyle/>
          <a:p>
            <a:r>
              <a:rPr lang="en-US" sz="10000">
                <a:solidFill>
                  <a:srgbClr val="FFFFFF"/>
                </a:solidFill>
                <a:latin typeface="Lato" charset="0"/>
                <a:ea typeface="Lato" charset="0"/>
                <a:cs typeface="Lato" charset="0"/>
              </a:rPr>
              <a:t>C-C bond length (Å)</a:t>
            </a:r>
          </a:p>
        </p:txBody>
      </p:sp>
      <p:sp>
        <p:nvSpPr>
          <p:cNvPr id="67589" name="Text Box 6"/>
          <p:cNvSpPr txBox="1">
            <a:spLocks noChangeArrowheads="1"/>
          </p:cNvSpPr>
          <p:nvPr/>
        </p:nvSpPr>
        <p:spPr bwMode="auto">
          <a:xfrm rot="-5400000">
            <a:off x="10296744" y="7066097"/>
            <a:ext cx="5048847" cy="584775"/>
          </a:xfrm>
          <a:prstGeom prst="rect">
            <a:avLst/>
          </a:prstGeom>
          <a:noFill/>
          <a:ln w="12700">
            <a:noFill/>
            <a:miter lim="800000"/>
            <a:headEnd type="none" w="sm" len="sm"/>
            <a:tailEnd type="none" w="sm" len="sm"/>
          </a:ln>
        </p:spPr>
        <p:txBody>
          <a:bodyPr wrap="square">
            <a:spAutoFit/>
          </a:bodyPr>
          <a:lstStyle/>
          <a:p>
            <a:r>
              <a:rPr lang="en-US" sz="3200" dirty="0">
                <a:solidFill>
                  <a:schemeClr val="tx1"/>
                </a:solidFill>
                <a:latin typeface="Lato" charset="0"/>
                <a:ea typeface="Lato" charset="0"/>
                <a:cs typeface="Lato" charset="0"/>
              </a:rPr>
              <a:t>Energy (kcal/</a:t>
            </a:r>
            <a:r>
              <a:rPr lang="en-US" sz="3200" dirty="0" err="1">
                <a:solidFill>
                  <a:schemeClr val="tx1"/>
                </a:solidFill>
                <a:latin typeface="Lato" charset="0"/>
                <a:ea typeface="Lato" charset="0"/>
                <a:cs typeface="Lato" charset="0"/>
              </a:rPr>
              <a:t>mol</a:t>
            </a:r>
            <a:r>
              <a:rPr lang="en-US" sz="3200" dirty="0">
                <a:solidFill>
                  <a:schemeClr val="tx1"/>
                </a:solidFill>
                <a:latin typeface="Lato" charset="0"/>
                <a:ea typeface="Lato" charset="0"/>
                <a:cs typeface="Lato" charset="0"/>
              </a:rPr>
              <a:t>)</a:t>
            </a:r>
          </a:p>
        </p:txBody>
      </p:sp>
      <p:sp>
        <p:nvSpPr>
          <p:cNvPr id="67590" name="Text Box 7"/>
          <p:cNvSpPr txBox="1">
            <a:spLocks noChangeArrowheads="1"/>
          </p:cNvSpPr>
          <p:nvPr/>
        </p:nvSpPr>
        <p:spPr bwMode="auto">
          <a:xfrm>
            <a:off x="11307474" y="2399536"/>
            <a:ext cx="184731" cy="1631216"/>
          </a:xfrm>
          <a:prstGeom prst="rect">
            <a:avLst/>
          </a:prstGeom>
          <a:noFill/>
          <a:ln w="12700">
            <a:noFill/>
            <a:miter lim="800000"/>
            <a:headEnd type="none" w="sm" len="sm"/>
            <a:tailEnd type="none" w="sm" len="sm"/>
          </a:ln>
        </p:spPr>
        <p:txBody>
          <a:bodyPr wrap="none">
            <a:spAutoFit/>
          </a:bodyPr>
          <a:lstStyle/>
          <a:p>
            <a:endParaRPr lang="en-US" sz="10000">
              <a:latin typeface="Lato" charset="0"/>
              <a:ea typeface="Lato" charset="0"/>
              <a:cs typeface="Lato" charset="0"/>
            </a:endParaRPr>
          </a:p>
        </p:txBody>
      </p:sp>
      <p:sp>
        <p:nvSpPr>
          <p:cNvPr id="67591" name="Text Box 8"/>
          <p:cNvSpPr txBox="1">
            <a:spLocks noChangeArrowheads="1"/>
          </p:cNvSpPr>
          <p:nvPr/>
        </p:nvSpPr>
        <p:spPr bwMode="auto">
          <a:xfrm>
            <a:off x="8139827" y="2031802"/>
            <a:ext cx="9440405" cy="923330"/>
          </a:xfrm>
          <a:prstGeom prst="rect">
            <a:avLst/>
          </a:prstGeom>
          <a:noFill/>
          <a:ln w="12700">
            <a:noFill/>
            <a:miter lim="800000"/>
            <a:headEnd type="none" w="sm" len="sm"/>
            <a:tailEnd type="none" w="sm" len="sm"/>
          </a:ln>
        </p:spPr>
        <p:txBody>
          <a:bodyPr wrap="none">
            <a:spAutoFit/>
          </a:bodyPr>
          <a:lstStyle/>
          <a:p>
            <a:r>
              <a:rPr lang="en-US" sz="5400" b="1" dirty="0">
                <a:solidFill>
                  <a:schemeClr val="tx2"/>
                </a:solidFill>
                <a:latin typeface="Lato" charset="0"/>
                <a:ea typeface="Lato" charset="0"/>
                <a:cs typeface="Lato" charset="0"/>
              </a:rPr>
              <a:t>C-C bond stretching in Ethane</a:t>
            </a:r>
          </a:p>
        </p:txBody>
      </p:sp>
      <p:sp>
        <p:nvSpPr>
          <p:cNvPr id="67592" name="Text Box 9"/>
          <p:cNvSpPr txBox="1">
            <a:spLocks noChangeArrowheads="1"/>
          </p:cNvSpPr>
          <p:nvPr/>
        </p:nvSpPr>
        <p:spPr bwMode="auto">
          <a:xfrm>
            <a:off x="1763074" y="3089924"/>
            <a:ext cx="7417415" cy="646331"/>
          </a:xfrm>
          <a:prstGeom prst="rect">
            <a:avLst/>
          </a:prstGeom>
          <a:noFill/>
          <a:ln w="12700">
            <a:noFill/>
            <a:miter lim="800000"/>
            <a:headEnd type="none" w="sm" len="sm"/>
            <a:tailEnd type="none" w="sm" len="sm"/>
          </a:ln>
        </p:spPr>
        <p:txBody>
          <a:bodyPr wrap="none">
            <a:spAutoFit/>
          </a:bodyPr>
          <a:lstStyle/>
          <a:p>
            <a:r>
              <a:rPr lang="en-US" sz="3600" dirty="0">
                <a:latin typeface="Lato" charset="0"/>
                <a:ea typeface="Lato" charset="0"/>
                <a:cs typeface="Lato" charset="0"/>
              </a:rPr>
              <a:t>Around the equilibrium bond length</a:t>
            </a:r>
          </a:p>
        </p:txBody>
      </p:sp>
      <p:sp>
        <p:nvSpPr>
          <p:cNvPr id="67593" name="Text Box 10"/>
          <p:cNvSpPr txBox="1">
            <a:spLocks noChangeArrowheads="1"/>
          </p:cNvSpPr>
          <p:nvPr/>
        </p:nvSpPr>
        <p:spPr bwMode="auto">
          <a:xfrm>
            <a:off x="15424766" y="3089924"/>
            <a:ext cx="4676281" cy="646331"/>
          </a:xfrm>
          <a:prstGeom prst="rect">
            <a:avLst/>
          </a:prstGeom>
          <a:noFill/>
          <a:ln w="12700">
            <a:noFill/>
            <a:miter lim="800000"/>
            <a:headEnd type="none" w="sm" len="sm"/>
            <a:tailEnd type="none" w="sm" len="sm"/>
          </a:ln>
        </p:spPr>
        <p:txBody>
          <a:bodyPr wrap="none">
            <a:spAutoFit/>
          </a:bodyPr>
          <a:lstStyle/>
          <a:p>
            <a:r>
              <a:rPr lang="en-US" sz="3600" dirty="0">
                <a:latin typeface="Lato" charset="0"/>
                <a:ea typeface="Lato" charset="0"/>
                <a:cs typeface="Lato" charset="0"/>
              </a:rPr>
              <a:t>Full dissociation curve</a:t>
            </a:r>
          </a:p>
        </p:txBody>
      </p:sp>
      <p:sp>
        <p:nvSpPr>
          <p:cNvPr id="67594" name="Text Box 11"/>
          <p:cNvSpPr txBox="1">
            <a:spLocks noChangeArrowheads="1"/>
          </p:cNvSpPr>
          <p:nvPr/>
        </p:nvSpPr>
        <p:spPr bwMode="auto">
          <a:xfrm>
            <a:off x="11069468" y="10102086"/>
            <a:ext cx="11328742" cy="1631216"/>
          </a:xfrm>
          <a:prstGeom prst="rect">
            <a:avLst/>
          </a:prstGeom>
          <a:noFill/>
          <a:ln w="12700">
            <a:noFill/>
            <a:miter lim="800000"/>
            <a:headEnd type="none" w="sm" len="sm"/>
            <a:tailEnd type="none" w="sm" len="sm"/>
          </a:ln>
        </p:spPr>
        <p:txBody>
          <a:bodyPr wrap="none">
            <a:spAutoFit/>
          </a:bodyPr>
          <a:lstStyle/>
          <a:p>
            <a:r>
              <a:rPr lang="en-US" sz="10000">
                <a:solidFill>
                  <a:srgbClr val="FFFFFF"/>
                </a:solidFill>
                <a:latin typeface="Lato" charset="0"/>
                <a:ea typeface="Lato" charset="0"/>
                <a:cs typeface="Lato" charset="0"/>
              </a:rPr>
              <a:t>C-C bond length (Å)</a:t>
            </a:r>
          </a:p>
        </p:txBody>
      </p:sp>
      <p:sp>
        <p:nvSpPr>
          <p:cNvPr id="67595" name="Text Box 12"/>
          <p:cNvSpPr txBox="1">
            <a:spLocks noChangeArrowheads="1"/>
          </p:cNvSpPr>
          <p:nvPr/>
        </p:nvSpPr>
        <p:spPr bwMode="auto">
          <a:xfrm>
            <a:off x="4204455" y="10560044"/>
            <a:ext cx="18455520" cy="1569660"/>
          </a:xfrm>
          <a:prstGeom prst="rect">
            <a:avLst/>
          </a:prstGeom>
          <a:noFill/>
          <a:ln w="12700">
            <a:noFill/>
            <a:miter lim="800000"/>
            <a:headEnd type="none" w="sm" len="sm"/>
            <a:tailEnd type="none" w="sm" len="sm"/>
          </a:ln>
        </p:spPr>
        <p:txBody>
          <a:bodyPr wrap="square">
            <a:spAutoFit/>
          </a:bodyPr>
          <a:lstStyle/>
          <a:p>
            <a:pPr algn="l">
              <a:buFontTx/>
              <a:buChar char="-"/>
            </a:pPr>
            <a:r>
              <a:rPr lang="en-US" sz="4800" dirty="0" err="1">
                <a:latin typeface="Lato" charset="0"/>
                <a:ea typeface="Lato" charset="0"/>
                <a:cs typeface="Lato" charset="0"/>
              </a:rPr>
              <a:t>ReaxFF</a:t>
            </a:r>
            <a:r>
              <a:rPr lang="en-US" sz="4800" dirty="0">
                <a:latin typeface="Lato" charset="0"/>
                <a:ea typeface="Lato" charset="0"/>
                <a:cs typeface="Lato" charset="0"/>
              </a:rPr>
              <a:t> employs a bond length/bond order relationship</a:t>
            </a:r>
          </a:p>
          <a:p>
            <a:pPr algn="l">
              <a:buFontTx/>
              <a:buChar char="-"/>
            </a:pPr>
            <a:r>
              <a:rPr lang="en-US" sz="4800" dirty="0">
                <a:latin typeface="Lato" charset="0"/>
                <a:ea typeface="Lato" charset="0"/>
                <a:cs typeface="Lato" charset="0"/>
              </a:rPr>
              <a:t>All </a:t>
            </a:r>
            <a:r>
              <a:rPr lang="en-US" sz="4800" dirty="0" smtClean="0">
                <a:latin typeface="Lato" charset="0"/>
                <a:ea typeface="Lato" charset="0"/>
                <a:cs typeface="Lato" charset="0"/>
              </a:rPr>
              <a:t>connectivity-dependent parameters are </a:t>
            </a:r>
            <a:r>
              <a:rPr lang="en-US" sz="4800" dirty="0">
                <a:latin typeface="Lato" charset="0"/>
                <a:ea typeface="Lato" charset="0"/>
                <a:cs typeface="Lato" charset="0"/>
              </a:rPr>
              <a:t>bond-length dependent</a:t>
            </a:r>
          </a:p>
        </p:txBody>
      </p:sp>
      <p:sp>
        <p:nvSpPr>
          <p:cNvPr id="14" name="Rectangle 2"/>
          <p:cNvSpPr txBox="1">
            <a:spLocks noChangeArrowheads="1"/>
          </p:cNvSpPr>
          <p:nvPr/>
        </p:nvSpPr>
        <p:spPr>
          <a:xfrm>
            <a:off x="0" y="0"/>
            <a:ext cx="24384000" cy="1925698"/>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smtClean="0"/>
              <a:t>Failure of the harmonic model</a:t>
            </a:r>
          </a:p>
        </p:txBody>
      </p:sp>
    </p:spTree>
    <p:extLst>
      <p:ext uri="{BB962C8B-B14F-4D97-AF65-F5344CB8AC3E}">
        <p14:creationId xmlns:p14="http://schemas.microsoft.com/office/powerpoint/2010/main" val="12053521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1285875" y="2336801"/>
            <a:ext cx="1357312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685800" indent="-685800" algn="l">
              <a:buFont typeface="Arial" charset="0"/>
              <a:buChar char="•"/>
            </a:pPr>
            <a:r>
              <a:rPr lang="en-GB" altLang="en-US" sz="5400" dirty="0" smtClean="0">
                <a:latin typeface="Lato" charset="0"/>
                <a:ea typeface="Lato" charset="0"/>
                <a:cs typeface="Lato" charset="0"/>
              </a:rPr>
              <a:t>No discontinuities </a:t>
            </a:r>
            <a:r>
              <a:rPr lang="en-GB" altLang="en-US" sz="5400" dirty="0">
                <a:latin typeface="Lato" charset="0"/>
                <a:ea typeface="Lato" charset="0"/>
                <a:cs typeface="Lato" charset="0"/>
              </a:rPr>
              <a:t>in energy or </a:t>
            </a:r>
            <a:r>
              <a:rPr lang="en-GB" altLang="en-US" sz="5400" dirty="0" smtClean="0">
                <a:latin typeface="Lato" charset="0"/>
                <a:ea typeface="Lato" charset="0"/>
                <a:cs typeface="Lato" charset="0"/>
              </a:rPr>
              <a:t>forces</a:t>
            </a:r>
            <a:endParaRPr lang="en-GB" altLang="en-US" sz="5400" dirty="0">
              <a:latin typeface="Lato" charset="0"/>
              <a:ea typeface="Lato" charset="0"/>
              <a:cs typeface="Lato" charset="0"/>
            </a:endParaRPr>
          </a:p>
          <a:p>
            <a:pPr marL="685800" indent="-685800" algn="l">
              <a:buFont typeface="Arial" charset="0"/>
              <a:buChar char="•"/>
            </a:pPr>
            <a:endParaRPr lang="en-GB" altLang="en-US" sz="5400" dirty="0" smtClean="0">
              <a:latin typeface="Lato" charset="0"/>
              <a:ea typeface="Lato" charset="0"/>
              <a:cs typeface="Lato" charset="0"/>
            </a:endParaRPr>
          </a:p>
          <a:p>
            <a:pPr marL="685800" indent="-685800" algn="l">
              <a:buFont typeface="Arial" charset="0"/>
              <a:buChar char="•"/>
            </a:pPr>
            <a:r>
              <a:rPr lang="en-GB" altLang="en-US" sz="5400" dirty="0" smtClean="0">
                <a:latin typeface="Lato" charset="0"/>
                <a:ea typeface="Lato" charset="0"/>
                <a:cs typeface="Lato" charset="0"/>
              </a:rPr>
              <a:t>No pre-defined reaction sites or types</a:t>
            </a:r>
            <a:endParaRPr lang="en-GB" altLang="en-US" sz="5400" dirty="0">
              <a:latin typeface="Lato" charset="0"/>
              <a:ea typeface="Lato" charset="0"/>
              <a:cs typeface="Lato" charset="0"/>
            </a:endParaRPr>
          </a:p>
          <a:p>
            <a:pPr marL="685800" indent="-685800" algn="l">
              <a:buFont typeface="Arial" charset="0"/>
              <a:buChar char="•"/>
            </a:pPr>
            <a:endParaRPr lang="en-GB" altLang="en-US" sz="5400" dirty="0">
              <a:latin typeface="Lato" charset="0"/>
              <a:ea typeface="Lato" charset="0"/>
              <a:cs typeface="Lato" charset="0"/>
            </a:endParaRPr>
          </a:p>
          <a:p>
            <a:pPr marL="685800" indent="-685800" algn="l">
              <a:buFont typeface="Arial" charset="0"/>
              <a:buChar char="•"/>
            </a:pPr>
            <a:r>
              <a:rPr lang="en-GB" altLang="en-US" sz="5400" dirty="0" smtClean="0">
                <a:latin typeface="Lato" charset="0"/>
                <a:ea typeface="Lato" charset="0"/>
                <a:cs typeface="Lato" charset="0"/>
              </a:rPr>
              <a:t>Only 1 atom type per element</a:t>
            </a:r>
          </a:p>
        </p:txBody>
      </p:sp>
      <p:sp>
        <p:nvSpPr>
          <p:cNvPr id="44035" name="Rectangle 4"/>
          <p:cNvSpPr>
            <a:spLocks noChangeArrowheads="1"/>
          </p:cNvSpPr>
          <p:nvPr/>
        </p:nvSpPr>
        <p:spPr bwMode="auto">
          <a:xfrm>
            <a:off x="4143086" y="-2124076"/>
            <a:ext cx="1847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4000"/>
          </a:p>
        </p:txBody>
      </p:sp>
      <p:sp>
        <p:nvSpPr>
          <p:cNvPr id="5" name="Rectangle 2"/>
          <p:cNvSpPr txBox="1">
            <a:spLocks noChangeArrowheads="1"/>
          </p:cNvSpPr>
          <p:nvPr/>
        </p:nvSpPr>
        <p:spPr>
          <a:xfrm>
            <a:off x="0" y="0"/>
            <a:ext cx="24384000" cy="1925698"/>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smtClean="0"/>
              <a:t>General </a:t>
            </a:r>
            <a:r>
              <a:rPr lang="en-US" sz="10100" dirty="0" err="1" smtClean="0"/>
              <a:t>ReaxFF</a:t>
            </a:r>
            <a:r>
              <a:rPr lang="en-US" sz="10100" dirty="0" smtClean="0"/>
              <a:t> rules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875" y="7886700"/>
            <a:ext cx="15822391" cy="1971675"/>
          </a:xfrm>
          <a:prstGeom prst="rect">
            <a:avLst/>
          </a:prstGeom>
        </p:spPr>
      </p:pic>
    </p:spTree>
    <p:extLst>
      <p:ext uri="{BB962C8B-B14F-4D97-AF65-F5344CB8AC3E}">
        <p14:creationId xmlns:p14="http://schemas.microsoft.com/office/powerpoint/2010/main" val="9436223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0" y="0"/>
            <a:ext cx="24384000" cy="1925698"/>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err="1" smtClean="0"/>
              <a:t>ReaxFF</a:t>
            </a:r>
            <a:r>
              <a:rPr lang="en-US" sz="10100" dirty="0" smtClean="0"/>
              <a:t> parameters, transferability</a:t>
            </a:r>
          </a:p>
        </p:txBody>
      </p:sp>
      <p:sp>
        <p:nvSpPr>
          <p:cNvPr id="48" name="Content Placeholder 2"/>
          <p:cNvSpPr txBox="1">
            <a:spLocks/>
          </p:cNvSpPr>
          <p:nvPr/>
        </p:nvSpPr>
        <p:spPr>
          <a:xfrm>
            <a:off x="600075" y="1971674"/>
            <a:ext cx="9744075" cy="10429876"/>
          </a:xfrm>
          <a:prstGeom prst="rect">
            <a:avLst/>
          </a:prstGeom>
        </p:spPr>
        <p:txBody>
          <a:bodyPr>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5400" dirty="0" smtClean="0"/>
              <a:t>Many elements studied</a:t>
            </a:r>
          </a:p>
          <a:p>
            <a:pPr lvl="1" hangingPunct="1"/>
            <a:r>
              <a:rPr lang="en-US" sz="4400" dirty="0" smtClean="0"/>
              <a:t>need bonded terms for each pair</a:t>
            </a:r>
          </a:p>
          <a:p>
            <a:pPr lvl="1" hangingPunct="1"/>
            <a:r>
              <a:rPr lang="en-US" sz="4400" dirty="0" smtClean="0"/>
              <a:t>validate force field</a:t>
            </a:r>
          </a:p>
          <a:p>
            <a:pPr lvl="2" hangingPunct="1"/>
            <a:r>
              <a:rPr lang="en-US" sz="4400" dirty="0" smtClean="0"/>
              <a:t>GUI checks</a:t>
            </a:r>
          </a:p>
          <a:p>
            <a:pPr lvl="2" hangingPunct="1"/>
            <a:r>
              <a:rPr lang="en-US" sz="4400" dirty="0" smtClean="0"/>
              <a:t>training data crucial</a:t>
            </a:r>
            <a:endParaRPr lang="en-US" sz="5600" dirty="0"/>
          </a:p>
          <a:p>
            <a:pPr hangingPunct="1"/>
            <a:r>
              <a:rPr lang="en-US" sz="5400" dirty="0" smtClean="0"/>
              <a:t>New parameters</a:t>
            </a:r>
          </a:p>
          <a:p>
            <a:pPr lvl="1" hangingPunct="1"/>
            <a:r>
              <a:rPr lang="en-US" sz="4200" dirty="0"/>
              <a:t>ADF 2013: 17 sets, 19 elements</a:t>
            </a:r>
          </a:p>
          <a:p>
            <a:pPr lvl="1" hangingPunct="1"/>
            <a:r>
              <a:rPr lang="en-US" sz="4200" dirty="0"/>
              <a:t>ADF 2014: 38 sets, 29 elements</a:t>
            </a:r>
          </a:p>
          <a:p>
            <a:pPr lvl="1" hangingPunct="1"/>
            <a:r>
              <a:rPr lang="en-US" sz="4200" dirty="0"/>
              <a:t>ADF 2016: 58 sets, 39 elements</a:t>
            </a:r>
          </a:p>
          <a:p>
            <a:pPr lvl="1" hangingPunct="1"/>
            <a:r>
              <a:rPr lang="en-US" sz="4200" dirty="0" smtClean="0"/>
              <a:t>van </a:t>
            </a:r>
            <a:r>
              <a:rPr lang="en-US" sz="4200" dirty="0" err="1" smtClean="0"/>
              <a:t>Duin</a:t>
            </a:r>
            <a:r>
              <a:rPr lang="en-US" sz="4200" dirty="0" smtClean="0"/>
              <a:t>, Goddard, others</a:t>
            </a:r>
          </a:p>
          <a:p>
            <a:pPr lvl="1" hangingPunct="1"/>
            <a:r>
              <a:rPr lang="en-US" sz="4200" dirty="0" err="1" smtClean="0"/>
              <a:t>RxFF</a:t>
            </a:r>
            <a:r>
              <a:rPr lang="en-US" sz="4200" dirty="0" smtClean="0"/>
              <a:t> consulting</a:t>
            </a:r>
          </a:p>
          <a:p>
            <a:pPr lvl="1" hangingPunct="1"/>
            <a:r>
              <a:rPr lang="en-US" sz="4200" u="sng" dirty="0" smtClean="0"/>
              <a:t>MCFF optimizer</a:t>
            </a:r>
          </a:p>
          <a:p>
            <a:pPr lvl="1" hangingPunct="1"/>
            <a:endParaRPr lang="en-US" sz="4200" dirty="0" smtClean="0"/>
          </a:p>
          <a:p>
            <a:pPr hangingPunct="1">
              <a:buFontTx/>
              <a:buNone/>
            </a:pPr>
            <a:endParaRPr lang="en-US" sz="4800" dirty="0"/>
          </a:p>
        </p:txBody>
      </p:sp>
      <p:pic>
        <p:nvPicPr>
          <p:cNvPr id="4" name="Picture 3"/>
          <p:cNvPicPr>
            <a:picLocks noChangeAspect="1"/>
          </p:cNvPicPr>
          <p:nvPr/>
        </p:nvPicPr>
        <p:blipFill>
          <a:blip r:embed="rId3"/>
          <a:stretch>
            <a:fillRect/>
          </a:stretch>
        </p:blipFill>
        <p:spPr>
          <a:xfrm>
            <a:off x="10547349" y="3930649"/>
            <a:ext cx="13398501" cy="6072595"/>
          </a:xfrm>
          <a:prstGeom prst="rect">
            <a:avLst/>
          </a:prstGeom>
        </p:spPr>
      </p:pic>
      <p:sp>
        <p:nvSpPr>
          <p:cNvPr id="6" name="Rectangle 5"/>
          <p:cNvSpPr/>
          <p:nvPr/>
        </p:nvSpPr>
        <p:spPr>
          <a:xfrm>
            <a:off x="12369799" y="10574744"/>
            <a:ext cx="9753600" cy="646331"/>
          </a:xfrm>
          <a:prstGeom prst="rect">
            <a:avLst/>
          </a:prstGeom>
        </p:spPr>
        <p:txBody>
          <a:bodyPr wrap="square">
            <a:spAutoFit/>
          </a:bodyPr>
          <a:lstStyle/>
          <a:p>
            <a:pPr algn="l"/>
            <a:r>
              <a:rPr lang="en-US" sz="3600" i="1" dirty="0">
                <a:solidFill>
                  <a:srgbClr val="222222"/>
                </a:solidFill>
                <a:latin typeface="Lato" charset="0"/>
                <a:ea typeface="Lato" charset="0"/>
                <a:cs typeface="Lato" charset="0"/>
                <a:hlinkClick r:id="rId4"/>
              </a:rPr>
              <a:t>npj Computational Materials</a:t>
            </a:r>
            <a:r>
              <a:rPr lang="en-US" sz="3600" dirty="0">
                <a:solidFill>
                  <a:srgbClr val="222222"/>
                </a:solidFill>
                <a:latin typeface="Lato" charset="0"/>
                <a:ea typeface="Lato" charset="0"/>
                <a:cs typeface="Lato" charset="0"/>
                <a:hlinkClick r:id="rId4"/>
              </a:rPr>
              <a:t> </a:t>
            </a:r>
            <a:r>
              <a:rPr lang="en-US" sz="3600" b="1" dirty="0">
                <a:solidFill>
                  <a:srgbClr val="222222"/>
                </a:solidFill>
                <a:latin typeface="Lato" charset="0"/>
                <a:ea typeface="Lato" charset="0"/>
                <a:cs typeface="Lato" charset="0"/>
                <a:hlinkClick r:id="rId4"/>
              </a:rPr>
              <a:t>2</a:t>
            </a:r>
            <a:r>
              <a:rPr lang="en-US" sz="3600" dirty="0">
                <a:solidFill>
                  <a:srgbClr val="222222"/>
                </a:solidFill>
                <a:latin typeface="Lato" charset="0"/>
                <a:ea typeface="Lato" charset="0"/>
                <a:cs typeface="Lato" charset="0"/>
                <a:hlinkClick r:id="rId4"/>
              </a:rPr>
              <a:t>, </a:t>
            </a:r>
            <a:r>
              <a:rPr lang="en-US" sz="3600" dirty="0" smtClean="0">
                <a:solidFill>
                  <a:srgbClr val="222222"/>
                </a:solidFill>
                <a:latin typeface="Lato" charset="0"/>
                <a:ea typeface="Lato" charset="0"/>
                <a:cs typeface="Lato" charset="0"/>
                <a:hlinkClick r:id="rId4"/>
              </a:rPr>
              <a:t>15011 </a:t>
            </a:r>
            <a:r>
              <a:rPr lang="en-US" sz="3600" dirty="0">
                <a:solidFill>
                  <a:srgbClr val="222222"/>
                </a:solidFill>
                <a:latin typeface="Lato" charset="0"/>
                <a:ea typeface="Lato" charset="0"/>
                <a:cs typeface="Lato" charset="0"/>
                <a:hlinkClick r:id="rId4"/>
              </a:rPr>
              <a:t>(2016</a:t>
            </a:r>
            <a:r>
              <a:rPr lang="en-US" sz="3600" dirty="0" smtClean="0">
                <a:solidFill>
                  <a:srgbClr val="222222"/>
                </a:solidFill>
                <a:latin typeface="Lato" charset="0"/>
                <a:ea typeface="Lato" charset="0"/>
                <a:cs typeface="Lato" charset="0"/>
                <a:hlinkClick r:id="rId4"/>
              </a:rPr>
              <a:t>)</a:t>
            </a:r>
            <a:endParaRPr lang="en-US" sz="3600" dirty="0">
              <a:solidFill>
                <a:srgbClr val="222222"/>
              </a:solidFill>
              <a:latin typeface="Lato" charset="0"/>
              <a:ea typeface="Lato" charset="0"/>
              <a:cs typeface="Lato" charset="0"/>
            </a:endParaRPr>
          </a:p>
        </p:txBody>
      </p:sp>
    </p:spTree>
    <p:extLst>
      <p:ext uri="{BB962C8B-B14F-4D97-AF65-F5344CB8AC3E}">
        <p14:creationId xmlns:p14="http://schemas.microsoft.com/office/powerpoint/2010/main" val="7955535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0899" name="Picture 3"/>
          <p:cNvPicPr>
            <a:picLocks noChangeAspect="1" noChangeArrowheads="1"/>
          </p:cNvPicPr>
          <p:nvPr/>
        </p:nvPicPr>
        <p:blipFill>
          <a:blip r:embed="rId3" cstate="print"/>
          <a:srcRect/>
          <a:stretch>
            <a:fillRect/>
          </a:stretch>
        </p:blipFill>
        <p:spPr bwMode="auto">
          <a:xfrm>
            <a:off x="15070099" y="1343025"/>
            <a:ext cx="7779421" cy="5658989"/>
          </a:xfrm>
          <a:prstGeom prst="rect">
            <a:avLst/>
          </a:prstGeom>
          <a:noFill/>
          <a:ln w="9525">
            <a:noFill/>
            <a:miter lim="800000"/>
            <a:headEnd/>
            <a:tailEnd/>
          </a:ln>
        </p:spPr>
      </p:pic>
      <p:pic>
        <p:nvPicPr>
          <p:cNvPr id="2000898" name="Picture 2"/>
          <p:cNvPicPr>
            <a:picLocks noChangeAspect="1" noChangeArrowheads="1"/>
          </p:cNvPicPr>
          <p:nvPr/>
        </p:nvPicPr>
        <p:blipFill>
          <a:blip r:embed="rId4" cstate="print"/>
          <a:srcRect/>
          <a:stretch>
            <a:fillRect/>
          </a:stretch>
        </p:blipFill>
        <p:spPr bwMode="auto">
          <a:xfrm>
            <a:off x="1585196" y="3776151"/>
            <a:ext cx="12405888" cy="6451725"/>
          </a:xfrm>
          <a:prstGeom prst="rect">
            <a:avLst/>
          </a:prstGeom>
          <a:noFill/>
          <a:ln w="9525">
            <a:noFill/>
            <a:miter lim="800000"/>
            <a:headEnd/>
            <a:tailEnd/>
          </a:ln>
        </p:spPr>
      </p:pic>
      <p:pic>
        <p:nvPicPr>
          <p:cNvPr id="2000900" name="Picture 4"/>
          <p:cNvPicPr>
            <a:picLocks noChangeAspect="1" noChangeArrowheads="1"/>
          </p:cNvPicPr>
          <p:nvPr/>
        </p:nvPicPr>
        <p:blipFill>
          <a:blip r:embed="rId5" cstate="print"/>
          <a:srcRect/>
          <a:stretch>
            <a:fillRect/>
          </a:stretch>
        </p:blipFill>
        <p:spPr bwMode="auto">
          <a:xfrm>
            <a:off x="14920488" y="7092791"/>
            <a:ext cx="8590000" cy="6270169"/>
          </a:xfrm>
          <a:prstGeom prst="rect">
            <a:avLst/>
          </a:prstGeom>
          <a:noFill/>
          <a:ln w="9525">
            <a:noFill/>
            <a:miter lim="800000"/>
            <a:headEnd/>
            <a:tailEnd/>
          </a:ln>
        </p:spPr>
      </p:pic>
      <p:sp>
        <p:nvSpPr>
          <p:cNvPr id="12" name="Rectangle 11"/>
          <p:cNvSpPr/>
          <p:nvPr/>
        </p:nvSpPr>
        <p:spPr>
          <a:xfrm>
            <a:off x="2458994" y="2021780"/>
            <a:ext cx="10152112" cy="769441"/>
          </a:xfrm>
          <a:prstGeom prst="rect">
            <a:avLst/>
          </a:prstGeom>
        </p:spPr>
        <p:txBody>
          <a:bodyPr wrap="square">
            <a:spAutoFit/>
          </a:bodyPr>
          <a:lstStyle/>
          <a:p>
            <a:r>
              <a:rPr lang="en-US" sz="4400" b="1" dirty="0">
                <a:latin typeface="Lato" charset="0"/>
                <a:ea typeface="Lato" charset="0"/>
                <a:cs typeface="Lato" charset="0"/>
              </a:rPr>
              <a:t>Caveat: training set is important! </a:t>
            </a:r>
          </a:p>
        </p:txBody>
      </p:sp>
      <p:sp>
        <p:nvSpPr>
          <p:cNvPr id="8" name="Title 3"/>
          <p:cNvSpPr txBox="1">
            <a:spLocks/>
          </p:cNvSpPr>
          <p:nvPr/>
        </p:nvSpPr>
        <p:spPr>
          <a:xfrm>
            <a:off x="873512" y="0"/>
            <a:ext cx="22636976" cy="1771074"/>
          </a:xfrm>
          <a:prstGeom prst="rect">
            <a:avLst/>
          </a:prstGeom>
        </p:spPr>
        <p:txBody>
          <a:bodyPr>
            <a:normAutofit fontScale="82500" lnSpcReduction="1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a:t>Semi-automatic parameterization: </a:t>
            </a:r>
            <a:r>
              <a:rPr lang="en-US" sz="10100" dirty="0" smtClean="0"/>
              <a:t>MMC-SA</a:t>
            </a:r>
            <a:endParaRPr lang="en-US" sz="10100" dirty="0"/>
          </a:p>
        </p:txBody>
      </p:sp>
      <p:sp>
        <p:nvSpPr>
          <p:cNvPr id="2" name="Rectangle 1"/>
          <p:cNvSpPr/>
          <p:nvPr/>
        </p:nvSpPr>
        <p:spPr>
          <a:xfrm>
            <a:off x="1439050" y="10663293"/>
            <a:ext cx="11172056" cy="1569660"/>
          </a:xfrm>
          <a:prstGeom prst="rect">
            <a:avLst/>
          </a:prstGeom>
        </p:spPr>
        <p:txBody>
          <a:bodyPr wrap="square">
            <a:spAutoFit/>
          </a:bodyPr>
          <a:lstStyle/>
          <a:p>
            <a:pPr algn="l"/>
            <a:r>
              <a:rPr lang="en-US" sz="3200" dirty="0">
                <a:solidFill>
                  <a:srgbClr val="707070"/>
                </a:solidFill>
                <a:latin typeface="Lato" charset="0"/>
              </a:rPr>
              <a:t>E. </a:t>
            </a:r>
            <a:r>
              <a:rPr lang="en-US" sz="3200" dirty="0" err="1">
                <a:solidFill>
                  <a:srgbClr val="707070"/>
                </a:solidFill>
                <a:latin typeface="Lato" charset="0"/>
              </a:rPr>
              <a:t>Iype</a:t>
            </a:r>
            <a:r>
              <a:rPr lang="en-US" sz="3200" dirty="0">
                <a:solidFill>
                  <a:srgbClr val="707070"/>
                </a:solidFill>
                <a:latin typeface="Lato" charset="0"/>
              </a:rPr>
              <a:t>, M. </a:t>
            </a:r>
            <a:r>
              <a:rPr lang="en-US" sz="3200" dirty="0" err="1">
                <a:solidFill>
                  <a:srgbClr val="707070"/>
                </a:solidFill>
                <a:latin typeface="Lato" charset="0"/>
              </a:rPr>
              <a:t>Huetter</a:t>
            </a:r>
            <a:r>
              <a:rPr lang="en-US" sz="3200" dirty="0">
                <a:solidFill>
                  <a:srgbClr val="707070"/>
                </a:solidFill>
                <a:latin typeface="Lato" charset="0"/>
              </a:rPr>
              <a:t>, A.P.J. Jansen, S.V. </a:t>
            </a:r>
            <a:r>
              <a:rPr lang="en-US" sz="3200" dirty="0" err="1">
                <a:solidFill>
                  <a:srgbClr val="707070"/>
                </a:solidFill>
                <a:latin typeface="Lato" charset="0"/>
              </a:rPr>
              <a:t>Nedea</a:t>
            </a:r>
            <a:r>
              <a:rPr lang="en-US" sz="3200" dirty="0">
                <a:solidFill>
                  <a:srgbClr val="707070"/>
                </a:solidFill>
                <a:latin typeface="Lato" charset="0"/>
              </a:rPr>
              <a:t>, </a:t>
            </a:r>
            <a:r>
              <a:rPr lang="en-US" sz="3200" dirty="0" smtClean="0">
                <a:solidFill>
                  <a:srgbClr val="707070"/>
                </a:solidFill>
                <a:latin typeface="Lato" charset="0"/>
              </a:rPr>
              <a:t>C.C.M. </a:t>
            </a:r>
            <a:r>
              <a:rPr lang="en-US" sz="3200" dirty="0" err="1" smtClean="0">
                <a:solidFill>
                  <a:srgbClr val="707070"/>
                </a:solidFill>
                <a:latin typeface="Lato" charset="0"/>
              </a:rPr>
              <a:t>Rindt</a:t>
            </a:r>
            <a:r>
              <a:rPr lang="en-US" sz="3200" dirty="0">
                <a:solidFill>
                  <a:srgbClr val="707070"/>
                </a:solidFill>
                <a:latin typeface="Lato" charset="0"/>
              </a:rPr>
              <a:t>, </a:t>
            </a:r>
            <a:r>
              <a:rPr lang="en-US" sz="3200" i="1" dirty="0">
                <a:solidFill>
                  <a:srgbClr val="707070"/>
                </a:solidFill>
                <a:latin typeface="Lato" charset="0"/>
              </a:rPr>
              <a:t>Parameterization of a Reactive Force Field Using a Monte Carlo Algorithm</a:t>
            </a:r>
            <a:r>
              <a:rPr lang="en-US" sz="3200" dirty="0">
                <a:solidFill>
                  <a:srgbClr val="707070"/>
                </a:solidFill>
                <a:latin typeface="Lato" charset="0"/>
              </a:rPr>
              <a:t>, </a:t>
            </a:r>
            <a:r>
              <a:rPr lang="en-US" sz="3200" dirty="0">
                <a:solidFill>
                  <a:srgbClr val="FF931E"/>
                </a:solidFill>
                <a:latin typeface="Lato" charset="0"/>
                <a:hlinkClick r:id="rId6"/>
              </a:rPr>
              <a:t>J. Comp. Chem. </a:t>
            </a:r>
            <a:r>
              <a:rPr lang="en-US" sz="3200" b="1" dirty="0">
                <a:solidFill>
                  <a:srgbClr val="FF931E"/>
                </a:solidFill>
                <a:latin typeface="Lato" charset="0"/>
                <a:hlinkClick r:id="rId6"/>
              </a:rPr>
              <a:t>34</a:t>
            </a:r>
            <a:r>
              <a:rPr lang="en-US" sz="3200" dirty="0">
                <a:solidFill>
                  <a:srgbClr val="FF931E"/>
                </a:solidFill>
                <a:latin typeface="Lato" charset="0"/>
                <a:hlinkClick r:id="rId6"/>
              </a:rPr>
              <a:t>, 1143-1154 (2013)</a:t>
            </a:r>
            <a:endParaRPr lang="en-US" sz="3200" dirty="0"/>
          </a:p>
        </p:txBody>
      </p:sp>
    </p:spTree>
    <p:extLst>
      <p:ext uri="{BB962C8B-B14F-4D97-AF65-F5344CB8AC3E}">
        <p14:creationId xmlns:p14="http://schemas.microsoft.com/office/powerpoint/2010/main" val="16789910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2250" y="1673424"/>
            <a:ext cx="19365488" cy="83456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528848" y="10019051"/>
            <a:ext cx="8271520" cy="2677656"/>
          </a:xfrm>
          <a:prstGeom prst="rect">
            <a:avLst/>
          </a:prstGeom>
          <a:noFill/>
        </p:spPr>
        <p:txBody>
          <a:bodyPr wrap="square" rtlCol="0">
            <a:spAutoFit/>
          </a:bodyPr>
          <a:lstStyle/>
          <a:p>
            <a:pPr algn="l"/>
            <a:r>
              <a:rPr lang="en-US" sz="2800" dirty="0" smtClean="0">
                <a:latin typeface="Lato" charset="0"/>
                <a:ea typeface="Lato" charset="0"/>
                <a:cs typeface="Lato" charset="0"/>
              </a:rPr>
              <a:t>NVT simulation at 1100K</a:t>
            </a:r>
            <a:endParaRPr lang="en-US" sz="2800" dirty="0">
              <a:latin typeface="Lato" charset="0"/>
              <a:ea typeface="Lato" charset="0"/>
              <a:cs typeface="Lato" charset="0"/>
            </a:endParaRPr>
          </a:p>
          <a:p>
            <a:pPr algn="l"/>
            <a:r>
              <a:rPr lang="en-US" sz="2800" dirty="0">
                <a:latin typeface="Lato" charset="0"/>
                <a:ea typeface="Lato" charset="0"/>
                <a:cs typeface="Lato" charset="0"/>
              </a:rPr>
              <a:t>Box size- 125 Å x 325 Å x 125 Å</a:t>
            </a:r>
          </a:p>
          <a:p>
            <a:pPr algn="l"/>
            <a:r>
              <a:rPr lang="en-US" sz="2800" dirty="0">
                <a:latin typeface="Lato" charset="0"/>
                <a:ea typeface="Lato" charset="0"/>
                <a:cs typeface="Lato" charset="0"/>
              </a:rPr>
              <a:t>Number of </a:t>
            </a:r>
            <a:r>
              <a:rPr lang="en-US" sz="2800" dirty="0" smtClean="0">
                <a:latin typeface="Lato" charset="0"/>
                <a:ea typeface="Lato" charset="0"/>
                <a:cs typeface="Lato" charset="0"/>
              </a:rPr>
              <a:t>atoms: 10904</a:t>
            </a:r>
            <a:endParaRPr lang="en-US" sz="2800" dirty="0">
              <a:latin typeface="Lato" charset="0"/>
              <a:ea typeface="Lato" charset="0"/>
              <a:cs typeface="Lato" charset="0"/>
            </a:endParaRPr>
          </a:p>
          <a:p>
            <a:pPr algn="l"/>
            <a:r>
              <a:rPr lang="en-US" sz="2800" dirty="0">
                <a:latin typeface="Lato" charset="0"/>
                <a:ea typeface="Lato" charset="0"/>
                <a:cs typeface="Lato" charset="0"/>
              </a:rPr>
              <a:t>Number of </a:t>
            </a:r>
            <a:r>
              <a:rPr lang="en-US" sz="2800" dirty="0" smtClean="0">
                <a:latin typeface="Lato" charset="0"/>
                <a:ea typeface="Lato" charset="0"/>
                <a:cs typeface="Lato" charset="0"/>
              </a:rPr>
              <a:t>water molecules: 1800</a:t>
            </a:r>
          </a:p>
          <a:p>
            <a:pPr algn="l"/>
            <a:r>
              <a:rPr lang="en-US" sz="2800" dirty="0" smtClean="0">
                <a:latin typeface="Lato" charset="0"/>
                <a:ea typeface="Lato" charset="0"/>
                <a:cs typeface="Lato" charset="0"/>
              </a:rPr>
              <a:t>Random placement, no restraints</a:t>
            </a:r>
            <a:endParaRPr lang="en-US" sz="2800" dirty="0">
              <a:latin typeface="Lato" charset="0"/>
              <a:ea typeface="Lato" charset="0"/>
              <a:cs typeface="Lato" charset="0"/>
            </a:endParaRPr>
          </a:p>
          <a:p>
            <a:pPr algn="l"/>
            <a:endParaRPr lang="en-US" sz="2800" dirty="0">
              <a:latin typeface="Lato" charset="0"/>
              <a:ea typeface="Lato" charset="0"/>
              <a:cs typeface="Lato" charset="0"/>
            </a:endParaRPr>
          </a:p>
        </p:txBody>
      </p:sp>
      <p:sp>
        <p:nvSpPr>
          <p:cNvPr id="7" name="Rectangle 6"/>
          <p:cNvSpPr/>
          <p:nvPr/>
        </p:nvSpPr>
        <p:spPr>
          <a:xfrm>
            <a:off x="2762250" y="11096269"/>
            <a:ext cx="5517856" cy="523220"/>
          </a:xfrm>
          <a:prstGeom prst="rect">
            <a:avLst/>
          </a:prstGeom>
        </p:spPr>
        <p:txBody>
          <a:bodyPr wrap="none">
            <a:spAutoFit/>
          </a:bodyPr>
          <a:lstStyle/>
          <a:p>
            <a:r>
              <a:rPr lang="it-IT" sz="2800" dirty="0">
                <a:latin typeface="Lato" charset="0"/>
                <a:ea typeface="Lato" charset="0"/>
                <a:cs typeface="Lato" charset="0"/>
              </a:rPr>
              <a:t>Nano Lett. </a:t>
            </a:r>
            <a:r>
              <a:rPr lang="it-IT" sz="2800" b="1" dirty="0">
                <a:latin typeface="Lato" charset="0"/>
                <a:ea typeface="Lato" charset="0"/>
                <a:cs typeface="Lato" charset="0"/>
              </a:rPr>
              <a:t>14, </a:t>
            </a:r>
            <a:r>
              <a:rPr lang="it-IT" sz="2800" dirty="0">
                <a:latin typeface="Lato" charset="0"/>
                <a:ea typeface="Lato" charset="0"/>
                <a:cs typeface="Lato" charset="0"/>
              </a:rPr>
              <a:t>1836−1842 (2014)</a:t>
            </a:r>
            <a:endParaRPr lang="en-US" sz="2800" dirty="0">
              <a:latin typeface="Lato" charset="0"/>
              <a:ea typeface="Lato" charset="0"/>
              <a:cs typeface="Lato" charset="0"/>
            </a:endParaRPr>
          </a:p>
        </p:txBody>
      </p:sp>
      <p:sp>
        <p:nvSpPr>
          <p:cNvPr id="8" name="Rectangle 2"/>
          <p:cNvSpPr txBox="1">
            <a:spLocks noChangeArrowheads="1"/>
          </p:cNvSpPr>
          <p:nvPr/>
        </p:nvSpPr>
        <p:spPr>
          <a:xfrm>
            <a:off x="0" y="0"/>
            <a:ext cx="24384000" cy="1847703"/>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a:t>TiO</a:t>
            </a:r>
            <a:r>
              <a:rPr lang="en-US" sz="10100" baseline="-25000" dirty="0"/>
              <a:t>2</a:t>
            </a:r>
            <a:r>
              <a:rPr lang="en-US" sz="10100" dirty="0"/>
              <a:t> nanoparticle </a:t>
            </a:r>
            <a:r>
              <a:rPr lang="en-US" sz="10100" dirty="0" smtClean="0"/>
              <a:t>aggregation</a:t>
            </a:r>
          </a:p>
        </p:txBody>
      </p:sp>
    </p:spTree>
    <p:extLst>
      <p:ext uri="{BB962C8B-B14F-4D97-AF65-F5344CB8AC3E}">
        <p14:creationId xmlns:p14="http://schemas.microsoft.com/office/powerpoint/2010/main" val="19800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0" y="0"/>
            <a:ext cx="24384000" cy="1847703"/>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smtClean="0"/>
              <a:t>Cysteine on TiO</a:t>
            </a:r>
            <a:r>
              <a:rPr lang="en-US" sz="10100" baseline="-25000" dirty="0" smtClean="0"/>
              <a:t>2</a:t>
            </a:r>
            <a:r>
              <a:rPr lang="en-US" sz="10100" dirty="0" smtClean="0"/>
              <a:t> </a:t>
            </a:r>
            <a:r>
              <a:rPr lang="it-IT" sz="10100" dirty="0"/>
              <a:t>rutile (110)</a:t>
            </a:r>
            <a:endParaRPr lang="en-US" sz="10100" dirty="0" smtClean="0"/>
          </a:p>
        </p:txBody>
      </p:sp>
      <p:pic>
        <p:nvPicPr>
          <p:cNvPr id="2" name="Picture 1"/>
          <p:cNvPicPr>
            <a:picLocks noChangeAspect="1"/>
          </p:cNvPicPr>
          <p:nvPr/>
        </p:nvPicPr>
        <p:blipFill>
          <a:blip r:embed="rId2"/>
          <a:stretch>
            <a:fillRect/>
          </a:stretch>
        </p:blipFill>
        <p:spPr>
          <a:xfrm>
            <a:off x="10982325" y="2314574"/>
            <a:ext cx="12192000" cy="9144000"/>
          </a:xfrm>
          <a:prstGeom prst="rect">
            <a:avLst/>
          </a:prstGeom>
        </p:spPr>
      </p:pic>
      <p:sp>
        <p:nvSpPr>
          <p:cNvPr id="9" name="Content Placeholder 2"/>
          <p:cNvSpPr txBox="1">
            <a:spLocks/>
          </p:cNvSpPr>
          <p:nvPr/>
        </p:nvSpPr>
        <p:spPr>
          <a:xfrm>
            <a:off x="600075" y="2314574"/>
            <a:ext cx="9744075" cy="10086975"/>
          </a:xfrm>
          <a:prstGeom prst="rect">
            <a:avLst/>
          </a:prstGeom>
        </p:spPr>
        <p:txBody>
          <a:bodyPr>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5400" dirty="0" smtClean="0"/>
              <a:t>Structures agree with XPS</a:t>
            </a:r>
          </a:p>
          <a:p>
            <a:pPr hangingPunct="1"/>
            <a:endParaRPr lang="en-US" sz="5400" u="sng" dirty="0"/>
          </a:p>
          <a:p>
            <a:pPr hangingPunct="1"/>
            <a:r>
              <a:rPr lang="en-US" sz="5400" dirty="0" err="1" smtClean="0"/>
              <a:t>ReaxFF</a:t>
            </a:r>
            <a:r>
              <a:rPr lang="en-US" sz="5400" dirty="0" smtClean="0"/>
              <a:t> better than classical</a:t>
            </a:r>
            <a:endParaRPr lang="en-US" sz="4200" dirty="0" smtClean="0"/>
          </a:p>
          <a:p>
            <a:pPr lvl="1" hangingPunct="1"/>
            <a:endParaRPr lang="en-US" sz="4200" dirty="0" smtClean="0"/>
          </a:p>
          <a:p>
            <a:pPr hangingPunct="1"/>
            <a:r>
              <a:rPr lang="en-US" sz="5400" dirty="0" smtClean="0"/>
              <a:t>Extensive training</a:t>
            </a:r>
          </a:p>
          <a:p>
            <a:pPr lvl="1" hangingPunct="1"/>
            <a:r>
              <a:rPr lang="en-US" sz="4200" dirty="0" smtClean="0"/>
              <a:t>TiO</a:t>
            </a:r>
            <a:r>
              <a:rPr lang="en-US" sz="4200" baseline="-25000" dirty="0" smtClean="0"/>
              <a:t>2</a:t>
            </a:r>
            <a:r>
              <a:rPr lang="en-US" sz="4200" dirty="0" smtClean="0"/>
              <a:t> + protein force field</a:t>
            </a:r>
          </a:p>
          <a:p>
            <a:pPr hangingPunct="1">
              <a:buFontTx/>
              <a:buNone/>
            </a:pPr>
            <a:endParaRPr lang="en-US" sz="4800" dirty="0"/>
          </a:p>
        </p:txBody>
      </p:sp>
      <p:sp>
        <p:nvSpPr>
          <p:cNvPr id="10" name="Rectangle 9"/>
          <p:cNvSpPr/>
          <p:nvPr/>
        </p:nvSpPr>
        <p:spPr>
          <a:xfrm>
            <a:off x="600075" y="10083762"/>
            <a:ext cx="10601325" cy="1815882"/>
          </a:xfrm>
          <a:prstGeom prst="rect">
            <a:avLst/>
          </a:prstGeom>
        </p:spPr>
        <p:txBody>
          <a:bodyPr wrap="square">
            <a:spAutoFit/>
          </a:bodyPr>
          <a:lstStyle/>
          <a:p>
            <a:pPr algn="l"/>
            <a:r>
              <a:rPr lang="en-US" sz="2800" dirty="0">
                <a:solidFill>
                  <a:srgbClr val="707070"/>
                </a:solidFill>
                <a:latin typeface="Lato" charset="0"/>
              </a:rPr>
              <a:t>S. Monti, C. Li, H. </a:t>
            </a:r>
            <a:r>
              <a:rPr lang="en-US" sz="2800" dirty="0" err="1">
                <a:solidFill>
                  <a:srgbClr val="707070"/>
                </a:solidFill>
                <a:latin typeface="Lato" charset="0"/>
              </a:rPr>
              <a:t>Ågren</a:t>
            </a:r>
            <a:r>
              <a:rPr lang="en-US" sz="2800" dirty="0">
                <a:solidFill>
                  <a:srgbClr val="707070"/>
                </a:solidFill>
                <a:latin typeface="Lato" charset="0"/>
              </a:rPr>
              <a:t>, V. </a:t>
            </a:r>
            <a:r>
              <a:rPr lang="en-US" sz="2800" dirty="0" err="1">
                <a:solidFill>
                  <a:srgbClr val="707070"/>
                </a:solidFill>
                <a:latin typeface="Lato" charset="0"/>
              </a:rPr>
              <a:t>Carravetta</a:t>
            </a:r>
            <a:r>
              <a:rPr lang="en-US" sz="2800" dirty="0">
                <a:solidFill>
                  <a:srgbClr val="707070"/>
                </a:solidFill>
                <a:latin typeface="Lato" charset="0"/>
              </a:rPr>
              <a:t>, </a:t>
            </a:r>
            <a:r>
              <a:rPr lang="en-US" sz="2800" i="1" dirty="0">
                <a:solidFill>
                  <a:srgbClr val="707070"/>
                </a:solidFill>
                <a:latin typeface="Lato" charset="0"/>
              </a:rPr>
              <a:t>Dropping a Droplet of Cysteine Molecules on a Rutile (110) Interface: Reactive versus Nonreactive Classical Molecular Dynamics Simulations</a:t>
            </a:r>
            <a:r>
              <a:rPr lang="en-US" sz="2800" dirty="0">
                <a:solidFill>
                  <a:srgbClr val="707070"/>
                </a:solidFill>
                <a:latin typeface="Lato" charset="0"/>
              </a:rPr>
              <a:t>, </a:t>
            </a:r>
            <a:r>
              <a:rPr lang="en-US" sz="2800" dirty="0">
                <a:solidFill>
                  <a:srgbClr val="FF931E"/>
                </a:solidFill>
                <a:latin typeface="Lato" charset="0"/>
                <a:hlinkClick r:id="rId3"/>
              </a:rPr>
              <a:t>J. Phys. Chem. </a:t>
            </a:r>
            <a:r>
              <a:rPr lang="en-US" sz="2800" dirty="0" smtClean="0">
                <a:solidFill>
                  <a:srgbClr val="FF931E"/>
                </a:solidFill>
                <a:latin typeface="Lato" charset="0"/>
                <a:hlinkClick r:id="rId3"/>
              </a:rPr>
              <a:t>C </a:t>
            </a:r>
            <a:r>
              <a:rPr lang="en-US" sz="2800" b="1" dirty="0" smtClean="0">
                <a:solidFill>
                  <a:srgbClr val="FF931E"/>
                </a:solidFill>
                <a:latin typeface="Lato" charset="0"/>
                <a:hlinkClick r:id="rId3"/>
              </a:rPr>
              <a:t>119</a:t>
            </a:r>
            <a:r>
              <a:rPr lang="en-US" sz="2800" dirty="0">
                <a:solidFill>
                  <a:srgbClr val="FF931E"/>
                </a:solidFill>
                <a:latin typeface="Lato" charset="0"/>
                <a:hlinkClick r:id="rId3"/>
              </a:rPr>
              <a:t>, 6703–6712 (2015)</a:t>
            </a:r>
            <a:endParaRPr lang="en-US" sz="2800" dirty="0"/>
          </a:p>
        </p:txBody>
      </p:sp>
    </p:spTree>
    <p:extLst>
      <p:ext uri="{BB962C8B-B14F-4D97-AF65-F5344CB8AC3E}">
        <p14:creationId xmlns:p14="http://schemas.microsoft.com/office/powerpoint/2010/main" val="20755749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0" y="0"/>
            <a:ext cx="24384000" cy="1847703"/>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a:t>D102 </a:t>
            </a:r>
            <a:r>
              <a:rPr lang="en-US" sz="10100" dirty="0" err="1"/>
              <a:t>Indoline</a:t>
            </a:r>
            <a:r>
              <a:rPr lang="en-US" sz="10100" dirty="0"/>
              <a:t> Dye on </a:t>
            </a:r>
            <a:r>
              <a:rPr lang="en-US" sz="10100" dirty="0" err="1" smtClean="0"/>
              <a:t>Anatase</a:t>
            </a:r>
            <a:r>
              <a:rPr lang="en-US" sz="10100" dirty="0" smtClean="0"/>
              <a:t> </a:t>
            </a:r>
            <a:r>
              <a:rPr lang="en-US" sz="10100" dirty="0"/>
              <a:t>(101) </a:t>
            </a:r>
          </a:p>
          <a:p>
            <a:pPr hangingPunct="1"/>
            <a:endParaRPr lang="en-US" sz="10100" dirty="0" smtClean="0"/>
          </a:p>
        </p:txBody>
      </p:sp>
      <p:sp>
        <p:nvSpPr>
          <p:cNvPr id="9" name="Content Placeholder 2"/>
          <p:cNvSpPr txBox="1">
            <a:spLocks/>
          </p:cNvSpPr>
          <p:nvPr/>
        </p:nvSpPr>
        <p:spPr>
          <a:xfrm>
            <a:off x="600075" y="2486024"/>
            <a:ext cx="12058650" cy="9915525"/>
          </a:xfrm>
          <a:prstGeom prst="rect">
            <a:avLst/>
          </a:prstGeom>
        </p:spPr>
        <p:txBody>
          <a:bodyPr>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5400" dirty="0" smtClean="0"/>
              <a:t>Adsorption &amp; aggregation dynamics </a:t>
            </a:r>
          </a:p>
          <a:p>
            <a:pPr lvl="1" hangingPunct="1"/>
            <a:r>
              <a:rPr lang="en-US" sz="4200" dirty="0" smtClean="0"/>
              <a:t>dyes aggregate in domains on surface</a:t>
            </a:r>
          </a:p>
          <a:p>
            <a:pPr hangingPunct="1"/>
            <a:endParaRPr lang="en-US" sz="5400" dirty="0"/>
          </a:p>
          <a:p>
            <a:pPr hangingPunct="1"/>
            <a:r>
              <a:rPr lang="en-US" sz="5400" dirty="0" smtClean="0"/>
              <a:t>TDDFT: absorption spectrum</a:t>
            </a:r>
          </a:p>
          <a:p>
            <a:pPr lvl="1" hangingPunct="1"/>
            <a:r>
              <a:rPr lang="en-US" sz="4200" dirty="0" smtClean="0"/>
              <a:t>red shifts through aggregation</a:t>
            </a:r>
          </a:p>
          <a:p>
            <a:pPr hangingPunct="1"/>
            <a:endParaRPr lang="en-US" sz="5400" u="sng" dirty="0"/>
          </a:p>
          <a:p>
            <a:pPr hangingPunct="1">
              <a:buFontTx/>
              <a:buNone/>
            </a:pPr>
            <a:endParaRPr lang="en-US" sz="4800" dirty="0"/>
          </a:p>
        </p:txBody>
      </p:sp>
      <p:sp>
        <p:nvSpPr>
          <p:cNvPr id="3" name="Rectangle 2"/>
          <p:cNvSpPr/>
          <p:nvPr/>
        </p:nvSpPr>
        <p:spPr>
          <a:xfrm>
            <a:off x="600075" y="10083762"/>
            <a:ext cx="10601325" cy="1815882"/>
          </a:xfrm>
          <a:prstGeom prst="rect">
            <a:avLst/>
          </a:prstGeom>
        </p:spPr>
        <p:txBody>
          <a:bodyPr wrap="square">
            <a:spAutoFit/>
          </a:bodyPr>
          <a:lstStyle/>
          <a:p>
            <a:pPr algn="l"/>
            <a:r>
              <a:rPr lang="en-US" sz="2800" dirty="0" smtClean="0">
                <a:solidFill>
                  <a:srgbClr val="707070"/>
                </a:solidFill>
                <a:latin typeface="Lato" charset="0"/>
              </a:rPr>
              <a:t>S. Monti, M. </a:t>
            </a:r>
            <a:r>
              <a:rPr lang="en-US" sz="2800" dirty="0" err="1" smtClean="0">
                <a:solidFill>
                  <a:srgbClr val="707070"/>
                </a:solidFill>
                <a:latin typeface="Lato" charset="0"/>
              </a:rPr>
              <a:t>Pastore</a:t>
            </a:r>
            <a:r>
              <a:rPr lang="en-US" sz="2800" dirty="0" smtClean="0">
                <a:solidFill>
                  <a:srgbClr val="707070"/>
                </a:solidFill>
                <a:latin typeface="Lato" charset="0"/>
              </a:rPr>
              <a:t>, C. Li, F. de Angelis, V. </a:t>
            </a:r>
            <a:r>
              <a:rPr lang="en-US" sz="2800" dirty="0" err="1" smtClean="0">
                <a:solidFill>
                  <a:srgbClr val="707070"/>
                </a:solidFill>
                <a:latin typeface="Lato" charset="0"/>
              </a:rPr>
              <a:t>Carravetta</a:t>
            </a:r>
            <a:r>
              <a:rPr lang="en-US" sz="2800" dirty="0" smtClean="0">
                <a:solidFill>
                  <a:srgbClr val="707070"/>
                </a:solidFill>
                <a:latin typeface="Lato" charset="0"/>
              </a:rPr>
              <a:t>, </a:t>
            </a:r>
            <a:r>
              <a:rPr lang="en-US" sz="2800" i="1" dirty="0" smtClean="0">
                <a:solidFill>
                  <a:srgbClr val="707070"/>
                </a:solidFill>
                <a:latin typeface="Lato" charset="0"/>
              </a:rPr>
              <a:t>A </a:t>
            </a:r>
            <a:r>
              <a:rPr lang="en-US" sz="2800" i="1" dirty="0">
                <a:solidFill>
                  <a:srgbClr val="707070"/>
                </a:solidFill>
                <a:latin typeface="Lato" charset="0"/>
              </a:rPr>
              <a:t>Theoretical Investigation of Adsorption, Dynamics, Self-Aggregation and Spectroscopic Properties of the D102 </a:t>
            </a:r>
            <a:r>
              <a:rPr lang="en-US" sz="2800" i="1" dirty="0" err="1">
                <a:solidFill>
                  <a:srgbClr val="707070"/>
                </a:solidFill>
                <a:latin typeface="Lato" charset="0"/>
              </a:rPr>
              <a:t>Indoline</a:t>
            </a:r>
            <a:r>
              <a:rPr lang="en-US" sz="2800" i="1" dirty="0">
                <a:solidFill>
                  <a:srgbClr val="707070"/>
                </a:solidFill>
                <a:latin typeface="Lato" charset="0"/>
              </a:rPr>
              <a:t> Dye on an </a:t>
            </a:r>
            <a:r>
              <a:rPr lang="en-US" sz="2800" i="1" dirty="0" err="1">
                <a:solidFill>
                  <a:srgbClr val="707070"/>
                </a:solidFill>
                <a:latin typeface="Lato" charset="0"/>
              </a:rPr>
              <a:t>Anatase</a:t>
            </a:r>
            <a:r>
              <a:rPr lang="en-US" sz="2800" i="1" dirty="0">
                <a:solidFill>
                  <a:srgbClr val="707070"/>
                </a:solidFill>
                <a:latin typeface="Lato" charset="0"/>
              </a:rPr>
              <a:t> (101) </a:t>
            </a:r>
            <a:r>
              <a:rPr lang="en-US" sz="2800" i="1" dirty="0" smtClean="0">
                <a:solidFill>
                  <a:srgbClr val="707070"/>
                </a:solidFill>
                <a:latin typeface="Lato" charset="0"/>
              </a:rPr>
              <a:t>Substrate</a:t>
            </a:r>
            <a:r>
              <a:rPr lang="en-US" sz="2800" dirty="0" smtClean="0">
                <a:solidFill>
                  <a:srgbClr val="707070"/>
                </a:solidFill>
                <a:latin typeface="Lato" charset="0"/>
              </a:rPr>
              <a:t>, </a:t>
            </a:r>
            <a:r>
              <a:rPr lang="en-US" sz="2800" dirty="0" smtClean="0">
                <a:solidFill>
                  <a:srgbClr val="FF931E"/>
                </a:solidFill>
                <a:latin typeface="Lato" charset="0"/>
                <a:hlinkClick r:id="rId2"/>
              </a:rPr>
              <a:t>J. Phys. Chem. C </a:t>
            </a:r>
            <a:r>
              <a:rPr lang="en-US" sz="2800" b="1" dirty="0" smtClean="0">
                <a:solidFill>
                  <a:srgbClr val="FF931E"/>
                </a:solidFill>
                <a:latin typeface="Lato" charset="0"/>
                <a:hlinkClick r:id="rId2"/>
              </a:rPr>
              <a:t>120</a:t>
            </a:r>
            <a:r>
              <a:rPr lang="en-US" sz="2800" dirty="0" smtClean="0">
                <a:solidFill>
                  <a:srgbClr val="FF931E"/>
                </a:solidFill>
                <a:latin typeface="Lato" charset="0"/>
                <a:hlinkClick r:id="rId2"/>
              </a:rPr>
              <a:t>, 2787–2796 (2016)</a:t>
            </a:r>
            <a:endParaRPr lang="en-US" sz="2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3674" y="1971674"/>
            <a:ext cx="10652125" cy="9398934"/>
          </a:xfrm>
          <a:prstGeom prst="rect">
            <a:avLst/>
          </a:prstGeom>
        </p:spPr>
      </p:pic>
    </p:spTree>
    <p:extLst>
      <p:ext uri="{BB962C8B-B14F-4D97-AF65-F5344CB8AC3E}">
        <p14:creationId xmlns:p14="http://schemas.microsoft.com/office/powerpoint/2010/main" val="5727515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972798" y="10782244"/>
            <a:ext cx="12915901" cy="1569660"/>
          </a:xfrm>
          <a:prstGeom prst="rect">
            <a:avLst/>
          </a:prstGeom>
        </p:spPr>
        <p:txBody>
          <a:bodyPr wrap="square">
            <a:spAutoFit/>
          </a:bodyPr>
          <a:lstStyle/>
          <a:p>
            <a:pPr algn="l"/>
            <a:r>
              <a:rPr lang="en-US" sz="3200" dirty="0">
                <a:latin typeface="Lato" charset="0"/>
                <a:ea typeface="Lato" charset="0"/>
                <a:cs typeface="Lato" charset="0"/>
              </a:rPr>
              <a:t>M. </a:t>
            </a:r>
            <a:r>
              <a:rPr lang="en-US" sz="3200" dirty="0" err="1" smtClean="0">
                <a:latin typeface="Lato" charset="0"/>
                <a:ea typeface="Lato" charset="0"/>
                <a:cs typeface="Lato" charset="0"/>
              </a:rPr>
              <a:t>Döntgen</a:t>
            </a:r>
            <a:r>
              <a:rPr lang="en-US" sz="3200" dirty="0" smtClean="0">
                <a:latin typeface="Lato" charset="0"/>
                <a:ea typeface="Lato" charset="0"/>
                <a:cs typeface="Lato" charset="0"/>
              </a:rPr>
              <a:t> </a:t>
            </a:r>
            <a:r>
              <a:rPr lang="en-US" sz="3200" dirty="0">
                <a:latin typeface="Lato" charset="0"/>
                <a:ea typeface="Lato" charset="0"/>
                <a:cs typeface="Lato" charset="0"/>
              </a:rPr>
              <a:t>et al., </a:t>
            </a:r>
            <a:r>
              <a:rPr lang="en-US" sz="3200" i="1" dirty="0">
                <a:latin typeface="Lato" charset="0"/>
                <a:ea typeface="Lato" charset="0"/>
                <a:cs typeface="Lato" charset="0"/>
              </a:rPr>
              <a:t>Automated Discovery of Reaction Pathways, Rate Constants, and Transition States Using Reactive Molecular Dynamics Simulations</a:t>
            </a:r>
            <a:r>
              <a:rPr lang="en-US" sz="3200" dirty="0">
                <a:latin typeface="Lato" charset="0"/>
                <a:ea typeface="Lato" charset="0"/>
                <a:cs typeface="Lato" charset="0"/>
              </a:rPr>
              <a:t>, </a:t>
            </a:r>
            <a:r>
              <a:rPr lang="en-US" sz="3200" dirty="0">
                <a:latin typeface="Lato" charset="0"/>
                <a:ea typeface="Lato" charset="0"/>
                <a:cs typeface="Lato" charset="0"/>
                <a:hlinkClick r:id="rId3"/>
              </a:rPr>
              <a:t>J. Chem. Theory Comp. </a:t>
            </a:r>
            <a:r>
              <a:rPr lang="en-US" sz="3200" b="1" dirty="0">
                <a:latin typeface="Lato" charset="0"/>
                <a:ea typeface="Lato" charset="0"/>
                <a:cs typeface="Lato" charset="0"/>
                <a:hlinkClick r:id="rId3"/>
              </a:rPr>
              <a:t>11</a:t>
            </a:r>
            <a:r>
              <a:rPr lang="en-US" sz="3200" dirty="0">
                <a:latin typeface="Lato" charset="0"/>
                <a:ea typeface="Lato" charset="0"/>
                <a:cs typeface="Lato" charset="0"/>
                <a:hlinkClick r:id="rId3"/>
              </a:rPr>
              <a:t>, 2517–2514 (2015) </a:t>
            </a:r>
            <a:endParaRPr lang="en-US" sz="3200" dirty="0">
              <a:latin typeface="Lato" charset="0"/>
              <a:ea typeface="Lato" charset="0"/>
              <a:cs typeface="Lato" charset="0"/>
            </a:endParaRPr>
          </a:p>
        </p:txBody>
      </p:sp>
      <p:pic>
        <p:nvPicPr>
          <p:cNvPr id="2" name="Picture 1"/>
          <p:cNvPicPr>
            <a:picLocks noChangeAspect="1"/>
          </p:cNvPicPr>
          <p:nvPr/>
        </p:nvPicPr>
        <p:blipFill>
          <a:blip r:embed="rId4"/>
          <a:stretch>
            <a:fillRect/>
          </a:stretch>
        </p:blipFill>
        <p:spPr>
          <a:xfrm>
            <a:off x="899416" y="1005138"/>
            <a:ext cx="8478643" cy="863912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7474" y="1817439"/>
            <a:ext cx="13611225" cy="8759315"/>
          </a:xfrm>
          <a:prstGeom prst="rect">
            <a:avLst/>
          </a:prstGeom>
        </p:spPr>
      </p:pic>
      <p:sp>
        <p:nvSpPr>
          <p:cNvPr id="6" name="Rectangle 2"/>
          <p:cNvSpPr txBox="1">
            <a:spLocks noChangeArrowheads="1"/>
          </p:cNvSpPr>
          <p:nvPr/>
        </p:nvSpPr>
        <p:spPr>
          <a:xfrm>
            <a:off x="0" y="42289"/>
            <a:ext cx="24384000" cy="1925698"/>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smtClean="0"/>
              <a:t>Event </a:t>
            </a:r>
            <a:r>
              <a:rPr lang="en-US" sz="10100" dirty="0"/>
              <a:t>detection, </a:t>
            </a:r>
            <a:r>
              <a:rPr lang="en-US" sz="10100"/>
              <a:t>reaction </a:t>
            </a:r>
            <a:r>
              <a:rPr lang="en-US" sz="10100" smtClean="0"/>
              <a:t>rates</a:t>
            </a:r>
            <a:endParaRPr lang="en-US" sz="10100" dirty="0"/>
          </a:p>
        </p:txBody>
      </p:sp>
      <p:sp>
        <p:nvSpPr>
          <p:cNvPr id="7" name="Rectangle 6"/>
          <p:cNvSpPr/>
          <p:nvPr/>
        </p:nvSpPr>
        <p:spPr>
          <a:xfrm>
            <a:off x="899415" y="10149738"/>
            <a:ext cx="8478643" cy="1938992"/>
          </a:xfrm>
          <a:prstGeom prst="rect">
            <a:avLst/>
          </a:prstGeom>
        </p:spPr>
        <p:txBody>
          <a:bodyPr wrap="square">
            <a:spAutoFit/>
          </a:bodyPr>
          <a:lstStyle/>
          <a:p>
            <a:pPr algn="l"/>
            <a:r>
              <a:rPr lang="en-US" sz="4000" dirty="0" smtClean="0">
                <a:latin typeface="Lato" charset="0"/>
                <a:ea typeface="Lato" charset="0"/>
                <a:cs typeface="Lato" charset="0"/>
              </a:rPr>
              <a:t>Gas phase, in progress to extend to:</a:t>
            </a:r>
          </a:p>
          <a:p>
            <a:pPr marL="571500" indent="-571500" algn="l">
              <a:buFont typeface="Arial" charset="0"/>
              <a:buChar char="•"/>
            </a:pPr>
            <a:r>
              <a:rPr lang="en-US" sz="4000" dirty="0" smtClean="0">
                <a:latin typeface="Lato" charset="0"/>
                <a:ea typeface="Lato" charset="0"/>
                <a:cs typeface="Lato" charset="0"/>
              </a:rPr>
              <a:t>Polymer formation / degradation</a:t>
            </a:r>
          </a:p>
          <a:p>
            <a:pPr marL="571500" indent="-571500" algn="l">
              <a:buFont typeface="Arial" charset="0"/>
              <a:buChar char="•"/>
            </a:pPr>
            <a:r>
              <a:rPr lang="en-US" sz="4000" dirty="0" smtClean="0">
                <a:latin typeface="Lato" charset="0"/>
                <a:ea typeface="Lato" charset="0"/>
                <a:cs typeface="Lato" charset="0"/>
              </a:rPr>
              <a:t>Surface reactions</a:t>
            </a:r>
            <a:endParaRPr lang="en-US" sz="4000" dirty="0">
              <a:latin typeface="Lato" charset="0"/>
              <a:ea typeface="Lato" charset="0"/>
              <a:cs typeface="Lato" charset="0"/>
            </a:endParaRPr>
          </a:p>
        </p:txBody>
      </p:sp>
    </p:spTree>
    <p:extLst>
      <p:ext uri="{BB962C8B-B14F-4D97-AF65-F5344CB8AC3E}">
        <p14:creationId xmlns:p14="http://schemas.microsoft.com/office/powerpoint/2010/main" val="11673962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51" name="TextBox 1"/>
          <p:cNvSpPr txBox="1">
            <a:spLocks noChangeArrowheads="1"/>
          </p:cNvSpPr>
          <p:nvPr/>
        </p:nvSpPr>
        <p:spPr bwMode="auto">
          <a:xfrm>
            <a:off x="581523" y="11410504"/>
            <a:ext cx="15294572" cy="646331"/>
          </a:xfrm>
          <a:prstGeom prst="rect">
            <a:avLst/>
          </a:prstGeom>
          <a:noFill/>
          <a:ln w="9525">
            <a:noFill/>
            <a:miter lim="800000"/>
            <a:headEnd/>
            <a:tailEnd/>
          </a:ln>
        </p:spPr>
        <p:txBody>
          <a:bodyPr wrap="none">
            <a:spAutoFit/>
          </a:bodyPr>
          <a:lstStyle/>
          <a:p>
            <a:r>
              <a:rPr lang="nl-NL" sz="3600" dirty="0"/>
              <a:t>D. A. Newsome, D. Sengupta, A. C. T. van Duin, </a:t>
            </a:r>
            <a:r>
              <a:rPr lang="en-US" sz="3600" i="1" dirty="0" smtClean="0"/>
              <a:t>J. Phys. Chem. C </a:t>
            </a:r>
            <a:r>
              <a:rPr lang="en-US" sz="3600" b="1" dirty="0" smtClean="0"/>
              <a:t>117</a:t>
            </a:r>
            <a:r>
              <a:rPr lang="en-US" sz="3600" dirty="0" smtClean="0"/>
              <a:t>, 5014 (2013)</a:t>
            </a:r>
            <a:endParaRPr lang="en-US" sz="3600" dirty="0"/>
          </a:p>
        </p:txBody>
      </p:sp>
      <p:pic>
        <p:nvPicPr>
          <p:cNvPr id="1918978" name="Picture 2" descr="http://pubs.acs.org/appl/literatum/publisher/achs/journals/content/jpccck/2013/jpccck.2013.117.issue-10/jp307680t/production/pdfimages_v02/master.img-000.jpg"/>
          <p:cNvPicPr>
            <a:picLocks noChangeAspect="1" noChangeArrowheads="1"/>
          </p:cNvPicPr>
          <p:nvPr/>
        </p:nvPicPr>
        <p:blipFill>
          <a:blip r:embed="rId3" cstate="print"/>
          <a:srcRect t="15429" b="19286"/>
          <a:stretch>
            <a:fillRect/>
          </a:stretch>
        </p:blipFill>
        <p:spPr bwMode="auto">
          <a:xfrm>
            <a:off x="581523" y="2785568"/>
            <a:ext cx="16594582" cy="7335874"/>
          </a:xfrm>
          <a:prstGeom prst="rect">
            <a:avLst/>
          </a:prstGeom>
          <a:noFill/>
        </p:spPr>
      </p:pic>
      <p:sp>
        <p:nvSpPr>
          <p:cNvPr id="72750" name="Text Box 46"/>
          <p:cNvSpPr txBox="1">
            <a:spLocks noChangeArrowheads="1"/>
          </p:cNvSpPr>
          <p:nvPr/>
        </p:nvSpPr>
        <p:spPr bwMode="auto">
          <a:xfrm>
            <a:off x="17795479" y="3428499"/>
            <a:ext cx="6588521" cy="1846623"/>
          </a:xfrm>
          <a:prstGeom prst="rect">
            <a:avLst/>
          </a:prstGeom>
          <a:noFill/>
          <a:ln w="9525">
            <a:noFill/>
            <a:miter lim="800000"/>
            <a:headEnd/>
            <a:tailEnd/>
          </a:ln>
        </p:spPr>
        <p:txBody>
          <a:bodyPr wrap="square" lIns="182840" tIns="91422" rIns="182840" bIns="91422">
            <a:spAutoFit/>
          </a:bodyPr>
          <a:lstStyle/>
          <a:p>
            <a:pPr algn="l"/>
            <a:r>
              <a:rPr lang="en-US" sz="3600" dirty="0">
                <a:latin typeface="Lato" charset="0"/>
                <a:ea typeface="Lato" charset="0"/>
                <a:cs typeface="Lato" charset="0"/>
              </a:rPr>
              <a:t>Transport barrier for oxidation:</a:t>
            </a:r>
          </a:p>
          <a:p>
            <a:pPr algn="l"/>
            <a:r>
              <a:rPr lang="en-US" sz="3600" dirty="0">
                <a:latin typeface="Lato" charset="0"/>
                <a:ea typeface="Lato" charset="0"/>
                <a:cs typeface="Lato" charset="0"/>
              </a:rPr>
              <a:t>O</a:t>
            </a:r>
            <a:r>
              <a:rPr lang="en-US" sz="3600" baseline="-25000" dirty="0">
                <a:latin typeface="Lato" charset="0"/>
                <a:ea typeface="Lato" charset="0"/>
                <a:cs typeface="Lato" charset="0"/>
              </a:rPr>
              <a:t>2</a:t>
            </a:r>
            <a:r>
              <a:rPr lang="en-US" sz="3600" dirty="0">
                <a:latin typeface="Lato" charset="0"/>
                <a:ea typeface="Lato" charset="0"/>
                <a:cs typeface="Lato" charset="0"/>
              </a:rPr>
              <a:t> 	40−70 kJ/mol </a:t>
            </a:r>
          </a:p>
          <a:p>
            <a:pPr algn="l"/>
            <a:r>
              <a:rPr lang="en-US" sz="3600" dirty="0">
                <a:latin typeface="Lato" charset="0"/>
                <a:ea typeface="Lato" charset="0"/>
                <a:cs typeface="Lato" charset="0"/>
              </a:rPr>
              <a:t>H</a:t>
            </a:r>
            <a:r>
              <a:rPr lang="en-US" sz="3600" baseline="-25000" dirty="0">
                <a:latin typeface="Lato" charset="0"/>
                <a:ea typeface="Lato" charset="0"/>
                <a:cs typeface="Lato" charset="0"/>
              </a:rPr>
              <a:t>2</a:t>
            </a:r>
            <a:r>
              <a:rPr lang="en-US" sz="3600" dirty="0">
                <a:latin typeface="Lato" charset="0"/>
                <a:ea typeface="Lato" charset="0"/>
                <a:cs typeface="Lato" charset="0"/>
              </a:rPr>
              <a:t>O    125−150 kJ/mol</a:t>
            </a:r>
          </a:p>
        </p:txBody>
      </p:sp>
      <p:sp>
        <p:nvSpPr>
          <p:cNvPr id="6" name="Rectangle 2"/>
          <p:cNvSpPr txBox="1">
            <a:spLocks noChangeArrowheads="1"/>
          </p:cNvSpPr>
          <p:nvPr/>
        </p:nvSpPr>
        <p:spPr>
          <a:xfrm>
            <a:off x="0" y="42289"/>
            <a:ext cx="24384000" cy="1925698"/>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smtClean="0"/>
              <a:t>Rate constants for </a:t>
            </a:r>
            <a:r>
              <a:rPr lang="en-US" sz="10100" dirty="0" err="1" smtClean="0"/>
              <a:t>SiC</a:t>
            </a:r>
            <a:r>
              <a:rPr lang="en-US" sz="10100" dirty="0" smtClean="0"/>
              <a:t> degradation</a:t>
            </a:r>
            <a:endParaRPr lang="en-US" sz="10100" dirty="0"/>
          </a:p>
        </p:txBody>
      </p:sp>
    </p:spTree>
    <p:extLst>
      <p:ext uri="{BB962C8B-B14F-4D97-AF65-F5344CB8AC3E}">
        <p14:creationId xmlns:p14="http://schemas.microsoft.com/office/powerpoint/2010/main" val="1869161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40238" y="2384424"/>
            <a:ext cx="8462162" cy="1692771"/>
          </a:xfrm>
          <a:prstGeom prst="rect">
            <a:avLst/>
          </a:prstGeom>
        </p:spPr>
        <p:txBody>
          <a:bodyPr wrap="square">
            <a:spAutoFit/>
          </a:bodyPr>
          <a:lstStyle/>
          <a:p>
            <a:pPr algn="l"/>
            <a:r>
              <a:rPr lang="en-US" sz="5200" dirty="0">
                <a:solidFill>
                  <a:srgbClr val="002060"/>
                </a:solidFill>
              </a:rPr>
              <a:t>GC-MC: What is </a:t>
            </a:r>
            <a:r>
              <a:rPr lang="en-US" sz="5200" dirty="0" smtClean="0">
                <a:solidFill>
                  <a:srgbClr val="002060"/>
                </a:solidFill>
              </a:rPr>
              <a:t>stable (</a:t>
            </a:r>
            <a:r>
              <a:rPr lang="en-US" sz="5200" dirty="0" err="1" smtClean="0">
                <a:solidFill>
                  <a:srgbClr val="002060"/>
                </a:solidFill>
              </a:rPr>
              <a:t>p,T</a:t>
            </a:r>
            <a:r>
              <a:rPr lang="en-US" sz="5200" dirty="0" smtClean="0">
                <a:solidFill>
                  <a:srgbClr val="002060"/>
                </a:solidFill>
              </a:rPr>
              <a:t>)?</a:t>
            </a:r>
            <a:endParaRPr lang="en-US" sz="5200" dirty="0">
              <a:solidFill>
                <a:srgbClr val="002060"/>
              </a:solidFill>
            </a:endParaRPr>
          </a:p>
          <a:p>
            <a:pPr algn="l"/>
            <a:r>
              <a:rPr lang="en-US" sz="5200" dirty="0" err="1" smtClean="0">
                <a:solidFill>
                  <a:srgbClr val="002060"/>
                </a:solidFill>
              </a:rPr>
              <a:t>ReaxFF</a:t>
            </a:r>
            <a:r>
              <a:rPr lang="en-US" sz="5200" dirty="0" smtClean="0">
                <a:solidFill>
                  <a:srgbClr val="002060"/>
                </a:solidFill>
              </a:rPr>
              <a:t>: </a:t>
            </a:r>
            <a:r>
              <a:rPr lang="en-US" sz="5200" dirty="0">
                <a:solidFill>
                  <a:srgbClr val="002060"/>
                </a:solidFill>
              </a:rPr>
              <a:t>What is </a:t>
            </a:r>
            <a:r>
              <a:rPr lang="en-US" sz="5200" dirty="0" smtClean="0">
                <a:solidFill>
                  <a:srgbClr val="002060"/>
                </a:solidFill>
              </a:rPr>
              <a:t>active</a:t>
            </a:r>
            <a:r>
              <a:rPr lang="en-US" sz="5200" dirty="0">
                <a:solidFill>
                  <a:srgbClr val="002060"/>
                </a:solidFill>
              </a:rPr>
              <a:t>?</a:t>
            </a:r>
          </a:p>
        </p:txBody>
      </p:sp>
      <p:sp>
        <p:nvSpPr>
          <p:cNvPr id="21" name="Rectangle 2"/>
          <p:cNvSpPr txBox="1">
            <a:spLocks noChangeArrowheads="1"/>
          </p:cNvSpPr>
          <p:nvPr/>
        </p:nvSpPr>
        <p:spPr>
          <a:xfrm>
            <a:off x="0" y="42289"/>
            <a:ext cx="24384000" cy="1925698"/>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smtClean="0"/>
              <a:t>Grand Canonical Monte Carlo + </a:t>
            </a:r>
            <a:r>
              <a:rPr lang="en-US" sz="10100" dirty="0" err="1" smtClean="0"/>
              <a:t>ReaxFF</a:t>
            </a:r>
            <a:endParaRPr lang="en-US" sz="10100" dirty="0"/>
          </a:p>
        </p:txBody>
      </p:sp>
      <p:pic>
        <p:nvPicPr>
          <p:cNvPr id="5" name="Picture 4"/>
          <p:cNvPicPr>
            <a:picLocks noChangeAspect="1"/>
          </p:cNvPicPr>
          <p:nvPr/>
        </p:nvPicPr>
        <p:blipFill>
          <a:blip r:embed="rId3"/>
          <a:stretch>
            <a:fillRect/>
          </a:stretch>
        </p:blipFill>
        <p:spPr>
          <a:xfrm>
            <a:off x="371475" y="2384424"/>
            <a:ext cx="15486331" cy="9274176"/>
          </a:xfrm>
          <a:prstGeom prst="rect">
            <a:avLst/>
          </a:prstGeom>
        </p:spPr>
      </p:pic>
      <p:sp>
        <p:nvSpPr>
          <p:cNvPr id="102" name="Rectangle 101"/>
          <p:cNvSpPr/>
          <p:nvPr/>
        </p:nvSpPr>
        <p:spPr>
          <a:xfrm>
            <a:off x="15540837" y="11385947"/>
            <a:ext cx="8462163"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dirty="0">
                <a:latin typeface="Lato" charset="0"/>
                <a:ea typeface="Lato" charset="0"/>
                <a:cs typeface="Lato" charset="0"/>
              </a:rPr>
              <a:t>T.P. </a:t>
            </a:r>
            <a:r>
              <a:rPr lang="en-US" sz="2800" dirty="0" err="1">
                <a:latin typeface="Lato" charset="0"/>
                <a:ea typeface="Lato" charset="0"/>
                <a:cs typeface="Lato" charset="0"/>
              </a:rPr>
              <a:t>Senftle</a:t>
            </a:r>
            <a:r>
              <a:rPr lang="en-US" sz="2800" dirty="0">
                <a:latin typeface="Lato" charset="0"/>
                <a:ea typeface="Lato" charset="0"/>
                <a:cs typeface="Lato" charset="0"/>
              </a:rPr>
              <a:t>, R.J. Meyer, M.J. </a:t>
            </a:r>
            <a:r>
              <a:rPr lang="en-US" sz="2800" dirty="0" err="1">
                <a:latin typeface="Lato" charset="0"/>
                <a:ea typeface="Lato" charset="0"/>
                <a:cs typeface="Lato" charset="0"/>
              </a:rPr>
              <a:t>Janik</a:t>
            </a:r>
            <a:r>
              <a:rPr lang="en-US" sz="2800" dirty="0">
                <a:latin typeface="Lato" charset="0"/>
                <a:ea typeface="Lato" charset="0"/>
                <a:cs typeface="Lato" charset="0"/>
              </a:rPr>
              <a:t>, A.C.T. van </a:t>
            </a:r>
            <a:r>
              <a:rPr lang="en-US" sz="2800" dirty="0" err="1">
                <a:latin typeface="Lato" charset="0"/>
                <a:ea typeface="Lato" charset="0"/>
                <a:cs typeface="Lato" charset="0"/>
              </a:rPr>
              <a:t>Duin</a:t>
            </a:r>
            <a:r>
              <a:rPr lang="en-US" sz="2800" dirty="0">
                <a:latin typeface="Lato" charset="0"/>
                <a:ea typeface="Lato" charset="0"/>
                <a:cs typeface="Lato" charset="0"/>
              </a:rPr>
              <a:t>, </a:t>
            </a:r>
            <a:r>
              <a:rPr lang="en-US" sz="2800" i="1" dirty="0">
                <a:latin typeface="Lato" charset="0"/>
                <a:ea typeface="Lato" charset="0"/>
                <a:cs typeface="Lato" charset="0"/>
              </a:rPr>
              <a:t>J. Chem. Phys</a:t>
            </a:r>
            <a:r>
              <a:rPr lang="en-US" sz="2800" dirty="0">
                <a:latin typeface="Lato" charset="0"/>
                <a:ea typeface="Lato" charset="0"/>
                <a:cs typeface="Lato" charset="0"/>
              </a:rPr>
              <a:t>., 139 (2013) 044109</a:t>
            </a:r>
          </a:p>
        </p:txBody>
      </p:sp>
      <p:sp>
        <p:nvSpPr>
          <p:cNvPr id="103" name="Rectangle 102"/>
          <p:cNvSpPr/>
          <p:nvPr/>
        </p:nvSpPr>
        <p:spPr>
          <a:xfrm>
            <a:off x="16820229" y="6175126"/>
            <a:ext cx="5903378" cy="1692771"/>
          </a:xfrm>
          <a:prstGeom prst="rect">
            <a:avLst/>
          </a:prstGeom>
        </p:spPr>
        <p:txBody>
          <a:bodyPr wrap="square">
            <a:spAutoFit/>
          </a:bodyPr>
          <a:lstStyle/>
          <a:p>
            <a:pPr algn="l"/>
            <a:r>
              <a:rPr lang="en-US" sz="5200" dirty="0" smtClean="0">
                <a:solidFill>
                  <a:srgbClr val="002060"/>
                </a:solidFill>
              </a:rPr>
              <a:t>Reactive MD under actual conditions</a:t>
            </a:r>
            <a:endParaRPr lang="en-US" sz="5200" dirty="0">
              <a:solidFill>
                <a:srgbClr val="002060"/>
              </a:solidFill>
            </a:endParaRPr>
          </a:p>
        </p:txBody>
      </p:sp>
    </p:spTree>
    <p:extLst>
      <p:ext uri="{BB962C8B-B14F-4D97-AF65-F5344CB8AC3E}">
        <p14:creationId xmlns:p14="http://schemas.microsoft.com/office/powerpoint/2010/main" val="1771779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t="7008" b="7008"/>
          <a:stretch/>
        </p:blipFill>
        <p:spPr>
          <a:xfrm>
            <a:off x="0" y="2714050"/>
            <a:ext cx="24384000" cy="5004000"/>
          </a:xfrm>
          <a:prstGeom prst="rect">
            <a:avLst/>
          </a:prstGeom>
        </p:spPr>
      </p:pic>
      <p:sp>
        <p:nvSpPr>
          <p:cNvPr id="4" name="Content Placeholder 3"/>
          <p:cNvSpPr txBox="1">
            <a:spLocks/>
          </p:cNvSpPr>
          <p:nvPr/>
        </p:nvSpPr>
        <p:spPr>
          <a:xfrm>
            <a:off x="1657349" y="8175248"/>
            <a:ext cx="5143501" cy="1740274"/>
          </a:xfrm>
          <a:prstGeom prst="rect">
            <a:avLst/>
          </a:prstGeom>
        </p:spPr>
        <p:txBody>
          <a:bodyPr>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en-US" sz="4000" dirty="0" smtClean="0"/>
              <a:t>Latest computational</a:t>
            </a:r>
          </a:p>
          <a:p>
            <a:pPr marL="0" indent="0" hangingPunct="1">
              <a:buNone/>
            </a:pPr>
            <a:r>
              <a:rPr lang="en-US" sz="4000" dirty="0" smtClean="0"/>
              <a:t>chemistry tools</a:t>
            </a:r>
          </a:p>
          <a:p>
            <a:pPr marL="635000" lvl="1" indent="0" hangingPunct="1">
              <a:buNone/>
            </a:pPr>
            <a:endParaRPr lang="en-GB" dirty="0" smtClean="0"/>
          </a:p>
        </p:txBody>
      </p:sp>
      <p:sp>
        <p:nvSpPr>
          <p:cNvPr id="5" name="Content Placeholder 3"/>
          <p:cNvSpPr txBox="1">
            <a:spLocks/>
          </p:cNvSpPr>
          <p:nvPr/>
        </p:nvSpPr>
        <p:spPr>
          <a:xfrm>
            <a:off x="7355546" y="8175248"/>
            <a:ext cx="5988436" cy="1540249"/>
          </a:xfrm>
          <a:prstGeom prst="rect">
            <a:avLst/>
          </a:prstGeom>
        </p:spPr>
        <p:txBody>
          <a:bodyPr>
            <a:no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en-US" sz="4000" dirty="0"/>
              <a:t>S</a:t>
            </a:r>
            <a:r>
              <a:rPr lang="en-US" sz="4000" dirty="0" smtClean="0"/>
              <a:t>et up, run &amp; analyze</a:t>
            </a:r>
          </a:p>
          <a:p>
            <a:pPr marL="0" indent="0" hangingPunct="1">
              <a:buNone/>
            </a:pPr>
            <a:r>
              <a:rPr lang="en-US" sz="4000" dirty="0" smtClean="0"/>
              <a:t>Cross-platform</a:t>
            </a:r>
          </a:p>
          <a:p>
            <a:pPr marL="0" indent="0" hangingPunct="1">
              <a:buNone/>
            </a:pPr>
            <a:r>
              <a:rPr lang="en-US" sz="4000" dirty="0" smtClean="0"/>
              <a:t>All modules</a:t>
            </a:r>
          </a:p>
          <a:p>
            <a:pPr marL="635000" lvl="1" indent="0" hangingPunct="1">
              <a:buNone/>
            </a:pPr>
            <a:endParaRPr lang="en-GB" dirty="0" smtClean="0"/>
          </a:p>
        </p:txBody>
      </p:sp>
      <p:sp>
        <p:nvSpPr>
          <p:cNvPr id="6" name="Content Placeholder 3"/>
          <p:cNvSpPr txBox="1">
            <a:spLocks/>
          </p:cNvSpPr>
          <p:nvPr/>
        </p:nvSpPr>
        <p:spPr>
          <a:xfrm>
            <a:off x="12812828" y="8175248"/>
            <a:ext cx="5212963" cy="1540249"/>
          </a:xfrm>
          <a:prstGeom prst="rect">
            <a:avLst/>
          </a:prstGeom>
        </p:spPr>
        <p:txBody>
          <a:bodyPr>
            <a:no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en-US" sz="4000" dirty="0" smtClean="0"/>
              <a:t>Passionate scientists</a:t>
            </a:r>
          </a:p>
          <a:p>
            <a:pPr marL="0" indent="0" hangingPunct="1">
              <a:buNone/>
            </a:pPr>
            <a:r>
              <a:rPr lang="en-US" sz="4000" dirty="0" smtClean="0"/>
              <a:t>Decades of expertise</a:t>
            </a:r>
          </a:p>
          <a:p>
            <a:pPr marL="635000" lvl="1" indent="0" hangingPunct="1">
              <a:buNone/>
            </a:pPr>
            <a:endParaRPr lang="en-GB" dirty="0" smtClean="0"/>
          </a:p>
        </p:txBody>
      </p:sp>
      <p:sp>
        <p:nvSpPr>
          <p:cNvPr id="7" name="Content Placeholder 3"/>
          <p:cNvSpPr txBox="1">
            <a:spLocks/>
          </p:cNvSpPr>
          <p:nvPr/>
        </p:nvSpPr>
        <p:spPr>
          <a:xfrm>
            <a:off x="18551912" y="8175248"/>
            <a:ext cx="5212963" cy="1540249"/>
          </a:xfrm>
          <a:prstGeom prst="rect">
            <a:avLst/>
          </a:prstGeom>
        </p:spPr>
        <p:txBody>
          <a:bodyPr>
            <a:no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en-US" sz="4000" dirty="0" smtClean="0"/>
              <a:t>Easy install</a:t>
            </a:r>
          </a:p>
          <a:p>
            <a:pPr marL="0" indent="0" hangingPunct="1">
              <a:buNone/>
            </a:pPr>
            <a:r>
              <a:rPr lang="en-US" sz="4000" dirty="0" smtClean="0"/>
              <a:t>Windows, Mac, Linux</a:t>
            </a:r>
            <a:endParaRPr lang="en-GB" dirty="0" smtClean="0"/>
          </a:p>
        </p:txBody>
      </p:sp>
      <p:sp>
        <p:nvSpPr>
          <p:cNvPr id="3" name="Title 2"/>
          <p:cNvSpPr>
            <a:spLocks noGrp="1"/>
          </p:cNvSpPr>
          <p:nvPr>
            <p:ph type="title"/>
          </p:nvPr>
        </p:nvSpPr>
        <p:spPr>
          <a:xfrm>
            <a:off x="0" y="0"/>
            <a:ext cx="24384000" cy="1714500"/>
          </a:xfrm>
        </p:spPr>
        <p:txBody>
          <a:bodyPr>
            <a:noAutofit/>
          </a:bodyPr>
          <a:lstStyle/>
          <a:p>
            <a:r>
              <a:rPr lang="en-US" sz="8800" dirty="0"/>
              <a:t>Making computational chemistry work </a:t>
            </a:r>
            <a:r>
              <a:rPr lang="en-US" sz="8800"/>
              <a:t>for </a:t>
            </a:r>
            <a:r>
              <a:rPr lang="en-US" sz="8800" smtClean="0"/>
              <a:t>you</a:t>
            </a:r>
            <a:endParaRPr lang="en-US" sz="8800" dirty="0"/>
          </a:p>
        </p:txBody>
      </p:sp>
    </p:spTree>
    <p:extLst>
      <p:ext uri="{BB962C8B-B14F-4D97-AF65-F5344CB8AC3E}">
        <p14:creationId xmlns:p14="http://schemas.microsoft.com/office/powerpoint/2010/main" val="9921959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0" y="1"/>
            <a:ext cx="24384000" cy="1771074"/>
          </a:xfrm>
        </p:spPr>
        <p:txBody>
          <a:bodyPr>
            <a:noAutofit/>
          </a:bodyPr>
          <a:lstStyle/>
          <a:p>
            <a:r>
              <a:rPr lang="en-US" sz="8000" b="1" dirty="0" smtClean="0"/>
              <a:t>Teflon coating reduces electrolyte decomposition </a:t>
            </a:r>
            <a:endParaRPr lang="en-US" sz="8000" b="1" dirty="0"/>
          </a:p>
        </p:txBody>
      </p:sp>
      <p:pic>
        <p:nvPicPr>
          <p:cNvPr id="110593" name="Picture 1" descr="C:\Users\goumans\Documents\News items - articles\pictures\Li_SWCNT_Discharge.png"/>
          <p:cNvPicPr>
            <a:picLocks noChangeAspect="1" noChangeArrowheads="1"/>
          </p:cNvPicPr>
          <p:nvPr/>
        </p:nvPicPr>
        <p:blipFill>
          <a:blip r:embed="rId2" cstate="print"/>
          <a:srcRect/>
          <a:stretch>
            <a:fillRect/>
          </a:stretch>
        </p:blipFill>
        <p:spPr bwMode="auto">
          <a:xfrm>
            <a:off x="1406466" y="4042866"/>
            <a:ext cx="12036485" cy="7294017"/>
          </a:xfrm>
          <a:prstGeom prst="rect">
            <a:avLst/>
          </a:prstGeom>
          <a:noFill/>
        </p:spPr>
      </p:pic>
      <p:sp>
        <p:nvSpPr>
          <p:cNvPr id="16" name="Rectangle 15"/>
          <p:cNvSpPr/>
          <p:nvPr/>
        </p:nvSpPr>
        <p:spPr>
          <a:xfrm>
            <a:off x="15916275" y="6558563"/>
            <a:ext cx="7972424" cy="2677656"/>
          </a:xfrm>
          <a:prstGeom prst="rect">
            <a:avLst/>
          </a:prstGeom>
        </p:spPr>
        <p:txBody>
          <a:bodyPr wrap="square">
            <a:spAutoFit/>
          </a:bodyPr>
          <a:lstStyle/>
          <a:p>
            <a:pPr algn="l"/>
            <a:r>
              <a:rPr lang="en-US" sz="2800" dirty="0">
                <a:latin typeface="Lato" charset="0"/>
                <a:ea typeface="Lato" charset="0"/>
                <a:cs typeface="Lato" charset="0"/>
              </a:rPr>
              <a:t>M. M. Islam, V. S. </a:t>
            </a:r>
            <a:r>
              <a:rPr lang="en-US" sz="2800" dirty="0" err="1">
                <a:latin typeface="Lato" charset="0"/>
                <a:ea typeface="Lato" charset="0"/>
                <a:cs typeface="Lato" charset="0"/>
              </a:rPr>
              <a:t>Bryantsev</a:t>
            </a:r>
            <a:r>
              <a:rPr lang="en-US" sz="2800" dirty="0">
                <a:latin typeface="Lato" charset="0"/>
                <a:ea typeface="Lato" charset="0"/>
                <a:cs typeface="Lato" charset="0"/>
              </a:rPr>
              <a:t>, and A. C. T. van </a:t>
            </a:r>
            <a:r>
              <a:rPr lang="en-US" sz="2800" dirty="0" err="1">
                <a:latin typeface="Lato" charset="0"/>
                <a:ea typeface="Lato" charset="0"/>
                <a:cs typeface="Lato" charset="0"/>
              </a:rPr>
              <a:t>Duin</a:t>
            </a:r>
            <a:r>
              <a:rPr lang="en-US" sz="2800" dirty="0">
                <a:latin typeface="Lato" charset="0"/>
                <a:ea typeface="Lato" charset="0"/>
                <a:cs typeface="Lato" charset="0"/>
              </a:rPr>
              <a:t>, </a:t>
            </a:r>
            <a:r>
              <a:rPr lang="en-US" sz="2800" i="1" dirty="0">
                <a:latin typeface="Lato" charset="0"/>
                <a:ea typeface="Lato" charset="0"/>
                <a:cs typeface="Lato" charset="0"/>
              </a:rPr>
              <a:t>ReaxFF Reactive Force Field Simulations on the Influence of Teflon on Electrolyte Decomposition during Li/SWCNT Anode Discharge in Lithium-Sulfur Batteries</a:t>
            </a:r>
            <a:r>
              <a:rPr lang="en-US" sz="2800" dirty="0">
                <a:latin typeface="Lato" charset="0"/>
                <a:ea typeface="Lato" charset="0"/>
                <a:cs typeface="Lato" charset="0"/>
              </a:rPr>
              <a:t>, </a:t>
            </a:r>
            <a:r>
              <a:rPr lang="en-US" sz="2800" dirty="0">
                <a:latin typeface="Lato" charset="0"/>
                <a:ea typeface="Lato" charset="0"/>
                <a:cs typeface="Lato" charset="0"/>
                <a:hlinkClick r:id="rId3"/>
              </a:rPr>
              <a:t>J. </a:t>
            </a:r>
            <a:r>
              <a:rPr lang="en-US" sz="2800" dirty="0" err="1">
                <a:latin typeface="Lato" charset="0"/>
                <a:ea typeface="Lato" charset="0"/>
                <a:cs typeface="Lato" charset="0"/>
                <a:hlinkClick r:id="rId3"/>
              </a:rPr>
              <a:t>Electrochem</a:t>
            </a:r>
            <a:r>
              <a:rPr lang="en-US" sz="2800" dirty="0">
                <a:latin typeface="Lato" charset="0"/>
                <a:ea typeface="Lato" charset="0"/>
                <a:cs typeface="Lato" charset="0"/>
                <a:hlinkClick r:id="rId3"/>
              </a:rPr>
              <a:t>. Soc. </a:t>
            </a:r>
            <a:r>
              <a:rPr lang="en-US" sz="2800" b="1" dirty="0">
                <a:latin typeface="Lato" charset="0"/>
                <a:ea typeface="Lato" charset="0"/>
                <a:cs typeface="Lato" charset="0"/>
                <a:hlinkClick r:id="rId3"/>
              </a:rPr>
              <a:t>161</a:t>
            </a:r>
            <a:r>
              <a:rPr lang="en-US" sz="2800" dirty="0">
                <a:latin typeface="Lato" charset="0"/>
                <a:ea typeface="Lato" charset="0"/>
                <a:cs typeface="Lato" charset="0"/>
                <a:hlinkClick r:id="rId3"/>
              </a:rPr>
              <a:t>, E3009-E3014 (2014). </a:t>
            </a:r>
            <a:endParaRPr lang="en-US" sz="2800" dirty="0">
              <a:latin typeface="Lato" charset="0"/>
              <a:ea typeface="Lato" charset="0"/>
              <a:cs typeface="Lato" charset="0"/>
            </a:endParaRPr>
          </a:p>
        </p:txBody>
      </p:sp>
      <p:sp>
        <p:nvSpPr>
          <p:cNvPr id="17" name="Rectangle 16"/>
          <p:cNvSpPr/>
          <p:nvPr/>
        </p:nvSpPr>
        <p:spPr>
          <a:xfrm>
            <a:off x="15808323" y="3601828"/>
            <a:ext cx="8080376" cy="2800767"/>
          </a:xfrm>
          <a:prstGeom prst="rect">
            <a:avLst/>
          </a:prstGeom>
        </p:spPr>
        <p:txBody>
          <a:bodyPr wrap="square">
            <a:spAutoFit/>
          </a:bodyPr>
          <a:lstStyle/>
          <a:p>
            <a:pPr algn="l"/>
            <a:r>
              <a:rPr lang="en-US" sz="4400" dirty="0">
                <a:solidFill>
                  <a:srgbClr val="FF941E"/>
                </a:solidFill>
                <a:latin typeface="Lato" charset="0"/>
                <a:ea typeface="Lato" charset="0"/>
                <a:cs typeface="Lato" charset="0"/>
              </a:rPr>
              <a:t>Teflon</a:t>
            </a:r>
            <a:r>
              <a:rPr lang="en-US" sz="4400" dirty="0" smtClean="0">
                <a:latin typeface="Lato" charset="0"/>
                <a:ea typeface="Lato" charset="0"/>
                <a:cs typeface="Lato" charset="0"/>
              </a:rPr>
              <a:t> </a:t>
            </a:r>
            <a:r>
              <a:rPr lang="en-US" sz="4400" dirty="0">
                <a:latin typeface="Lato" charset="0"/>
                <a:ea typeface="Lato" charset="0"/>
                <a:cs typeface="Lato" charset="0"/>
              </a:rPr>
              <a:t>coating acts as </a:t>
            </a:r>
            <a:r>
              <a:rPr lang="en-US" sz="4400" dirty="0" smtClean="0">
                <a:latin typeface="Lato" charset="0"/>
                <a:ea typeface="Lato" charset="0"/>
                <a:cs typeface="Lato" charset="0"/>
              </a:rPr>
              <a:t>buffer for Li-S batteries, </a:t>
            </a:r>
            <a:r>
              <a:rPr lang="en-US" sz="4400" dirty="0">
                <a:latin typeface="Lato" charset="0"/>
                <a:ea typeface="Lato" charset="0"/>
                <a:cs typeface="Lato" charset="0"/>
              </a:rPr>
              <a:t>reducing thermal electrolyte decomposition</a:t>
            </a:r>
          </a:p>
          <a:p>
            <a:pPr algn="l"/>
            <a:r>
              <a:rPr lang="en-US" sz="4400" dirty="0">
                <a:latin typeface="Lato" charset="0"/>
                <a:ea typeface="Lato" charset="0"/>
                <a:cs typeface="Lato" charset="0"/>
              </a:rPr>
              <a:t> </a:t>
            </a:r>
          </a:p>
        </p:txBody>
      </p:sp>
      <p:sp>
        <p:nvSpPr>
          <p:cNvPr id="18" name="Rectangle 17"/>
          <p:cNvSpPr/>
          <p:nvPr/>
        </p:nvSpPr>
        <p:spPr>
          <a:xfrm>
            <a:off x="1000125" y="2291685"/>
            <a:ext cx="14030325" cy="1569660"/>
          </a:xfrm>
          <a:prstGeom prst="rect">
            <a:avLst/>
          </a:prstGeom>
        </p:spPr>
        <p:txBody>
          <a:bodyPr wrap="square">
            <a:spAutoFit/>
          </a:bodyPr>
          <a:lstStyle/>
          <a:p>
            <a:pPr algn="l"/>
            <a:r>
              <a:rPr lang="en-US" sz="4800" dirty="0">
                <a:latin typeface="Lato" charset="0"/>
                <a:ea typeface="Lato" charset="0"/>
                <a:cs typeface="Lato" charset="0"/>
              </a:rPr>
              <a:t>Temperature </a:t>
            </a:r>
            <a:r>
              <a:rPr lang="en-US" sz="4800" dirty="0" smtClean="0">
                <a:latin typeface="Lato" charset="0"/>
                <a:ea typeface="Lato" charset="0"/>
                <a:cs typeface="Lato" charset="0"/>
              </a:rPr>
              <a:t>profiles </a:t>
            </a:r>
            <a:r>
              <a:rPr lang="en-US" sz="4800" dirty="0">
                <a:latin typeface="Lato" charset="0"/>
                <a:ea typeface="Lato" charset="0"/>
                <a:cs typeface="Lato" charset="0"/>
              </a:rPr>
              <a:t>at </a:t>
            </a:r>
            <a:r>
              <a:rPr lang="en-US" sz="4800" dirty="0" smtClean="0">
                <a:latin typeface="Lato" charset="0"/>
                <a:ea typeface="Lato" charset="0"/>
                <a:cs typeface="Lato" charset="0"/>
              </a:rPr>
              <a:t>10ps after discharge </a:t>
            </a:r>
            <a:r>
              <a:rPr lang="en-US" sz="4800" dirty="0">
                <a:latin typeface="Lato" charset="0"/>
                <a:ea typeface="Lato" charset="0"/>
                <a:cs typeface="Lato" charset="0"/>
              </a:rPr>
              <a:t>from </a:t>
            </a:r>
            <a:r>
              <a:rPr lang="en-US" sz="4800" smtClean="0">
                <a:latin typeface="Lato" charset="0"/>
                <a:ea typeface="Lato" charset="0"/>
                <a:cs typeface="Lato" charset="0"/>
              </a:rPr>
              <a:t>Li-SWCNT electrode (blue </a:t>
            </a:r>
            <a:r>
              <a:rPr lang="en-US" sz="4800" dirty="0">
                <a:latin typeface="Lato" charset="0"/>
                <a:ea typeface="Lato" charset="0"/>
                <a:cs typeface="Lato" charset="0"/>
              </a:rPr>
              <a:t>60 K, red &gt;1000 K</a:t>
            </a:r>
            <a:r>
              <a:rPr lang="en-US" sz="4800" dirty="0" smtClean="0">
                <a:latin typeface="Lato" charset="0"/>
                <a:ea typeface="Lato" charset="0"/>
                <a:cs typeface="Lato" charset="0"/>
              </a:rPr>
              <a:t>)</a:t>
            </a:r>
            <a:endParaRPr lang="en-US" sz="4800" dirty="0">
              <a:latin typeface="Lato" charset="0"/>
              <a:ea typeface="Lato" charset="0"/>
              <a:cs typeface="Lato" charset="0"/>
            </a:endParaRPr>
          </a:p>
        </p:txBody>
      </p:sp>
      <p:sp>
        <p:nvSpPr>
          <p:cNvPr id="2" name="Rectangle 1"/>
          <p:cNvSpPr/>
          <p:nvPr/>
        </p:nvSpPr>
        <p:spPr>
          <a:xfrm>
            <a:off x="2114549" y="11699925"/>
            <a:ext cx="2178802" cy="923330"/>
          </a:xfrm>
          <a:prstGeom prst="rect">
            <a:avLst/>
          </a:prstGeom>
        </p:spPr>
        <p:txBody>
          <a:bodyPr wrap="none">
            <a:spAutoFit/>
          </a:bodyPr>
          <a:lstStyle/>
          <a:p>
            <a:r>
              <a:rPr lang="en-US" sz="5400" b="1" dirty="0">
                <a:solidFill>
                  <a:srgbClr val="FF941E"/>
                </a:solidFill>
                <a:latin typeface="Lato" charset="0"/>
                <a:ea typeface="Lato" charset="0"/>
                <a:cs typeface="Lato" charset="0"/>
              </a:rPr>
              <a:t>Teflon</a:t>
            </a:r>
            <a:endParaRPr lang="en-US" b="1" dirty="0"/>
          </a:p>
        </p:txBody>
      </p:sp>
      <p:cxnSp>
        <p:nvCxnSpPr>
          <p:cNvPr id="4" name="Straight Arrow Connector 3"/>
          <p:cNvCxnSpPr/>
          <p:nvPr/>
        </p:nvCxnSpPr>
        <p:spPr>
          <a:xfrm flipV="1">
            <a:off x="3371850" y="10851108"/>
            <a:ext cx="0" cy="913773"/>
          </a:xfrm>
          <a:prstGeom prst="straightConnector1">
            <a:avLst/>
          </a:prstGeom>
          <a:noFill/>
          <a:ln w="104775" cap="flat">
            <a:solidFill>
              <a:srgbClr val="FF941E"/>
            </a:solidFill>
            <a:prstDash val="solid"/>
            <a:miter lim="400000"/>
            <a:tailEnd type="triangle" w="lg" len="me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866395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914650" y="5809050"/>
            <a:ext cx="2331087" cy="830997"/>
          </a:xfrm>
          <a:prstGeom prst="rect">
            <a:avLst/>
          </a:prstGeom>
          <a:noFill/>
          <a:ln>
            <a:solidFill>
              <a:schemeClr val="accent1">
                <a:alpha val="30000"/>
              </a:schemeClr>
            </a:solidFill>
          </a:ln>
        </p:spPr>
        <p:txBody>
          <a:bodyPr wrap="none" rtlCol="0">
            <a:spAutoFit/>
          </a:bodyPr>
          <a:lstStyle/>
          <a:p>
            <a:r>
              <a:rPr lang="en-US" sz="4800" i="1" dirty="0" smtClean="0">
                <a:solidFill>
                  <a:prstClr val="black"/>
                </a:solidFill>
                <a:latin typeface="Lato" charset="0"/>
                <a:ea typeface="Lato" charset="0"/>
                <a:cs typeface="Lato" charset="0"/>
              </a:rPr>
              <a:t>~ 450ps</a:t>
            </a:r>
            <a:endParaRPr lang="en-US" sz="4800" i="1" dirty="0">
              <a:solidFill>
                <a:prstClr val="black"/>
              </a:solidFill>
              <a:latin typeface="Lato" charset="0"/>
              <a:ea typeface="Lato" charset="0"/>
              <a:cs typeface="Lato"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5846" t="14349" r="36392" b="32873"/>
          <a:stretch/>
        </p:blipFill>
        <p:spPr>
          <a:xfrm rot="5400000">
            <a:off x="17364992" y="-200935"/>
            <a:ext cx="4099452" cy="798376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3276" t="6566" r="32838" b="30814"/>
          <a:stretch/>
        </p:blipFill>
        <p:spPr>
          <a:xfrm rot="5400000">
            <a:off x="2282553" y="-299169"/>
            <a:ext cx="4096428" cy="7956645"/>
          </a:xfrm>
          <a:prstGeom prst="rect">
            <a:avLst/>
          </a:prstGeom>
        </p:spPr>
      </p:pic>
      <p:sp>
        <p:nvSpPr>
          <p:cNvPr id="7" name="Right Arrow 6"/>
          <p:cNvSpPr/>
          <p:nvPr/>
        </p:nvSpPr>
        <p:spPr>
          <a:xfrm>
            <a:off x="10833974" y="4246030"/>
            <a:ext cx="2729020" cy="369535"/>
          </a:xfrm>
          <a:prstGeom prst="rightArrow">
            <a:avLst/>
          </a:prstGeom>
          <a:solidFill>
            <a:srgbClr val="FF941E"/>
          </a:solidFill>
          <a:ln w="63500">
            <a:solidFill>
              <a:srgbClr val="FF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prstClr val="white"/>
              </a:solidFill>
              <a:latin typeface="Lato" charset="0"/>
              <a:ea typeface="Lato" charset="0"/>
              <a:cs typeface="Lato" charset="0"/>
            </a:endParaRPr>
          </a:p>
        </p:txBody>
      </p:sp>
      <p:sp>
        <p:nvSpPr>
          <p:cNvPr id="8" name="TextBox 7"/>
          <p:cNvSpPr txBox="1"/>
          <p:nvPr/>
        </p:nvSpPr>
        <p:spPr>
          <a:xfrm>
            <a:off x="10556218" y="4615565"/>
            <a:ext cx="3284531" cy="830997"/>
          </a:xfrm>
          <a:prstGeom prst="rect">
            <a:avLst/>
          </a:prstGeom>
          <a:noFill/>
        </p:spPr>
        <p:txBody>
          <a:bodyPr wrap="square" rtlCol="0">
            <a:spAutoFit/>
          </a:bodyPr>
          <a:lstStyle/>
          <a:p>
            <a:pPr algn="ctr"/>
            <a:r>
              <a:rPr lang="en-US" sz="4800" dirty="0" smtClean="0">
                <a:solidFill>
                  <a:prstClr val="black"/>
                </a:solidFill>
                <a:latin typeface="Lato" charset="0"/>
                <a:ea typeface="Lato" charset="0"/>
                <a:cs typeface="Lato" charset="0"/>
              </a:rPr>
              <a:t>NVT, 300K</a:t>
            </a:r>
            <a:endParaRPr lang="en-US" sz="4800" dirty="0">
              <a:solidFill>
                <a:prstClr val="black"/>
              </a:solidFill>
              <a:latin typeface="Lato" charset="0"/>
              <a:ea typeface="Lato" charset="0"/>
              <a:cs typeface="Lato" charset="0"/>
            </a:endParaRPr>
          </a:p>
        </p:txBody>
      </p:sp>
      <p:sp>
        <p:nvSpPr>
          <p:cNvPr id="9" name="TextBox 8"/>
          <p:cNvSpPr txBox="1"/>
          <p:nvPr/>
        </p:nvSpPr>
        <p:spPr>
          <a:xfrm>
            <a:off x="18688799" y="5898543"/>
            <a:ext cx="1617751" cy="830997"/>
          </a:xfrm>
          <a:prstGeom prst="rect">
            <a:avLst/>
          </a:prstGeom>
          <a:noFill/>
          <a:ln>
            <a:solidFill>
              <a:schemeClr val="accent1">
                <a:alpha val="30000"/>
              </a:schemeClr>
            </a:solidFill>
          </a:ln>
        </p:spPr>
        <p:txBody>
          <a:bodyPr wrap="none" rtlCol="0">
            <a:spAutoFit/>
          </a:bodyPr>
          <a:lstStyle/>
          <a:p>
            <a:r>
              <a:rPr lang="en-US" sz="4800" i="1" smtClean="0">
                <a:solidFill>
                  <a:prstClr val="black"/>
                </a:solidFill>
                <a:latin typeface="Lato" charset="0"/>
                <a:ea typeface="Lato" charset="0"/>
                <a:cs typeface="Lato" charset="0"/>
              </a:rPr>
              <a:t>~ </a:t>
            </a:r>
            <a:r>
              <a:rPr lang="en-US" sz="4800" i="1" dirty="0" smtClean="0">
                <a:solidFill>
                  <a:prstClr val="black"/>
                </a:solidFill>
                <a:latin typeface="Lato" charset="0"/>
                <a:ea typeface="Lato" charset="0"/>
                <a:cs typeface="Lato" charset="0"/>
              </a:rPr>
              <a:t>1ns</a:t>
            </a:r>
            <a:endParaRPr lang="en-US" sz="4800" i="1" dirty="0">
              <a:solidFill>
                <a:prstClr val="black"/>
              </a:solidFill>
              <a:latin typeface="Lato" charset="0"/>
              <a:ea typeface="Lato" charset="0"/>
              <a:cs typeface="Lato" charset="0"/>
            </a:endParaRPr>
          </a:p>
        </p:txBody>
      </p:sp>
      <p:sp>
        <p:nvSpPr>
          <p:cNvPr id="11" name="Right Arrow 10"/>
          <p:cNvSpPr/>
          <p:nvPr/>
        </p:nvSpPr>
        <p:spPr>
          <a:xfrm>
            <a:off x="4319947" y="2846101"/>
            <a:ext cx="568175" cy="14828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Lato" charset="0"/>
              <a:ea typeface="Lato" charset="0"/>
              <a:cs typeface="Lato" charset="0"/>
            </a:endParaRPr>
          </a:p>
        </p:txBody>
      </p:sp>
      <p:sp>
        <p:nvSpPr>
          <p:cNvPr id="12" name="TextBox 11"/>
          <p:cNvSpPr txBox="1"/>
          <p:nvPr/>
        </p:nvSpPr>
        <p:spPr>
          <a:xfrm>
            <a:off x="4241838" y="3097694"/>
            <a:ext cx="722484" cy="1815882"/>
          </a:xfrm>
          <a:prstGeom prst="rect">
            <a:avLst/>
          </a:prstGeom>
          <a:noFill/>
        </p:spPr>
        <p:txBody>
          <a:bodyPr wrap="square" rtlCol="0">
            <a:spAutoFit/>
          </a:bodyPr>
          <a:lstStyle/>
          <a:p>
            <a:pPr algn="ctr"/>
            <a:r>
              <a:rPr lang="en-US" sz="2800" dirty="0" smtClean="0">
                <a:solidFill>
                  <a:prstClr val="black"/>
                </a:solidFill>
                <a:latin typeface="Lato" charset="0"/>
                <a:ea typeface="Lato" charset="0"/>
                <a:cs typeface="Lato" charset="0"/>
              </a:rPr>
              <a:t>NVT, 300K</a:t>
            </a:r>
            <a:endParaRPr lang="en-US" sz="2800" dirty="0">
              <a:solidFill>
                <a:prstClr val="black"/>
              </a:solidFill>
              <a:latin typeface="Lato" charset="0"/>
              <a:ea typeface="Lato" charset="0"/>
              <a:cs typeface="Lato" charset="0"/>
            </a:endParaRPr>
          </a:p>
        </p:txBody>
      </p:sp>
      <p:pic>
        <p:nvPicPr>
          <p:cNvPr id="15" name="Picture 14"/>
          <p:cNvPicPr>
            <a:picLocks/>
          </p:cNvPicPr>
          <p:nvPr/>
        </p:nvPicPr>
        <p:blipFill rotWithShape="1">
          <a:blip r:embed="rId4">
            <a:extLst>
              <a:ext uri="{28A0092B-C50C-407E-A947-70E740481C1C}">
                <a14:useLocalDpi xmlns:a14="http://schemas.microsoft.com/office/drawing/2010/main" val="0"/>
              </a:ext>
            </a:extLst>
          </a:blip>
          <a:srcRect l="33060" t="5104" r="31121" b="31285"/>
          <a:stretch/>
        </p:blipFill>
        <p:spPr>
          <a:xfrm rot="5400000">
            <a:off x="2307775" y="5052830"/>
            <a:ext cx="4233732" cy="7768898"/>
          </a:xfrm>
          <a:prstGeom prst="rect">
            <a:avLst/>
          </a:prstGeom>
        </p:spPr>
      </p:pic>
      <p:sp>
        <p:nvSpPr>
          <p:cNvPr id="17" name="Flowchart: Process 1"/>
          <p:cNvSpPr/>
          <p:nvPr/>
        </p:nvSpPr>
        <p:spPr>
          <a:xfrm>
            <a:off x="2428876" y="6820413"/>
            <a:ext cx="485774" cy="4233732"/>
          </a:xfrm>
          <a:prstGeom prst="flowChartProcess">
            <a:avLst/>
          </a:prstGeom>
          <a:solidFill>
            <a:schemeClr val="bg2">
              <a:lumMod val="50000"/>
              <a:alpha val="68000"/>
            </a:schemeClr>
          </a:solidFill>
          <a:ln>
            <a:solidFill>
              <a:srgbClr val="FF00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Lato" charset="0"/>
                <a:ea typeface="Lato" charset="0"/>
                <a:cs typeface="Lato" charset="0"/>
              </a:rPr>
              <a:t>TEFLON</a:t>
            </a:r>
            <a:endParaRPr lang="en-US" sz="3600" dirty="0">
              <a:latin typeface="Lato" charset="0"/>
              <a:ea typeface="Lato" charset="0"/>
              <a:cs typeface="Lato" charset="0"/>
            </a:endParaRPr>
          </a:p>
        </p:txBody>
      </p:sp>
      <p:pic>
        <p:nvPicPr>
          <p:cNvPr id="21" name="Picture 20"/>
          <p:cNvPicPr>
            <a:picLocks/>
          </p:cNvPicPr>
          <p:nvPr/>
        </p:nvPicPr>
        <p:blipFill rotWithShape="1">
          <a:blip r:embed="rId5">
            <a:extLst>
              <a:ext uri="{28A0092B-C50C-407E-A947-70E740481C1C}">
                <a14:useLocalDpi xmlns:a14="http://schemas.microsoft.com/office/drawing/2010/main" val="0"/>
              </a:ext>
            </a:extLst>
          </a:blip>
          <a:srcRect l="33557" t="3788" r="31017" b="33275"/>
          <a:stretch/>
        </p:blipFill>
        <p:spPr>
          <a:xfrm rot="5400000">
            <a:off x="17388739" y="5059452"/>
            <a:ext cx="4217873" cy="7739796"/>
          </a:xfrm>
          <a:prstGeom prst="rect">
            <a:avLst/>
          </a:prstGeom>
        </p:spPr>
      </p:pic>
      <p:sp>
        <p:nvSpPr>
          <p:cNvPr id="23" name="TextBox 22"/>
          <p:cNvSpPr txBox="1"/>
          <p:nvPr/>
        </p:nvSpPr>
        <p:spPr>
          <a:xfrm>
            <a:off x="8853717" y="2153603"/>
            <a:ext cx="5954230" cy="1569660"/>
          </a:xfrm>
          <a:prstGeom prst="rect">
            <a:avLst/>
          </a:prstGeom>
          <a:noFill/>
        </p:spPr>
        <p:txBody>
          <a:bodyPr wrap="square" rtlCol="0">
            <a:spAutoFit/>
          </a:bodyPr>
          <a:lstStyle/>
          <a:p>
            <a:r>
              <a:rPr lang="en-US" sz="3200" dirty="0" smtClean="0">
                <a:solidFill>
                  <a:schemeClr val="tx1">
                    <a:lumMod val="50000"/>
                    <a:lumOff val="50000"/>
                  </a:schemeClr>
                </a:solidFill>
                <a:latin typeface="Lato" charset="0"/>
                <a:ea typeface="Lato" charset="0"/>
                <a:cs typeface="Lato" charset="0"/>
              </a:rPr>
              <a:t>Green indicates Li-trajectory; C: gray, S: yellow, F</a:t>
            </a:r>
            <a:r>
              <a:rPr lang="en-US" sz="3200" dirty="0">
                <a:solidFill>
                  <a:schemeClr val="tx1">
                    <a:lumMod val="50000"/>
                    <a:lumOff val="50000"/>
                  </a:schemeClr>
                </a:solidFill>
                <a:latin typeface="Lato" charset="0"/>
                <a:ea typeface="Lato" charset="0"/>
                <a:cs typeface="Lato" charset="0"/>
              </a:rPr>
              <a:t>:</a:t>
            </a:r>
            <a:r>
              <a:rPr lang="en-US" sz="3200" dirty="0" smtClean="0">
                <a:solidFill>
                  <a:schemeClr val="tx1">
                    <a:lumMod val="50000"/>
                    <a:lumOff val="50000"/>
                  </a:schemeClr>
                </a:solidFill>
                <a:latin typeface="Lato" charset="0"/>
                <a:ea typeface="Lato" charset="0"/>
                <a:cs typeface="Lato" charset="0"/>
              </a:rPr>
              <a:t> brown, O and H are omitted for simplicity</a:t>
            </a:r>
            <a:endParaRPr lang="en-US" sz="3200" dirty="0">
              <a:solidFill>
                <a:schemeClr val="tx1">
                  <a:lumMod val="50000"/>
                  <a:lumOff val="50000"/>
                </a:schemeClr>
              </a:solidFill>
              <a:latin typeface="Lato" charset="0"/>
              <a:ea typeface="Lato" charset="0"/>
              <a:cs typeface="Lato" charset="0"/>
            </a:endParaRPr>
          </a:p>
        </p:txBody>
      </p:sp>
      <p:sp>
        <p:nvSpPr>
          <p:cNvPr id="38" name="Flowchart: Process 1"/>
          <p:cNvSpPr/>
          <p:nvPr/>
        </p:nvSpPr>
        <p:spPr>
          <a:xfrm>
            <a:off x="17716501" y="6820413"/>
            <a:ext cx="600074" cy="4233732"/>
          </a:xfrm>
          <a:prstGeom prst="flowChartProcess">
            <a:avLst/>
          </a:prstGeom>
          <a:solidFill>
            <a:schemeClr val="bg2">
              <a:lumMod val="50000"/>
              <a:alpha val="68000"/>
            </a:schemeClr>
          </a:solidFill>
          <a:ln>
            <a:solidFill>
              <a:srgbClr val="FF00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Lato" charset="0"/>
                <a:ea typeface="Lato" charset="0"/>
                <a:cs typeface="Lato" charset="0"/>
              </a:rPr>
              <a:t>TEFLON</a:t>
            </a:r>
            <a:endParaRPr lang="en-US" sz="3600" dirty="0">
              <a:latin typeface="Lato" charset="0"/>
              <a:ea typeface="Lato" charset="0"/>
              <a:cs typeface="Lato" charset="0"/>
            </a:endParaRPr>
          </a:p>
        </p:txBody>
      </p:sp>
      <p:sp>
        <p:nvSpPr>
          <p:cNvPr id="39" name="Rectangle 38"/>
          <p:cNvSpPr/>
          <p:nvPr/>
        </p:nvSpPr>
        <p:spPr>
          <a:xfrm>
            <a:off x="8279988" y="6638668"/>
            <a:ext cx="7347788" cy="4708981"/>
          </a:xfrm>
          <a:prstGeom prst="rect">
            <a:avLst/>
          </a:prstGeom>
        </p:spPr>
        <p:txBody>
          <a:bodyPr wrap="square">
            <a:spAutoFit/>
          </a:bodyPr>
          <a:lstStyle/>
          <a:p>
            <a:r>
              <a:rPr lang="en-US" smtClean="0">
                <a:solidFill>
                  <a:prstClr val="black"/>
                </a:solidFill>
                <a:latin typeface="Arial" panose="020B0604020202020204" pitchFamily="34" charset="0"/>
                <a:cs typeface="Arial" panose="020B0604020202020204" pitchFamily="34" charset="0"/>
              </a:rPr>
              <a:t>Teflon </a:t>
            </a:r>
            <a:r>
              <a:rPr lang="en-US" dirty="0" smtClean="0">
                <a:solidFill>
                  <a:prstClr val="black"/>
                </a:solidFill>
                <a:latin typeface="Arial" panose="020B0604020202020204" pitchFamily="34" charset="0"/>
                <a:cs typeface="Arial" panose="020B0604020202020204" pitchFamily="34" charset="0"/>
              </a:rPr>
              <a:t>layer on </a:t>
            </a:r>
            <a:r>
              <a:rPr lang="en-US" dirty="0">
                <a:solidFill>
                  <a:prstClr val="black"/>
                </a:solidFill>
                <a:latin typeface="Arial" panose="020B0604020202020204" pitchFamily="34" charset="0"/>
                <a:cs typeface="Arial" panose="020B0604020202020204" pitchFamily="34" charset="0"/>
              </a:rPr>
              <a:t>anode-electrolyte interface significantly reduces lithium reactivity and diffusion through the electrolyte phase</a:t>
            </a:r>
            <a:endParaRPr lang="en-US" dirty="0"/>
          </a:p>
        </p:txBody>
      </p:sp>
      <p:sp>
        <p:nvSpPr>
          <p:cNvPr id="18" name="Rectangle 17"/>
          <p:cNvSpPr/>
          <p:nvPr/>
        </p:nvSpPr>
        <p:spPr>
          <a:xfrm>
            <a:off x="971549" y="11685489"/>
            <a:ext cx="21459825" cy="523220"/>
          </a:xfrm>
          <a:prstGeom prst="rect">
            <a:avLst/>
          </a:prstGeom>
        </p:spPr>
        <p:txBody>
          <a:bodyPr wrap="square">
            <a:spAutoFit/>
          </a:bodyPr>
          <a:lstStyle/>
          <a:p>
            <a:r>
              <a:rPr lang="en-US" sz="2800" smtClean="0">
                <a:latin typeface="Lato" charset="0"/>
                <a:ea typeface="Lato" charset="0"/>
                <a:cs typeface="Lato" charset="0"/>
                <a:hlinkClick r:id="rId6"/>
              </a:rPr>
              <a:t>J</a:t>
            </a:r>
            <a:r>
              <a:rPr lang="en-US" sz="2800" dirty="0">
                <a:latin typeface="Lato" charset="0"/>
                <a:ea typeface="Lato" charset="0"/>
                <a:cs typeface="Lato" charset="0"/>
                <a:hlinkClick r:id="rId6"/>
              </a:rPr>
              <a:t>. </a:t>
            </a:r>
            <a:r>
              <a:rPr lang="en-US" sz="2800" dirty="0" err="1">
                <a:latin typeface="Lato" charset="0"/>
                <a:ea typeface="Lato" charset="0"/>
                <a:cs typeface="Lato" charset="0"/>
                <a:hlinkClick r:id="rId6"/>
              </a:rPr>
              <a:t>Electrochem</a:t>
            </a:r>
            <a:r>
              <a:rPr lang="en-US" sz="2800" dirty="0">
                <a:latin typeface="Lato" charset="0"/>
                <a:ea typeface="Lato" charset="0"/>
                <a:cs typeface="Lato" charset="0"/>
                <a:hlinkClick r:id="rId6"/>
              </a:rPr>
              <a:t>. Soc. </a:t>
            </a:r>
            <a:r>
              <a:rPr lang="en-US" sz="2800" b="1" dirty="0">
                <a:latin typeface="Lato" charset="0"/>
                <a:ea typeface="Lato" charset="0"/>
                <a:cs typeface="Lato" charset="0"/>
                <a:hlinkClick r:id="rId6"/>
              </a:rPr>
              <a:t>161</a:t>
            </a:r>
            <a:r>
              <a:rPr lang="en-US" sz="2800" dirty="0">
                <a:latin typeface="Lato" charset="0"/>
                <a:ea typeface="Lato" charset="0"/>
                <a:cs typeface="Lato" charset="0"/>
                <a:hlinkClick r:id="rId6"/>
              </a:rPr>
              <a:t>, E3009-E3014 (2014). </a:t>
            </a:r>
            <a:endParaRPr lang="en-US" sz="2800" dirty="0">
              <a:latin typeface="Lato" charset="0"/>
              <a:ea typeface="Lato" charset="0"/>
              <a:cs typeface="Lato" charset="0"/>
            </a:endParaRPr>
          </a:p>
        </p:txBody>
      </p:sp>
      <p:sp>
        <p:nvSpPr>
          <p:cNvPr id="19" name="Title 13"/>
          <p:cNvSpPr>
            <a:spLocks noGrp="1"/>
          </p:cNvSpPr>
          <p:nvPr>
            <p:ph type="title"/>
          </p:nvPr>
        </p:nvSpPr>
        <p:spPr>
          <a:xfrm>
            <a:off x="0" y="1"/>
            <a:ext cx="24384000" cy="1630938"/>
          </a:xfrm>
        </p:spPr>
        <p:txBody>
          <a:bodyPr>
            <a:noAutofit/>
          </a:bodyPr>
          <a:lstStyle/>
          <a:p>
            <a:r>
              <a:rPr lang="en-US" sz="8000" b="1" dirty="0" smtClean="0"/>
              <a:t>Li trajectories during discharge </a:t>
            </a:r>
            <a:endParaRPr lang="en-US" sz="8000" b="1" dirty="0"/>
          </a:p>
        </p:txBody>
      </p:sp>
    </p:spTree>
    <p:extLst>
      <p:ext uri="{BB962C8B-B14F-4D97-AF65-F5344CB8AC3E}">
        <p14:creationId xmlns:p14="http://schemas.microsoft.com/office/powerpoint/2010/main" val="137044475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13"/>
          <p:cNvSpPr>
            <a:spLocks noGrp="1"/>
          </p:cNvSpPr>
          <p:nvPr>
            <p:ph type="title"/>
          </p:nvPr>
        </p:nvSpPr>
        <p:spPr>
          <a:xfrm>
            <a:off x="0" y="1"/>
            <a:ext cx="24384000" cy="1630938"/>
          </a:xfrm>
        </p:spPr>
        <p:txBody>
          <a:bodyPr>
            <a:noAutofit/>
          </a:bodyPr>
          <a:lstStyle/>
          <a:p>
            <a:r>
              <a:rPr lang="en-US" sz="9600" dirty="0"/>
              <a:t>D</a:t>
            </a:r>
            <a:r>
              <a:rPr lang="en-US" sz="9600" dirty="0" smtClean="0"/>
              <a:t>ischarge </a:t>
            </a:r>
            <a:r>
              <a:rPr lang="en-US" sz="9600" dirty="0"/>
              <a:t>process </a:t>
            </a:r>
            <a:r>
              <a:rPr lang="en-US" sz="9600" dirty="0" smtClean="0"/>
              <a:t>Li-S </a:t>
            </a:r>
            <a:r>
              <a:rPr lang="en-US" sz="9600" dirty="0"/>
              <a:t>batteries</a:t>
            </a:r>
            <a:endParaRPr lang="en-US" sz="8000" b="1" dirty="0"/>
          </a:p>
        </p:txBody>
      </p:sp>
      <p:pic>
        <p:nvPicPr>
          <p:cNvPr id="2" name="Picture 1"/>
          <p:cNvPicPr>
            <a:picLocks noChangeAspect="1"/>
          </p:cNvPicPr>
          <p:nvPr/>
        </p:nvPicPr>
        <p:blipFill rotWithShape="1">
          <a:blip r:embed="rId2"/>
          <a:srcRect l="52630" r="845"/>
          <a:stretch/>
        </p:blipFill>
        <p:spPr>
          <a:xfrm>
            <a:off x="12973050" y="2143124"/>
            <a:ext cx="9590852" cy="8712357"/>
          </a:xfrm>
          <a:prstGeom prst="rect">
            <a:avLst/>
          </a:prstGeom>
        </p:spPr>
      </p:pic>
      <p:sp>
        <p:nvSpPr>
          <p:cNvPr id="3" name="Rectangle 2"/>
          <p:cNvSpPr/>
          <p:nvPr/>
        </p:nvSpPr>
        <p:spPr>
          <a:xfrm>
            <a:off x="633412" y="11091284"/>
            <a:ext cx="23117175" cy="1077218"/>
          </a:xfrm>
          <a:prstGeom prst="rect">
            <a:avLst/>
          </a:prstGeom>
        </p:spPr>
        <p:txBody>
          <a:bodyPr wrap="square">
            <a:spAutoFit/>
          </a:bodyPr>
          <a:lstStyle/>
          <a:p>
            <a:pPr algn="l"/>
            <a:r>
              <a:rPr lang="en-US" sz="3200" dirty="0">
                <a:solidFill>
                  <a:srgbClr val="707070"/>
                </a:solidFill>
                <a:latin typeface="Lato" charset="0"/>
              </a:rPr>
              <a:t>M. M. Islam, A. </a:t>
            </a:r>
            <a:r>
              <a:rPr lang="en-US" sz="3200" dirty="0" err="1">
                <a:solidFill>
                  <a:srgbClr val="707070"/>
                </a:solidFill>
                <a:latin typeface="Lato" charset="0"/>
              </a:rPr>
              <a:t>Ostadhossein</a:t>
            </a:r>
            <a:r>
              <a:rPr lang="en-US" sz="3200" dirty="0">
                <a:solidFill>
                  <a:srgbClr val="707070"/>
                </a:solidFill>
                <a:latin typeface="Lato" charset="0"/>
              </a:rPr>
              <a:t>, O. Borodin, A. T. </a:t>
            </a:r>
            <a:r>
              <a:rPr lang="en-US" sz="3200" dirty="0" err="1">
                <a:solidFill>
                  <a:srgbClr val="707070"/>
                </a:solidFill>
                <a:latin typeface="Lato" charset="0"/>
              </a:rPr>
              <a:t>Yeates</a:t>
            </a:r>
            <a:r>
              <a:rPr lang="en-US" sz="3200" dirty="0">
                <a:solidFill>
                  <a:srgbClr val="707070"/>
                </a:solidFill>
                <a:latin typeface="Lato" charset="0"/>
              </a:rPr>
              <a:t>, W. W. Tipton, R. G. </a:t>
            </a:r>
            <a:r>
              <a:rPr lang="en-US" sz="3200" dirty="0" err="1">
                <a:solidFill>
                  <a:srgbClr val="707070"/>
                </a:solidFill>
                <a:latin typeface="Lato" charset="0"/>
              </a:rPr>
              <a:t>Hennig</a:t>
            </a:r>
            <a:r>
              <a:rPr lang="en-US" sz="3200" dirty="0">
                <a:solidFill>
                  <a:srgbClr val="707070"/>
                </a:solidFill>
                <a:latin typeface="Lato" charset="0"/>
              </a:rPr>
              <a:t>, N. Kumar, and A. C. T. van </a:t>
            </a:r>
            <a:r>
              <a:rPr lang="en-US" sz="3200" dirty="0" err="1">
                <a:solidFill>
                  <a:srgbClr val="707070"/>
                </a:solidFill>
                <a:latin typeface="Lato" charset="0"/>
              </a:rPr>
              <a:t>Duin</a:t>
            </a:r>
            <a:r>
              <a:rPr lang="en-US" sz="3200" dirty="0">
                <a:solidFill>
                  <a:srgbClr val="707070"/>
                </a:solidFill>
                <a:latin typeface="Lato" charset="0"/>
              </a:rPr>
              <a:t>, </a:t>
            </a:r>
            <a:r>
              <a:rPr lang="en-US" sz="3200" i="1" dirty="0" err="1">
                <a:solidFill>
                  <a:srgbClr val="707070"/>
                </a:solidFill>
                <a:latin typeface="Lato" charset="0"/>
              </a:rPr>
              <a:t>ReaxFF</a:t>
            </a:r>
            <a:r>
              <a:rPr lang="en-US" sz="3200" i="1" dirty="0">
                <a:solidFill>
                  <a:srgbClr val="707070"/>
                </a:solidFill>
                <a:latin typeface="Lato" charset="0"/>
              </a:rPr>
              <a:t> molecular dynamics simulations on </a:t>
            </a:r>
            <a:r>
              <a:rPr lang="en-US" sz="3200" i="1" dirty="0" err="1">
                <a:solidFill>
                  <a:srgbClr val="707070"/>
                </a:solidFill>
                <a:latin typeface="Lato" charset="0"/>
              </a:rPr>
              <a:t>lithiated</a:t>
            </a:r>
            <a:r>
              <a:rPr lang="en-US" sz="3200" i="1" dirty="0">
                <a:solidFill>
                  <a:srgbClr val="707070"/>
                </a:solidFill>
                <a:latin typeface="Lato" charset="0"/>
              </a:rPr>
              <a:t> sulfur cathode materials</a:t>
            </a:r>
            <a:r>
              <a:rPr lang="en-US" sz="3200" dirty="0">
                <a:solidFill>
                  <a:srgbClr val="707070"/>
                </a:solidFill>
                <a:latin typeface="Lato" charset="0"/>
              </a:rPr>
              <a:t>, </a:t>
            </a:r>
            <a:r>
              <a:rPr lang="en-US" sz="3200" dirty="0">
                <a:solidFill>
                  <a:srgbClr val="FF931E"/>
                </a:solidFill>
                <a:latin typeface="Lato" charset="0"/>
                <a:hlinkClick r:id="rId3"/>
              </a:rPr>
              <a:t>Phys. Chem. Chem. Phys. </a:t>
            </a:r>
            <a:r>
              <a:rPr lang="en-US" sz="3200" b="1" dirty="0">
                <a:solidFill>
                  <a:srgbClr val="FF931E"/>
                </a:solidFill>
                <a:latin typeface="Lato" charset="0"/>
                <a:hlinkClick r:id="rId3"/>
              </a:rPr>
              <a:t>17</a:t>
            </a:r>
            <a:r>
              <a:rPr lang="en-US" sz="3200" dirty="0">
                <a:solidFill>
                  <a:srgbClr val="FF931E"/>
                </a:solidFill>
                <a:latin typeface="Lato" charset="0"/>
                <a:hlinkClick r:id="rId3"/>
              </a:rPr>
              <a:t>, 3383-3393 (2015)</a:t>
            </a:r>
            <a:endParaRPr lang="en-US" sz="3200" dirty="0"/>
          </a:p>
        </p:txBody>
      </p:sp>
      <p:sp>
        <p:nvSpPr>
          <p:cNvPr id="10" name="Rectangle 9"/>
          <p:cNvSpPr/>
          <p:nvPr/>
        </p:nvSpPr>
        <p:spPr>
          <a:xfrm rot="16200000">
            <a:off x="11209679" y="5332482"/>
            <a:ext cx="2672526" cy="707886"/>
          </a:xfrm>
          <a:prstGeom prst="rect">
            <a:avLst/>
          </a:prstGeom>
        </p:spPr>
        <p:txBody>
          <a:bodyPr wrap="none">
            <a:spAutoFit/>
          </a:bodyPr>
          <a:lstStyle/>
          <a:p>
            <a:r>
              <a:rPr lang="en-US" sz="4000" dirty="0" smtClean="0">
                <a:solidFill>
                  <a:schemeClr val="tx1">
                    <a:lumMod val="95000"/>
                    <a:lumOff val="5000"/>
                  </a:schemeClr>
                </a:solidFill>
                <a:latin typeface="Lato" charset="0"/>
              </a:rPr>
              <a:t>Voltage (V)</a:t>
            </a:r>
            <a:endParaRPr lang="en-US" sz="4000" dirty="0">
              <a:solidFill>
                <a:schemeClr val="tx1">
                  <a:lumMod val="95000"/>
                  <a:lumOff val="5000"/>
                </a:schemeClr>
              </a:solidFill>
            </a:endParaRPr>
          </a:p>
        </p:txBody>
      </p:sp>
      <p:sp>
        <p:nvSpPr>
          <p:cNvPr id="22" name="Content Placeholder 2"/>
          <p:cNvSpPr txBox="1">
            <a:spLocks/>
          </p:cNvSpPr>
          <p:nvPr/>
        </p:nvSpPr>
        <p:spPr>
          <a:xfrm>
            <a:off x="600075" y="2486024"/>
            <a:ext cx="11144250" cy="9915525"/>
          </a:xfrm>
          <a:prstGeom prst="rect">
            <a:avLst/>
          </a:prstGeom>
        </p:spPr>
        <p:txBody>
          <a:bodyPr>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5400" dirty="0" smtClean="0"/>
              <a:t>Cathode expands upon </a:t>
            </a:r>
            <a:r>
              <a:rPr lang="en-US" sz="5400" dirty="0" err="1" smtClean="0"/>
              <a:t>lithiation</a:t>
            </a:r>
            <a:endParaRPr lang="en-US" sz="3000" dirty="0" smtClean="0"/>
          </a:p>
          <a:p>
            <a:pPr lvl="1" hangingPunct="1"/>
            <a:r>
              <a:rPr lang="en-US" sz="4200" dirty="0" smtClean="0"/>
              <a:t>Captured by </a:t>
            </a:r>
            <a:r>
              <a:rPr lang="en-US" sz="4200" dirty="0" err="1" smtClean="0"/>
              <a:t>ReaxFF</a:t>
            </a:r>
            <a:endParaRPr lang="en-US" sz="4200" dirty="0" smtClean="0"/>
          </a:p>
          <a:p>
            <a:pPr lvl="1" hangingPunct="1"/>
            <a:endParaRPr lang="en-US" sz="4200" dirty="0"/>
          </a:p>
          <a:p>
            <a:pPr hangingPunct="1"/>
            <a:r>
              <a:rPr lang="en-US" sz="5400" dirty="0" smtClean="0"/>
              <a:t>Voltage during discharge (GCMC)</a:t>
            </a:r>
          </a:p>
          <a:p>
            <a:pPr hangingPunct="1"/>
            <a:endParaRPr lang="en-US" sz="5400" dirty="0"/>
          </a:p>
          <a:p>
            <a:pPr hangingPunct="1"/>
            <a:r>
              <a:rPr lang="en-US" sz="5400" dirty="0" smtClean="0"/>
              <a:t>Diffusion induced stress</a:t>
            </a:r>
            <a:endParaRPr lang="en-US" sz="4200" dirty="0" smtClean="0"/>
          </a:p>
          <a:p>
            <a:pPr hangingPunct="1"/>
            <a:endParaRPr lang="en-US" sz="5400" u="sng" dirty="0"/>
          </a:p>
          <a:p>
            <a:pPr hangingPunct="1">
              <a:buFontTx/>
              <a:buNone/>
            </a:pPr>
            <a:endParaRPr lang="en-US" sz="4800" dirty="0"/>
          </a:p>
        </p:txBody>
      </p:sp>
    </p:spTree>
    <p:extLst>
      <p:ext uri="{BB962C8B-B14F-4D97-AF65-F5344CB8AC3E}">
        <p14:creationId xmlns:p14="http://schemas.microsoft.com/office/powerpoint/2010/main" val="128007072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1"/>
          <p:cNvGrpSpPr/>
          <p:nvPr/>
        </p:nvGrpSpPr>
        <p:grpSpPr>
          <a:xfrm>
            <a:off x="963130" y="1504852"/>
            <a:ext cx="10179182" cy="9671250"/>
            <a:chOff x="696855" y="1444625"/>
            <a:chExt cx="5089591" cy="4835625"/>
          </a:xfrm>
        </p:grpSpPr>
        <p:pic>
          <p:nvPicPr>
            <p:cNvPr id="34" name="Picture 6" descr="snap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855" y="1444625"/>
              <a:ext cx="4225925" cy="422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 name="Rectangle 5"/>
            <p:cNvSpPr txBox="1">
              <a:spLocks noChangeArrowheads="1"/>
            </p:cNvSpPr>
            <p:nvPr/>
          </p:nvSpPr>
          <p:spPr bwMode="auto">
            <a:xfrm>
              <a:off x="714348" y="5565870"/>
              <a:ext cx="5072098" cy="714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40" tIns="91422" rIns="182840" bIns="91422"/>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eaLnBrk="1" hangingPunct="1">
                <a:spcBef>
                  <a:spcPct val="20000"/>
                </a:spcBef>
              </a:pPr>
              <a:r>
                <a:rPr lang="en-US" sz="1600" dirty="0">
                  <a:latin typeface="Arial" pitchFamily="34" charset="0"/>
                  <a:ea typeface="MS PGothic" pitchFamily="34" charset="-128"/>
                </a:rPr>
                <a:t>  </a:t>
              </a:r>
            </a:p>
            <a:p>
              <a:pPr eaLnBrk="1" hangingPunct="1">
                <a:spcBef>
                  <a:spcPct val="20000"/>
                </a:spcBef>
              </a:pPr>
              <a:r>
                <a:rPr lang="en-US" sz="4000" dirty="0">
                  <a:latin typeface="Arial" pitchFamily="34" charset="0"/>
                  <a:ea typeface="MS PGothic" pitchFamily="34" charset="-128"/>
                </a:rPr>
                <a:t>Smooth QM</a:t>
              </a:r>
              <a:r>
                <a:rPr lang="en-US" sz="4000" dirty="0">
                  <a:latin typeface="Arial" pitchFamily="34" charset="0"/>
                  <a:ea typeface="MS PGothic" pitchFamily="34" charset="-128"/>
                  <a:sym typeface="Symbol" pitchFamily="18" charset="2"/>
                </a:rPr>
                <a:t></a:t>
              </a:r>
              <a:r>
                <a:rPr lang="en-US" sz="4000" dirty="0">
                  <a:latin typeface="Arial" pitchFamily="34" charset="0"/>
                  <a:ea typeface="MS PGothic" pitchFamily="34" charset="-128"/>
                </a:rPr>
                <a:t>MM transition </a:t>
              </a:r>
            </a:p>
            <a:p>
              <a:pPr eaLnBrk="1" hangingPunct="1">
                <a:spcBef>
                  <a:spcPct val="20000"/>
                </a:spcBef>
              </a:pPr>
              <a:r>
                <a:rPr lang="en-US" sz="4000" dirty="0">
                  <a:latin typeface="Arial" pitchFamily="34" charset="0"/>
                  <a:ea typeface="MS PGothic" pitchFamily="34" charset="-128"/>
                </a:rPr>
                <a:t>molecules passing the QM/MM boundary</a:t>
              </a:r>
            </a:p>
          </p:txBody>
        </p:sp>
        <p:cxnSp>
          <p:nvCxnSpPr>
            <p:cNvPr id="36" name="AutoShape 5"/>
            <p:cNvCxnSpPr>
              <a:cxnSpLocks noChangeShapeType="1"/>
            </p:cNvCxnSpPr>
            <p:nvPr/>
          </p:nvCxnSpPr>
          <p:spPr bwMode="auto">
            <a:xfrm flipH="1">
              <a:off x="3138430" y="5105400"/>
              <a:ext cx="547688" cy="1588"/>
            </a:xfrm>
            <a:prstGeom prst="straightConnector1">
              <a:avLst/>
            </a:prstGeom>
            <a:noFill/>
            <a:ln w="28575">
              <a:solidFill>
                <a:schemeClr val="tx1"/>
              </a:solidFill>
              <a:round/>
              <a:headEnd/>
              <a:tailEnd/>
            </a:ln>
            <a:effectLst>
              <a:outerShdw blurRad="63500" dist="38099" dir="2700000" algn="ctr" rotWithShape="0">
                <a:srgbClr val="000000">
                  <a:alpha val="74998"/>
                </a:srgbClr>
              </a:outerShdw>
            </a:effectLst>
          </p:spPr>
        </p:cxnSp>
        <p:cxnSp>
          <p:nvCxnSpPr>
            <p:cNvPr id="37" name="AutoShape 6"/>
            <p:cNvCxnSpPr>
              <a:cxnSpLocks noChangeShapeType="1"/>
            </p:cNvCxnSpPr>
            <p:nvPr/>
          </p:nvCxnSpPr>
          <p:spPr bwMode="auto">
            <a:xfrm>
              <a:off x="3514668" y="2209800"/>
              <a:ext cx="0" cy="320675"/>
            </a:xfrm>
            <a:prstGeom prst="straightConnector1">
              <a:avLst/>
            </a:prstGeom>
            <a:noFill/>
            <a:ln w="28575">
              <a:solidFill>
                <a:schemeClr val="tx1"/>
              </a:solidFill>
              <a:round/>
              <a:headEnd/>
              <a:tailEnd/>
            </a:ln>
            <a:effectLst>
              <a:outerShdw blurRad="63500" dist="38099" dir="2700000" algn="ctr" rotWithShape="0">
                <a:srgbClr val="000000">
                  <a:alpha val="74998"/>
                </a:srgbClr>
              </a:outerShdw>
            </a:effectLst>
          </p:spPr>
        </p:cxnSp>
        <p:cxnSp>
          <p:nvCxnSpPr>
            <p:cNvPr id="38" name="AutoShape 7"/>
            <p:cNvCxnSpPr>
              <a:cxnSpLocks noChangeShapeType="1"/>
            </p:cNvCxnSpPr>
            <p:nvPr/>
          </p:nvCxnSpPr>
          <p:spPr bwMode="auto">
            <a:xfrm flipH="1">
              <a:off x="2833630" y="2209800"/>
              <a:ext cx="685800" cy="1588"/>
            </a:xfrm>
            <a:prstGeom prst="straightConnector1">
              <a:avLst/>
            </a:prstGeom>
            <a:noFill/>
            <a:ln w="28575">
              <a:solidFill>
                <a:schemeClr val="tx1"/>
              </a:solidFill>
              <a:round/>
              <a:headEnd/>
              <a:tailEnd/>
            </a:ln>
            <a:effectLst>
              <a:outerShdw blurRad="63500" dist="38099" dir="2700000" algn="ctr" rotWithShape="0">
                <a:srgbClr val="000000">
                  <a:alpha val="74998"/>
                </a:srgbClr>
              </a:outerShdw>
            </a:effectLst>
          </p:spPr>
        </p:cxnSp>
        <p:sp>
          <p:nvSpPr>
            <p:cNvPr id="39" name="Text Box 8"/>
            <p:cNvSpPr txBox="1">
              <a:spLocks noChangeArrowheads="1"/>
            </p:cNvSpPr>
            <p:nvPr/>
          </p:nvSpPr>
          <p:spPr bwMode="auto">
            <a:xfrm>
              <a:off x="1526886" y="1982788"/>
              <a:ext cx="1332376" cy="461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82840" tIns="91422" rIns="182840" bIns="91422">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r>
                <a:rPr lang="en-US" sz="4800">
                  <a:latin typeface="Arial" pitchFamily="34" charset="0"/>
                  <a:ea typeface="MS PGothic" pitchFamily="34" charset="-128"/>
                </a:rPr>
                <a:t>T-region</a:t>
              </a:r>
              <a:endParaRPr lang="en-US" sz="4800" i="1">
                <a:latin typeface="Arial" pitchFamily="34" charset="0"/>
                <a:ea typeface="MS PGothic" pitchFamily="34" charset="-128"/>
              </a:endParaRPr>
            </a:p>
          </p:txBody>
        </p:sp>
        <p:cxnSp>
          <p:nvCxnSpPr>
            <p:cNvPr id="40" name="AutoShape 10"/>
            <p:cNvCxnSpPr>
              <a:cxnSpLocks noChangeShapeType="1"/>
            </p:cNvCxnSpPr>
            <p:nvPr/>
          </p:nvCxnSpPr>
          <p:spPr bwMode="auto">
            <a:xfrm>
              <a:off x="2651068" y="5435600"/>
              <a:ext cx="320675" cy="1588"/>
            </a:xfrm>
            <a:prstGeom prst="straightConnector1">
              <a:avLst/>
            </a:prstGeom>
            <a:noFill/>
            <a:ln w="28575">
              <a:solidFill>
                <a:schemeClr val="tx1"/>
              </a:solidFill>
              <a:round/>
              <a:headEnd/>
              <a:tailEnd/>
            </a:ln>
            <a:effectLst>
              <a:outerShdw blurRad="63500" dist="38099" dir="2700000" algn="ctr" rotWithShape="0">
                <a:srgbClr val="000000">
                  <a:alpha val="74998"/>
                </a:srgbClr>
              </a:outerShdw>
            </a:effectLst>
          </p:spPr>
        </p:cxnSp>
        <p:sp>
          <p:nvSpPr>
            <p:cNvPr id="41" name="Text Box 11"/>
            <p:cNvSpPr txBox="1">
              <a:spLocks noChangeArrowheads="1"/>
            </p:cNvSpPr>
            <p:nvPr/>
          </p:nvSpPr>
          <p:spPr bwMode="auto">
            <a:xfrm>
              <a:off x="3676677" y="4892675"/>
              <a:ext cx="1349207" cy="461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82840" tIns="91422" rIns="182840" bIns="91422">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r>
                <a:rPr lang="en-US" sz="4800">
                  <a:latin typeface="Arial" pitchFamily="34" charset="0"/>
                  <a:ea typeface="MS PGothic" pitchFamily="34" charset="-128"/>
                </a:rPr>
                <a:t>A-region</a:t>
              </a:r>
              <a:endParaRPr lang="en-US" sz="4800" i="1">
                <a:latin typeface="Arial" pitchFamily="34" charset="0"/>
                <a:ea typeface="MS PGothic" pitchFamily="34" charset="-128"/>
              </a:endParaRPr>
            </a:p>
          </p:txBody>
        </p:sp>
        <p:sp>
          <p:nvSpPr>
            <p:cNvPr id="42" name="Text Box 12"/>
            <p:cNvSpPr txBox="1">
              <a:spLocks noChangeArrowheads="1"/>
            </p:cNvSpPr>
            <p:nvPr/>
          </p:nvSpPr>
          <p:spPr bwMode="auto">
            <a:xfrm>
              <a:off x="1233514" y="5181600"/>
              <a:ext cx="1349207" cy="461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82840" tIns="91422" rIns="182840" bIns="91422">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r>
                <a:rPr lang="en-US" sz="4800">
                  <a:latin typeface="Arial" pitchFamily="34" charset="0"/>
                  <a:ea typeface="MS PGothic" pitchFamily="34" charset="-128"/>
                </a:rPr>
                <a:t>E-region</a:t>
              </a:r>
              <a:endParaRPr lang="en-US" sz="4800" i="1">
                <a:latin typeface="Arial" pitchFamily="34" charset="0"/>
                <a:ea typeface="MS PGothic" pitchFamily="34" charset="-128"/>
              </a:endParaRPr>
            </a:p>
          </p:txBody>
        </p:sp>
        <p:grpSp>
          <p:nvGrpSpPr>
            <p:cNvPr id="3" name="Group 45"/>
            <p:cNvGrpSpPr>
              <a:grpSpLocks/>
            </p:cNvGrpSpPr>
            <p:nvPr/>
          </p:nvGrpSpPr>
          <p:grpSpPr bwMode="auto">
            <a:xfrm>
              <a:off x="3976627" y="2590798"/>
              <a:ext cx="658503" cy="415498"/>
              <a:chOff x="8318500" y="3124200"/>
              <a:chExt cx="659061" cy="415232"/>
            </a:xfrm>
          </p:grpSpPr>
          <p:cxnSp>
            <p:nvCxnSpPr>
              <p:cNvPr id="44" name="AutoShape 13"/>
              <p:cNvCxnSpPr>
                <a:cxnSpLocks noChangeShapeType="1"/>
              </p:cNvCxnSpPr>
              <p:nvPr/>
            </p:nvCxnSpPr>
            <p:spPr bwMode="auto">
              <a:xfrm flipH="1">
                <a:off x="8318500" y="3352654"/>
                <a:ext cx="201784" cy="1587"/>
              </a:xfrm>
              <a:prstGeom prst="straightConnector1">
                <a:avLst/>
              </a:prstGeom>
              <a:noFill/>
              <a:ln w="28575">
                <a:solidFill>
                  <a:schemeClr val="tx1"/>
                </a:solidFill>
                <a:round/>
                <a:headEnd/>
                <a:tailEnd/>
              </a:ln>
              <a:effectLst>
                <a:outerShdw blurRad="63500" dist="38099" dir="2700000" algn="ctr" rotWithShape="0">
                  <a:srgbClr val="000000">
                    <a:alpha val="74998"/>
                  </a:srgbClr>
                </a:outerShdw>
              </a:effectLst>
            </p:spPr>
          </p:cxnSp>
          <p:sp>
            <p:nvSpPr>
              <p:cNvPr id="45" name="Text Box 14"/>
              <p:cNvSpPr txBox="1">
                <a:spLocks noChangeArrowheads="1"/>
              </p:cNvSpPr>
              <p:nvPr/>
            </p:nvSpPr>
            <p:spPr bwMode="auto">
              <a:xfrm>
                <a:off x="8549036" y="3124200"/>
                <a:ext cx="428525" cy="41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r>
                  <a:rPr lang="en-US" sz="4800" i="1">
                    <a:latin typeface="Arial" pitchFamily="34" charset="0"/>
                    <a:ea typeface="MS PGothic" pitchFamily="34" charset="-128"/>
                  </a:rPr>
                  <a:t>R</a:t>
                </a:r>
                <a:r>
                  <a:rPr lang="en-US" sz="4800" i="1" baseline="-25000">
                    <a:latin typeface="Arial" pitchFamily="34" charset="0"/>
                    <a:ea typeface="MS PGothic" pitchFamily="34" charset="-128"/>
                  </a:rPr>
                  <a:t>2</a:t>
                </a:r>
                <a:endParaRPr lang="en-US" sz="4800" i="1">
                  <a:latin typeface="Arial" pitchFamily="34" charset="0"/>
                  <a:ea typeface="MS PGothic" pitchFamily="34" charset="-128"/>
                </a:endParaRPr>
              </a:p>
            </p:txBody>
          </p:sp>
        </p:grpSp>
        <p:cxnSp>
          <p:nvCxnSpPr>
            <p:cNvPr id="46" name="AutoShape 15"/>
            <p:cNvCxnSpPr>
              <a:cxnSpLocks noChangeShapeType="1"/>
            </p:cNvCxnSpPr>
            <p:nvPr/>
          </p:nvCxnSpPr>
          <p:spPr bwMode="auto">
            <a:xfrm flipH="1">
              <a:off x="1233430" y="3429000"/>
              <a:ext cx="474663" cy="1588"/>
            </a:xfrm>
            <a:prstGeom prst="straightConnector1">
              <a:avLst/>
            </a:prstGeom>
            <a:noFill/>
            <a:ln w="28575">
              <a:solidFill>
                <a:schemeClr val="tx1"/>
              </a:solidFill>
              <a:round/>
              <a:headEnd/>
              <a:tailEnd/>
            </a:ln>
            <a:effectLst>
              <a:outerShdw blurRad="63500" dist="38099" dir="2700000" algn="ctr" rotWithShape="0">
                <a:srgbClr val="000000">
                  <a:alpha val="74998"/>
                </a:srgbClr>
              </a:outerShdw>
            </a:effectLst>
          </p:spPr>
        </p:cxnSp>
        <p:sp>
          <p:nvSpPr>
            <p:cNvPr id="47" name="Text Box 16"/>
            <p:cNvSpPr txBox="1">
              <a:spLocks noChangeArrowheads="1"/>
            </p:cNvSpPr>
            <p:nvPr/>
          </p:nvSpPr>
          <p:spPr bwMode="auto">
            <a:xfrm>
              <a:off x="850966" y="3200400"/>
              <a:ext cx="520455" cy="461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82840" tIns="91422" rIns="182840" bIns="91422">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r>
                <a:rPr lang="en-US" sz="4800" i="1">
                  <a:latin typeface="Arial" pitchFamily="34" charset="0"/>
                  <a:ea typeface="MS PGothic" pitchFamily="34" charset="-128"/>
                </a:rPr>
                <a:t>R</a:t>
              </a:r>
              <a:r>
                <a:rPr lang="en-US" sz="4800" i="1" baseline="-25000">
                  <a:latin typeface="Arial" pitchFamily="34" charset="0"/>
                  <a:ea typeface="MS PGothic" pitchFamily="34" charset="-128"/>
                </a:rPr>
                <a:t>1</a:t>
              </a:r>
              <a:endParaRPr lang="en-US" sz="4800" i="1">
                <a:latin typeface="Arial" pitchFamily="34" charset="0"/>
                <a:ea typeface="MS PGothic" pitchFamily="34" charset="-128"/>
              </a:endParaRPr>
            </a:p>
          </p:txBody>
        </p:sp>
        <p:cxnSp>
          <p:nvCxnSpPr>
            <p:cNvPr id="48" name="AutoShape 18"/>
            <p:cNvCxnSpPr>
              <a:cxnSpLocks noChangeShapeType="1"/>
            </p:cNvCxnSpPr>
            <p:nvPr/>
          </p:nvCxnSpPr>
          <p:spPr bwMode="auto">
            <a:xfrm>
              <a:off x="3143193" y="4419600"/>
              <a:ext cx="0" cy="685800"/>
            </a:xfrm>
            <a:prstGeom prst="straightConnector1">
              <a:avLst/>
            </a:prstGeom>
            <a:noFill/>
            <a:ln w="28575">
              <a:solidFill>
                <a:schemeClr val="tx1"/>
              </a:solidFill>
              <a:round/>
              <a:headEnd/>
              <a:tailEnd/>
            </a:ln>
            <a:effectLst>
              <a:outerShdw blurRad="63500" dist="38099" dir="2700000" algn="ctr" rotWithShape="0">
                <a:srgbClr val="000000">
                  <a:alpha val="74998"/>
                </a:srgbClr>
              </a:outerShdw>
            </a:effectLst>
          </p:spPr>
        </p:cxnSp>
      </p:grpSp>
      <p:sp>
        <p:nvSpPr>
          <p:cNvPr id="65538" name="Rectangle 2"/>
          <p:cNvSpPr>
            <a:spLocks noGrp="1" noChangeArrowheads="1"/>
          </p:cNvSpPr>
          <p:nvPr>
            <p:ph type="title" sz="quarter" idx="4294967295"/>
          </p:nvPr>
        </p:nvSpPr>
        <p:spPr>
          <a:xfrm>
            <a:off x="0" y="1"/>
            <a:ext cx="24384000" cy="1508409"/>
          </a:xfrm>
        </p:spPr>
        <p:txBody>
          <a:bodyPr lIns="180974" tIns="88900" rIns="180974" bIns="88900" anchor="b">
            <a:noAutofit/>
          </a:bodyPr>
          <a:lstStyle/>
          <a:p>
            <a:pPr algn="ctr" eaLnBrk="1" hangingPunct="1"/>
            <a:r>
              <a:rPr lang="en-US" sz="8000" b="1" dirty="0"/>
              <a:t>Python </a:t>
            </a:r>
            <a:r>
              <a:rPr lang="en-US" sz="8000" b="1" dirty="0" smtClean="0"/>
              <a:t>tools: </a:t>
            </a:r>
            <a:r>
              <a:rPr lang="en-US" sz="8000" b="1" dirty="0" err="1" smtClean="0"/>
              <a:t>FlexMD</a:t>
            </a:r>
            <a:r>
              <a:rPr lang="en-US" sz="8000" b="1" dirty="0" smtClean="0"/>
              <a:t> (QM/MM, Plumed), ASE</a:t>
            </a:r>
            <a:endParaRPr lang="en-US" sz="8000" dirty="0"/>
          </a:p>
        </p:txBody>
      </p:sp>
      <p:sp>
        <p:nvSpPr>
          <p:cNvPr id="8" name="Freeform 1"/>
          <p:cNvSpPr>
            <a:spLocks/>
          </p:cNvSpPr>
          <p:nvPr/>
        </p:nvSpPr>
        <p:spPr bwMode="auto">
          <a:xfrm>
            <a:off x="16309976" y="10537827"/>
            <a:ext cx="1346200" cy="374650"/>
          </a:xfrm>
          <a:custGeom>
            <a:avLst/>
            <a:gdLst>
              <a:gd name="T0" fmla="*/ 0 w 21600"/>
              <a:gd name="T1" fmla="*/ 0 h 20913"/>
              <a:gd name="T2" fmla="*/ 2147483647 w 21600"/>
              <a:gd name="T3" fmla="*/ 1205448584 h 20913"/>
              <a:gd name="T4" fmla="*/ 2147483647 w 21600"/>
              <a:gd name="T5" fmla="*/ 574006795 h 20913"/>
              <a:gd name="T6" fmla="*/ 0 60000 65536"/>
              <a:gd name="T7" fmla="*/ 0 60000 65536"/>
              <a:gd name="T8" fmla="*/ 0 60000 65536"/>
            </a:gdLst>
            <a:ahLst/>
            <a:cxnLst>
              <a:cxn ang="T6">
                <a:pos x="T0" y="T1"/>
              </a:cxn>
              <a:cxn ang="T7">
                <a:pos x="T2" y="T3"/>
              </a:cxn>
              <a:cxn ang="T8">
                <a:pos x="T4" y="T5"/>
              </a:cxn>
            </a:cxnLst>
            <a:rect l="0" t="0" r="r" b="b"/>
            <a:pathLst>
              <a:path w="21600" h="20913">
                <a:moveTo>
                  <a:pt x="0" y="0"/>
                </a:moveTo>
                <a:cubicBezTo>
                  <a:pt x="572" y="9447"/>
                  <a:pt x="7553" y="21600"/>
                  <a:pt x="10442" y="20883"/>
                </a:cubicBezTo>
                <a:cubicBezTo>
                  <a:pt x="12445" y="20386"/>
                  <a:pt x="20845" y="16507"/>
                  <a:pt x="21600" y="9944"/>
                </a:cubicBezTo>
              </a:path>
            </a:pathLst>
          </a:custGeom>
          <a:noFill/>
          <a:ln w="25400" cap="flat">
            <a:solidFill>
              <a:srgbClr val="6E7A89"/>
            </a:solidFill>
            <a:prstDash val="solid"/>
            <a:miter lim="800000"/>
            <a:headEnd type="triangl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nl-NL" sz="10000"/>
          </a:p>
        </p:txBody>
      </p:sp>
      <p:sp>
        <p:nvSpPr>
          <p:cNvPr id="9" name="Freeform 2"/>
          <p:cNvSpPr>
            <a:spLocks/>
          </p:cNvSpPr>
          <p:nvPr/>
        </p:nvSpPr>
        <p:spPr bwMode="auto">
          <a:xfrm>
            <a:off x="18621376" y="3463926"/>
            <a:ext cx="660400" cy="698500"/>
          </a:xfrm>
          <a:custGeom>
            <a:avLst/>
            <a:gdLst>
              <a:gd name="T0" fmla="*/ 0 w 21600"/>
              <a:gd name="T1" fmla="*/ 655879433 h 21215"/>
              <a:gd name="T2" fmla="*/ 2147483647 w 21600"/>
              <a:gd name="T3" fmla="*/ 2147483647 h 21215"/>
              <a:gd name="T4" fmla="*/ 2147483647 w 21600"/>
              <a:gd name="T5" fmla="*/ 0 h 21215"/>
              <a:gd name="T6" fmla="*/ 0 60000 65536"/>
              <a:gd name="T7" fmla="*/ 0 60000 65536"/>
              <a:gd name="T8" fmla="*/ 0 60000 65536"/>
            </a:gdLst>
            <a:ahLst/>
            <a:cxnLst>
              <a:cxn ang="T6">
                <a:pos x="T0" y="T1"/>
              </a:cxn>
              <a:cxn ang="T7">
                <a:pos x="T2" y="T3"/>
              </a:cxn>
              <a:cxn ang="T8">
                <a:pos x="T4" y="T5"/>
              </a:cxn>
            </a:cxnLst>
            <a:rect l="0" t="0" r="r" b="b"/>
            <a:pathLst>
              <a:path w="21600" h="21215">
                <a:moveTo>
                  <a:pt x="0" y="544"/>
                </a:moveTo>
                <a:cubicBezTo>
                  <a:pt x="1168" y="5710"/>
                  <a:pt x="5780" y="21600"/>
                  <a:pt x="11676" y="21208"/>
                </a:cubicBezTo>
                <a:cubicBezTo>
                  <a:pt x="15762" y="20936"/>
                  <a:pt x="20059" y="3589"/>
                  <a:pt x="21600" y="0"/>
                </a:cubicBezTo>
              </a:path>
            </a:pathLst>
          </a:custGeom>
          <a:noFill/>
          <a:ln w="25400" cap="flat">
            <a:solidFill>
              <a:srgbClr val="6E7A89"/>
            </a:solidFill>
            <a:prstDash val="solid"/>
            <a:miter lim="800000"/>
            <a:headEnd type="triangl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nl-NL" sz="10000"/>
          </a:p>
        </p:txBody>
      </p:sp>
      <p:sp>
        <p:nvSpPr>
          <p:cNvPr id="10" name="Freeform 14"/>
          <p:cNvSpPr>
            <a:spLocks/>
          </p:cNvSpPr>
          <p:nvPr/>
        </p:nvSpPr>
        <p:spPr bwMode="auto">
          <a:xfrm>
            <a:off x="15547977" y="2447927"/>
            <a:ext cx="5197474" cy="1857374"/>
          </a:xfrm>
          <a:custGeom>
            <a:avLst/>
            <a:gdLst>
              <a:gd name="T0" fmla="*/ 0 w 21600"/>
              <a:gd name="T1" fmla="*/ 0 h 21473"/>
              <a:gd name="T2" fmla="*/ 2147483647 w 21600"/>
              <a:gd name="T3" fmla="*/ 2147483647 h 21473"/>
              <a:gd name="T4" fmla="*/ 2147483647 w 21600"/>
              <a:gd name="T5" fmla="*/ 2147483647 h 21473"/>
              <a:gd name="T6" fmla="*/ 2147483647 w 21600"/>
              <a:gd name="T7" fmla="*/ 2147483647 h 21473"/>
              <a:gd name="T8" fmla="*/ 2147483647 w 21600"/>
              <a:gd name="T9" fmla="*/ 0 h 214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473">
                <a:moveTo>
                  <a:pt x="0" y="0"/>
                </a:moveTo>
                <a:cubicBezTo>
                  <a:pt x="3459" y="284"/>
                  <a:pt x="2614" y="15073"/>
                  <a:pt x="4458" y="15500"/>
                </a:cubicBezTo>
                <a:cubicBezTo>
                  <a:pt x="7670" y="16243"/>
                  <a:pt x="7149" y="5546"/>
                  <a:pt x="9839" y="5404"/>
                </a:cubicBezTo>
                <a:cubicBezTo>
                  <a:pt x="12784" y="5248"/>
                  <a:pt x="12760" y="21330"/>
                  <a:pt x="14221" y="21472"/>
                </a:cubicBezTo>
                <a:cubicBezTo>
                  <a:pt x="15531" y="21600"/>
                  <a:pt x="15066" y="711"/>
                  <a:pt x="21600" y="0"/>
                </a:cubicBezTo>
              </a:path>
            </a:pathLst>
          </a:custGeom>
          <a:noFill/>
          <a:ln w="25400" cap="flat">
            <a:solidFill>
              <a:srgbClr val="6E7A89"/>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nl-NL" sz="10000"/>
          </a:p>
        </p:txBody>
      </p:sp>
      <p:sp>
        <p:nvSpPr>
          <p:cNvPr id="11" name="Oval 15"/>
          <p:cNvSpPr>
            <a:spLocks/>
          </p:cNvSpPr>
          <p:nvPr/>
        </p:nvSpPr>
        <p:spPr bwMode="auto">
          <a:xfrm>
            <a:off x="18818227" y="3981451"/>
            <a:ext cx="320674" cy="323850"/>
          </a:xfrm>
          <a:prstGeom prst="ellipse">
            <a:avLst/>
          </a:prstGeom>
          <a:solidFill>
            <a:srgbClr val="FF0000"/>
          </a:solidFill>
          <a:ln w="25400" cap="flat">
            <a:solidFill>
              <a:srgbClr val="6E7A89"/>
            </a:solidFill>
            <a:prstDash val="solid"/>
            <a:miter lim="800000"/>
            <a:headEnd type="none" w="med" len="med"/>
            <a:tailEnd type="none" w="med" len="med"/>
          </a:ln>
          <a:effectLst>
            <a:outerShdw blurRad="177800" dist="25399" dir="2700000" algn="ctr" rotWithShape="0">
              <a:srgbClr val="000000"/>
            </a:outerShdw>
          </a:effectLst>
        </p:spPr>
        <p:txBody>
          <a:bodyPr lIns="0" tIns="0" rIns="0" bIns="0"/>
          <a:lstStyle/>
          <a:p>
            <a:pPr>
              <a:defRPr/>
            </a:pPr>
            <a:endParaRPr lang="nl-NL" sz="10000">
              <a:latin typeface="Helvetica" pitchFamily="-80" charset="0"/>
            </a:endParaRPr>
          </a:p>
        </p:txBody>
      </p:sp>
      <p:sp>
        <p:nvSpPr>
          <p:cNvPr id="12" name="Freeform 16"/>
          <p:cNvSpPr>
            <a:spLocks/>
          </p:cNvSpPr>
          <p:nvPr/>
        </p:nvSpPr>
        <p:spPr bwMode="auto">
          <a:xfrm>
            <a:off x="15547977" y="4162427"/>
            <a:ext cx="5197474" cy="1857374"/>
          </a:xfrm>
          <a:custGeom>
            <a:avLst/>
            <a:gdLst>
              <a:gd name="T0" fmla="*/ 0 w 21600"/>
              <a:gd name="T1" fmla="*/ 0 h 21473"/>
              <a:gd name="T2" fmla="*/ 2147483647 w 21600"/>
              <a:gd name="T3" fmla="*/ 2147483647 h 21473"/>
              <a:gd name="T4" fmla="*/ 2147483647 w 21600"/>
              <a:gd name="T5" fmla="*/ 2147483647 h 21473"/>
              <a:gd name="T6" fmla="*/ 2147483647 w 21600"/>
              <a:gd name="T7" fmla="*/ 2147483647 h 21473"/>
              <a:gd name="T8" fmla="*/ 2147483647 w 21600"/>
              <a:gd name="T9" fmla="*/ 0 h 214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473">
                <a:moveTo>
                  <a:pt x="0" y="0"/>
                </a:moveTo>
                <a:cubicBezTo>
                  <a:pt x="3459" y="284"/>
                  <a:pt x="2614" y="15073"/>
                  <a:pt x="4458" y="15500"/>
                </a:cubicBezTo>
                <a:cubicBezTo>
                  <a:pt x="7670" y="16243"/>
                  <a:pt x="7149" y="5546"/>
                  <a:pt x="9839" y="5404"/>
                </a:cubicBezTo>
                <a:cubicBezTo>
                  <a:pt x="12784" y="5248"/>
                  <a:pt x="12760" y="21330"/>
                  <a:pt x="14221" y="21472"/>
                </a:cubicBezTo>
                <a:cubicBezTo>
                  <a:pt x="15531" y="21600"/>
                  <a:pt x="15066" y="711"/>
                  <a:pt x="21600" y="0"/>
                </a:cubicBezTo>
              </a:path>
            </a:pathLst>
          </a:custGeom>
          <a:noFill/>
          <a:ln w="25400" cap="flat">
            <a:solidFill>
              <a:srgbClr val="6E7A89"/>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nl-NL" sz="10000"/>
          </a:p>
        </p:txBody>
      </p:sp>
      <p:sp>
        <p:nvSpPr>
          <p:cNvPr id="13" name="Oval 17"/>
          <p:cNvSpPr>
            <a:spLocks/>
          </p:cNvSpPr>
          <p:nvPr/>
        </p:nvSpPr>
        <p:spPr bwMode="auto">
          <a:xfrm>
            <a:off x="18818227" y="5232400"/>
            <a:ext cx="320674" cy="320676"/>
          </a:xfrm>
          <a:prstGeom prst="ellipse">
            <a:avLst/>
          </a:prstGeom>
          <a:solidFill>
            <a:srgbClr val="FF0000"/>
          </a:solidFill>
          <a:ln w="25400" cap="flat">
            <a:solidFill>
              <a:srgbClr val="6E7A89"/>
            </a:solidFill>
            <a:prstDash val="solid"/>
            <a:miter lim="800000"/>
            <a:headEnd type="none" w="med" len="med"/>
            <a:tailEnd type="none" w="med" len="med"/>
          </a:ln>
          <a:effectLst>
            <a:outerShdw blurRad="177800" dist="25399" dir="2700000" algn="ctr" rotWithShape="0">
              <a:srgbClr val="000000"/>
            </a:outerShdw>
          </a:effectLst>
        </p:spPr>
        <p:txBody>
          <a:bodyPr lIns="0" tIns="0" rIns="0" bIns="0"/>
          <a:lstStyle/>
          <a:p>
            <a:pPr>
              <a:defRPr/>
            </a:pPr>
            <a:endParaRPr lang="nl-NL" sz="10000">
              <a:latin typeface="Helvetica" pitchFamily="-80" charset="0"/>
            </a:endParaRPr>
          </a:p>
        </p:txBody>
      </p:sp>
      <p:sp>
        <p:nvSpPr>
          <p:cNvPr id="14" name="Freeform 18"/>
          <p:cNvSpPr>
            <a:spLocks/>
          </p:cNvSpPr>
          <p:nvPr/>
        </p:nvSpPr>
        <p:spPr bwMode="auto">
          <a:xfrm>
            <a:off x="18443577" y="5591177"/>
            <a:ext cx="1069974" cy="498474"/>
          </a:xfrm>
          <a:custGeom>
            <a:avLst/>
            <a:gdLst>
              <a:gd name="T0" fmla="*/ 0 w 21600"/>
              <a:gd name="T1" fmla="*/ 19286 h 21600"/>
              <a:gd name="T2" fmla="*/ 10440 w 21600"/>
              <a:gd name="T3" fmla="*/ 0 h 21600"/>
              <a:gd name="T4" fmla="*/ 21600 w 21600"/>
              <a:gd name="T5" fmla="*/ 21600 h 21600"/>
            </a:gdLst>
            <a:ahLst/>
            <a:cxnLst>
              <a:cxn ang="0">
                <a:pos x="T0" y="T1"/>
              </a:cxn>
              <a:cxn ang="0">
                <a:pos x="T2" y="T3"/>
              </a:cxn>
              <a:cxn ang="0">
                <a:pos x="T4" y="T5"/>
              </a:cxn>
            </a:cxnLst>
            <a:rect l="0" t="0" r="r" b="b"/>
            <a:pathLst>
              <a:path w="21600" h="21600">
                <a:moveTo>
                  <a:pt x="0" y="19286"/>
                </a:moveTo>
                <a:cubicBezTo>
                  <a:pt x="8640" y="19286"/>
                  <a:pt x="5746" y="0"/>
                  <a:pt x="10440" y="0"/>
                </a:cubicBezTo>
                <a:cubicBezTo>
                  <a:pt x="15120" y="0"/>
                  <a:pt x="13680" y="21600"/>
                  <a:pt x="21600" y="21600"/>
                </a:cubicBezTo>
              </a:path>
            </a:pathLst>
          </a:custGeom>
          <a:noFill/>
          <a:ln w="25400" cap="flat">
            <a:solidFill>
              <a:srgbClr val="FF8000"/>
            </a:solidFill>
            <a:prstDash val="solid"/>
            <a:miter lim="800000"/>
            <a:headEnd type="none" w="med" len="med"/>
            <a:tailEnd type="none" w="med" len="med"/>
          </a:ln>
          <a:effectLst>
            <a:outerShdw blurRad="25400" dist="25399" dir="2700000" algn="ctr" rotWithShape="0">
              <a:srgbClr val="000000"/>
            </a:outerShdw>
          </a:effectLst>
          <a:extLst>
            <a:ext uri="{909E8E84-426E-40dd-AFC4-6F175D3DCCD1}">
              <a14:hiddenFill xmlns="" xmlns:a14="http://schemas.microsoft.com/office/drawing/2010/main">
                <a:solidFill>
                  <a:srgbClr val="FFFFFF"/>
                </a:solidFill>
              </a14:hiddenFill>
            </a:ext>
          </a:extLst>
        </p:spPr>
        <p:txBody>
          <a:bodyPr lIns="0" tIns="0" rIns="0" bIns="0"/>
          <a:lstStyle/>
          <a:p>
            <a:pPr>
              <a:defRPr/>
            </a:pPr>
            <a:endParaRPr lang="nl-NL" sz="10000">
              <a:latin typeface="Helvetica" pitchFamily="-80" charset="0"/>
            </a:endParaRPr>
          </a:p>
        </p:txBody>
      </p:sp>
      <p:sp>
        <p:nvSpPr>
          <p:cNvPr id="15" name="Freeform 19"/>
          <p:cNvSpPr>
            <a:spLocks/>
          </p:cNvSpPr>
          <p:nvPr/>
        </p:nvSpPr>
        <p:spPr bwMode="auto">
          <a:xfrm>
            <a:off x="15567027" y="5626100"/>
            <a:ext cx="5197474" cy="1857376"/>
          </a:xfrm>
          <a:custGeom>
            <a:avLst/>
            <a:gdLst>
              <a:gd name="T0" fmla="*/ 0 w 21600"/>
              <a:gd name="T1" fmla="*/ 0 h 21473"/>
              <a:gd name="T2" fmla="*/ 2147483647 w 21600"/>
              <a:gd name="T3" fmla="*/ 2147483647 h 21473"/>
              <a:gd name="T4" fmla="*/ 2147483647 w 21600"/>
              <a:gd name="T5" fmla="*/ 2147483647 h 21473"/>
              <a:gd name="T6" fmla="*/ 2147483647 w 21600"/>
              <a:gd name="T7" fmla="*/ 2147483647 h 21473"/>
              <a:gd name="T8" fmla="*/ 2147483647 w 21600"/>
              <a:gd name="T9" fmla="*/ 0 h 214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473">
                <a:moveTo>
                  <a:pt x="0" y="0"/>
                </a:moveTo>
                <a:cubicBezTo>
                  <a:pt x="3459" y="284"/>
                  <a:pt x="2614" y="15073"/>
                  <a:pt x="4458" y="15500"/>
                </a:cubicBezTo>
                <a:cubicBezTo>
                  <a:pt x="7670" y="16243"/>
                  <a:pt x="7149" y="5546"/>
                  <a:pt x="9839" y="5404"/>
                </a:cubicBezTo>
                <a:cubicBezTo>
                  <a:pt x="12784" y="5248"/>
                  <a:pt x="12760" y="21330"/>
                  <a:pt x="14221" y="21472"/>
                </a:cubicBezTo>
                <a:cubicBezTo>
                  <a:pt x="15531" y="21600"/>
                  <a:pt x="15066" y="711"/>
                  <a:pt x="21600" y="0"/>
                </a:cubicBezTo>
              </a:path>
            </a:pathLst>
          </a:custGeom>
          <a:noFill/>
          <a:ln w="25400" cap="flat">
            <a:solidFill>
              <a:srgbClr val="6E7A89"/>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nl-NL" sz="10000"/>
          </a:p>
        </p:txBody>
      </p:sp>
      <p:sp>
        <p:nvSpPr>
          <p:cNvPr id="16" name="Oval 20"/>
          <p:cNvSpPr>
            <a:spLocks/>
          </p:cNvSpPr>
          <p:nvPr/>
        </p:nvSpPr>
        <p:spPr bwMode="auto">
          <a:xfrm>
            <a:off x="18818227" y="6823077"/>
            <a:ext cx="320674" cy="320674"/>
          </a:xfrm>
          <a:prstGeom prst="ellipse">
            <a:avLst/>
          </a:prstGeom>
          <a:solidFill>
            <a:srgbClr val="FF0000"/>
          </a:solidFill>
          <a:ln w="25400" cap="flat">
            <a:solidFill>
              <a:srgbClr val="6E7A89"/>
            </a:solidFill>
            <a:prstDash val="solid"/>
            <a:miter lim="800000"/>
            <a:headEnd type="none" w="med" len="med"/>
            <a:tailEnd type="none" w="med" len="med"/>
          </a:ln>
          <a:effectLst>
            <a:outerShdw blurRad="177800" dist="25399" dir="2700000" algn="ctr" rotWithShape="0">
              <a:srgbClr val="000000"/>
            </a:outerShdw>
          </a:effectLst>
        </p:spPr>
        <p:txBody>
          <a:bodyPr lIns="0" tIns="0" rIns="0" bIns="0"/>
          <a:lstStyle/>
          <a:p>
            <a:pPr>
              <a:defRPr/>
            </a:pPr>
            <a:endParaRPr lang="nl-NL" sz="10000">
              <a:latin typeface="Helvetica" pitchFamily="-80" charset="0"/>
            </a:endParaRPr>
          </a:p>
        </p:txBody>
      </p:sp>
      <p:sp>
        <p:nvSpPr>
          <p:cNvPr id="17" name="Freeform 21"/>
          <p:cNvSpPr>
            <a:spLocks/>
          </p:cNvSpPr>
          <p:nvPr/>
        </p:nvSpPr>
        <p:spPr bwMode="auto">
          <a:xfrm>
            <a:off x="15567027" y="5626101"/>
            <a:ext cx="5197474" cy="1517650"/>
          </a:xfrm>
          <a:custGeom>
            <a:avLst/>
            <a:gdLst>
              <a:gd name="T0" fmla="*/ 0 w 21600"/>
              <a:gd name="T1" fmla="*/ 0 h 21445"/>
              <a:gd name="T2" fmla="*/ 2147483647 w 21600"/>
              <a:gd name="T3" fmla="*/ 2147483647 h 21445"/>
              <a:gd name="T4" fmla="*/ 2147483647 w 21600"/>
              <a:gd name="T5" fmla="*/ 2147483647 h 21445"/>
              <a:gd name="T6" fmla="*/ 2147483647 w 21600"/>
              <a:gd name="T7" fmla="*/ 2147483647 h 21445"/>
              <a:gd name="T8" fmla="*/ 2147483647 w 21600"/>
              <a:gd name="T9" fmla="*/ 0 h 214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445">
                <a:moveTo>
                  <a:pt x="0" y="0"/>
                </a:moveTo>
                <a:cubicBezTo>
                  <a:pt x="3459" y="348"/>
                  <a:pt x="2614" y="18418"/>
                  <a:pt x="4458" y="18939"/>
                </a:cubicBezTo>
                <a:cubicBezTo>
                  <a:pt x="7670" y="19847"/>
                  <a:pt x="7149" y="6776"/>
                  <a:pt x="9839" y="6603"/>
                </a:cubicBezTo>
                <a:cubicBezTo>
                  <a:pt x="12784" y="6412"/>
                  <a:pt x="12717" y="21270"/>
                  <a:pt x="14177" y="21444"/>
                </a:cubicBezTo>
                <a:cubicBezTo>
                  <a:pt x="15488" y="21600"/>
                  <a:pt x="15066" y="869"/>
                  <a:pt x="21600" y="0"/>
                </a:cubicBezTo>
              </a:path>
            </a:pathLst>
          </a:custGeom>
          <a:noFill/>
          <a:ln w="25400" cap="flat">
            <a:solidFill>
              <a:srgbClr val="6666FF"/>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nl-NL" sz="10000"/>
          </a:p>
        </p:txBody>
      </p:sp>
      <p:sp>
        <p:nvSpPr>
          <p:cNvPr id="18" name="Freeform 22"/>
          <p:cNvSpPr>
            <a:spLocks/>
          </p:cNvSpPr>
          <p:nvPr/>
        </p:nvSpPr>
        <p:spPr bwMode="auto">
          <a:xfrm>
            <a:off x="18567401" y="6340477"/>
            <a:ext cx="768350" cy="679450"/>
          </a:xfrm>
          <a:custGeom>
            <a:avLst/>
            <a:gdLst>
              <a:gd name="T0" fmla="*/ 0 w 21600"/>
              <a:gd name="T1" fmla="*/ 0 h 21205"/>
              <a:gd name="T2" fmla="*/ 2147483647 w 21600"/>
              <a:gd name="T3" fmla="*/ 2147483647 h 21205"/>
              <a:gd name="T4" fmla="*/ 2147483647 w 21600"/>
              <a:gd name="T5" fmla="*/ 0 h 21205"/>
              <a:gd name="T6" fmla="*/ 0 60000 65536"/>
              <a:gd name="T7" fmla="*/ 0 60000 65536"/>
              <a:gd name="T8" fmla="*/ 0 60000 65536"/>
            </a:gdLst>
            <a:ahLst/>
            <a:cxnLst>
              <a:cxn ang="T6">
                <a:pos x="T0" y="T1"/>
              </a:cxn>
              <a:cxn ang="T7">
                <a:pos x="T2" y="T3"/>
              </a:cxn>
              <a:cxn ang="T8">
                <a:pos x="T4" y="T5"/>
              </a:cxn>
            </a:cxnLst>
            <a:rect l="0" t="0" r="r" b="b"/>
            <a:pathLst>
              <a:path w="21600" h="21205">
                <a:moveTo>
                  <a:pt x="0" y="0"/>
                </a:moveTo>
                <a:cubicBezTo>
                  <a:pt x="1005" y="5299"/>
                  <a:pt x="6983" y="21600"/>
                  <a:pt x="12056" y="21198"/>
                </a:cubicBezTo>
                <a:cubicBezTo>
                  <a:pt x="15572" y="20919"/>
                  <a:pt x="20274" y="3682"/>
                  <a:pt x="21600" y="0"/>
                </a:cubicBezTo>
              </a:path>
            </a:pathLst>
          </a:custGeom>
          <a:noFill/>
          <a:ln w="25400" cap="flat">
            <a:solidFill>
              <a:srgbClr val="6E7A89"/>
            </a:solidFill>
            <a:prstDash val="solid"/>
            <a:miter lim="800000"/>
            <a:headEnd type="triangl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nl-NL" sz="10000"/>
          </a:p>
        </p:txBody>
      </p:sp>
      <p:sp>
        <p:nvSpPr>
          <p:cNvPr id="19" name="Freeform 23"/>
          <p:cNvSpPr>
            <a:spLocks/>
          </p:cNvSpPr>
          <p:nvPr/>
        </p:nvSpPr>
        <p:spPr bwMode="auto">
          <a:xfrm>
            <a:off x="15567027" y="7054850"/>
            <a:ext cx="5197474" cy="1857376"/>
          </a:xfrm>
          <a:custGeom>
            <a:avLst/>
            <a:gdLst>
              <a:gd name="T0" fmla="*/ 0 w 21600"/>
              <a:gd name="T1" fmla="*/ 0 h 21473"/>
              <a:gd name="T2" fmla="*/ 2147483647 w 21600"/>
              <a:gd name="T3" fmla="*/ 2147483647 h 21473"/>
              <a:gd name="T4" fmla="*/ 2147483647 w 21600"/>
              <a:gd name="T5" fmla="*/ 2147483647 h 21473"/>
              <a:gd name="T6" fmla="*/ 2147483647 w 21600"/>
              <a:gd name="T7" fmla="*/ 2147483647 h 21473"/>
              <a:gd name="T8" fmla="*/ 2147483647 w 21600"/>
              <a:gd name="T9" fmla="*/ 0 h 214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473">
                <a:moveTo>
                  <a:pt x="0" y="0"/>
                </a:moveTo>
                <a:cubicBezTo>
                  <a:pt x="3459" y="284"/>
                  <a:pt x="2614" y="15073"/>
                  <a:pt x="4458" y="15500"/>
                </a:cubicBezTo>
                <a:cubicBezTo>
                  <a:pt x="7670" y="16243"/>
                  <a:pt x="7149" y="5546"/>
                  <a:pt x="9839" y="5404"/>
                </a:cubicBezTo>
                <a:cubicBezTo>
                  <a:pt x="12784" y="5248"/>
                  <a:pt x="12760" y="21330"/>
                  <a:pt x="14221" y="21472"/>
                </a:cubicBezTo>
                <a:cubicBezTo>
                  <a:pt x="15531" y="21600"/>
                  <a:pt x="15066" y="711"/>
                  <a:pt x="21600" y="0"/>
                </a:cubicBezTo>
              </a:path>
            </a:pathLst>
          </a:custGeom>
          <a:noFill/>
          <a:ln w="25400" cap="flat">
            <a:solidFill>
              <a:srgbClr val="6E7A89"/>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nl-NL" sz="10000"/>
          </a:p>
        </p:txBody>
      </p:sp>
      <p:sp>
        <p:nvSpPr>
          <p:cNvPr id="20" name="Oval 24"/>
          <p:cNvSpPr>
            <a:spLocks/>
          </p:cNvSpPr>
          <p:nvPr/>
        </p:nvSpPr>
        <p:spPr bwMode="auto">
          <a:xfrm>
            <a:off x="18818227" y="8251827"/>
            <a:ext cx="320674" cy="320674"/>
          </a:xfrm>
          <a:prstGeom prst="ellipse">
            <a:avLst/>
          </a:prstGeom>
          <a:solidFill>
            <a:srgbClr val="FF0000"/>
          </a:solidFill>
          <a:ln w="25400" cap="flat">
            <a:solidFill>
              <a:srgbClr val="6E7A89"/>
            </a:solidFill>
            <a:prstDash val="solid"/>
            <a:miter lim="800000"/>
            <a:headEnd type="none" w="med" len="med"/>
            <a:tailEnd type="none" w="med" len="med"/>
          </a:ln>
          <a:effectLst>
            <a:outerShdw blurRad="177800" dist="25399" dir="2700000" algn="ctr" rotWithShape="0">
              <a:srgbClr val="000000"/>
            </a:outerShdw>
          </a:effectLst>
        </p:spPr>
        <p:txBody>
          <a:bodyPr lIns="0" tIns="0" rIns="0" bIns="0"/>
          <a:lstStyle/>
          <a:p>
            <a:pPr>
              <a:defRPr/>
            </a:pPr>
            <a:endParaRPr lang="nl-NL" sz="10000">
              <a:latin typeface="Helvetica" pitchFamily="-80" charset="0"/>
            </a:endParaRPr>
          </a:p>
        </p:txBody>
      </p:sp>
      <p:sp>
        <p:nvSpPr>
          <p:cNvPr id="21" name="Freeform 25"/>
          <p:cNvSpPr>
            <a:spLocks/>
          </p:cNvSpPr>
          <p:nvPr/>
        </p:nvSpPr>
        <p:spPr bwMode="auto">
          <a:xfrm>
            <a:off x="15567027" y="7054851"/>
            <a:ext cx="5197474" cy="1517650"/>
          </a:xfrm>
          <a:custGeom>
            <a:avLst/>
            <a:gdLst>
              <a:gd name="T0" fmla="*/ 0 w 21600"/>
              <a:gd name="T1" fmla="*/ 0 h 21445"/>
              <a:gd name="T2" fmla="*/ 2147483647 w 21600"/>
              <a:gd name="T3" fmla="*/ 2147483647 h 21445"/>
              <a:gd name="T4" fmla="*/ 2147483647 w 21600"/>
              <a:gd name="T5" fmla="*/ 2147483647 h 21445"/>
              <a:gd name="T6" fmla="*/ 2147483647 w 21600"/>
              <a:gd name="T7" fmla="*/ 2147483647 h 21445"/>
              <a:gd name="T8" fmla="*/ 2147483647 w 21600"/>
              <a:gd name="T9" fmla="*/ 0 h 214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445">
                <a:moveTo>
                  <a:pt x="0" y="0"/>
                </a:moveTo>
                <a:cubicBezTo>
                  <a:pt x="3459" y="348"/>
                  <a:pt x="2614" y="18418"/>
                  <a:pt x="4458" y="18939"/>
                </a:cubicBezTo>
                <a:cubicBezTo>
                  <a:pt x="7670" y="19847"/>
                  <a:pt x="7149" y="6776"/>
                  <a:pt x="9839" y="6603"/>
                </a:cubicBezTo>
                <a:cubicBezTo>
                  <a:pt x="12784" y="6412"/>
                  <a:pt x="12717" y="21270"/>
                  <a:pt x="14177" y="21444"/>
                </a:cubicBezTo>
                <a:cubicBezTo>
                  <a:pt x="15488" y="21600"/>
                  <a:pt x="15066" y="869"/>
                  <a:pt x="21600" y="0"/>
                </a:cubicBezTo>
              </a:path>
            </a:pathLst>
          </a:custGeom>
          <a:noFill/>
          <a:ln w="25400" cap="flat">
            <a:solidFill>
              <a:srgbClr val="6666FF"/>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nl-NL" sz="10000"/>
          </a:p>
        </p:txBody>
      </p:sp>
      <p:sp>
        <p:nvSpPr>
          <p:cNvPr id="22" name="Freeform 26"/>
          <p:cNvSpPr>
            <a:spLocks/>
          </p:cNvSpPr>
          <p:nvPr/>
        </p:nvSpPr>
        <p:spPr bwMode="auto">
          <a:xfrm>
            <a:off x="18567401" y="7769227"/>
            <a:ext cx="768350" cy="679450"/>
          </a:xfrm>
          <a:custGeom>
            <a:avLst/>
            <a:gdLst>
              <a:gd name="T0" fmla="*/ 0 w 21600"/>
              <a:gd name="T1" fmla="*/ 0 h 21205"/>
              <a:gd name="T2" fmla="*/ 2147483647 w 21600"/>
              <a:gd name="T3" fmla="*/ 2147483647 h 21205"/>
              <a:gd name="T4" fmla="*/ 2147483647 w 21600"/>
              <a:gd name="T5" fmla="*/ 0 h 21205"/>
              <a:gd name="T6" fmla="*/ 0 60000 65536"/>
              <a:gd name="T7" fmla="*/ 0 60000 65536"/>
              <a:gd name="T8" fmla="*/ 0 60000 65536"/>
            </a:gdLst>
            <a:ahLst/>
            <a:cxnLst>
              <a:cxn ang="T6">
                <a:pos x="T0" y="T1"/>
              </a:cxn>
              <a:cxn ang="T7">
                <a:pos x="T2" y="T3"/>
              </a:cxn>
              <a:cxn ang="T8">
                <a:pos x="T4" y="T5"/>
              </a:cxn>
            </a:cxnLst>
            <a:rect l="0" t="0" r="r" b="b"/>
            <a:pathLst>
              <a:path w="21600" h="21205">
                <a:moveTo>
                  <a:pt x="0" y="0"/>
                </a:moveTo>
                <a:cubicBezTo>
                  <a:pt x="1005" y="5299"/>
                  <a:pt x="6983" y="21600"/>
                  <a:pt x="12056" y="21198"/>
                </a:cubicBezTo>
                <a:cubicBezTo>
                  <a:pt x="15572" y="20919"/>
                  <a:pt x="20274" y="3682"/>
                  <a:pt x="21600" y="0"/>
                </a:cubicBezTo>
              </a:path>
            </a:pathLst>
          </a:custGeom>
          <a:noFill/>
          <a:ln w="25400" cap="flat">
            <a:solidFill>
              <a:srgbClr val="6E7A89"/>
            </a:solidFill>
            <a:prstDash val="solid"/>
            <a:miter lim="800000"/>
            <a:headEnd type="triangl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nl-NL" sz="10000"/>
          </a:p>
        </p:txBody>
      </p:sp>
      <p:sp>
        <p:nvSpPr>
          <p:cNvPr id="23" name="Freeform 27"/>
          <p:cNvSpPr>
            <a:spLocks/>
          </p:cNvSpPr>
          <p:nvPr/>
        </p:nvSpPr>
        <p:spPr bwMode="auto">
          <a:xfrm>
            <a:off x="18424527" y="7893051"/>
            <a:ext cx="1073150" cy="501650"/>
          </a:xfrm>
          <a:custGeom>
            <a:avLst/>
            <a:gdLst>
              <a:gd name="T0" fmla="*/ 0 w 21600"/>
              <a:gd name="T1" fmla="*/ 19286 h 21600"/>
              <a:gd name="T2" fmla="*/ 10440 w 21600"/>
              <a:gd name="T3" fmla="*/ 0 h 21600"/>
              <a:gd name="T4" fmla="*/ 21600 w 21600"/>
              <a:gd name="T5" fmla="*/ 21600 h 21600"/>
            </a:gdLst>
            <a:ahLst/>
            <a:cxnLst>
              <a:cxn ang="0">
                <a:pos x="T0" y="T1"/>
              </a:cxn>
              <a:cxn ang="0">
                <a:pos x="T2" y="T3"/>
              </a:cxn>
              <a:cxn ang="0">
                <a:pos x="T4" y="T5"/>
              </a:cxn>
            </a:cxnLst>
            <a:rect l="0" t="0" r="r" b="b"/>
            <a:pathLst>
              <a:path w="21600" h="21600">
                <a:moveTo>
                  <a:pt x="0" y="19286"/>
                </a:moveTo>
                <a:cubicBezTo>
                  <a:pt x="8640" y="19286"/>
                  <a:pt x="5746" y="0"/>
                  <a:pt x="10440" y="0"/>
                </a:cubicBezTo>
                <a:cubicBezTo>
                  <a:pt x="15120" y="0"/>
                  <a:pt x="13680" y="21600"/>
                  <a:pt x="21600" y="21600"/>
                </a:cubicBezTo>
              </a:path>
            </a:pathLst>
          </a:custGeom>
          <a:noFill/>
          <a:ln w="25400" cap="flat">
            <a:solidFill>
              <a:srgbClr val="FF8000"/>
            </a:solidFill>
            <a:prstDash val="solid"/>
            <a:miter lim="800000"/>
            <a:headEnd type="none" w="med" len="med"/>
            <a:tailEnd type="none" w="med" len="med"/>
          </a:ln>
          <a:effectLst>
            <a:outerShdw blurRad="25400" dist="25399" dir="2700000" algn="ctr" rotWithShape="0">
              <a:srgbClr val="000000"/>
            </a:outerShdw>
          </a:effectLst>
          <a:extLst>
            <a:ext uri="{909E8E84-426E-40dd-AFC4-6F175D3DCCD1}">
              <a14:hiddenFill xmlns="" xmlns:a14="http://schemas.microsoft.com/office/drawing/2010/main">
                <a:solidFill>
                  <a:srgbClr val="FFFFFF"/>
                </a:solidFill>
              </a14:hiddenFill>
            </a:ext>
          </a:extLst>
        </p:spPr>
        <p:txBody>
          <a:bodyPr lIns="0" tIns="0" rIns="0" bIns="0"/>
          <a:lstStyle/>
          <a:p>
            <a:pPr>
              <a:defRPr/>
            </a:pPr>
            <a:endParaRPr lang="nl-NL" sz="10000">
              <a:latin typeface="Helvetica" pitchFamily="-80" charset="0"/>
            </a:endParaRPr>
          </a:p>
        </p:txBody>
      </p:sp>
      <p:sp>
        <p:nvSpPr>
          <p:cNvPr id="24" name="AutoShape 28"/>
          <p:cNvSpPr>
            <a:spLocks/>
          </p:cNvSpPr>
          <p:nvPr/>
        </p:nvSpPr>
        <p:spPr bwMode="auto">
          <a:xfrm rot="5400000">
            <a:off x="17416464" y="8653463"/>
            <a:ext cx="1108076" cy="1911350"/>
          </a:xfrm>
          <a:prstGeom prst="rightArrow">
            <a:avLst>
              <a:gd name="adj1" fmla="val 38324"/>
              <a:gd name="adj2" fmla="val 62097"/>
            </a:avLst>
          </a:prstGeom>
          <a:solidFill>
            <a:srgbClr val="FF0000"/>
          </a:solidFill>
          <a:ln w="25400" cap="flat">
            <a:solidFill>
              <a:srgbClr val="6E7A89"/>
            </a:solidFill>
            <a:prstDash val="solid"/>
            <a:miter lim="800000"/>
            <a:headEnd type="none" w="med" len="med"/>
            <a:tailEnd type="none" w="med" len="med"/>
          </a:ln>
          <a:effectLst>
            <a:outerShdw blurRad="12700" dist="12700" dir="2700000" algn="ctr" rotWithShape="0">
              <a:schemeClr val="bg2"/>
            </a:outerShdw>
          </a:effectLst>
        </p:spPr>
        <p:txBody>
          <a:bodyPr lIns="0" tIns="0" rIns="0" bIns="0"/>
          <a:lstStyle/>
          <a:p>
            <a:pPr>
              <a:defRPr/>
            </a:pPr>
            <a:endParaRPr lang="nl-NL" sz="10000">
              <a:latin typeface="Helvetica" pitchFamily="-80" charset="0"/>
            </a:endParaRPr>
          </a:p>
        </p:txBody>
      </p:sp>
      <p:sp>
        <p:nvSpPr>
          <p:cNvPr id="25" name="Freeform 29"/>
          <p:cNvSpPr>
            <a:spLocks/>
          </p:cNvSpPr>
          <p:nvPr/>
        </p:nvSpPr>
        <p:spPr bwMode="auto">
          <a:xfrm>
            <a:off x="15532100" y="10394950"/>
            <a:ext cx="5197476" cy="1857376"/>
          </a:xfrm>
          <a:custGeom>
            <a:avLst/>
            <a:gdLst>
              <a:gd name="T0" fmla="*/ 0 w 21600"/>
              <a:gd name="T1" fmla="*/ 0 h 21473"/>
              <a:gd name="T2" fmla="*/ 2147483647 w 21600"/>
              <a:gd name="T3" fmla="*/ 2147483647 h 21473"/>
              <a:gd name="T4" fmla="*/ 2147483647 w 21600"/>
              <a:gd name="T5" fmla="*/ 2147483647 h 21473"/>
              <a:gd name="T6" fmla="*/ 2147483647 w 21600"/>
              <a:gd name="T7" fmla="*/ 2147483647 h 21473"/>
              <a:gd name="T8" fmla="*/ 2147483647 w 21600"/>
              <a:gd name="T9" fmla="*/ 0 h 214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473">
                <a:moveTo>
                  <a:pt x="0" y="0"/>
                </a:moveTo>
                <a:cubicBezTo>
                  <a:pt x="3459" y="284"/>
                  <a:pt x="2614" y="15073"/>
                  <a:pt x="4458" y="15500"/>
                </a:cubicBezTo>
                <a:cubicBezTo>
                  <a:pt x="7670" y="16243"/>
                  <a:pt x="7149" y="5546"/>
                  <a:pt x="9839" y="5404"/>
                </a:cubicBezTo>
                <a:cubicBezTo>
                  <a:pt x="12784" y="5248"/>
                  <a:pt x="12760" y="21330"/>
                  <a:pt x="14221" y="21472"/>
                </a:cubicBezTo>
                <a:cubicBezTo>
                  <a:pt x="15531" y="21600"/>
                  <a:pt x="15066" y="711"/>
                  <a:pt x="21600" y="0"/>
                </a:cubicBezTo>
              </a:path>
            </a:pathLst>
          </a:custGeom>
          <a:noFill/>
          <a:ln w="25400" cap="flat">
            <a:solidFill>
              <a:srgbClr val="6E7A89"/>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nl-NL" sz="10000"/>
          </a:p>
        </p:txBody>
      </p:sp>
      <p:sp>
        <p:nvSpPr>
          <p:cNvPr id="26" name="Oval 30"/>
          <p:cNvSpPr>
            <a:spLocks/>
          </p:cNvSpPr>
          <p:nvPr/>
        </p:nvSpPr>
        <p:spPr bwMode="auto">
          <a:xfrm>
            <a:off x="16783050" y="10734677"/>
            <a:ext cx="320676" cy="320674"/>
          </a:xfrm>
          <a:prstGeom prst="ellipse">
            <a:avLst/>
          </a:prstGeom>
          <a:solidFill>
            <a:srgbClr val="FF0000"/>
          </a:solidFill>
          <a:ln w="25400" cap="flat">
            <a:solidFill>
              <a:srgbClr val="6E7A89"/>
            </a:solidFill>
            <a:prstDash val="solid"/>
            <a:miter lim="800000"/>
            <a:headEnd type="none" w="med" len="med"/>
            <a:tailEnd type="none" w="med" len="med"/>
          </a:ln>
          <a:effectLst>
            <a:outerShdw blurRad="177800" dist="25399" dir="2700000" algn="ctr" rotWithShape="0">
              <a:srgbClr val="000000"/>
            </a:outerShdw>
          </a:effectLst>
        </p:spPr>
        <p:txBody>
          <a:bodyPr lIns="0" tIns="0" rIns="0" bIns="0"/>
          <a:lstStyle/>
          <a:p>
            <a:pPr>
              <a:defRPr/>
            </a:pPr>
            <a:endParaRPr lang="nl-NL" sz="10000">
              <a:latin typeface="Helvetica" pitchFamily="-80" charset="0"/>
            </a:endParaRPr>
          </a:p>
        </p:txBody>
      </p:sp>
      <p:sp>
        <p:nvSpPr>
          <p:cNvPr id="27" name="Freeform 31"/>
          <p:cNvSpPr>
            <a:spLocks/>
          </p:cNvSpPr>
          <p:nvPr/>
        </p:nvSpPr>
        <p:spPr bwMode="auto">
          <a:xfrm>
            <a:off x="15532100" y="10394950"/>
            <a:ext cx="5197476" cy="549276"/>
          </a:xfrm>
          <a:custGeom>
            <a:avLst/>
            <a:gdLst>
              <a:gd name="T0" fmla="*/ 0 w 21600"/>
              <a:gd name="T1" fmla="*/ 0 h 20906"/>
              <a:gd name="T2" fmla="*/ 2147483647 w 21600"/>
              <a:gd name="T3" fmla="*/ 2147483647 h 20906"/>
              <a:gd name="T4" fmla="*/ 2147483647 w 21600"/>
              <a:gd name="T5" fmla="*/ 2147483647 h 20906"/>
              <a:gd name="T6" fmla="*/ 2147483647 w 21600"/>
              <a:gd name="T7" fmla="*/ 2147483647 h 20906"/>
              <a:gd name="T8" fmla="*/ 2147483647 w 21600"/>
              <a:gd name="T9" fmla="*/ 0 h 209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0906">
                <a:moveTo>
                  <a:pt x="0" y="0"/>
                </a:moveTo>
                <a:cubicBezTo>
                  <a:pt x="3459" y="930"/>
                  <a:pt x="4017" y="19130"/>
                  <a:pt x="5864" y="20250"/>
                </a:cubicBezTo>
                <a:cubicBezTo>
                  <a:pt x="8091" y="21600"/>
                  <a:pt x="6532" y="20925"/>
                  <a:pt x="9839" y="17666"/>
                </a:cubicBezTo>
                <a:cubicBezTo>
                  <a:pt x="12768" y="14780"/>
                  <a:pt x="14424" y="19785"/>
                  <a:pt x="15885" y="20250"/>
                </a:cubicBezTo>
                <a:cubicBezTo>
                  <a:pt x="17195" y="20667"/>
                  <a:pt x="15513" y="9450"/>
                  <a:pt x="21600" y="0"/>
                </a:cubicBezTo>
              </a:path>
            </a:pathLst>
          </a:custGeom>
          <a:noFill/>
          <a:ln w="25400" cap="flat">
            <a:solidFill>
              <a:srgbClr val="6666FF"/>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nl-NL" sz="10000"/>
          </a:p>
        </p:txBody>
      </p:sp>
      <p:sp>
        <p:nvSpPr>
          <p:cNvPr id="28" name="Rectangle 33"/>
          <p:cNvSpPr>
            <a:spLocks/>
          </p:cNvSpPr>
          <p:nvPr/>
        </p:nvSpPr>
        <p:spPr bwMode="auto">
          <a:xfrm>
            <a:off x="13949956" y="3760371"/>
            <a:ext cx="862416"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4400">
                <a:latin typeface="Helvetica Neue Light"/>
                <a:ea typeface="Helvetica Neue Light"/>
                <a:cs typeface="Helvetica Neue Light"/>
                <a:sym typeface="Helvetica Neue Light"/>
              </a:rPr>
              <a:t>t=∆</a:t>
            </a:r>
          </a:p>
        </p:txBody>
      </p:sp>
      <p:sp>
        <p:nvSpPr>
          <p:cNvPr id="29" name="Rectangle 34"/>
          <p:cNvSpPr>
            <a:spLocks/>
          </p:cNvSpPr>
          <p:nvPr/>
        </p:nvSpPr>
        <p:spPr bwMode="auto">
          <a:xfrm>
            <a:off x="13910335" y="6689309"/>
            <a:ext cx="1176604"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4400" dirty="0">
                <a:latin typeface="Helvetica Neue Light"/>
                <a:ea typeface="Helvetica Neue Light"/>
                <a:cs typeface="Helvetica Neue Light"/>
                <a:sym typeface="Helvetica Neue Light"/>
              </a:rPr>
              <a:t>t=2∆</a:t>
            </a:r>
          </a:p>
        </p:txBody>
      </p:sp>
      <p:sp>
        <p:nvSpPr>
          <p:cNvPr id="30" name="Rectangle 35"/>
          <p:cNvSpPr>
            <a:spLocks/>
          </p:cNvSpPr>
          <p:nvPr/>
        </p:nvSpPr>
        <p:spPr bwMode="auto">
          <a:xfrm>
            <a:off x="13930571" y="10027821"/>
            <a:ext cx="125996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4400" dirty="0">
                <a:latin typeface="Helvetica Neue Light"/>
                <a:ea typeface="Helvetica Neue Light"/>
                <a:cs typeface="Helvetica Neue Light"/>
                <a:sym typeface="Helvetica Neue Light"/>
              </a:rPr>
              <a:t>t=N∆</a:t>
            </a:r>
          </a:p>
        </p:txBody>
      </p:sp>
      <p:sp>
        <p:nvSpPr>
          <p:cNvPr id="31" name="Rectangle 5"/>
          <p:cNvSpPr>
            <a:spLocks/>
          </p:cNvSpPr>
          <p:nvPr/>
        </p:nvSpPr>
        <p:spPr bwMode="auto">
          <a:xfrm>
            <a:off x="15207145" y="1285836"/>
            <a:ext cx="4807113"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115598" bIns="0">
            <a:spAutoFit/>
          </a:bodyPr>
          <a:lstStyle/>
          <a:p>
            <a:pPr marL="79376"/>
            <a:r>
              <a:rPr lang="en-US" sz="5600" dirty="0" err="1">
                <a:latin typeface="Lato" charset="0"/>
                <a:ea typeface="Lato" charset="0"/>
                <a:cs typeface="Lato" charset="0"/>
              </a:rPr>
              <a:t>Metadynamics</a:t>
            </a:r>
            <a:endParaRPr lang="en-US" sz="5600" dirty="0">
              <a:latin typeface="Lato" charset="0"/>
              <a:ea typeface="Lato" charset="0"/>
              <a:cs typeface="Lato" charset="0"/>
            </a:endParaRPr>
          </a:p>
        </p:txBody>
      </p:sp>
      <p:sp>
        <p:nvSpPr>
          <p:cNvPr id="32" name="Rectangle 5"/>
          <p:cNvSpPr>
            <a:spLocks/>
          </p:cNvSpPr>
          <p:nvPr/>
        </p:nvSpPr>
        <p:spPr bwMode="auto">
          <a:xfrm>
            <a:off x="1715146" y="1543333"/>
            <a:ext cx="6110355"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115598" bIns="0">
            <a:spAutoFit/>
          </a:bodyPr>
          <a:lstStyle/>
          <a:p>
            <a:pPr marL="79376"/>
            <a:r>
              <a:rPr lang="en-US" sz="5600" dirty="0">
                <a:latin typeface="Lato" charset="0"/>
                <a:ea typeface="Lato" charset="0"/>
                <a:cs typeface="Lato" charset="0"/>
              </a:rPr>
              <a:t>Adaptive QM/MM</a:t>
            </a:r>
          </a:p>
        </p:txBody>
      </p:sp>
      <p:sp>
        <p:nvSpPr>
          <p:cNvPr id="49" name="Rectangle 48"/>
          <p:cNvSpPr/>
          <p:nvPr/>
        </p:nvSpPr>
        <p:spPr>
          <a:xfrm>
            <a:off x="887254" y="12578179"/>
            <a:ext cx="15422722" cy="107721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l"/>
            <a:r>
              <a:rPr lang="en-US" sz="3200" dirty="0"/>
              <a:t>R. </a:t>
            </a:r>
            <a:r>
              <a:rPr lang="en-US" sz="3200" dirty="0" err="1"/>
              <a:t>Bulo</a:t>
            </a:r>
            <a:r>
              <a:rPr lang="en-US" sz="3200" dirty="0"/>
              <a:t>, C. Michel, P. </a:t>
            </a:r>
            <a:r>
              <a:rPr lang="en-US" sz="3200" dirty="0" err="1"/>
              <a:t>Fleurat-Lessard</a:t>
            </a:r>
            <a:r>
              <a:rPr lang="en-US" sz="3200" dirty="0"/>
              <a:t>, and P. </a:t>
            </a:r>
            <a:r>
              <a:rPr lang="en-US" sz="3200" dirty="0" err="1"/>
              <a:t>Sautet</a:t>
            </a:r>
            <a:r>
              <a:rPr lang="en-US" sz="3200" dirty="0"/>
              <a:t>,</a:t>
            </a:r>
            <a:r>
              <a:rPr lang="en-US" sz="3200" i="1" dirty="0"/>
              <a:t> </a:t>
            </a:r>
            <a:r>
              <a:rPr lang="en-US" sz="3200" i="1" dirty="0" err="1"/>
              <a:t>Multiscale</a:t>
            </a:r>
            <a:r>
              <a:rPr lang="en-US" sz="3200" i="1" dirty="0"/>
              <a:t> Modeling of Chemistry in Water: Are We There Yet? </a:t>
            </a:r>
            <a:r>
              <a:rPr lang="en-US" sz="3200" dirty="0">
                <a:hlinkClick r:id="rId4"/>
              </a:rPr>
              <a:t>J. Chem. </a:t>
            </a:r>
            <a:r>
              <a:rPr lang="en-US" sz="3200" dirty="0" err="1">
                <a:hlinkClick r:id="rId4"/>
              </a:rPr>
              <a:t>Theor</a:t>
            </a:r>
            <a:r>
              <a:rPr lang="en-US" sz="3200" dirty="0">
                <a:hlinkClick r:id="rId4"/>
              </a:rPr>
              <a:t>. </a:t>
            </a:r>
            <a:r>
              <a:rPr lang="en-US" sz="3200" dirty="0" err="1">
                <a:hlinkClick r:id="rId4"/>
              </a:rPr>
              <a:t>Comput</a:t>
            </a:r>
            <a:r>
              <a:rPr lang="en-US" sz="3200" dirty="0">
                <a:hlinkClick r:id="rId4"/>
              </a:rPr>
              <a:t>. </a:t>
            </a:r>
            <a:r>
              <a:rPr lang="en-US" sz="3200" b="1" dirty="0">
                <a:hlinkClick r:id="rId4"/>
              </a:rPr>
              <a:t>9</a:t>
            </a:r>
            <a:r>
              <a:rPr lang="en-US" sz="3200" dirty="0">
                <a:hlinkClick r:id="rId4"/>
              </a:rPr>
              <a:t>, 5567-5577 (2013)</a:t>
            </a:r>
            <a:r>
              <a:rPr lang="en-US" sz="3200" dirty="0"/>
              <a:t> </a:t>
            </a:r>
          </a:p>
        </p:txBody>
      </p:sp>
    </p:spTree>
    <p:extLst>
      <p:ext uri="{BB962C8B-B14F-4D97-AF65-F5344CB8AC3E}">
        <p14:creationId xmlns:p14="http://schemas.microsoft.com/office/powerpoint/2010/main" val="4270877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3858" name="Picture 2"/>
          <p:cNvPicPr>
            <a:picLocks noChangeAspect="1" noChangeArrowheads="1"/>
          </p:cNvPicPr>
          <p:nvPr/>
        </p:nvPicPr>
        <p:blipFill rotWithShape="1">
          <a:blip r:embed="rId3" cstate="print"/>
          <a:srcRect b="4158"/>
          <a:stretch/>
        </p:blipFill>
        <p:spPr bwMode="auto">
          <a:xfrm>
            <a:off x="3048000" y="233264"/>
            <a:ext cx="8279904" cy="12275752"/>
          </a:xfrm>
          <a:prstGeom prst="rect">
            <a:avLst/>
          </a:prstGeom>
          <a:noFill/>
          <a:ln w="9525">
            <a:noFill/>
            <a:miter lim="800000"/>
            <a:headEnd/>
            <a:tailEnd/>
          </a:ln>
        </p:spPr>
      </p:pic>
      <p:sp>
        <p:nvSpPr>
          <p:cNvPr id="65538" name="Rectangle 2"/>
          <p:cNvSpPr>
            <a:spLocks noGrp="1" noChangeArrowheads="1"/>
          </p:cNvSpPr>
          <p:nvPr>
            <p:ph type="title" sz="quarter" idx="4294967295"/>
          </p:nvPr>
        </p:nvSpPr>
        <p:spPr>
          <a:xfrm>
            <a:off x="0" y="1"/>
            <a:ext cx="24384000" cy="1098550"/>
          </a:xfrm>
        </p:spPr>
        <p:txBody>
          <a:bodyPr lIns="180974" tIns="88900" rIns="180974" bIns="88900" anchor="b">
            <a:noAutofit/>
          </a:bodyPr>
          <a:lstStyle/>
          <a:p>
            <a:pPr algn="ctr" eaLnBrk="1" hangingPunct="1"/>
            <a:r>
              <a:rPr lang="en-US" sz="6600" b="1" dirty="0" err="1"/>
              <a:t>PyADF</a:t>
            </a:r>
            <a:r>
              <a:rPr lang="en-US" sz="6600" b="1" dirty="0"/>
              <a:t>, PLAMS for QM/MM, QM/QM and workflow</a:t>
            </a:r>
            <a:endParaRPr lang="en-US" sz="6600" dirty="0"/>
          </a:p>
        </p:txBody>
      </p:sp>
      <p:pic>
        <p:nvPicPr>
          <p:cNvPr id="4" name="Picture 3" descr="Screen Shot 2014-08-07 at 16.57.3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637203" y="2883646"/>
            <a:ext cx="9217026" cy="5644460"/>
          </a:xfrm>
          <a:prstGeom prst="rect">
            <a:avLst/>
          </a:prstGeom>
        </p:spPr>
      </p:pic>
      <p:sp>
        <p:nvSpPr>
          <p:cNvPr id="8" name="Rectangle 5"/>
          <p:cNvSpPr>
            <a:spLocks/>
          </p:cNvSpPr>
          <p:nvPr/>
        </p:nvSpPr>
        <p:spPr bwMode="auto">
          <a:xfrm>
            <a:off x="13423486" y="10549976"/>
            <a:ext cx="7067348" cy="1723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115598" bIns="0">
            <a:spAutoFit/>
          </a:bodyPr>
          <a:lstStyle/>
          <a:p>
            <a:pPr marL="79376"/>
            <a:r>
              <a:rPr lang="en-US" sz="5600" dirty="0"/>
              <a:t>Example goal: </a:t>
            </a:r>
          </a:p>
          <a:p>
            <a:pPr marL="79376"/>
            <a:r>
              <a:rPr lang="en-US" sz="5600" dirty="0"/>
              <a:t>More accurate docking </a:t>
            </a:r>
          </a:p>
        </p:txBody>
      </p:sp>
    </p:spTree>
    <p:extLst>
      <p:ext uri="{BB962C8B-B14F-4D97-AF65-F5344CB8AC3E}">
        <p14:creationId xmlns:p14="http://schemas.microsoft.com/office/powerpoint/2010/main" val="3021676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550" y="2124443"/>
            <a:ext cx="24803100" cy="701731"/>
          </a:xfrm>
          <a:prstGeom prst="rect">
            <a:avLst/>
          </a:prstGeom>
        </p:spPr>
        <p:txBody>
          <a:bodyPr wrap="square">
            <a:spAutoFit/>
          </a:bodyPr>
          <a:lstStyle/>
          <a:p>
            <a:pPr algn="ctr" eaLnBrk="1" hangingPunct="1">
              <a:lnSpc>
                <a:spcPct val="90000"/>
              </a:lnSpc>
              <a:buFontTx/>
              <a:buNone/>
            </a:pPr>
            <a:r>
              <a:rPr lang="en-US" altLang="en-US" sz="4400" dirty="0">
                <a:latin typeface="Lato" charset="0"/>
                <a:ea typeface="Lato" charset="0"/>
                <a:cs typeface="Lato" charset="0"/>
              </a:rPr>
              <a:t>From quantum chemistry to chemical engineering thermodynamics</a:t>
            </a:r>
          </a:p>
        </p:txBody>
      </p:sp>
      <p:sp>
        <p:nvSpPr>
          <p:cNvPr id="6" name="Title 3"/>
          <p:cNvSpPr txBox="1">
            <a:spLocks/>
          </p:cNvSpPr>
          <p:nvPr/>
        </p:nvSpPr>
        <p:spPr>
          <a:xfrm>
            <a:off x="873512" y="0"/>
            <a:ext cx="22636976" cy="1771074"/>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smtClean="0"/>
              <a:t>COSMO-RS: fluid properties</a:t>
            </a:r>
            <a:endParaRPr lang="en-US" sz="10100" dirty="0"/>
          </a:p>
        </p:txBody>
      </p:sp>
      <p:pic>
        <p:nvPicPr>
          <p:cNvPr id="7" name="Picture 14" descr="t4_part_ex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512" y="3891579"/>
            <a:ext cx="11909661" cy="708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SO2 solubility in Ionic Liquids"/>
          <p:cNvPicPr>
            <a:picLocks noChangeAspect="1" noChangeArrowheads="1"/>
          </p:cNvPicPr>
          <p:nvPr/>
        </p:nvPicPr>
        <p:blipFill>
          <a:blip r:embed="rId3" cstate="print">
            <a:extLst>
              <a:ext uri="{28A0092B-C50C-407E-A947-70E740481C1C}">
                <a14:useLocalDpi xmlns:a14="http://schemas.microsoft.com/office/drawing/2010/main" val="0"/>
              </a:ext>
            </a:extLst>
          </a:blip>
          <a:srcRect r="42514"/>
          <a:stretch>
            <a:fillRect/>
          </a:stretch>
        </p:blipFill>
        <p:spPr bwMode="auto">
          <a:xfrm>
            <a:off x="13488990" y="4452186"/>
            <a:ext cx="8928100"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70595"/>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70" name="Rectangle 6"/>
          <p:cNvSpPr>
            <a:spLocks noChangeArrowheads="1"/>
          </p:cNvSpPr>
          <p:nvPr/>
        </p:nvSpPr>
        <p:spPr bwMode="auto">
          <a:xfrm>
            <a:off x="873512" y="3420485"/>
            <a:ext cx="17316400" cy="3416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000">
                <a:solidFill>
                  <a:schemeClr val="tx1"/>
                </a:solidFill>
                <a:latin typeface="Helvetica" panose="020B0604020202020204" pitchFamily="34" charset="0"/>
                <a:ea typeface="ＭＳ Ｐゴシック" pitchFamily="-84" charset="-128"/>
              </a:defRPr>
            </a:lvl1pPr>
            <a:lvl2pPr marL="742950" indent="-285750" eaLnBrk="0" hangingPunct="0">
              <a:defRPr sz="2000">
                <a:solidFill>
                  <a:schemeClr val="tx1"/>
                </a:solidFill>
                <a:latin typeface="Helvetica" panose="020B0604020202020204" pitchFamily="34" charset="0"/>
                <a:ea typeface="ＭＳ Ｐゴシック" pitchFamily="-84" charset="-128"/>
              </a:defRPr>
            </a:lvl2pPr>
            <a:lvl3pPr marL="1143000" indent="-228600" eaLnBrk="0" hangingPunct="0">
              <a:defRPr sz="2000">
                <a:solidFill>
                  <a:schemeClr val="tx1"/>
                </a:solidFill>
                <a:latin typeface="Helvetica" panose="020B0604020202020204" pitchFamily="34" charset="0"/>
                <a:ea typeface="ＭＳ Ｐゴシック" pitchFamily="-84" charset="-128"/>
              </a:defRPr>
            </a:lvl3pPr>
            <a:lvl4pPr marL="1600200" indent="-228600" eaLnBrk="0" hangingPunct="0">
              <a:defRPr sz="2000">
                <a:solidFill>
                  <a:schemeClr val="tx1"/>
                </a:solidFill>
                <a:latin typeface="Helvetica" panose="020B0604020202020204" pitchFamily="34" charset="0"/>
                <a:ea typeface="ＭＳ Ｐゴシック" pitchFamily="-84" charset="-128"/>
              </a:defRPr>
            </a:lvl4pPr>
            <a:lvl5pPr marL="2057400" indent="-228600" eaLnBrk="0" hangingPunct="0">
              <a:defRPr sz="2000">
                <a:solidFill>
                  <a:schemeClr val="tx1"/>
                </a:solidFill>
                <a:latin typeface="Helvetica" panose="020B0604020202020204" pitchFamily="34" charset="0"/>
                <a:ea typeface="ＭＳ Ｐゴシック" pitchFamily="-84" charset="-128"/>
              </a:defRPr>
            </a:lvl5pPr>
            <a:lvl6pPr marL="2514600" indent="-228600" eaLnBrk="0" fontAlgn="base" hangingPunct="0">
              <a:spcBef>
                <a:spcPct val="0"/>
              </a:spcBef>
              <a:spcAft>
                <a:spcPct val="0"/>
              </a:spcAft>
              <a:defRPr sz="2000">
                <a:solidFill>
                  <a:schemeClr val="tx1"/>
                </a:solidFill>
                <a:latin typeface="Helvetica" panose="020B0604020202020204" pitchFamily="34" charset="0"/>
                <a:ea typeface="ＭＳ Ｐゴシック" pitchFamily="-84" charset="-128"/>
              </a:defRPr>
            </a:lvl6pPr>
            <a:lvl7pPr marL="2971800" indent="-228600" eaLnBrk="0" fontAlgn="base" hangingPunct="0">
              <a:spcBef>
                <a:spcPct val="0"/>
              </a:spcBef>
              <a:spcAft>
                <a:spcPct val="0"/>
              </a:spcAft>
              <a:defRPr sz="2000">
                <a:solidFill>
                  <a:schemeClr val="tx1"/>
                </a:solidFill>
                <a:latin typeface="Helvetica" panose="020B0604020202020204" pitchFamily="34" charset="0"/>
                <a:ea typeface="ＭＳ Ｐゴシック" pitchFamily="-84" charset="-128"/>
              </a:defRPr>
            </a:lvl7pPr>
            <a:lvl8pPr marL="3429000" indent="-228600" eaLnBrk="0" fontAlgn="base" hangingPunct="0">
              <a:spcBef>
                <a:spcPct val="0"/>
              </a:spcBef>
              <a:spcAft>
                <a:spcPct val="0"/>
              </a:spcAft>
              <a:defRPr sz="2000">
                <a:solidFill>
                  <a:schemeClr val="tx1"/>
                </a:solidFill>
                <a:latin typeface="Helvetica" panose="020B0604020202020204" pitchFamily="34" charset="0"/>
                <a:ea typeface="ＭＳ Ｐゴシック" pitchFamily="-84" charset="-128"/>
              </a:defRPr>
            </a:lvl8pPr>
            <a:lvl9pPr marL="3886200" indent="-228600" eaLnBrk="0" fontAlgn="base" hangingPunct="0">
              <a:spcBef>
                <a:spcPct val="0"/>
              </a:spcBef>
              <a:spcAft>
                <a:spcPct val="0"/>
              </a:spcAft>
              <a:defRPr sz="2000">
                <a:solidFill>
                  <a:schemeClr val="tx1"/>
                </a:solidFill>
                <a:latin typeface="Helvetica" panose="020B0604020202020204" pitchFamily="34" charset="0"/>
                <a:ea typeface="ＭＳ Ｐゴシック" pitchFamily="-84" charset="-128"/>
              </a:defRPr>
            </a:lvl9pPr>
          </a:lstStyle>
          <a:p>
            <a:pPr marL="1028700" lvl="1" indent="-571500" algn="l" eaLnBrk="1" hangingPunct="1">
              <a:lnSpc>
                <a:spcPct val="90000"/>
              </a:lnSpc>
              <a:buFont typeface="Arial" charset="0"/>
              <a:buChar char="•"/>
            </a:pPr>
            <a:r>
              <a:rPr lang="en-US" altLang="en-US" sz="4800" dirty="0" smtClean="0">
                <a:latin typeface="Symbol" charset="2"/>
                <a:ea typeface="Symbol" charset="2"/>
                <a:cs typeface="Symbol" charset="2"/>
                <a:sym typeface="Symbol" panose="05050102010706020507" pitchFamily="18" charset="2"/>
              </a:rPr>
              <a:t>s</a:t>
            </a:r>
            <a:r>
              <a:rPr lang="en-US" altLang="en-US" sz="4800" dirty="0" smtClean="0">
                <a:latin typeface="Lato" charset="0"/>
                <a:ea typeface="Lato" charset="0"/>
                <a:cs typeface="Lato" charset="0"/>
                <a:sym typeface="Symbol" panose="05050102010706020507" pitchFamily="18" charset="2"/>
              </a:rPr>
              <a:t>-profile</a:t>
            </a:r>
            <a:r>
              <a:rPr lang="en-US" altLang="en-US" sz="4800" dirty="0" smtClean="0">
                <a:latin typeface="Lato" charset="0"/>
                <a:ea typeface="Lato" charset="0"/>
                <a:cs typeface="Lato" charset="0"/>
                <a:sym typeface="Symbol" panose="05050102010706020507" pitchFamily="18" charset="2"/>
              </a:rPr>
              <a:t>: </a:t>
            </a:r>
            <a:r>
              <a:rPr lang="en-US" altLang="en-US" sz="4800" dirty="0" smtClean="0">
                <a:latin typeface="Lato" charset="0"/>
                <a:ea typeface="Lato" charset="0"/>
                <a:cs typeface="Lato" charset="0"/>
              </a:rPr>
              <a:t>charge density on COSMO </a:t>
            </a:r>
            <a:r>
              <a:rPr lang="en-US" altLang="en-US" sz="4800" dirty="0" smtClean="0">
                <a:latin typeface="Lato" charset="0"/>
                <a:ea typeface="Lato" charset="0"/>
                <a:cs typeface="Lato" charset="0"/>
              </a:rPr>
              <a:t>(</a:t>
            </a:r>
            <a:r>
              <a:rPr lang="en-US" altLang="en-US" sz="4800" dirty="0" smtClean="0">
                <a:latin typeface="Symbol" charset="2"/>
                <a:ea typeface="Symbol" charset="2"/>
                <a:cs typeface="Symbol" charset="2"/>
                <a:sym typeface="Symbol" panose="05050102010706020507" pitchFamily="18" charset="2"/>
              </a:rPr>
              <a:t>e</a:t>
            </a:r>
            <a:r>
              <a:rPr lang="en-US" altLang="en-US" sz="4800" dirty="0" smtClean="0">
                <a:latin typeface="Lato" charset="0"/>
                <a:ea typeface="Lato" charset="0"/>
                <a:cs typeface="Lato" charset="0"/>
                <a:sym typeface="Symbol" panose="05050102010706020507" pitchFamily="18" charset="2"/>
              </a:rPr>
              <a:t>=</a:t>
            </a:r>
            <a:r>
              <a:rPr lang="en-US" sz="4800" dirty="0"/>
              <a:t>∞</a:t>
            </a:r>
            <a:r>
              <a:rPr lang="en-US" altLang="en-US" sz="4800" dirty="0" smtClean="0">
                <a:latin typeface="Lato" charset="0"/>
                <a:ea typeface="Lato" charset="0"/>
                <a:cs typeface="Lato" charset="0"/>
              </a:rPr>
              <a:t>) </a:t>
            </a:r>
            <a:r>
              <a:rPr lang="en-US" altLang="en-US" sz="4800" dirty="0" smtClean="0">
                <a:latin typeface="Lato" charset="0"/>
                <a:ea typeface="Lato" charset="0"/>
                <a:cs typeface="Lato" charset="0"/>
              </a:rPr>
              <a:t>surface</a:t>
            </a:r>
          </a:p>
          <a:p>
            <a:pPr marL="1028700" lvl="1" indent="-571500" algn="l" eaLnBrk="1" hangingPunct="1">
              <a:lnSpc>
                <a:spcPct val="90000"/>
              </a:lnSpc>
              <a:buFont typeface="Arial" charset="0"/>
              <a:buChar char="•"/>
            </a:pPr>
            <a:r>
              <a:rPr lang="en-US" altLang="en-US" sz="4800" dirty="0" smtClean="0">
                <a:latin typeface="Lato" charset="0"/>
                <a:ea typeface="Lato" charset="0"/>
                <a:cs typeface="Lato" charset="0"/>
              </a:rPr>
              <a:t>pair-wise interaction between molecules</a:t>
            </a:r>
          </a:p>
          <a:p>
            <a:pPr marL="1028700" lvl="1" indent="-571500" algn="l" eaLnBrk="1" hangingPunct="1">
              <a:lnSpc>
                <a:spcPct val="90000"/>
              </a:lnSpc>
              <a:buFont typeface="Arial" charset="0"/>
              <a:buChar char="•"/>
            </a:pPr>
            <a:r>
              <a:rPr lang="en-US" altLang="en-US" sz="4800" dirty="0" smtClean="0">
                <a:latin typeface="Lato" charset="0"/>
                <a:ea typeface="Lato" charset="0"/>
                <a:cs typeface="Lato" charset="0"/>
              </a:rPr>
              <a:t>electrostatic interactions + hydrogen bond</a:t>
            </a:r>
          </a:p>
          <a:p>
            <a:pPr marL="1028700" lvl="1" indent="-571500" algn="l" eaLnBrk="1" hangingPunct="1">
              <a:lnSpc>
                <a:spcPct val="90000"/>
              </a:lnSpc>
              <a:buFont typeface="Arial" charset="0"/>
              <a:buChar char="•"/>
            </a:pPr>
            <a:r>
              <a:rPr lang="en-US" altLang="en-US" sz="4800" dirty="0" smtClean="0">
                <a:latin typeface="Lato" charset="0"/>
                <a:ea typeface="Lato" charset="0"/>
                <a:cs typeface="Lato" charset="0"/>
              </a:rPr>
              <a:t>random mixture approximation, equilibrium</a:t>
            </a:r>
          </a:p>
          <a:p>
            <a:pPr marL="1028700" lvl="1" indent="-571500" algn="l" eaLnBrk="1" hangingPunct="1">
              <a:lnSpc>
                <a:spcPct val="90000"/>
              </a:lnSpc>
              <a:buFont typeface="Arial" charset="0"/>
              <a:buChar char="•"/>
            </a:pPr>
            <a:r>
              <a:rPr lang="en-US" altLang="en-US" sz="4800" dirty="0" smtClean="0">
                <a:latin typeface="Lato" charset="0"/>
                <a:ea typeface="Lato" charset="0"/>
                <a:cs typeface="Lato" charset="0"/>
              </a:rPr>
              <a:t>statistical thermodynamics</a:t>
            </a:r>
            <a:endParaRPr lang="en-US" altLang="en-US" sz="4800" dirty="0">
              <a:latin typeface="Lato" charset="0"/>
              <a:ea typeface="Lato" charset="0"/>
              <a:cs typeface="Lato" charset="0"/>
            </a:endParaRPr>
          </a:p>
        </p:txBody>
      </p:sp>
      <p:pic>
        <p:nvPicPr>
          <p:cNvPr id="4"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3103" y="7660828"/>
            <a:ext cx="11461750" cy="3492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 name="Picture 19" descr="Screen shot 2010-10-12 at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59325" y="2222134"/>
            <a:ext cx="6051163" cy="416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p:cNvSpPr txBox="1">
            <a:spLocks/>
          </p:cNvSpPr>
          <p:nvPr/>
        </p:nvSpPr>
        <p:spPr>
          <a:xfrm>
            <a:off x="873512" y="0"/>
            <a:ext cx="22636976" cy="1771074"/>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smtClean="0"/>
              <a:t>From QM to statistical thermodynamics</a:t>
            </a:r>
            <a:endParaRPr lang="en-US" sz="10100" dirty="0"/>
          </a:p>
        </p:txBody>
      </p:sp>
      <p:pic>
        <p:nvPicPr>
          <p:cNvPr id="8" name="Picture 6" descr="Screen Shot 2014-09-18 at 15.16.14.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71742" y="7490966"/>
            <a:ext cx="10112258" cy="383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73486" y="2497730"/>
            <a:ext cx="15957163" cy="757130"/>
          </a:xfrm>
          <a:prstGeom prst="rect">
            <a:avLst/>
          </a:prstGeom>
        </p:spPr>
        <p:txBody>
          <a:bodyPr wrap="square">
            <a:spAutoFit/>
          </a:bodyPr>
          <a:lstStyle/>
          <a:p>
            <a:pPr marL="457200" lvl="1" indent="0" algn="l" eaLnBrk="1" hangingPunct="1">
              <a:lnSpc>
                <a:spcPct val="90000"/>
              </a:lnSpc>
            </a:pPr>
            <a:r>
              <a:rPr lang="en-US" altLang="en-US" sz="4800" b="1">
                <a:latin typeface="Lato" charset="0"/>
                <a:ea typeface="Lato" charset="0"/>
                <a:cs typeface="Lato" charset="0"/>
              </a:rPr>
              <a:t>chemical potential =&gt; activity coefficients =&gt; properties</a:t>
            </a:r>
            <a:endParaRPr lang="en-US" altLang="en-US" sz="4800" b="1" dirty="0">
              <a:latin typeface="Lato" charset="0"/>
              <a:ea typeface="Lato" charset="0"/>
              <a:cs typeface="Lato" charset="0"/>
            </a:endParaRPr>
          </a:p>
        </p:txBody>
      </p:sp>
    </p:spTree>
    <p:extLst>
      <p:ext uri="{BB962C8B-B14F-4D97-AF65-F5344CB8AC3E}">
        <p14:creationId xmlns:p14="http://schemas.microsoft.com/office/powerpoint/2010/main" val="1581481760"/>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4384000" cy="2131003"/>
          </a:xfrm>
        </p:spPr>
        <p:txBody>
          <a:bodyPr anchor="ctr">
            <a:noAutofit/>
          </a:bodyPr>
          <a:lstStyle/>
          <a:p>
            <a:r>
              <a:rPr lang="en-US" sz="7200" dirty="0" err="1"/>
              <a:t>COnductor</a:t>
            </a:r>
            <a:r>
              <a:rPr lang="en-US" sz="7200" dirty="0"/>
              <a:t>-like Screening Model for Realistic </a:t>
            </a:r>
            <a:r>
              <a:rPr lang="en-US" sz="7200" dirty="0" smtClean="0"/>
              <a:t>Solvents</a:t>
            </a:r>
            <a:endParaRPr lang="en-US" sz="7200" dirty="0"/>
          </a:p>
        </p:txBody>
      </p:sp>
      <p:sp>
        <p:nvSpPr>
          <p:cNvPr id="3" name="Content Placeholder 2"/>
          <p:cNvSpPr>
            <a:spLocks noGrp="1"/>
          </p:cNvSpPr>
          <p:nvPr>
            <p:ph sz="quarter" idx="11"/>
          </p:nvPr>
        </p:nvSpPr>
        <p:spPr/>
        <p:txBody>
          <a:bodyPr>
            <a:normAutofit lnSpcReduction="10000"/>
          </a:bodyPr>
          <a:lstStyle/>
          <a:p>
            <a:r>
              <a:rPr lang="en-US" dirty="0"/>
              <a:t>Quantum-based </a:t>
            </a:r>
            <a:r>
              <a:rPr lang="en-US" dirty="0" smtClean="0"/>
              <a:t>thermodynamic </a:t>
            </a:r>
            <a:r>
              <a:rPr lang="en-US" dirty="0"/>
              <a:t>properties </a:t>
            </a:r>
            <a:r>
              <a:rPr lang="en-US" dirty="0" smtClean="0"/>
              <a:t>liquids (Dr. </a:t>
            </a:r>
            <a:r>
              <a:rPr lang="en-US" dirty="0" err="1" smtClean="0"/>
              <a:t>Klamt</a:t>
            </a:r>
            <a:r>
              <a:rPr lang="en-US" dirty="0" smtClean="0"/>
              <a:t>)</a:t>
            </a:r>
            <a:endParaRPr lang="en-US" dirty="0"/>
          </a:p>
          <a:p>
            <a:r>
              <a:rPr lang="en-US" dirty="0" smtClean="0"/>
              <a:t>ADF</a:t>
            </a:r>
            <a:r>
              <a:rPr lang="en-US" dirty="0"/>
              <a:t>: </a:t>
            </a:r>
            <a:r>
              <a:rPr lang="en-US" dirty="0" err="1"/>
              <a:t>reparametrized</a:t>
            </a:r>
            <a:r>
              <a:rPr lang="en-US" dirty="0"/>
              <a:t> by </a:t>
            </a:r>
            <a:r>
              <a:rPr lang="en-US" dirty="0" err="1"/>
              <a:t>Pye</a:t>
            </a:r>
            <a:r>
              <a:rPr lang="en-US" dirty="0"/>
              <a:t>, Ziegler, van </a:t>
            </a:r>
            <a:r>
              <a:rPr lang="en-US" dirty="0" err="1"/>
              <a:t>Lenthe</a:t>
            </a:r>
            <a:r>
              <a:rPr lang="en-US" dirty="0"/>
              <a:t>, </a:t>
            </a:r>
            <a:r>
              <a:rPr lang="en-US" dirty="0" err="1"/>
              <a:t>Louwen</a:t>
            </a:r>
            <a:endParaRPr lang="en-US" dirty="0"/>
          </a:p>
          <a:p>
            <a:pPr lvl="1"/>
            <a:r>
              <a:rPr lang="en-US" dirty="0"/>
              <a:t>216 molecules against 642 exp. </a:t>
            </a:r>
            <a:r>
              <a:rPr lang="en-US" dirty="0" smtClean="0"/>
              <a:t>data</a:t>
            </a:r>
            <a:endParaRPr lang="en-US" dirty="0"/>
          </a:p>
          <a:p>
            <a:pPr lvl="1"/>
            <a:r>
              <a:rPr lang="en-US" dirty="0"/>
              <a:t>vapor p: ~0.2 log, partition </a:t>
            </a:r>
            <a:r>
              <a:rPr lang="en-US" dirty="0" err="1"/>
              <a:t>coeff</a:t>
            </a:r>
            <a:r>
              <a:rPr lang="en-US" dirty="0"/>
              <a:t>.: ~0.35 log, hydration ~0.37 kcal/</a:t>
            </a:r>
            <a:r>
              <a:rPr lang="en-US" dirty="0" err="1"/>
              <a:t>mol</a:t>
            </a:r>
            <a:endParaRPr lang="en-US" dirty="0"/>
          </a:p>
          <a:p>
            <a:r>
              <a:rPr lang="en-US" dirty="0"/>
              <a:t>Instantaneous prediction of thermodynamic properties of mixed liquids:</a:t>
            </a:r>
          </a:p>
          <a:p>
            <a:pPr lvl="1"/>
            <a:r>
              <a:rPr lang="en-US" dirty="0"/>
              <a:t>activity coefficients, solvent free energies</a:t>
            </a:r>
          </a:p>
          <a:p>
            <a:pPr lvl="1"/>
            <a:r>
              <a:rPr lang="en-US" dirty="0"/>
              <a:t>excess energies for mixing GE, HE, TSE</a:t>
            </a:r>
          </a:p>
          <a:p>
            <a:pPr lvl="1"/>
            <a:r>
              <a:rPr lang="en-US" dirty="0" err="1"/>
              <a:t>solubilities</a:t>
            </a:r>
            <a:r>
              <a:rPr lang="en-US" dirty="0"/>
              <a:t>, partition coefficients (log P), VLE, LLE, boiling points</a:t>
            </a:r>
          </a:p>
          <a:p>
            <a:pPr lvl="1"/>
            <a:r>
              <a:rPr lang="en-US" dirty="0" err="1"/>
              <a:t>pKa</a:t>
            </a:r>
            <a:endParaRPr lang="en-US" dirty="0"/>
          </a:p>
          <a:p>
            <a:r>
              <a:rPr lang="en-US" dirty="0"/>
              <a:t>Predictive power outside </a:t>
            </a:r>
            <a:r>
              <a:rPr lang="en-US" dirty="0" err="1"/>
              <a:t>parametrization</a:t>
            </a:r>
            <a:r>
              <a:rPr lang="en-US" dirty="0"/>
              <a:t> set</a:t>
            </a:r>
          </a:p>
          <a:p>
            <a:r>
              <a:rPr lang="en-US" dirty="0" smtClean="0"/>
              <a:t>Database, easy to extend, interface to DIPPR (in progress)</a:t>
            </a:r>
            <a:endParaRPr lang="en-US" dirty="0"/>
          </a:p>
          <a:p>
            <a:r>
              <a:rPr lang="en-US" dirty="0" smtClean="0"/>
              <a:t>COSMO-SAC </a:t>
            </a:r>
            <a:r>
              <a:rPr lang="en-US" dirty="0"/>
              <a:t>(Sandler) and COSMO-3D (TUD/DSM)</a:t>
            </a:r>
          </a:p>
          <a:p>
            <a:endParaRPr lang="en-US" dirty="0"/>
          </a:p>
        </p:txBody>
      </p:sp>
    </p:spTree>
    <p:extLst>
      <p:ext uri="{BB962C8B-B14F-4D97-AF65-F5344CB8AC3E}">
        <p14:creationId xmlns:p14="http://schemas.microsoft.com/office/powerpoint/2010/main" val="1698838375"/>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3" name="Picture 16" descr="t4_dg_ex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910" y="1895476"/>
            <a:ext cx="10937873" cy="74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Rectangle 18"/>
          <p:cNvSpPr>
            <a:spLocks noChangeArrowheads="1"/>
          </p:cNvSpPr>
          <p:nvPr/>
        </p:nvSpPr>
        <p:spPr bwMode="auto">
          <a:xfrm>
            <a:off x="408718" y="9579412"/>
            <a:ext cx="1171025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000">
                <a:solidFill>
                  <a:schemeClr val="tx1"/>
                </a:solidFill>
                <a:latin typeface="Helvetica" panose="020B0604020202020204" pitchFamily="34" charset="0"/>
                <a:cs typeface="Arial" panose="020B0604020202020204" pitchFamily="34" charset="0"/>
              </a:defRPr>
            </a:lvl1pPr>
            <a:lvl2pPr>
              <a:defRPr sz="2000">
                <a:solidFill>
                  <a:schemeClr val="tx1"/>
                </a:solidFill>
                <a:latin typeface="Helvetica" panose="020B0604020202020204" pitchFamily="34" charset="0"/>
                <a:cs typeface="Arial" panose="020B0604020202020204" pitchFamily="34" charset="0"/>
              </a:defRPr>
            </a:lvl2pPr>
            <a:lvl3pPr>
              <a:defRPr sz="2000">
                <a:solidFill>
                  <a:schemeClr val="tx1"/>
                </a:solidFill>
                <a:latin typeface="Helvetica" panose="020B0604020202020204" pitchFamily="34" charset="0"/>
                <a:cs typeface="Arial" panose="020B0604020202020204" pitchFamily="34" charset="0"/>
              </a:defRPr>
            </a:lvl3pPr>
            <a:lvl4pPr>
              <a:defRPr sz="2000">
                <a:solidFill>
                  <a:schemeClr val="tx1"/>
                </a:solidFill>
                <a:latin typeface="Helvetica" panose="020B0604020202020204" pitchFamily="34" charset="0"/>
                <a:cs typeface="Arial" panose="020B0604020202020204" pitchFamily="34" charset="0"/>
              </a:defRPr>
            </a:lvl4pPr>
            <a:lvl5pPr>
              <a:defRPr sz="2000">
                <a:solidFill>
                  <a:schemeClr val="tx1"/>
                </a:solidFill>
                <a:latin typeface="Helvetica" panose="020B0604020202020204" pitchFamily="34" charset="0"/>
                <a:cs typeface="Arial" panose="020B0604020202020204" pitchFamily="34" charset="0"/>
              </a:defRPr>
            </a:lvl5pPr>
            <a:lvl6pPr marL="22844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6pPr>
            <a:lvl7pPr marL="27416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7pPr>
            <a:lvl8pPr marL="31988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8pPr>
            <a:lvl9pPr marL="36560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9pPr>
          </a:lstStyle>
          <a:p>
            <a:pPr algn="l" eaLnBrk="1" hangingPunct="1"/>
            <a:r>
              <a:rPr lang="en-US" altLang="en-US" sz="4000" dirty="0" smtClean="0">
                <a:solidFill>
                  <a:srgbClr val="000000"/>
                </a:solidFill>
                <a:latin typeface="Lato" charset="0"/>
                <a:ea typeface="Lato" charset="0"/>
                <a:cs typeface="Lato" charset="0"/>
              </a:rPr>
              <a:t>Experimental </a:t>
            </a:r>
            <a:r>
              <a:rPr lang="en-US" altLang="en-US" sz="4000" dirty="0">
                <a:solidFill>
                  <a:srgbClr val="000000"/>
                </a:solidFill>
                <a:latin typeface="Lato" charset="0"/>
                <a:ea typeface="Lato" charset="0"/>
                <a:cs typeface="Lato" charset="0"/>
              </a:rPr>
              <a:t>values taken from: </a:t>
            </a:r>
          </a:p>
          <a:p>
            <a:pPr algn="l" eaLnBrk="1" hangingPunct="1">
              <a:buFont typeface="Arial" panose="020B0604020202020204" pitchFamily="34" charset="0"/>
              <a:buChar char="•"/>
            </a:pPr>
            <a:r>
              <a:rPr lang="en-US" altLang="en-US" sz="4000" dirty="0">
                <a:solidFill>
                  <a:srgbClr val="000000"/>
                </a:solidFill>
                <a:latin typeface="Lato" charset="0"/>
                <a:ea typeface="Lato" charset="0"/>
                <a:cs typeface="Lato" charset="0"/>
              </a:rPr>
              <a:t>A. </a:t>
            </a:r>
            <a:r>
              <a:rPr lang="en-US" altLang="en-US" sz="4000" dirty="0" err="1">
                <a:solidFill>
                  <a:srgbClr val="000000"/>
                </a:solidFill>
                <a:latin typeface="Lato" charset="0"/>
                <a:ea typeface="Lato" charset="0"/>
                <a:cs typeface="Lato" charset="0"/>
              </a:rPr>
              <a:t>Klamt</a:t>
            </a:r>
            <a:r>
              <a:rPr lang="en-US" altLang="en-US" sz="4000" dirty="0">
                <a:solidFill>
                  <a:srgbClr val="000000"/>
                </a:solidFill>
                <a:latin typeface="Lato" charset="0"/>
                <a:ea typeface="Lato" charset="0"/>
                <a:cs typeface="Lato" charset="0"/>
              </a:rPr>
              <a:t> et al., J. Phys. Chem. A 102 (1998) 5074</a:t>
            </a:r>
          </a:p>
          <a:p>
            <a:pPr algn="l" eaLnBrk="1" hangingPunct="1">
              <a:buFont typeface="Arial" panose="020B0604020202020204" pitchFamily="34" charset="0"/>
              <a:buChar char="•"/>
            </a:pPr>
            <a:r>
              <a:rPr lang="en-US" altLang="en-US" sz="4000" dirty="0">
                <a:solidFill>
                  <a:srgbClr val="000000"/>
                </a:solidFill>
                <a:latin typeface="Lato" charset="0"/>
                <a:ea typeface="Lato" charset="0"/>
                <a:cs typeface="Lato" charset="0"/>
              </a:rPr>
              <a:t>J. Li et al., Analytical Chemistry 65 (1993), 3212</a:t>
            </a:r>
          </a:p>
          <a:p>
            <a:pPr algn="l" eaLnBrk="1" hangingPunct="1">
              <a:buFont typeface="Arial" panose="020B0604020202020204" pitchFamily="34" charset="0"/>
              <a:buChar char="•"/>
            </a:pPr>
            <a:r>
              <a:rPr lang="en-US" altLang="en-US" sz="4000" dirty="0">
                <a:solidFill>
                  <a:srgbClr val="000000"/>
                </a:solidFill>
                <a:latin typeface="Lato" charset="0"/>
                <a:ea typeface="Lato" charset="0"/>
                <a:cs typeface="Lato" charset="0"/>
              </a:rPr>
              <a:t>Wikipedia</a:t>
            </a:r>
          </a:p>
        </p:txBody>
      </p:sp>
      <p:pic>
        <p:nvPicPr>
          <p:cNvPr id="148485" name="Picture 19" descr="Screen shot 2010-10-13 at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79525" y="1895476"/>
            <a:ext cx="663575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6" name="Picture 21" descr="Screen shot 2010-10-14 at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79525" y="7714357"/>
            <a:ext cx="6858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txBox="1">
            <a:spLocks/>
          </p:cNvSpPr>
          <p:nvPr/>
        </p:nvSpPr>
        <p:spPr>
          <a:xfrm>
            <a:off x="800488" y="400050"/>
            <a:ext cx="22636976" cy="1771074"/>
          </a:xfrm>
          <a:prstGeom prst="rect">
            <a:avLst/>
          </a:prstGeom>
        </p:spPr>
        <p:txBody>
          <a:bodyPr>
            <a:normAutofit fontScale="82500" lnSpcReduction="1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eaLnBrk="1" hangingPunct="1"/>
            <a:r>
              <a:rPr lang="en-US" altLang="en-US" sz="9600" dirty="0">
                <a:solidFill>
                  <a:srgbClr val="FF941E"/>
                </a:solidFill>
              </a:rPr>
              <a:t>Solvation energies, activity coefficients, solubility</a:t>
            </a:r>
          </a:p>
        </p:txBody>
      </p:sp>
    </p:spTree>
    <p:extLst>
      <p:ext uri="{BB962C8B-B14F-4D97-AF65-F5344CB8AC3E}">
        <p14:creationId xmlns:p14="http://schemas.microsoft.com/office/powerpoint/2010/main" val="720287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04" name="Picture 4" descr="SO2 solubility in Ionic Liquids"/>
          <p:cNvPicPr>
            <a:picLocks noChangeAspect="1" noChangeArrowheads="1"/>
          </p:cNvPicPr>
          <p:nvPr/>
        </p:nvPicPr>
        <p:blipFill>
          <a:blip r:embed="rId3" cstate="print"/>
          <a:srcRect l="57600"/>
          <a:stretch>
            <a:fillRect/>
          </a:stretch>
        </p:blipFill>
        <p:spPr bwMode="auto">
          <a:xfrm>
            <a:off x="13488144" y="1980046"/>
            <a:ext cx="5616624" cy="5563768"/>
          </a:xfrm>
          <a:prstGeom prst="rect">
            <a:avLst/>
          </a:prstGeom>
          <a:noFill/>
        </p:spPr>
      </p:pic>
      <p:sp>
        <p:nvSpPr>
          <p:cNvPr id="7" name="Rectangle 6"/>
          <p:cNvSpPr/>
          <p:nvPr/>
        </p:nvSpPr>
        <p:spPr>
          <a:xfrm>
            <a:off x="3839072" y="11571039"/>
            <a:ext cx="16906378" cy="584775"/>
          </a:xfrm>
          <a:prstGeom prst="rect">
            <a:avLst/>
          </a:prstGeom>
        </p:spPr>
        <p:txBody>
          <a:bodyPr wrap="square">
            <a:spAutoFit/>
          </a:bodyPr>
          <a:lstStyle/>
          <a:p>
            <a:pPr algn="l"/>
            <a:r>
              <a:rPr lang="en-US" sz="3200" dirty="0">
                <a:latin typeface="Lato" charset="0"/>
                <a:ea typeface="Lato" charset="0"/>
                <a:cs typeface="Lato" charset="0"/>
              </a:rPr>
              <a:t>Z. Lei, C. Dai, and B. Chen, </a:t>
            </a:r>
            <a:r>
              <a:rPr lang="en-US" sz="3200" i="1" dirty="0">
                <a:latin typeface="Lato" charset="0"/>
                <a:ea typeface="Lato" charset="0"/>
                <a:cs typeface="Lato" charset="0"/>
              </a:rPr>
              <a:t>Gas Solubility in Ionic Liquids</a:t>
            </a:r>
            <a:r>
              <a:rPr lang="en-US" sz="3200" dirty="0">
                <a:latin typeface="Lato" charset="0"/>
                <a:ea typeface="Lato" charset="0"/>
                <a:cs typeface="Lato" charset="0"/>
              </a:rPr>
              <a:t>, </a:t>
            </a:r>
            <a:r>
              <a:rPr lang="en-US" sz="3200" dirty="0">
                <a:latin typeface="Lato" charset="0"/>
                <a:ea typeface="Lato" charset="0"/>
                <a:cs typeface="Lato" charset="0"/>
                <a:hlinkClick r:id="rId4"/>
              </a:rPr>
              <a:t>Chem. Rev., </a:t>
            </a:r>
            <a:r>
              <a:rPr lang="en-US" sz="3200" b="1" dirty="0">
                <a:latin typeface="Lato" charset="0"/>
                <a:ea typeface="Lato" charset="0"/>
                <a:cs typeface="Lato" charset="0"/>
                <a:hlinkClick r:id="rId4"/>
              </a:rPr>
              <a:t>114</a:t>
            </a:r>
            <a:r>
              <a:rPr lang="en-US" sz="3200" dirty="0">
                <a:latin typeface="Lato" charset="0"/>
                <a:ea typeface="Lato" charset="0"/>
                <a:cs typeface="Lato" charset="0"/>
                <a:hlinkClick r:id="rId4"/>
              </a:rPr>
              <a:t>, 1289−1326 (2014)</a:t>
            </a:r>
            <a:r>
              <a:rPr lang="en-US" sz="3200" dirty="0">
                <a:latin typeface="Lato" charset="0"/>
                <a:ea typeface="Lato" charset="0"/>
                <a:cs typeface="Lato" charset="0"/>
              </a:rPr>
              <a:t>.</a:t>
            </a:r>
          </a:p>
        </p:txBody>
      </p:sp>
      <p:pic>
        <p:nvPicPr>
          <p:cNvPr id="1689602" name="Picture 2" descr="SO2 solubility in Ionic Liquids"/>
          <p:cNvPicPr>
            <a:picLocks noChangeAspect="1" noChangeArrowheads="1"/>
          </p:cNvPicPr>
          <p:nvPr/>
        </p:nvPicPr>
        <p:blipFill>
          <a:blip r:embed="rId3" cstate="print"/>
          <a:srcRect r="42514"/>
          <a:stretch>
            <a:fillRect/>
          </a:stretch>
        </p:blipFill>
        <p:spPr bwMode="auto">
          <a:xfrm>
            <a:off x="3839072" y="1836028"/>
            <a:ext cx="8928992" cy="6523820"/>
          </a:xfrm>
          <a:prstGeom prst="rect">
            <a:avLst/>
          </a:prstGeom>
          <a:noFill/>
        </p:spPr>
      </p:pic>
      <p:sp>
        <p:nvSpPr>
          <p:cNvPr id="12" name="Tekstvak 2"/>
          <p:cNvSpPr txBox="1">
            <a:spLocks noChangeArrowheads="1"/>
          </p:cNvSpPr>
          <p:nvPr/>
        </p:nvSpPr>
        <p:spPr bwMode="auto">
          <a:xfrm>
            <a:off x="3839072" y="8657970"/>
            <a:ext cx="16192410" cy="2308324"/>
          </a:xfrm>
          <a:prstGeom prst="rect">
            <a:avLst/>
          </a:prstGeom>
          <a:noFill/>
          <a:ln w="9525">
            <a:noFill/>
            <a:miter lim="800000"/>
            <a:headEnd/>
            <a:tailEnd/>
          </a:ln>
        </p:spPr>
        <p:txBody>
          <a:bodyPr wrap="square">
            <a:spAutoFit/>
          </a:bodyPr>
          <a:lstStyle/>
          <a:p>
            <a:pPr algn="l">
              <a:buFont typeface="Arial" pitchFamily="34" charset="0"/>
              <a:buChar char="•"/>
            </a:pPr>
            <a:r>
              <a:rPr lang="nl-NL" sz="4800" dirty="0">
                <a:latin typeface="Lato" charset="0"/>
                <a:ea typeface="Lato" charset="0"/>
                <a:cs typeface="Lato" charset="0"/>
              </a:rPr>
              <a:t> Prediction beyond parametrization (opposed to UNIFAC)</a:t>
            </a:r>
          </a:p>
          <a:p>
            <a:pPr algn="l">
              <a:buFont typeface="Arial" pitchFamily="34" charset="0"/>
              <a:buChar char="•"/>
            </a:pPr>
            <a:r>
              <a:rPr lang="nl-NL" sz="4800" dirty="0">
                <a:latin typeface="Lato" charset="0"/>
                <a:ea typeface="Lato" charset="0"/>
                <a:cs typeface="Lato" charset="0"/>
              </a:rPr>
              <a:t> Works well for SO</a:t>
            </a:r>
            <a:r>
              <a:rPr lang="nl-NL" sz="4800" baseline="-25000" dirty="0">
                <a:latin typeface="Lato" charset="0"/>
                <a:ea typeface="Lato" charset="0"/>
                <a:cs typeface="Lato" charset="0"/>
              </a:rPr>
              <a:t>2</a:t>
            </a:r>
            <a:r>
              <a:rPr lang="nl-NL" sz="4800" dirty="0">
                <a:latin typeface="Lato" charset="0"/>
                <a:ea typeface="Lato" charset="0"/>
                <a:cs typeface="Lato" charset="0"/>
              </a:rPr>
              <a:t> solubilities</a:t>
            </a:r>
          </a:p>
          <a:p>
            <a:pPr algn="l">
              <a:buFont typeface="Arial" pitchFamily="34" charset="0"/>
              <a:buChar char="•"/>
            </a:pPr>
            <a:r>
              <a:rPr lang="nl-NL" sz="4800" dirty="0">
                <a:latin typeface="Lato" charset="0"/>
                <a:ea typeface="Lato" charset="0"/>
                <a:cs typeface="Lato" charset="0"/>
              </a:rPr>
              <a:t> Improvements needed for CO</a:t>
            </a:r>
            <a:r>
              <a:rPr lang="nl-NL" sz="4800" baseline="-25000" dirty="0">
                <a:latin typeface="Lato" charset="0"/>
                <a:ea typeface="Lato" charset="0"/>
                <a:cs typeface="Lato" charset="0"/>
              </a:rPr>
              <a:t>2</a:t>
            </a:r>
            <a:endParaRPr lang="nl-NL" sz="4800" dirty="0">
              <a:latin typeface="Lato" charset="0"/>
              <a:ea typeface="Lato" charset="0"/>
              <a:cs typeface="Lato" charset="0"/>
            </a:endParaRPr>
          </a:p>
        </p:txBody>
      </p:sp>
      <p:sp>
        <p:nvSpPr>
          <p:cNvPr id="9" name="Title 3"/>
          <p:cNvSpPr txBox="1">
            <a:spLocks/>
          </p:cNvSpPr>
          <p:nvPr/>
        </p:nvSpPr>
        <p:spPr>
          <a:xfrm>
            <a:off x="873512" y="0"/>
            <a:ext cx="22636976" cy="1771074"/>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smtClean="0"/>
              <a:t>COSMO-RS: solubility in ionic liquids</a:t>
            </a:r>
            <a:endParaRPr lang="en-US" sz="10100" dirty="0"/>
          </a:p>
        </p:txBody>
      </p:sp>
    </p:spTree>
    <p:extLst>
      <p:ext uri="{BB962C8B-B14F-4D97-AF65-F5344CB8AC3E}">
        <p14:creationId xmlns:p14="http://schemas.microsoft.com/office/powerpoint/2010/main" val="4155506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application areas</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078" y="2225674"/>
            <a:ext cx="21339844" cy="9375775"/>
          </a:xfrm>
          <a:prstGeom prst="rect">
            <a:avLst/>
          </a:prstGeom>
        </p:spPr>
      </p:pic>
      <p:sp>
        <p:nvSpPr>
          <p:cNvPr id="9" name="Rectangle 8"/>
          <p:cNvSpPr/>
          <p:nvPr/>
        </p:nvSpPr>
        <p:spPr>
          <a:xfrm>
            <a:off x="13287375" y="7115175"/>
            <a:ext cx="9574547" cy="4486274"/>
          </a:xfrm>
          <a:prstGeom prst="rect">
            <a:avLst/>
          </a:prstGeom>
          <a:noFill/>
          <a:ln w="12700" cap="flat">
            <a:solidFill>
              <a:srgbClr val="FF941E"/>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TextBox 10"/>
          <p:cNvSpPr txBox="1"/>
          <p:nvPr/>
        </p:nvSpPr>
        <p:spPr>
          <a:xfrm>
            <a:off x="13287375" y="7115175"/>
            <a:ext cx="9574547" cy="4486274"/>
          </a:xfrm>
          <a:prstGeom prst="rect">
            <a:avLst/>
          </a:prstGeom>
          <a:solidFill>
            <a:srgbClr val="FFFFFF"/>
          </a:solidFill>
          <a:ln w="63500" cap="flat">
            <a:solidFill>
              <a:srgbClr val="FF941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noAutofit/>
          </a:bodyPr>
          <a:lstStyle/>
          <a:p>
            <a:pPr marL="0" marR="0" indent="0" algn="l" defTabSz="825500" rtl="0" fontAlgn="auto" latinLnBrk="0" hangingPunct="0">
              <a:lnSpc>
                <a:spcPct val="100000"/>
              </a:lnSpc>
              <a:spcBef>
                <a:spcPts val="0"/>
              </a:spcBef>
              <a:spcAft>
                <a:spcPts val="0"/>
              </a:spcAft>
              <a:buClrTx/>
              <a:buSzTx/>
              <a:buFontTx/>
              <a:buNone/>
              <a:tabLst/>
            </a:pPr>
            <a:r>
              <a:rPr lang="en-US" u="sng" dirty="0" smtClean="0">
                <a:latin typeface="Lato" charset="0"/>
                <a:ea typeface="Lato" charset="0"/>
                <a:cs typeface="Lato" charset="0"/>
              </a:rPr>
              <a:t>Accurate &amp; Efficient:</a:t>
            </a:r>
          </a:p>
          <a:p>
            <a:pPr marL="0" marR="0" indent="0" algn="l" defTabSz="825500" rtl="0" fontAlgn="auto" latinLnBrk="0" hangingPunct="0">
              <a:lnSpc>
                <a:spcPct val="100000"/>
              </a:lnSpc>
              <a:spcBef>
                <a:spcPts val="0"/>
              </a:spcBef>
              <a:spcAft>
                <a:spcPts val="0"/>
              </a:spcAft>
              <a:buClrTx/>
              <a:buSzTx/>
              <a:buFontTx/>
              <a:buNone/>
              <a:tabLst/>
            </a:pPr>
            <a:endParaRPr lang="en-US" u="sng" dirty="0" smtClean="0">
              <a:latin typeface="Lato" charset="0"/>
              <a:ea typeface="Lato" charset="0"/>
              <a:cs typeface="Lato" charset="0"/>
            </a:endParaRPr>
          </a:p>
          <a:p>
            <a:pPr marL="685800" marR="0" indent="-685800" algn="l" defTabSz="825500" rtl="0" fontAlgn="auto" latinLnBrk="0" hangingPunct="0">
              <a:lnSpc>
                <a:spcPct val="100000"/>
              </a:lnSpc>
              <a:spcBef>
                <a:spcPts val="0"/>
              </a:spcBef>
              <a:spcAft>
                <a:spcPts val="0"/>
              </a:spcAft>
              <a:buClrTx/>
              <a:buSzTx/>
              <a:buFont typeface="Arial" charset="0"/>
              <a:buChar char="•"/>
              <a:tabLst/>
            </a:pPr>
            <a:r>
              <a:rPr kumimoji="0" lang="en-US" sz="5000" b="0" i="0" u="none" strike="noStrike" cap="none" spc="0" normalizeH="0" baseline="0" dirty="0" smtClean="0">
                <a:ln>
                  <a:noFill/>
                </a:ln>
                <a:solidFill>
                  <a:srgbClr val="000000"/>
                </a:solidFill>
                <a:effectLst/>
                <a:uFillTx/>
                <a:latin typeface="Lato" charset="0"/>
                <a:ea typeface="Lato" charset="0"/>
                <a:cs typeface="Lato" charset="0"/>
                <a:sym typeface="Helvetica Light"/>
              </a:rPr>
              <a:t>Relativity:</a:t>
            </a:r>
            <a:r>
              <a:rPr kumimoji="0" lang="en-US" sz="5000" b="0" i="0" u="none" strike="noStrike" cap="none" spc="0" normalizeH="0" dirty="0" smtClean="0">
                <a:ln>
                  <a:noFill/>
                </a:ln>
                <a:solidFill>
                  <a:srgbClr val="000000"/>
                </a:solidFill>
                <a:effectLst/>
                <a:uFillTx/>
                <a:latin typeface="Lato" charset="0"/>
                <a:ea typeface="Lato" charset="0"/>
                <a:cs typeface="Lato" charset="0"/>
                <a:sym typeface="Helvetica Light"/>
              </a:rPr>
              <a:t> scalar &amp; spin-orbit</a:t>
            </a:r>
          </a:p>
          <a:p>
            <a:pPr marL="685800" marR="0" indent="-685800" algn="l" defTabSz="825500" rtl="0" fontAlgn="auto" latinLnBrk="0" hangingPunct="0">
              <a:lnSpc>
                <a:spcPct val="100000"/>
              </a:lnSpc>
              <a:spcBef>
                <a:spcPts val="0"/>
              </a:spcBef>
              <a:spcAft>
                <a:spcPts val="0"/>
              </a:spcAft>
              <a:buClrTx/>
              <a:buSzTx/>
              <a:buFont typeface="Arial" charset="0"/>
              <a:buChar char="•"/>
              <a:tabLst/>
            </a:pPr>
            <a:r>
              <a:rPr lang="en-US" baseline="0" dirty="0" smtClean="0">
                <a:latin typeface="Lato" charset="0"/>
                <a:ea typeface="Lato" charset="0"/>
                <a:cs typeface="Lato" charset="0"/>
              </a:rPr>
              <a:t>Slater</a:t>
            </a:r>
            <a:r>
              <a:rPr lang="en-US" dirty="0" smtClean="0">
                <a:latin typeface="Lato" charset="0"/>
                <a:ea typeface="Lato" charset="0"/>
                <a:cs typeface="Lato" charset="0"/>
              </a:rPr>
              <a:t> type orbitals for H-</a:t>
            </a:r>
            <a:r>
              <a:rPr lang="en-US" dirty="0" err="1" smtClean="0">
                <a:latin typeface="Lato" charset="0"/>
                <a:ea typeface="Lato" charset="0"/>
                <a:cs typeface="Lato" charset="0"/>
              </a:rPr>
              <a:t>Uuo</a:t>
            </a:r>
            <a:endParaRPr lang="en-US" dirty="0" smtClean="0">
              <a:latin typeface="Lato" charset="0"/>
              <a:ea typeface="Lato" charset="0"/>
              <a:cs typeface="Lato" charset="0"/>
            </a:endParaRPr>
          </a:p>
          <a:p>
            <a:pPr marL="685800" lvl="4" indent="-685800" algn="l">
              <a:buFont typeface="Arial" charset="0"/>
              <a:buChar char="•"/>
            </a:pPr>
            <a:r>
              <a:rPr lang="en-US" dirty="0" smtClean="0">
                <a:latin typeface="Lato" charset="0"/>
                <a:ea typeface="Lato" charset="0"/>
                <a:cs typeface="Lato" charset="0"/>
              </a:rPr>
              <a:t>EPR, NMR, IR, UV/VIS, X-Ray</a:t>
            </a:r>
            <a:r>
              <a:rPr kumimoji="0" lang="en-US" b="0" i="0" u="none" strike="noStrike" cap="none" spc="0" normalizeH="0" dirty="0" smtClean="0">
                <a:ln>
                  <a:noFill/>
                </a:ln>
                <a:solidFill>
                  <a:srgbClr val="000000"/>
                </a:solidFill>
                <a:effectLst/>
                <a:uFillTx/>
                <a:latin typeface="Lato" charset="0"/>
                <a:ea typeface="Lato" charset="0"/>
                <a:cs typeface="Lato" charset="0"/>
                <a:sym typeface="Helvetica Light"/>
              </a:rPr>
              <a:t> </a:t>
            </a:r>
            <a:endParaRPr kumimoji="0" lang="en-US" b="0" i="0" u="none" strike="noStrike" cap="none" spc="0" normalizeH="0" baseline="0" dirty="0">
              <a:ln>
                <a:noFill/>
              </a:ln>
              <a:solidFill>
                <a:srgbClr val="000000"/>
              </a:solidFill>
              <a:effectLst/>
              <a:uFillTx/>
              <a:latin typeface="Lato" charset="0"/>
              <a:ea typeface="Lato" charset="0"/>
              <a:cs typeface="Lato" charset="0"/>
              <a:sym typeface="Helvetica Light"/>
            </a:endParaRPr>
          </a:p>
        </p:txBody>
      </p:sp>
    </p:spTree>
    <p:extLst>
      <p:ext uri="{BB962C8B-B14F-4D97-AF65-F5344CB8AC3E}">
        <p14:creationId xmlns:p14="http://schemas.microsoft.com/office/powerpoint/2010/main" val="1807294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4"/>
          <p:cNvSpPr>
            <a:spLocks noChangeArrowheads="1"/>
          </p:cNvSpPr>
          <p:nvPr/>
        </p:nvSpPr>
        <p:spPr bwMode="auto">
          <a:xfrm>
            <a:off x="1152525" y="2121159"/>
            <a:ext cx="18154651"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000">
                <a:solidFill>
                  <a:schemeClr val="tx1"/>
                </a:solidFill>
                <a:latin typeface="Helvetica" panose="020B0604020202020204" pitchFamily="34" charset="0"/>
                <a:cs typeface="Arial" panose="020B0604020202020204" pitchFamily="34" charset="0"/>
              </a:defRPr>
            </a:lvl1pPr>
            <a:lvl2pPr>
              <a:defRPr sz="2000">
                <a:solidFill>
                  <a:schemeClr val="tx1"/>
                </a:solidFill>
                <a:latin typeface="Helvetica" panose="020B0604020202020204" pitchFamily="34" charset="0"/>
                <a:cs typeface="Arial" panose="020B0604020202020204" pitchFamily="34" charset="0"/>
              </a:defRPr>
            </a:lvl2pPr>
            <a:lvl3pPr>
              <a:defRPr sz="2000">
                <a:solidFill>
                  <a:schemeClr val="tx1"/>
                </a:solidFill>
                <a:latin typeface="Helvetica" panose="020B0604020202020204" pitchFamily="34" charset="0"/>
                <a:cs typeface="Arial" panose="020B0604020202020204" pitchFamily="34" charset="0"/>
              </a:defRPr>
            </a:lvl3pPr>
            <a:lvl4pPr>
              <a:defRPr sz="2000">
                <a:solidFill>
                  <a:schemeClr val="tx1"/>
                </a:solidFill>
                <a:latin typeface="Helvetica" panose="020B0604020202020204" pitchFamily="34" charset="0"/>
                <a:cs typeface="Arial" panose="020B0604020202020204" pitchFamily="34" charset="0"/>
              </a:defRPr>
            </a:lvl4pPr>
            <a:lvl5pPr>
              <a:defRPr sz="2000">
                <a:solidFill>
                  <a:schemeClr val="tx1"/>
                </a:solidFill>
                <a:latin typeface="Helvetica" panose="020B0604020202020204" pitchFamily="34" charset="0"/>
                <a:cs typeface="Arial" panose="020B0604020202020204" pitchFamily="34" charset="0"/>
              </a:defRPr>
            </a:lvl5pPr>
            <a:lvl6pPr marL="22844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6pPr>
            <a:lvl7pPr marL="27416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7pPr>
            <a:lvl8pPr marL="31988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8pPr>
            <a:lvl9pPr marL="36560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9pPr>
          </a:lstStyle>
          <a:p>
            <a:pPr algn="l" eaLnBrk="1" hangingPunct="1"/>
            <a:r>
              <a:rPr lang="en-US" altLang="en-US" sz="4400" dirty="0">
                <a:solidFill>
                  <a:srgbClr val="000000"/>
                </a:solidFill>
                <a:latin typeface="Lato" charset="0"/>
                <a:ea typeface="Lato" charset="0"/>
                <a:cs typeface="Lato" charset="0"/>
              </a:rPr>
              <a:t>(acid) AH (</a:t>
            </a:r>
            <a:r>
              <a:rPr lang="en-US" altLang="en-US" sz="4400" dirty="0" err="1">
                <a:solidFill>
                  <a:srgbClr val="000000"/>
                </a:solidFill>
                <a:latin typeface="Lato" charset="0"/>
                <a:ea typeface="Lato" charset="0"/>
                <a:cs typeface="Lato" charset="0"/>
              </a:rPr>
              <a:t>aq</a:t>
            </a:r>
            <a:r>
              <a:rPr lang="en-US" altLang="en-US" sz="4400" dirty="0">
                <a:solidFill>
                  <a:srgbClr val="000000"/>
                </a:solidFill>
                <a:latin typeface="Lato" charset="0"/>
                <a:ea typeface="Lato" charset="0"/>
                <a:cs typeface="Lato" charset="0"/>
              </a:rPr>
              <a:t>) + H</a:t>
            </a:r>
            <a:r>
              <a:rPr lang="en-US" altLang="en-US" sz="4400" baseline="-25000" dirty="0">
                <a:solidFill>
                  <a:srgbClr val="000000"/>
                </a:solidFill>
                <a:latin typeface="Lato" charset="0"/>
                <a:ea typeface="Lato" charset="0"/>
                <a:cs typeface="Lato" charset="0"/>
              </a:rPr>
              <a:t>2</a:t>
            </a:r>
            <a:r>
              <a:rPr lang="en-US" altLang="en-US" sz="4400" dirty="0">
                <a:solidFill>
                  <a:srgbClr val="000000"/>
                </a:solidFill>
                <a:latin typeface="Lato" charset="0"/>
                <a:ea typeface="Lato" charset="0"/>
                <a:cs typeface="Lato" charset="0"/>
              </a:rPr>
              <a:t>O (l) → H</a:t>
            </a:r>
            <a:r>
              <a:rPr lang="en-US" altLang="en-US" sz="4400" baseline="-25000" dirty="0">
                <a:solidFill>
                  <a:srgbClr val="000000"/>
                </a:solidFill>
                <a:latin typeface="Lato" charset="0"/>
                <a:ea typeface="Lato" charset="0"/>
                <a:cs typeface="Lato" charset="0"/>
              </a:rPr>
              <a:t>3</a:t>
            </a:r>
            <a:r>
              <a:rPr lang="en-US" altLang="en-US" sz="4400" dirty="0">
                <a:solidFill>
                  <a:srgbClr val="000000"/>
                </a:solidFill>
                <a:latin typeface="Lato" charset="0"/>
                <a:ea typeface="Lato" charset="0"/>
                <a:cs typeface="Lato" charset="0"/>
              </a:rPr>
              <a:t>O</a:t>
            </a:r>
            <a:r>
              <a:rPr lang="en-US" altLang="en-US" sz="4400" baseline="30000" dirty="0">
                <a:solidFill>
                  <a:srgbClr val="000000"/>
                </a:solidFill>
                <a:latin typeface="Lato" charset="0"/>
                <a:ea typeface="Lato" charset="0"/>
                <a:cs typeface="Lato" charset="0"/>
              </a:rPr>
              <a:t>+</a:t>
            </a:r>
            <a:r>
              <a:rPr lang="en-US" altLang="en-US" sz="4400" dirty="0">
                <a:solidFill>
                  <a:srgbClr val="000000"/>
                </a:solidFill>
                <a:latin typeface="Lato" charset="0"/>
                <a:ea typeface="Lato" charset="0"/>
                <a:cs typeface="Lato" charset="0"/>
              </a:rPr>
              <a:t> (</a:t>
            </a:r>
            <a:r>
              <a:rPr lang="en-US" altLang="en-US" sz="4400" dirty="0" err="1">
                <a:solidFill>
                  <a:srgbClr val="000000"/>
                </a:solidFill>
                <a:latin typeface="Lato" charset="0"/>
                <a:ea typeface="Lato" charset="0"/>
                <a:cs typeface="Lato" charset="0"/>
              </a:rPr>
              <a:t>aq</a:t>
            </a:r>
            <a:r>
              <a:rPr lang="en-US" altLang="en-US" sz="4400" dirty="0">
                <a:solidFill>
                  <a:srgbClr val="000000"/>
                </a:solidFill>
                <a:latin typeface="Lato" charset="0"/>
                <a:ea typeface="Lato" charset="0"/>
                <a:cs typeface="Lato" charset="0"/>
              </a:rPr>
              <a:t>) + A</a:t>
            </a:r>
            <a:r>
              <a:rPr lang="en-US" altLang="en-US" sz="4400" baseline="30000" dirty="0">
                <a:solidFill>
                  <a:srgbClr val="000000"/>
                </a:solidFill>
                <a:latin typeface="Lato" charset="0"/>
                <a:ea typeface="Lato" charset="0"/>
                <a:cs typeface="Lato" charset="0"/>
              </a:rPr>
              <a:t>-</a:t>
            </a:r>
            <a:r>
              <a:rPr lang="en-US" altLang="en-US" sz="4400" dirty="0">
                <a:solidFill>
                  <a:srgbClr val="000000"/>
                </a:solidFill>
                <a:latin typeface="Lato" charset="0"/>
                <a:ea typeface="Lato" charset="0"/>
                <a:cs typeface="Lato" charset="0"/>
              </a:rPr>
              <a:t> (</a:t>
            </a:r>
            <a:r>
              <a:rPr lang="en-US" altLang="en-US" sz="4400" dirty="0" err="1">
                <a:solidFill>
                  <a:srgbClr val="000000"/>
                </a:solidFill>
                <a:latin typeface="Lato" charset="0"/>
                <a:ea typeface="Lato" charset="0"/>
                <a:cs typeface="Lato" charset="0"/>
              </a:rPr>
              <a:t>aq</a:t>
            </a:r>
            <a:r>
              <a:rPr lang="en-US" altLang="en-US" sz="4400" dirty="0">
                <a:solidFill>
                  <a:srgbClr val="000000"/>
                </a:solidFill>
                <a:latin typeface="Lato" charset="0"/>
                <a:ea typeface="Lato" charset="0"/>
                <a:cs typeface="Lato" charset="0"/>
              </a:rPr>
              <a:t>) </a:t>
            </a:r>
          </a:p>
          <a:p>
            <a:pPr algn="l" eaLnBrk="1" hangingPunct="1"/>
            <a:r>
              <a:rPr lang="en-US" altLang="en-US" sz="4400" dirty="0">
                <a:solidFill>
                  <a:srgbClr val="000000"/>
                </a:solidFill>
                <a:latin typeface="Lato" charset="0"/>
                <a:ea typeface="Lato" charset="0"/>
                <a:cs typeface="Lato" charset="0"/>
              </a:rPr>
              <a:t>(base) BH</a:t>
            </a:r>
            <a:r>
              <a:rPr lang="en-US" altLang="en-US" sz="4400" baseline="30000" dirty="0">
                <a:solidFill>
                  <a:srgbClr val="000000"/>
                </a:solidFill>
                <a:latin typeface="Lato" charset="0"/>
                <a:ea typeface="Lato" charset="0"/>
                <a:cs typeface="Lato" charset="0"/>
              </a:rPr>
              <a:t>+</a:t>
            </a:r>
            <a:r>
              <a:rPr lang="en-US" altLang="en-US" sz="4400" dirty="0">
                <a:solidFill>
                  <a:srgbClr val="000000"/>
                </a:solidFill>
                <a:latin typeface="Lato" charset="0"/>
                <a:ea typeface="Lato" charset="0"/>
                <a:cs typeface="Lato" charset="0"/>
              </a:rPr>
              <a:t> (</a:t>
            </a:r>
            <a:r>
              <a:rPr lang="en-US" altLang="en-US" sz="4400" dirty="0" err="1">
                <a:solidFill>
                  <a:srgbClr val="000000"/>
                </a:solidFill>
                <a:latin typeface="Lato" charset="0"/>
                <a:ea typeface="Lato" charset="0"/>
                <a:cs typeface="Lato" charset="0"/>
              </a:rPr>
              <a:t>aq</a:t>
            </a:r>
            <a:r>
              <a:rPr lang="en-US" altLang="en-US" sz="4400" dirty="0">
                <a:solidFill>
                  <a:srgbClr val="000000"/>
                </a:solidFill>
                <a:latin typeface="Lato" charset="0"/>
                <a:ea typeface="Lato" charset="0"/>
                <a:cs typeface="Lato" charset="0"/>
              </a:rPr>
              <a:t>) + H</a:t>
            </a:r>
            <a:r>
              <a:rPr lang="en-US" altLang="en-US" sz="4400" baseline="-25000" dirty="0">
                <a:solidFill>
                  <a:srgbClr val="000000"/>
                </a:solidFill>
                <a:latin typeface="Lato" charset="0"/>
                <a:ea typeface="Lato" charset="0"/>
                <a:cs typeface="Lato" charset="0"/>
              </a:rPr>
              <a:t>2</a:t>
            </a:r>
            <a:r>
              <a:rPr lang="en-US" altLang="en-US" sz="4400" dirty="0">
                <a:solidFill>
                  <a:srgbClr val="000000"/>
                </a:solidFill>
                <a:latin typeface="Lato" charset="0"/>
                <a:ea typeface="Lato" charset="0"/>
                <a:cs typeface="Lato" charset="0"/>
              </a:rPr>
              <a:t>O (l) → H</a:t>
            </a:r>
            <a:r>
              <a:rPr lang="en-US" altLang="en-US" sz="4400" baseline="-25000" dirty="0">
                <a:solidFill>
                  <a:srgbClr val="000000"/>
                </a:solidFill>
                <a:latin typeface="Lato" charset="0"/>
                <a:ea typeface="Lato" charset="0"/>
                <a:cs typeface="Lato" charset="0"/>
              </a:rPr>
              <a:t>3</a:t>
            </a:r>
            <a:r>
              <a:rPr lang="en-US" altLang="en-US" sz="4400" dirty="0">
                <a:solidFill>
                  <a:srgbClr val="000000"/>
                </a:solidFill>
                <a:latin typeface="Lato" charset="0"/>
                <a:ea typeface="Lato" charset="0"/>
                <a:cs typeface="Lato" charset="0"/>
              </a:rPr>
              <a:t>O</a:t>
            </a:r>
            <a:r>
              <a:rPr lang="en-US" altLang="en-US" sz="4400" baseline="30000" dirty="0">
                <a:solidFill>
                  <a:srgbClr val="000000"/>
                </a:solidFill>
                <a:latin typeface="Lato" charset="0"/>
                <a:ea typeface="Lato" charset="0"/>
                <a:cs typeface="Lato" charset="0"/>
              </a:rPr>
              <a:t>+</a:t>
            </a:r>
            <a:r>
              <a:rPr lang="en-US" altLang="en-US" sz="4400" dirty="0">
                <a:solidFill>
                  <a:srgbClr val="000000"/>
                </a:solidFill>
                <a:latin typeface="Lato" charset="0"/>
                <a:ea typeface="Lato" charset="0"/>
                <a:cs typeface="Lato" charset="0"/>
              </a:rPr>
              <a:t> (</a:t>
            </a:r>
            <a:r>
              <a:rPr lang="en-US" altLang="en-US" sz="4400" dirty="0" err="1">
                <a:solidFill>
                  <a:srgbClr val="000000"/>
                </a:solidFill>
                <a:latin typeface="Lato" charset="0"/>
                <a:ea typeface="Lato" charset="0"/>
                <a:cs typeface="Lato" charset="0"/>
              </a:rPr>
              <a:t>aq</a:t>
            </a:r>
            <a:r>
              <a:rPr lang="en-US" altLang="en-US" sz="4400" dirty="0">
                <a:solidFill>
                  <a:srgbClr val="000000"/>
                </a:solidFill>
                <a:latin typeface="Lato" charset="0"/>
                <a:ea typeface="Lato" charset="0"/>
                <a:cs typeface="Lato" charset="0"/>
              </a:rPr>
              <a:t>) + B (</a:t>
            </a:r>
            <a:r>
              <a:rPr lang="en-US" altLang="en-US" sz="4400" dirty="0" err="1">
                <a:solidFill>
                  <a:srgbClr val="000000"/>
                </a:solidFill>
                <a:latin typeface="Lato" charset="0"/>
                <a:ea typeface="Lato" charset="0"/>
                <a:cs typeface="Lato" charset="0"/>
              </a:rPr>
              <a:t>aq</a:t>
            </a:r>
            <a:r>
              <a:rPr lang="en-US" altLang="en-US" sz="4400" dirty="0">
                <a:solidFill>
                  <a:srgbClr val="000000"/>
                </a:solidFill>
                <a:latin typeface="Lato" charset="0"/>
                <a:ea typeface="Lato" charset="0"/>
                <a:cs typeface="Lato" charset="0"/>
              </a:rPr>
              <a:t>)</a:t>
            </a:r>
          </a:p>
          <a:p>
            <a:pPr algn="l" eaLnBrk="1" hangingPunct="1"/>
            <a:endParaRPr lang="en-US" altLang="en-US" sz="4400" dirty="0">
              <a:solidFill>
                <a:srgbClr val="000000"/>
              </a:solidFill>
              <a:latin typeface="Lato" charset="0"/>
              <a:ea typeface="Lato" charset="0"/>
              <a:cs typeface="Lato" charset="0"/>
            </a:endParaRPr>
          </a:p>
          <a:p>
            <a:pPr algn="l" eaLnBrk="1" hangingPunct="1"/>
            <a:r>
              <a:rPr lang="en-US" altLang="en-US" sz="4400" dirty="0">
                <a:solidFill>
                  <a:srgbClr val="000000"/>
                </a:solidFill>
                <a:latin typeface="Lato" charset="0"/>
                <a:ea typeface="Lato" charset="0"/>
                <a:cs typeface="Lato" charset="0"/>
              </a:rPr>
              <a:t>Empirical fitting as in [1], different parameters used for ADF COSMO-RS</a:t>
            </a:r>
          </a:p>
          <a:p>
            <a:pPr algn="l" eaLnBrk="1" hangingPunct="1"/>
            <a:r>
              <a:rPr lang="en-US" altLang="en-US" sz="4400" dirty="0">
                <a:solidFill>
                  <a:srgbClr val="000000"/>
                </a:solidFill>
                <a:latin typeface="Lato" charset="0"/>
                <a:ea typeface="Lato" charset="0"/>
                <a:cs typeface="Lato" charset="0"/>
              </a:rPr>
              <a:t>Fitting calculated </a:t>
            </a:r>
            <a:r>
              <a:rPr lang="en-US" altLang="en-US" sz="4400" dirty="0" err="1" smtClean="0">
                <a:solidFill>
                  <a:srgbClr val="000000"/>
                </a:solidFill>
                <a:latin typeface="Lato" charset="0"/>
                <a:ea typeface="Lato" charset="0"/>
                <a:cs typeface="Lato" charset="0"/>
              </a:rPr>
              <a:t>ΔG</a:t>
            </a:r>
            <a:r>
              <a:rPr lang="en-US" altLang="en-US" sz="4400" baseline="-25000" dirty="0" err="1" smtClean="0">
                <a:solidFill>
                  <a:srgbClr val="000000"/>
                </a:solidFill>
                <a:latin typeface="Lato" charset="0"/>
                <a:ea typeface="Lato" charset="0"/>
                <a:cs typeface="Lato" charset="0"/>
              </a:rPr>
              <a:t>diss</a:t>
            </a:r>
            <a:r>
              <a:rPr lang="en-US" altLang="en-US" sz="4400" dirty="0" smtClean="0">
                <a:solidFill>
                  <a:srgbClr val="000000"/>
                </a:solidFill>
                <a:latin typeface="Lato" charset="0"/>
                <a:ea typeface="Lato" charset="0"/>
                <a:cs typeface="Lato" charset="0"/>
              </a:rPr>
              <a:t> </a:t>
            </a:r>
            <a:r>
              <a:rPr lang="en-US" altLang="en-US" sz="4400" dirty="0">
                <a:solidFill>
                  <a:srgbClr val="000000"/>
                </a:solidFill>
                <a:latin typeface="Lato" charset="0"/>
                <a:ea typeface="Lato" charset="0"/>
                <a:cs typeface="Lato" charset="0"/>
              </a:rPr>
              <a:t>against experimental </a:t>
            </a:r>
            <a:r>
              <a:rPr lang="en-US" altLang="en-US" sz="4400" dirty="0" err="1">
                <a:solidFill>
                  <a:srgbClr val="000000"/>
                </a:solidFill>
                <a:latin typeface="Lato" charset="0"/>
                <a:ea typeface="Lato" charset="0"/>
                <a:cs typeface="Lato" charset="0"/>
              </a:rPr>
              <a:t>p</a:t>
            </a:r>
            <a:r>
              <a:rPr lang="en-US" altLang="en-US" sz="4400" i="1" dirty="0" err="1">
                <a:solidFill>
                  <a:srgbClr val="000000"/>
                </a:solidFill>
                <a:latin typeface="Lato" charset="0"/>
                <a:ea typeface="Lato" charset="0"/>
                <a:cs typeface="Lato" charset="0"/>
              </a:rPr>
              <a:t>K</a:t>
            </a:r>
            <a:r>
              <a:rPr lang="en-US" altLang="en-US" sz="4400" baseline="-25000" dirty="0" err="1">
                <a:solidFill>
                  <a:srgbClr val="000000"/>
                </a:solidFill>
                <a:latin typeface="Lato" charset="0"/>
                <a:ea typeface="Lato" charset="0"/>
                <a:cs typeface="Lato" charset="0"/>
              </a:rPr>
              <a:t>a</a:t>
            </a:r>
            <a:endParaRPr lang="en-US" altLang="en-US" sz="4400" dirty="0">
              <a:solidFill>
                <a:srgbClr val="000000"/>
              </a:solidFill>
              <a:latin typeface="Lato" charset="0"/>
              <a:ea typeface="Lato" charset="0"/>
              <a:cs typeface="Lato" charset="0"/>
            </a:endParaRPr>
          </a:p>
          <a:p>
            <a:pPr algn="l" eaLnBrk="1" hangingPunct="1"/>
            <a:r>
              <a:rPr lang="en-US" altLang="en-US" sz="4400" dirty="0">
                <a:solidFill>
                  <a:srgbClr val="000000"/>
                </a:solidFill>
                <a:latin typeface="Lato" charset="0"/>
                <a:ea typeface="Lato" charset="0"/>
                <a:cs typeface="Lato" charset="0"/>
              </a:rPr>
              <a:t>(acid) </a:t>
            </a:r>
            <a:r>
              <a:rPr lang="en-US" altLang="en-US" sz="4400" dirty="0" err="1">
                <a:solidFill>
                  <a:srgbClr val="000000"/>
                </a:solidFill>
                <a:latin typeface="Lato" charset="0"/>
                <a:ea typeface="Lato" charset="0"/>
                <a:cs typeface="Lato" charset="0"/>
              </a:rPr>
              <a:t>p</a:t>
            </a:r>
            <a:r>
              <a:rPr lang="en-US" altLang="en-US" sz="4400" i="1" dirty="0" err="1">
                <a:solidFill>
                  <a:srgbClr val="000000"/>
                </a:solidFill>
                <a:latin typeface="Lato" charset="0"/>
                <a:ea typeface="Lato" charset="0"/>
                <a:cs typeface="Lato" charset="0"/>
              </a:rPr>
              <a:t>K</a:t>
            </a:r>
            <a:r>
              <a:rPr lang="en-US" altLang="en-US" sz="4400" baseline="-25000" dirty="0" err="1">
                <a:solidFill>
                  <a:srgbClr val="000000"/>
                </a:solidFill>
                <a:latin typeface="Lato" charset="0"/>
                <a:ea typeface="Lato" charset="0"/>
                <a:cs typeface="Lato" charset="0"/>
              </a:rPr>
              <a:t>a</a:t>
            </a:r>
            <a:r>
              <a:rPr lang="en-US" altLang="en-US" sz="4400" dirty="0">
                <a:solidFill>
                  <a:srgbClr val="000000"/>
                </a:solidFill>
                <a:latin typeface="Lato" charset="0"/>
                <a:ea typeface="Lato" charset="0"/>
                <a:cs typeface="Lato" charset="0"/>
              </a:rPr>
              <a:t> = 0.62 </a:t>
            </a:r>
            <a:r>
              <a:rPr lang="en-US" altLang="en-US" sz="4400" dirty="0" err="1">
                <a:solidFill>
                  <a:srgbClr val="000000"/>
                </a:solidFill>
                <a:latin typeface="Lato" charset="0"/>
                <a:ea typeface="Lato" charset="0"/>
                <a:cs typeface="Lato" charset="0"/>
              </a:rPr>
              <a:t>ΔG</a:t>
            </a:r>
            <a:r>
              <a:rPr lang="en-US" altLang="en-US" sz="4400" baseline="-25000" dirty="0" err="1">
                <a:solidFill>
                  <a:srgbClr val="000000"/>
                </a:solidFill>
                <a:latin typeface="Lato" charset="0"/>
                <a:ea typeface="Lato" charset="0"/>
                <a:cs typeface="Lato" charset="0"/>
              </a:rPr>
              <a:t>diss</a:t>
            </a:r>
            <a:r>
              <a:rPr lang="en-US" altLang="en-US" sz="4400" dirty="0">
                <a:solidFill>
                  <a:srgbClr val="000000"/>
                </a:solidFill>
                <a:latin typeface="Lato" charset="0"/>
                <a:ea typeface="Lato" charset="0"/>
                <a:cs typeface="Lato" charset="0"/>
              </a:rPr>
              <a:t>/(RT ln(10)) + 2.10</a:t>
            </a:r>
          </a:p>
          <a:p>
            <a:pPr algn="l" eaLnBrk="1" hangingPunct="1"/>
            <a:r>
              <a:rPr lang="en-US" altLang="en-US" sz="4400" dirty="0">
                <a:solidFill>
                  <a:srgbClr val="000000"/>
                </a:solidFill>
                <a:latin typeface="Lato" charset="0"/>
                <a:ea typeface="Lato" charset="0"/>
                <a:cs typeface="Lato" charset="0"/>
              </a:rPr>
              <a:t>(base) </a:t>
            </a:r>
            <a:r>
              <a:rPr lang="en-US" altLang="en-US" sz="4400" dirty="0" err="1">
                <a:solidFill>
                  <a:srgbClr val="000000"/>
                </a:solidFill>
                <a:latin typeface="Lato" charset="0"/>
                <a:ea typeface="Lato" charset="0"/>
                <a:cs typeface="Lato" charset="0"/>
              </a:rPr>
              <a:t>p</a:t>
            </a:r>
            <a:r>
              <a:rPr lang="en-US" altLang="en-US" sz="4400" i="1" dirty="0" err="1">
                <a:solidFill>
                  <a:srgbClr val="000000"/>
                </a:solidFill>
                <a:latin typeface="Lato" charset="0"/>
                <a:ea typeface="Lato" charset="0"/>
                <a:cs typeface="Lato" charset="0"/>
              </a:rPr>
              <a:t>K</a:t>
            </a:r>
            <a:r>
              <a:rPr lang="en-US" altLang="en-US" sz="4400" baseline="-25000" dirty="0" err="1">
                <a:solidFill>
                  <a:srgbClr val="000000"/>
                </a:solidFill>
                <a:latin typeface="Lato" charset="0"/>
                <a:ea typeface="Lato" charset="0"/>
                <a:cs typeface="Lato" charset="0"/>
              </a:rPr>
              <a:t>a</a:t>
            </a:r>
            <a:r>
              <a:rPr lang="en-US" altLang="en-US" sz="4400" dirty="0">
                <a:solidFill>
                  <a:srgbClr val="000000"/>
                </a:solidFill>
                <a:latin typeface="Lato" charset="0"/>
                <a:ea typeface="Lato" charset="0"/>
                <a:cs typeface="Lato" charset="0"/>
              </a:rPr>
              <a:t> = 0.67 </a:t>
            </a:r>
            <a:r>
              <a:rPr lang="en-US" altLang="en-US" sz="4400" dirty="0" err="1">
                <a:solidFill>
                  <a:srgbClr val="000000"/>
                </a:solidFill>
                <a:latin typeface="Lato" charset="0"/>
                <a:ea typeface="Lato" charset="0"/>
                <a:cs typeface="Lato" charset="0"/>
              </a:rPr>
              <a:t>ΔG</a:t>
            </a:r>
            <a:r>
              <a:rPr lang="en-US" altLang="en-US" sz="4400" baseline="-25000" dirty="0" err="1">
                <a:solidFill>
                  <a:srgbClr val="000000"/>
                </a:solidFill>
                <a:latin typeface="Lato" charset="0"/>
                <a:ea typeface="Lato" charset="0"/>
                <a:cs typeface="Lato" charset="0"/>
              </a:rPr>
              <a:t>diss</a:t>
            </a:r>
            <a:r>
              <a:rPr lang="en-US" altLang="en-US" sz="4400" dirty="0">
                <a:solidFill>
                  <a:srgbClr val="000000"/>
                </a:solidFill>
                <a:latin typeface="Lato" charset="0"/>
                <a:ea typeface="Lato" charset="0"/>
                <a:cs typeface="Lato" charset="0"/>
              </a:rPr>
              <a:t>/(RT ln(10)) - 2.00</a:t>
            </a:r>
          </a:p>
        </p:txBody>
      </p:sp>
      <p:pic>
        <p:nvPicPr>
          <p:cNvPr id="150532" name="Picture 7" descr="Screen shot 2010-10-14 at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50852" y="5941804"/>
            <a:ext cx="103568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Rectangle 8"/>
          <p:cNvSpPr>
            <a:spLocks noChangeArrowheads="1"/>
          </p:cNvSpPr>
          <p:nvPr/>
        </p:nvSpPr>
        <p:spPr bwMode="auto">
          <a:xfrm>
            <a:off x="1152525" y="7877175"/>
            <a:ext cx="1148410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000">
                <a:solidFill>
                  <a:schemeClr val="tx1"/>
                </a:solidFill>
                <a:latin typeface="Helvetica" panose="020B0604020202020204" pitchFamily="34" charset="0"/>
                <a:cs typeface="Arial" panose="020B0604020202020204" pitchFamily="34" charset="0"/>
              </a:defRPr>
            </a:lvl1pPr>
            <a:lvl2pPr>
              <a:defRPr sz="2000">
                <a:solidFill>
                  <a:schemeClr val="tx1"/>
                </a:solidFill>
                <a:latin typeface="Helvetica" panose="020B0604020202020204" pitchFamily="34" charset="0"/>
                <a:cs typeface="Arial" panose="020B0604020202020204" pitchFamily="34" charset="0"/>
              </a:defRPr>
            </a:lvl2pPr>
            <a:lvl3pPr>
              <a:defRPr sz="2000">
                <a:solidFill>
                  <a:schemeClr val="tx1"/>
                </a:solidFill>
                <a:latin typeface="Helvetica" panose="020B0604020202020204" pitchFamily="34" charset="0"/>
                <a:cs typeface="Arial" panose="020B0604020202020204" pitchFamily="34" charset="0"/>
              </a:defRPr>
            </a:lvl3pPr>
            <a:lvl4pPr>
              <a:defRPr sz="2000">
                <a:solidFill>
                  <a:schemeClr val="tx1"/>
                </a:solidFill>
                <a:latin typeface="Helvetica" panose="020B0604020202020204" pitchFamily="34" charset="0"/>
                <a:cs typeface="Arial" panose="020B0604020202020204" pitchFamily="34" charset="0"/>
              </a:defRPr>
            </a:lvl4pPr>
            <a:lvl5pPr>
              <a:defRPr sz="2000">
                <a:solidFill>
                  <a:schemeClr val="tx1"/>
                </a:solidFill>
                <a:latin typeface="Helvetica" panose="020B0604020202020204" pitchFamily="34" charset="0"/>
                <a:cs typeface="Arial" panose="020B0604020202020204" pitchFamily="34" charset="0"/>
              </a:defRPr>
            </a:lvl5pPr>
            <a:lvl6pPr marL="22844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6pPr>
            <a:lvl7pPr marL="27416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7pPr>
            <a:lvl8pPr marL="31988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8pPr>
            <a:lvl9pPr marL="36560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9pPr>
          </a:lstStyle>
          <a:p>
            <a:pPr algn="l" eaLnBrk="1" hangingPunct="1"/>
            <a:r>
              <a:rPr lang="en-US" altLang="en-US" sz="4400" dirty="0">
                <a:solidFill>
                  <a:srgbClr val="000000"/>
                </a:solidFill>
                <a:latin typeface="Lato" charset="0"/>
                <a:ea typeface="Lato" charset="0"/>
                <a:cs typeface="Lato" charset="0"/>
              </a:rPr>
              <a:t>Experimental values taken from</a:t>
            </a:r>
          </a:p>
          <a:p>
            <a:pPr algn="l" eaLnBrk="1" hangingPunct="1"/>
            <a:r>
              <a:rPr lang="en-US" altLang="en-US" sz="4400" dirty="0" smtClean="0">
                <a:solidFill>
                  <a:srgbClr val="000000"/>
                </a:solidFill>
                <a:latin typeface="Lato" charset="0"/>
                <a:ea typeface="Lato" charset="0"/>
                <a:cs typeface="Lato" charset="0"/>
              </a:rPr>
              <a:t>[1] F</a:t>
            </a:r>
            <a:r>
              <a:rPr lang="en-US" altLang="en-US" sz="4400" dirty="0">
                <a:solidFill>
                  <a:srgbClr val="000000"/>
                </a:solidFill>
                <a:latin typeface="Lato" charset="0"/>
                <a:ea typeface="Lato" charset="0"/>
                <a:cs typeface="Lato" charset="0"/>
              </a:rPr>
              <a:t>. Eckert, M. </a:t>
            </a:r>
            <a:r>
              <a:rPr lang="en-US" altLang="en-US" sz="4400" dirty="0" err="1" smtClean="0">
                <a:solidFill>
                  <a:srgbClr val="000000"/>
                </a:solidFill>
                <a:latin typeface="Lato" charset="0"/>
                <a:ea typeface="Lato" charset="0"/>
                <a:cs typeface="Lato" charset="0"/>
              </a:rPr>
              <a:t>Diedenhofen</a:t>
            </a:r>
            <a:r>
              <a:rPr lang="en-US" altLang="en-US" sz="4400" dirty="0" smtClean="0">
                <a:solidFill>
                  <a:srgbClr val="000000"/>
                </a:solidFill>
                <a:latin typeface="Lato" charset="0"/>
                <a:ea typeface="Lato" charset="0"/>
                <a:cs typeface="Lato" charset="0"/>
              </a:rPr>
              <a:t>, A</a:t>
            </a:r>
            <a:r>
              <a:rPr lang="en-US" altLang="en-US" sz="4400" dirty="0">
                <a:solidFill>
                  <a:srgbClr val="000000"/>
                </a:solidFill>
                <a:latin typeface="Lato" charset="0"/>
                <a:ea typeface="Lato" charset="0"/>
                <a:cs typeface="Lato" charset="0"/>
              </a:rPr>
              <a:t>. </a:t>
            </a:r>
            <a:r>
              <a:rPr lang="en-US" altLang="en-US" sz="4400" dirty="0" err="1">
                <a:solidFill>
                  <a:srgbClr val="000000"/>
                </a:solidFill>
                <a:latin typeface="Lato" charset="0"/>
                <a:ea typeface="Lato" charset="0"/>
                <a:cs typeface="Lato" charset="0"/>
              </a:rPr>
              <a:t>Klamt</a:t>
            </a:r>
            <a:r>
              <a:rPr lang="en-US" altLang="en-US" sz="4400" dirty="0">
                <a:solidFill>
                  <a:srgbClr val="000000"/>
                </a:solidFill>
                <a:latin typeface="Lato" charset="0"/>
                <a:ea typeface="Lato" charset="0"/>
                <a:cs typeface="Lato" charset="0"/>
              </a:rPr>
              <a:t>, </a:t>
            </a:r>
            <a:endParaRPr lang="en-US" altLang="en-US" sz="4400" dirty="0" smtClean="0">
              <a:solidFill>
                <a:srgbClr val="000000"/>
              </a:solidFill>
              <a:latin typeface="Lato" charset="0"/>
              <a:ea typeface="Lato" charset="0"/>
              <a:cs typeface="Lato" charset="0"/>
            </a:endParaRPr>
          </a:p>
          <a:p>
            <a:pPr algn="l" eaLnBrk="1" hangingPunct="1"/>
            <a:r>
              <a:rPr lang="en-US" altLang="en-US" sz="4400" dirty="0" smtClean="0">
                <a:solidFill>
                  <a:srgbClr val="000000"/>
                </a:solidFill>
                <a:latin typeface="Lato" charset="0"/>
                <a:ea typeface="Lato" charset="0"/>
                <a:cs typeface="Lato" charset="0"/>
              </a:rPr>
              <a:t>Mol</a:t>
            </a:r>
            <a:r>
              <a:rPr lang="en-US" altLang="en-US" sz="4400" dirty="0">
                <a:solidFill>
                  <a:srgbClr val="000000"/>
                </a:solidFill>
                <a:latin typeface="Lato" charset="0"/>
                <a:ea typeface="Lato" charset="0"/>
                <a:cs typeface="Lato" charset="0"/>
              </a:rPr>
              <a:t>. Phys. 108 (2010) 229 </a:t>
            </a:r>
          </a:p>
        </p:txBody>
      </p:sp>
      <p:sp>
        <p:nvSpPr>
          <p:cNvPr id="6" name="Title 3"/>
          <p:cNvSpPr txBox="1">
            <a:spLocks/>
          </p:cNvSpPr>
          <p:nvPr/>
        </p:nvSpPr>
        <p:spPr>
          <a:xfrm>
            <a:off x="873512" y="0"/>
            <a:ext cx="22636976" cy="1771074"/>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err="1" smtClean="0"/>
              <a:t>pK</a:t>
            </a:r>
            <a:r>
              <a:rPr lang="en-US" sz="10100" baseline="-25000" dirty="0" err="1" smtClean="0"/>
              <a:t>a</a:t>
            </a:r>
            <a:r>
              <a:rPr lang="en-US" sz="10100" dirty="0" smtClean="0"/>
              <a:t> values: </a:t>
            </a:r>
            <a:r>
              <a:rPr lang="en-US" sz="10100" dirty="0"/>
              <a:t>fitting </a:t>
            </a:r>
            <a:r>
              <a:rPr lang="en-US" sz="10100" dirty="0" err="1" smtClean="0"/>
              <a:t>ΔG</a:t>
            </a:r>
            <a:r>
              <a:rPr lang="en-US" sz="10100" baseline="-25000" dirty="0" err="1" smtClean="0"/>
              <a:t>diss</a:t>
            </a:r>
            <a:endParaRPr lang="en-US" sz="10100" baseline="-25000" dirty="0"/>
          </a:p>
        </p:txBody>
      </p:sp>
    </p:spTree>
    <p:extLst>
      <p:ext uri="{BB962C8B-B14F-4D97-AF65-F5344CB8AC3E}">
        <p14:creationId xmlns:p14="http://schemas.microsoft.com/office/powerpoint/2010/main" val="11186800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12"/>
          <p:cNvSpPr>
            <a:spLocks noChangeArrowheads="1"/>
          </p:cNvSpPr>
          <p:nvPr/>
        </p:nvSpPr>
        <p:spPr bwMode="auto">
          <a:xfrm>
            <a:off x="5938525" y="2041526"/>
            <a:ext cx="1250694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6600">
                <a:latin typeface="Lato" charset="0"/>
                <a:ea typeface="Lato" charset="0"/>
                <a:cs typeface="Lato" charset="0"/>
                <a:sym typeface="Symbol" panose="05050102010706020507" pitchFamily="18" charset="2"/>
              </a:rPr>
              <a:t>log P</a:t>
            </a:r>
            <a:r>
              <a:rPr lang="en-US" altLang="en-US" sz="6600" baseline="-25000">
                <a:latin typeface="Lato" charset="0"/>
                <a:ea typeface="Lato" charset="0"/>
                <a:cs typeface="Lato" charset="0"/>
              </a:rPr>
              <a:t>A/B</a:t>
            </a:r>
            <a:r>
              <a:rPr lang="en-US" altLang="en-US" sz="6600">
                <a:latin typeface="Lato" charset="0"/>
                <a:ea typeface="Lato" charset="0"/>
                <a:cs typeface="Lato" charset="0"/>
                <a:sym typeface="Symbol" panose="05050102010706020507" pitchFamily="18" charset="2"/>
              </a:rPr>
              <a:t> = log {[solute]</a:t>
            </a:r>
            <a:r>
              <a:rPr lang="en-US" altLang="en-US" sz="6600" baseline="-25000">
                <a:latin typeface="Lato" charset="0"/>
                <a:ea typeface="Lato" charset="0"/>
                <a:cs typeface="Lato" charset="0"/>
              </a:rPr>
              <a:t>A</a:t>
            </a:r>
            <a:r>
              <a:rPr lang="en-US" altLang="en-US" sz="6600">
                <a:latin typeface="Lato" charset="0"/>
                <a:ea typeface="Lato" charset="0"/>
                <a:cs typeface="Lato" charset="0"/>
                <a:sym typeface="Symbol" panose="05050102010706020507" pitchFamily="18" charset="2"/>
              </a:rPr>
              <a:t>/[solute]</a:t>
            </a:r>
            <a:r>
              <a:rPr lang="en-US" altLang="en-US" sz="6600" baseline="-25000">
                <a:latin typeface="Lato" charset="0"/>
                <a:ea typeface="Lato" charset="0"/>
                <a:cs typeface="Lato" charset="0"/>
              </a:rPr>
              <a:t>B</a:t>
            </a:r>
            <a:r>
              <a:rPr lang="en-US" altLang="en-US" sz="6600">
                <a:latin typeface="Lato" charset="0"/>
                <a:ea typeface="Lato" charset="0"/>
                <a:cs typeface="Lato" charset="0"/>
              </a:rPr>
              <a:t>}</a:t>
            </a:r>
            <a:endParaRPr lang="en-US" altLang="en-US" sz="6600">
              <a:latin typeface="Lato" charset="0"/>
              <a:ea typeface="Lato" charset="0"/>
              <a:cs typeface="Lato" charset="0"/>
              <a:sym typeface="Symbol" panose="05050102010706020507" pitchFamily="18" charset="2"/>
            </a:endParaRPr>
          </a:p>
        </p:txBody>
      </p:sp>
      <p:pic>
        <p:nvPicPr>
          <p:cNvPr id="154628" name="Picture 13" descr="t4_ow_ex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787" y="3767981"/>
            <a:ext cx="10934700" cy="751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14" descr="t4_part_ex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44351" y="3767981"/>
            <a:ext cx="12422188" cy="738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Rectangle 15"/>
          <p:cNvSpPr>
            <a:spLocks noChangeArrowheads="1"/>
          </p:cNvSpPr>
          <p:nvPr/>
        </p:nvSpPr>
        <p:spPr bwMode="auto">
          <a:xfrm>
            <a:off x="4331862" y="11753850"/>
            <a:ext cx="133517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800">
                <a:latin typeface="Lato" charset="0"/>
                <a:ea typeface="Lato" charset="0"/>
                <a:cs typeface="Lato" charset="0"/>
              </a:rPr>
              <a:t>Experimental values taken from: A. Klamt et al., J. Phys. Chem. A 102 (1998) 5074</a:t>
            </a:r>
          </a:p>
        </p:txBody>
      </p:sp>
      <p:sp>
        <p:nvSpPr>
          <p:cNvPr id="9" name="Title 3"/>
          <p:cNvSpPr txBox="1">
            <a:spLocks/>
          </p:cNvSpPr>
          <p:nvPr/>
        </p:nvSpPr>
        <p:spPr>
          <a:xfrm>
            <a:off x="873512" y="0"/>
            <a:ext cx="22636976" cy="1771074"/>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smtClean="0"/>
              <a:t>Partition </a:t>
            </a:r>
            <a:r>
              <a:rPr lang="en-US" sz="10100" dirty="0" err="1" smtClean="0"/>
              <a:t>coefficents</a:t>
            </a:r>
            <a:r>
              <a:rPr lang="en-US" sz="10100" dirty="0" smtClean="0"/>
              <a:t> (</a:t>
            </a:r>
            <a:r>
              <a:rPr lang="en-US" sz="10100" dirty="0" err="1" smtClean="0"/>
              <a:t>logP</a:t>
            </a:r>
            <a:r>
              <a:rPr lang="en-US" sz="10100" dirty="0" smtClean="0"/>
              <a:t>)</a:t>
            </a:r>
            <a:endParaRPr lang="en-US" sz="10100" baseline="-25000" dirty="0"/>
          </a:p>
        </p:txBody>
      </p:sp>
    </p:spTree>
    <p:extLst>
      <p:ext uri="{BB962C8B-B14F-4D97-AF65-F5344CB8AC3E}">
        <p14:creationId xmlns:p14="http://schemas.microsoft.com/office/powerpoint/2010/main" val="478314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Afbeelding 1" descr="ter_vapo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9501" y="1571626"/>
            <a:ext cx="17354550" cy="946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kstvak 2"/>
          <p:cNvSpPr txBox="1">
            <a:spLocks noChangeArrowheads="1"/>
          </p:cNvSpPr>
          <p:nvPr/>
        </p:nvSpPr>
        <p:spPr bwMode="auto">
          <a:xfrm>
            <a:off x="2432455" y="11385550"/>
            <a:ext cx="187602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nl-NL" altLang="en-US" sz="4800" dirty="0">
                <a:latin typeface="Lato" charset="0"/>
                <a:ea typeface="Lato" charset="0"/>
                <a:cs typeface="Lato" charset="0"/>
              </a:rPr>
              <a:t>VLE data </a:t>
            </a:r>
            <a:r>
              <a:rPr lang="nl-NL" altLang="en-US" sz="4800" dirty="0" err="1">
                <a:latin typeface="Lato" charset="0"/>
                <a:ea typeface="Lato" charset="0"/>
                <a:cs typeface="Lato" charset="0"/>
              </a:rPr>
              <a:t>can</a:t>
            </a:r>
            <a:r>
              <a:rPr lang="nl-NL" altLang="en-US" sz="4800" dirty="0">
                <a:latin typeface="Lato" charset="0"/>
                <a:ea typeface="Lato" charset="0"/>
                <a:cs typeface="Lato" charset="0"/>
              </a:rPr>
              <a:t> </a:t>
            </a:r>
            <a:r>
              <a:rPr lang="nl-NL" altLang="en-US" sz="4800" dirty="0" err="1">
                <a:latin typeface="Lato" charset="0"/>
                <a:ea typeface="Lato" charset="0"/>
                <a:cs typeface="Lato" charset="0"/>
              </a:rPr>
              <a:t>be</a:t>
            </a:r>
            <a:r>
              <a:rPr lang="nl-NL" altLang="en-US" sz="4800" dirty="0">
                <a:latin typeface="Lato" charset="0"/>
                <a:ea typeface="Lato" charset="0"/>
                <a:cs typeface="Lato" charset="0"/>
              </a:rPr>
              <a:t> </a:t>
            </a:r>
            <a:r>
              <a:rPr lang="nl-NL" altLang="en-US" sz="4800" dirty="0" err="1">
                <a:latin typeface="Lato" charset="0"/>
                <a:ea typeface="Lato" charset="0"/>
                <a:cs typeface="Lato" charset="0"/>
              </a:rPr>
              <a:t>much</a:t>
            </a:r>
            <a:r>
              <a:rPr lang="nl-NL" altLang="en-US" sz="4800" dirty="0">
                <a:latin typeface="Lato" charset="0"/>
                <a:ea typeface="Lato" charset="0"/>
                <a:cs typeface="Lato" charset="0"/>
              </a:rPr>
              <a:t> </a:t>
            </a:r>
            <a:r>
              <a:rPr lang="nl-NL" altLang="en-US" sz="4800" dirty="0" err="1">
                <a:latin typeface="Lato" charset="0"/>
                <a:ea typeface="Lato" charset="0"/>
                <a:cs typeface="Lato" charset="0"/>
              </a:rPr>
              <a:t>improved</a:t>
            </a:r>
            <a:r>
              <a:rPr lang="nl-NL" altLang="en-US" sz="4800" dirty="0">
                <a:latin typeface="Lato" charset="0"/>
                <a:ea typeface="Lato" charset="0"/>
                <a:cs typeface="Lato" charset="0"/>
              </a:rPr>
              <a:t> </a:t>
            </a:r>
            <a:r>
              <a:rPr lang="nl-NL" altLang="en-US" sz="4800" dirty="0" err="1">
                <a:latin typeface="Lato" charset="0"/>
                <a:ea typeface="Lato" charset="0"/>
                <a:cs typeface="Lato" charset="0"/>
              </a:rPr>
              <a:t>by</a:t>
            </a:r>
            <a:r>
              <a:rPr lang="nl-NL" altLang="en-US" sz="4800" dirty="0">
                <a:latin typeface="Lato" charset="0"/>
                <a:ea typeface="Lato" charset="0"/>
                <a:cs typeface="Lato" charset="0"/>
              </a:rPr>
              <a:t> </a:t>
            </a:r>
            <a:r>
              <a:rPr lang="nl-NL" altLang="en-US" sz="4800" dirty="0" err="1">
                <a:latin typeface="Lato" charset="0"/>
                <a:ea typeface="Lato" charset="0"/>
                <a:cs typeface="Lato" charset="0"/>
              </a:rPr>
              <a:t>exp</a:t>
            </a:r>
            <a:r>
              <a:rPr lang="nl-NL" altLang="en-US" sz="4800" dirty="0">
                <a:latin typeface="Lato" charset="0"/>
                <a:ea typeface="Lato" charset="0"/>
                <a:cs typeface="Lato" charset="0"/>
              </a:rPr>
              <a:t>. Antoine parameters (DIPPR)</a:t>
            </a:r>
          </a:p>
        </p:txBody>
      </p:sp>
      <p:sp>
        <p:nvSpPr>
          <p:cNvPr id="5" name="Title 3"/>
          <p:cNvSpPr txBox="1">
            <a:spLocks/>
          </p:cNvSpPr>
          <p:nvPr/>
        </p:nvSpPr>
        <p:spPr>
          <a:xfrm>
            <a:off x="819353" y="42938"/>
            <a:ext cx="22636976" cy="1771074"/>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smtClean="0"/>
              <a:t>Vapor pressure ternary mixtures</a:t>
            </a:r>
            <a:endParaRPr lang="en-US" sz="10100" dirty="0"/>
          </a:p>
        </p:txBody>
      </p:sp>
    </p:spTree>
    <p:extLst>
      <p:ext uri="{BB962C8B-B14F-4D97-AF65-F5344CB8AC3E}">
        <p14:creationId xmlns:p14="http://schemas.microsoft.com/office/powerpoint/2010/main" val="8007810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06" name="Picture 6" descr="http://www.scm.com/sites/default/files/resize/pictures/highlights/COSMO-SAC-2013_VLE-700x369.png"/>
          <p:cNvPicPr>
            <a:picLocks noChangeAspect="1" noChangeArrowheads="1"/>
          </p:cNvPicPr>
          <p:nvPr/>
        </p:nvPicPr>
        <p:blipFill>
          <a:blip r:embed="rId3" cstate="print"/>
          <a:srcRect r="34286"/>
          <a:stretch>
            <a:fillRect/>
          </a:stretch>
        </p:blipFill>
        <p:spPr bwMode="auto">
          <a:xfrm>
            <a:off x="2686945" y="1097360"/>
            <a:ext cx="8762714" cy="7029452"/>
          </a:xfrm>
          <a:prstGeom prst="rect">
            <a:avLst/>
          </a:prstGeom>
          <a:noFill/>
        </p:spPr>
      </p:pic>
      <p:pic>
        <p:nvPicPr>
          <p:cNvPr id="9" name="Picture 6" descr="http://www.scm.com/sites/default/files/resize/pictures/highlights/COSMO-SAC-2013_VLE-700x369.png"/>
          <p:cNvPicPr>
            <a:picLocks noChangeAspect="1" noChangeArrowheads="1"/>
          </p:cNvPicPr>
          <p:nvPr/>
        </p:nvPicPr>
        <p:blipFill>
          <a:blip r:embed="rId3" cstate="print"/>
          <a:srcRect l="65829" t="31220" b="41626"/>
          <a:stretch>
            <a:fillRect/>
          </a:stretch>
        </p:blipFill>
        <p:spPr bwMode="auto">
          <a:xfrm>
            <a:off x="4482897" y="8666333"/>
            <a:ext cx="4556522" cy="1908770"/>
          </a:xfrm>
          <a:prstGeom prst="rect">
            <a:avLst/>
          </a:prstGeom>
          <a:noFill/>
        </p:spPr>
      </p:pic>
      <p:sp>
        <p:nvSpPr>
          <p:cNvPr id="10" name="Rectangle 9"/>
          <p:cNvSpPr/>
          <p:nvPr/>
        </p:nvSpPr>
        <p:spPr>
          <a:xfrm>
            <a:off x="3407024" y="11140152"/>
            <a:ext cx="17425936" cy="954107"/>
          </a:xfrm>
          <a:prstGeom prst="rect">
            <a:avLst/>
          </a:prstGeom>
        </p:spPr>
        <p:txBody>
          <a:bodyPr wrap="square">
            <a:spAutoFit/>
          </a:bodyPr>
          <a:lstStyle/>
          <a:p>
            <a:r>
              <a:rPr lang="en-US" sz="2800" dirty="0"/>
              <a:t>R. </a:t>
            </a:r>
            <a:r>
              <a:rPr lang="en-US" sz="2800" dirty="0" err="1"/>
              <a:t>Xiong</a:t>
            </a:r>
            <a:r>
              <a:rPr lang="en-US" sz="2800" dirty="0"/>
              <a:t>, S. I. Sandler, and R. I. Burnett, </a:t>
            </a:r>
            <a:r>
              <a:rPr lang="en-US" sz="2800" i="1" dirty="0"/>
              <a:t>An Improvement to COSMO-SAC for Predicting Thermodynamic Properties</a:t>
            </a:r>
            <a:r>
              <a:rPr lang="en-US" sz="2800" dirty="0"/>
              <a:t>, </a:t>
            </a:r>
            <a:r>
              <a:rPr lang="en-US" sz="2800" dirty="0">
                <a:hlinkClick r:id="rId4"/>
              </a:rPr>
              <a:t>Ind. Eng. Chem. Res., </a:t>
            </a:r>
            <a:r>
              <a:rPr lang="en-US" sz="2800" b="1" dirty="0">
                <a:hlinkClick r:id="rId4"/>
              </a:rPr>
              <a:t>53</a:t>
            </a:r>
            <a:r>
              <a:rPr lang="en-US" sz="2800" dirty="0">
                <a:hlinkClick r:id="rId4"/>
              </a:rPr>
              <a:t>, 8265–8278 (2014)</a:t>
            </a:r>
            <a:r>
              <a:rPr lang="en-US" sz="2800" dirty="0"/>
              <a:t>.</a:t>
            </a:r>
          </a:p>
        </p:txBody>
      </p:sp>
      <p:sp>
        <p:nvSpPr>
          <p:cNvPr id="11" name="Rectangle 10"/>
          <p:cNvSpPr/>
          <p:nvPr/>
        </p:nvSpPr>
        <p:spPr>
          <a:xfrm>
            <a:off x="4431834" y="7866112"/>
            <a:ext cx="4658647" cy="646331"/>
          </a:xfrm>
          <a:prstGeom prst="rect">
            <a:avLst/>
          </a:prstGeom>
        </p:spPr>
        <p:txBody>
          <a:bodyPr wrap="none">
            <a:spAutoFit/>
          </a:bodyPr>
          <a:lstStyle/>
          <a:p>
            <a:r>
              <a:rPr lang="en-US" sz="3600" dirty="0">
                <a:latin typeface="Lato" charset="0"/>
                <a:ea typeface="Lato" charset="0"/>
                <a:cs typeface="Lato" charset="0"/>
              </a:rPr>
              <a:t>water/acetone (373K)</a:t>
            </a:r>
          </a:p>
        </p:txBody>
      </p:sp>
      <p:pic>
        <p:nvPicPr>
          <p:cNvPr id="2" name="Picture 1"/>
          <p:cNvPicPr>
            <a:picLocks noChangeAspect="1"/>
          </p:cNvPicPr>
          <p:nvPr/>
        </p:nvPicPr>
        <p:blipFill>
          <a:blip r:embed="rId5" cstate="print"/>
          <a:stretch>
            <a:fillRect/>
          </a:stretch>
        </p:blipFill>
        <p:spPr>
          <a:xfrm>
            <a:off x="12137841" y="1736106"/>
            <a:ext cx="8551102" cy="6212596"/>
          </a:xfrm>
          <a:prstGeom prst="rect">
            <a:avLst/>
          </a:prstGeom>
        </p:spPr>
      </p:pic>
      <p:sp>
        <p:nvSpPr>
          <p:cNvPr id="3" name="Rectangle 2"/>
          <p:cNvSpPr/>
          <p:nvPr/>
        </p:nvSpPr>
        <p:spPr>
          <a:xfrm>
            <a:off x="16780154" y="785808"/>
            <a:ext cx="184731" cy="1631216"/>
          </a:xfrm>
          <a:prstGeom prst="rect">
            <a:avLst/>
          </a:prstGeom>
          <a:solidFill>
            <a:schemeClr val="bg1"/>
          </a:solidFill>
        </p:spPr>
        <p:txBody>
          <a:bodyPr wrap="none" rtlCol="0" anchor="ctr">
            <a:spAutoFit/>
          </a:bodyPr>
          <a:lstStyle/>
          <a:p>
            <a:pPr algn="ctr"/>
            <a:endParaRPr lang="en-US" sz="10000" dirty="0"/>
          </a:p>
        </p:txBody>
      </p:sp>
      <p:sp>
        <p:nvSpPr>
          <p:cNvPr id="4" name="Rectangle 3"/>
          <p:cNvSpPr/>
          <p:nvPr/>
        </p:nvSpPr>
        <p:spPr>
          <a:xfrm>
            <a:off x="13056096" y="7948703"/>
            <a:ext cx="7776864" cy="646331"/>
          </a:xfrm>
          <a:prstGeom prst="rect">
            <a:avLst/>
          </a:prstGeom>
        </p:spPr>
        <p:txBody>
          <a:bodyPr wrap="square">
            <a:spAutoFit/>
          </a:bodyPr>
          <a:lstStyle/>
          <a:p>
            <a:r>
              <a:rPr lang="en-US" sz="3600" dirty="0">
                <a:latin typeface="Lato" charset="0"/>
                <a:ea typeface="Lato" charset="0"/>
                <a:cs typeface="Lato" charset="0"/>
              </a:rPr>
              <a:t>hexane/ethyl acetate (333.15K)</a:t>
            </a:r>
          </a:p>
        </p:txBody>
      </p:sp>
      <p:sp>
        <p:nvSpPr>
          <p:cNvPr id="12" name="Title 3"/>
          <p:cNvSpPr txBox="1">
            <a:spLocks/>
          </p:cNvSpPr>
          <p:nvPr/>
        </p:nvSpPr>
        <p:spPr>
          <a:xfrm>
            <a:off x="819353" y="42938"/>
            <a:ext cx="22636976" cy="1771074"/>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smtClean="0"/>
              <a:t>COSMO-SAC ADF-2013: improved VLE</a:t>
            </a:r>
            <a:endParaRPr lang="en-US" sz="10100" dirty="0"/>
          </a:p>
        </p:txBody>
      </p:sp>
    </p:spTree>
    <p:extLst>
      <p:ext uri="{BB962C8B-B14F-4D97-AF65-F5344CB8AC3E}">
        <p14:creationId xmlns:p14="http://schemas.microsoft.com/office/powerpoint/2010/main" val="16356333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sz="quarter" idx="11"/>
          </p:nvPr>
        </p:nvSpPr>
        <p:spPr>
          <a:xfrm>
            <a:off x="873512" y="1635193"/>
            <a:ext cx="15699988" cy="10452032"/>
          </a:xfrm>
        </p:spPr>
        <p:txBody>
          <a:bodyPr>
            <a:normAutofit lnSpcReduction="10000"/>
          </a:bodyPr>
          <a:lstStyle/>
          <a:p>
            <a:r>
              <a:rPr lang="en-US" dirty="0"/>
              <a:t>ADF &amp; BAND: </a:t>
            </a:r>
            <a:endParaRPr lang="en-US" dirty="0" smtClean="0"/>
          </a:p>
          <a:p>
            <a:pPr lvl="1"/>
            <a:r>
              <a:rPr lang="en-US" dirty="0" smtClean="0"/>
              <a:t>all-electron &amp; relativistic treatments </a:t>
            </a:r>
          </a:p>
          <a:p>
            <a:pPr lvl="1"/>
            <a:r>
              <a:rPr lang="en-US" dirty="0" smtClean="0"/>
              <a:t>spectroscopy, environment </a:t>
            </a:r>
            <a:r>
              <a:rPr lang="en-US" dirty="0" smtClean="0"/>
              <a:t>effects</a:t>
            </a:r>
          </a:p>
          <a:p>
            <a:pPr lvl="1"/>
            <a:r>
              <a:rPr lang="en-US" dirty="0" smtClean="0"/>
              <a:t>analysis</a:t>
            </a:r>
            <a:endParaRPr lang="en-US" dirty="0"/>
          </a:p>
          <a:p>
            <a:r>
              <a:rPr lang="en-US" dirty="0"/>
              <a:t>BAND unique: Proper 2D: COSMO, </a:t>
            </a:r>
            <a:r>
              <a:rPr lang="en-US" dirty="0" smtClean="0"/>
              <a:t>E-field</a:t>
            </a:r>
          </a:p>
          <a:p>
            <a:pPr lvl="1"/>
            <a:endParaRPr lang="en-US" dirty="0"/>
          </a:p>
          <a:p>
            <a:r>
              <a:rPr lang="en-US" dirty="0" smtClean="0"/>
              <a:t>DFTB, </a:t>
            </a:r>
            <a:r>
              <a:rPr lang="en-US" dirty="0" err="1" smtClean="0"/>
              <a:t>ReaxFF</a:t>
            </a:r>
            <a:r>
              <a:rPr lang="en-US" dirty="0" smtClean="0"/>
              <a:t>: </a:t>
            </a:r>
            <a:r>
              <a:rPr lang="en-US" dirty="0" smtClean="0"/>
              <a:t>larger systems</a:t>
            </a:r>
            <a:endParaRPr lang="en-US" dirty="0"/>
          </a:p>
          <a:p>
            <a:pPr lvl="1"/>
            <a:r>
              <a:rPr lang="en-US" dirty="0" smtClean="0"/>
              <a:t>limited </a:t>
            </a:r>
            <a:r>
              <a:rPr lang="en-US" dirty="0"/>
              <a:t>by parameters - work in progress to </a:t>
            </a:r>
            <a:r>
              <a:rPr lang="en-US" dirty="0" smtClean="0"/>
              <a:t>automate</a:t>
            </a:r>
          </a:p>
          <a:p>
            <a:pPr lvl="1"/>
            <a:r>
              <a:rPr lang="en-US" dirty="0" smtClean="0"/>
              <a:t>more analysis tools, python scripting under </a:t>
            </a:r>
            <a:r>
              <a:rPr lang="en-US" dirty="0" smtClean="0"/>
              <a:t>way</a:t>
            </a:r>
          </a:p>
          <a:p>
            <a:pPr lvl="1"/>
            <a:endParaRPr lang="en-US" dirty="0" smtClean="0"/>
          </a:p>
          <a:p>
            <a:r>
              <a:rPr lang="en-US" dirty="0" smtClean="0"/>
              <a:t>COSMO-RS: fluid thermodynamics</a:t>
            </a:r>
          </a:p>
          <a:p>
            <a:pPr lvl="1"/>
            <a:endParaRPr lang="en-US" dirty="0"/>
          </a:p>
          <a:p>
            <a:r>
              <a:rPr lang="en-US" dirty="0" smtClean="0"/>
              <a:t>Python scripting: workflow, high-throughput</a:t>
            </a:r>
            <a:endParaRPr lang="en-US" dirty="0"/>
          </a:p>
          <a:p>
            <a:endParaRPr lang="en-US" dirty="0"/>
          </a:p>
        </p:txBody>
      </p:sp>
      <p:pic>
        <p:nvPicPr>
          <p:cNvPr id="5" name="Picture 2" descr="C:\Users\Fedor\FromUSB\brochure\2013\images\GoldSpectrum.png"/>
          <p:cNvPicPr>
            <a:picLocks noChangeAspect="1" noChangeArrowheads="1"/>
          </p:cNvPicPr>
          <p:nvPr/>
        </p:nvPicPr>
        <p:blipFill>
          <a:blip r:embed="rId2" cstate="print"/>
          <a:srcRect/>
          <a:stretch>
            <a:fillRect/>
          </a:stretch>
        </p:blipFill>
        <p:spPr bwMode="auto">
          <a:xfrm>
            <a:off x="16150836" y="1771075"/>
            <a:ext cx="6659410" cy="4994558"/>
          </a:xfrm>
          <a:prstGeom prst="rect">
            <a:avLst/>
          </a:prstGeom>
          <a:noFill/>
        </p:spPr>
      </p:pic>
      <p:pic>
        <p:nvPicPr>
          <p:cNvPr id="6" name="Picture 3"/>
          <p:cNvPicPr>
            <a:picLocks noChangeAspect="1" noChangeArrowheads="1"/>
          </p:cNvPicPr>
          <p:nvPr/>
        </p:nvPicPr>
        <p:blipFill>
          <a:blip r:embed="rId3" cstate="print"/>
          <a:srcRect r="38400"/>
          <a:stretch>
            <a:fillRect/>
          </a:stretch>
        </p:blipFill>
        <p:spPr bwMode="auto">
          <a:xfrm>
            <a:off x="16182772" y="7261443"/>
            <a:ext cx="6734377" cy="4348880"/>
          </a:xfrm>
          <a:prstGeom prst="rect">
            <a:avLst/>
          </a:prstGeom>
          <a:noFill/>
          <a:ln w="9525">
            <a:noFill/>
            <a:miter lim="800000"/>
            <a:headEnd/>
            <a:tailEnd/>
          </a:ln>
        </p:spPr>
      </p:pic>
    </p:spTree>
    <p:extLst>
      <p:ext uri="{BB962C8B-B14F-4D97-AF65-F5344CB8AC3E}">
        <p14:creationId xmlns:p14="http://schemas.microsoft.com/office/powerpoint/2010/main" val="11354175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873512" y="1"/>
            <a:ext cx="22636976" cy="1771074"/>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dirty="0" smtClean="0"/>
              <a:t>Fixing the band gap ‘problem’ </a:t>
            </a:r>
            <a:endParaRPr lang="en-US" dirty="0"/>
          </a:p>
        </p:txBody>
      </p:sp>
      <p:sp>
        <p:nvSpPr>
          <p:cNvPr id="5" name="Content Placeholder 2"/>
          <p:cNvSpPr txBox="1">
            <a:spLocks/>
          </p:cNvSpPr>
          <p:nvPr/>
        </p:nvSpPr>
        <p:spPr>
          <a:xfrm>
            <a:off x="1333500" y="2145554"/>
            <a:ext cx="21716999" cy="10429876"/>
          </a:xfrm>
          <a:prstGeom prst="rect">
            <a:avLst/>
          </a:prstGeom>
        </p:spPr>
        <p:txBody>
          <a:bodyPr>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685800" indent="-685800" eaLnBrk="0">
              <a:buFont typeface="Arial" charset="0"/>
              <a:buChar char="•"/>
            </a:pPr>
            <a:r>
              <a:rPr lang="en-US" sz="5400" b="1" dirty="0"/>
              <a:t>Kohn-Sham gap ≠ fundamental gap</a:t>
            </a:r>
          </a:p>
          <a:p>
            <a:pPr marL="685800" indent="-685800" eaLnBrk="0">
              <a:buFont typeface="Arial" charset="0"/>
              <a:buChar char="•"/>
            </a:pPr>
            <a:r>
              <a:rPr lang="en-US" sz="4800" dirty="0"/>
              <a:t>DFT underestimates band </a:t>
            </a:r>
            <a:r>
              <a:rPr lang="en-US" sz="4800" dirty="0" smtClean="0"/>
              <a:t>gap</a:t>
            </a:r>
          </a:p>
          <a:p>
            <a:pPr marL="1320800" lvl="1" indent="-685800" eaLnBrk="0">
              <a:buFont typeface="Arial" charset="0"/>
              <a:buChar char="•"/>
            </a:pPr>
            <a:r>
              <a:rPr lang="en-US" dirty="0" smtClean="0"/>
              <a:t>underlying </a:t>
            </a:r>
            <a:r>
              <a:rPr lang="en-US" dirty="0"/>
              <a:t>problem: integer derivative discontinuity in </a:t>
            </a:r>
            <a:r>
              <a:rPr lang="en-US" dirty="0" err="1" smtClean="0"/>
              <a:t>v</a:t>
            </a:r>
            <a:r>
              <a:rPr lang="en-US" baseline="-25000" dirty="0" err="1" smtClean="0"/>
              <a:t>xc</a:t>
            </a:r>
            <a:endParaRPr lang="en-US" baseline="-25000" dirty="0" smtClean="0"/>
          </a:p>
          <a:p>
            <a:pPr marL="1320800" lvl="1" indent="-685800" eaLnBrk="0">
              <a:buFont typeface="Arial" charset="0"/>
              <a:buChar char="•"/>
            </a:pPr>
            <a:r>
              <a:rPr lang="en-US" dirty="0" err="1" smtClean="0"/>
              <a:t>E</a:t>
            </a:r>
            <a:r>
              <a:rPr lang="en-US" baseline="-25000" dirty="0" err="1" smtClean="0"/>
              <a:t>gap</a:t>
            </a:r>
            <a:r>
              <a:rPr lang="en-US" baseline="-25000" dirty="0" smtClean="0"/>
              <a:t> </a:t>
            </a:r>
            <a:r>
              <a:rPr lang="en-US" dirty="0" smtClean="0"/>
              <a:t> </a:t>
            </a:r>
            <a:r>
              <a:rPr lang="en-US" dirty="0"/>
              <a:t>= I – A + </a:t>
            </a:r>
            <a:r>
              <a:rPr lang="el-GR" dirty="0"/>
              <a:t>Δ</a:t>
            </a:r>
            <a:r>
              <a:rPr lang="en-US" baseline="-25000" dirty="0" smtClean="0"/>
              <a:t>xc</a:t>
            </a:r>
            <a:endParaRPr lang="en-US" dirty="0"/>
          </a:p>
          <a:p>
            <a:pPr marL="1320800" lvl="1" indent="-685800" eaLnBrk="0">
              <a:buFont typeface="Arial" charset="0"/>
              <a:buChar char="•"/>
            </a:pPr>
            <a:endParaRPr lang="en-US" sz="4800" b="1" dirty="0" smtClean="0"/>
          </a:p>
          <a:p>
            <a:pPr marL="685800" indent="-685800" eaLnBrk="0">
              <a:buFont typeface="Arial" charset="0"/>
              <a:buChar char="•"/>
            </a:pPr>
            <a:r>
              <a:rPr lang="en-US" sz="6600" b="1" dirty="0" smtClean="0"/>
              <a:t>Possible ‘solutions’</a:t>
            </a:r>
          </a:p>
          <a:p>
            <a:pPr lvl="1" eaLnBrk="0"/>
            <a:r>
              <a:rPr lang="en-US" dirty="0" smtClean="0"/>
              <a:t>many-body perturbation (GW)  (not yet available in BAND)</a:t>
            </a:r>
          </a:p>
          <a:p>
            <a:pPr lvl="1" eaLnBrk="0"/>
            <a:r>
              <a:rPr lang="en-US" dirty="0" smtClean="0"/>
              <a:t>(</a:t>
            </a:r>
            <a:r>
              <a:rPr lang="en-US" b="1" dirty="0"/>
              <a:t>screened) </a:t>
            </a:r>
            <a:r>
              <a:rPr lang="en-US" b="1" dirty="0" smtClean="0"/>
              <a:t>hybrids</a:t>
            </a:r>
          </a:p>
          <a:p>
            <a:pPr lvl="1" eaLnBrk="0"/>
            <a:r>
              <a:rPr lang="en-US" b="1" dirty="0" smtClean="0"/>
              <a:t>LDA/GGA </a:t>
            </a:r>
            <a:r>
              <a:rPr lang="en-US" b="1" dirty="0"/>
              <a:t>+ </a:t>
            </a:r>
            <a:r>
              <a:rPr lang="en-US" b="1" i="1" dirty="0"/>
              <a:t>U</a:t>
            </a:r>
            <a:r>
              <a:rPr lang="en-US" b="1" dirty="0"/>
              <a:t> </a:t>
            </a:r>
            <a:r>
              <a:rPr lang="en-US" dirty="0"/>
              <a:t>(localize d, f electrons in </a:t>
            </a:r>
            <a:r>
              <a:rPr lang="en-US" dirty="0" smtClean="0"/>
              <a:t>TMO)</a:t>
            </a:r>
          </a:p>
          <a:p>
            <a:pPr lvl="1" eaLnBrk="0"/>
            <a:r>
              <a:rPr lang="en-US" b="1" dirty="0" smtClean="0"/>
              <a:t>TB-</a:t>
            </a:r>
            <a:r>
              <a:rPr lang="en-US" b="1" dirty="0" err="1" smtClean="0"/>
              <a:t>mBJ</a:t>
            </a:r>
            <a:r>
              <a:rPr lang="en-US" dirty="0" smtClean="0"/>
              <a:t> </a:t>
            </a:r>
            <a:r>
              <a:rPr lang="en-US" dirty="0"/>
              <a:t>(fitted to band gaps)</a:t>
            </a:r>
          </a:p>
          <a:p>
            <a:pPr lvl="1" eaLnBrk="0"/>
            <a:r>
              <a:rPr lang="en-US" b="1" dirty="0" smtClean="0"/>
              <a:t>GLLB-</a:t>
            </a:r>
            <a:r>
              <a:rPr lang="en-US" b="1" dirty="0" err="1" smtClean="0"/>
              <a:t>sc</a:t>
            </a:r>
            <a:r>
              <a:rPr lang="en-US" b="1" dirty="0" smtClean="0"/>
              <a:t> </a:t>
            </a:r>
            <a:r>
              <a:rPr lang="en-US" dirty="0"/>
              <a:t>(includes explicit </a:t>
            </a:r>
            <a:r>
              <a:rPr lang="el-GR" dirty="0"/>
              <a:t>Δ</a:t>
            </a:r>
            <a:r>
              <a:rPr lang="en-US" baseline="-25000" dirty="0"/>
              <a:t>xc</a:t>
            </a:r>
            <a:r>
              <a:rPr lang="en-US" dirty="0"/>
              <a:t>)</a:t>
            </a:r>
            <a:r>
              <a:rPr lang="en-US" baseline="-25000" dirty="0"/>
              <a:t>  </a:t>
            </a:r>
            <a:endParaRPr lang="en-US" b="1" dirty="0"/>
          </a:p>
        </p:txBody>
      </p:sp>
    </p:spTree>
    <p:extLst>
      <p:ext uri="{BB962C8B-B14F-4D97-AF65-F5344CB8AC3E}">
        <p14:creationId xmlns:p14="http://schemas.microsoft.com/office/powerpoint/2010/main" val="211700405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45" name="Rectangle 6"/>
          <p:cNvSpPr>
            <a:spLocks noChangeArrowheads="1"/>
          </p:cNvSpPr>
          <p:nvPr/>
        </p:nvSpPr>
        <p:spPr bwMode="auto">
          <a:xfrm>
            <a:off x="3508827" y="9738320"/>
            <a:ext cx="17827174" cy="1415764"/>
          </a:xfrm>
          <a:prstGeom prst="rect">
            <a:avLst/>
          </a:prstGeom>
          <a:noFill/>
          <a:ln w="9525">
            <a:noFill/>
            <a:miter lim="800000"/>
            <a:headEnd/>
            <a:tailEnd/>
          </a:ln>
        </p:spPr>
        <p:txBody>
          <a:bodyPr wrap="square" lIns="182870" tIns="91436" rIns="182870" bIns="91436" anchor="ctr">
            <a:spAutoFit/>
          </a:bodyPr>
          <a:lstStyle/>
          <a:p>
            <a:pPr algn="ctr" eaLnBrk="0" hangingPunct="0"/>
            <a:r>
              <a:rPr lang="en-US" sz="4400" b="1" dirty="0"/>
              <a:t>Kohn-Sham potential with discontinuity for band gap materials </a:t>
            </a:r>
          </a:p>
          <a:p>
            <a:pPr algn="ctr" eaLnBrk="0" hangingPunct="0"/>
            <a:r>
              <a:rPr lang="fi-FI" sz="3600" dirty="0"/>
              <a:t>M. Kuisma, J. Ojanen, J. Enkovaara, &amp; T. T. Rantala </a:t>
            </a:r>
            <a:r>
              <a:rPr lang="en-US" sz="3600" dirty="0"/>
              <a:t>Phys. Rev. B </a:t>
            </a:r>
            <a:r>
              <a:rPr lang="en-US" sz="3600" b="1" dirty="0"/>
              <a:t>82, </a:t>
            </a:r>
            <a:r>
              <a:rPr lang="en-US" sz="3600" dirty="0"/>
              <a:t>115106</a:t>
            </a:r>
            <a:r>
              <a:rPr lang="en-US" sz="3600" b="1" dirty="0"/>
              <a:t> </a:t>
            </a:r>
            <a:r>
              <a:rPr lang="en-US" sz="3600" dirty="0"/>
              <a:t>(2010)</a:t>
            </a:r>
            <a:endParaRPr lang="hu-HU" sz="3600" dirty="0">
              <a:latin typeface="Arial" pitchFamily="34" charset="0"/>
            </a:endParaRPr>
          </a:p>
        </p:txBody>
      </p:sp>
      <p:pic>
        <p:nvPicPr>
          <p:cNvPr id="1726466" name="Picture 2"/>
          <p:cNvPicPr>
            <a:picLocks noChangeAspect="1" noChangeArrowheads="1"/>
          </p:cNvPicPr>
          <p:nvPr/>
        </p:nvPicPr>
        <p:blipFill>
          <a:blip r:embed="rId3" cstate="print"/>
          <a:srcRect/>
          <a:stretch>
            <a:fillRect/>
          </a:stretch>
        </p:blipFill>
        <p:spPr bwMode="auto">
          <a:xfrm>
            <a:off x="3118992" y="1529408"/>
            <a:ext cx="10369152" cy="8370440"/>
          </a:xfrm>
          <a:prstGeom prst="rect">
            <a:avLst/>
          </a:prstGeom>
          <a:noFill/>
          <a:ln w="9525">
            <a:noFill/>
            <a:miter lim="800000"/>
            <a:headEnd/>
            <a:tailEnd/>
          </a:ln>
        </p:spPr>
      </p:pic>
      <p:pic>
        <p:nvPicPr>
          <p:cNvPr id="1726467" name="Picture 3"/>
          <p:cNvPicPr>
            <a:picLocks noChangeAspect="1" noChangeArrowheads="1"/>
          </p:cNvPicPr>
          <p:nvPr/>
        </p:nvPicPr>
        <p:blipFill>
          <a:blip r:embed="rId4" cstate="print"/>
          <a:srcRect/>
          <a:stretch>
            <a:fillRect/>
          </a:stretch>
        </p:blipFill>
        <p:spPr bwMode="auto">
          <a:xfrm>
            <a:off x="13344128" y="2699049"/>
            <a:ext cx="7723224" cy="6276578"/>
          </a:xfrm>
          <a:prstGeom prst="rect">
            <a:avLst/>
          </a:prstGeom>
          <a:noFill/>
          <a:ln w="9525">
            <a:noFill/>
            <a:miter lim="800000"/>
            <a:headEnd/>
            <a:tailEnd/>
          </a:ln>
        </p:spPr>
      </p:pic>
      <p:sp>
        <p:nvSpPr>
          <p:cNvPr id="7" name="Rectangle 6"/>
          <p:cNvSpPr>
            <a:spLocks noChangeArrowheads="1"/>
          </p:cNvSpPr>
          <p:nvPr/>
        </p:nvSpPr>
        <p:spPr bwMode="auto">
          <a:xfrm>
            <a:off x="3508827" y="11468843"/>
            <a:ext cx="17827174" cy="861766"/>
          </a:xfrm>
          <a:prstGeom prst="rect">
            <a:avLst/>
          </a:prstGeom>
          <a:noFill/>
          <a:ln w="9525">
            <a:noFill/>
            <a:miter lim="800000"/>
            <a:headEnd/>
            <a:tailEnd/>
          </a:ln>
        </p:spPr>
        <p:txBody>
          <a:bodyPr wrap="square" lIns="182870" tIns="91436" rIns="182870" bIns="91436" anchor="ctr">
            <a:spAutoFit/>
          </a:bodyPr>
          <a:lstStyle/>
          <a:p>
            <a:pPr eaLnBrk="0" hangingPunct="0"/>
            <a:r>
              <a:rPr lang="en-US" sz="4400" dirty="0"/>
              <a:t>GLLB-sc can also be applied to 2D, 1D</a:t>
            </a:r>
            <a:endParaRPr lang="hu-HU" sz="3600" dirty="0">
              <a:latin typeface="Arial" pitchFamily="34" charset="0"/>
            </a:endParaRPr>
          </a:p>
        </p:txBody>
      </p:sp>
      <p:sp>
        <p:nvSpPr>
          <p:cNvPr id="8" name="Title 1"/>
          <p:cNvSpPr txBox="1">
            <a:spLocks/>
          </p:cNvSpPr>
          <p:nvPr/>
        </p:nvSpPr>
        <p:spPr>
          <a:xfrm>
            <a:off x="0" y="1"/>
            <a:ext cx="24384000" cy="1771074"/>
          </a:xfrm>
          <a:prstGeom prst="rect">
            <a:avLst/>
          </a:prstGeom>
        </p:spPr>
        <p:txBody>
          <a:bodyPr>
            <a:normAutofit fontScale="82500" lnSpcReduction="1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mtClean="0"/>
              <a:t>GLLB-SC: good band gaps for good reason?</a:t>
            </a:r>
            <a:endParaRPr lang="en-US" dirty="0"/>
          </a:p>
        </p:txBody>
      </p:sp>
    </p:spTree>
    <p:extLst>
      <p:ext uri="{BB962C8B-B14F-4D97-AF65-F5344CB8AC3E}">
        <p14:creationId xmlns:p14="http://schemas.microsoft.com/office/powerpoint/2010/main" val="190012328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45" name="Rectangle 6"/>
          <p:cNvSpPr>
            <a:spLocks noChangeArrowheads="1"/>
          </p:cNvSpPr>
          <p:nvPr/>
        </p:nvSpPr>
        <p:spPr bwMode="auto">
          <a:xfrm>
            <a:off x="1334197" y="2479521"/>
            <a:ext cx="17827174" cy="7571295"/>
          </a:xfrm>
          <a:prstGeom prst="rect">
            <a:avLst/>
          </a:prstGeom>
          <a:noFill/>
          <a:ln w="9525">
            <a:noFill/>
            <a:miter lim="800000"/>
            <a:headEnd/>
            <a:tailEnd/>
          </a:ln>
        </p:spPr>
        <p:txBody>
          <a:bodyPr wrap="square" lIns="182870" tIns="91436" rIns="182870" bIns="91436" anchor="ctr">
            <a:spAutoFit/>
          </a:bodyPr>
          <a:lstStyle/>
          <a:p>
            <a:pPr algn="l" eaLnBrk="0" hangingPunct="0"/>
            <a:r>
              <a:rPr lang="en-US" sz="4000" dirty="0">
                <a:latin typeface="Lato" charset="0"/>
                <a:ea typeface="Lato" charset="0"/>
                <a:cs typeface="Lato" charset="0"/>
              </a:rPr>
              <a:t>PBE		1.898		</a:t>
            </a:r>
          </a:p>
          <a:p>
            <a:pPr algn="l" eaLnBrk="0" hangingPunct="0"/>
            <a:r>
              <a:rPr lang="en-US" sz="4000" dirty="0">
                <a:solidFill>
                  <a:srgbClr val="00B050"/>
                </a:solidFill>
                <a:latin typeface="Lato" charset="0"/>
                <a:ea typeface="Lato" charset="0"/>
                <a:cs typeface="Lato" charset="0"/>
              </a:rPr>
              <a:t>GLLB-sc	3.201 (</a:t>
            </a:r>
            <a:r>
              <a:rPr lang="el-GR" sz="4000" dirty="0">
                <a:solidFill>
                  <a:srgbClr val="00B050"/>
                </a:solidFill>
                <a:latin typeface="Lato" charset="0"/>
                <a:ea typeface="Lato" charset="0"/>
                <a:cs typeface="Lato" charset="0"/>
              </a:rPr>
              <a:t>Δ</a:t>
            </a:r>
            <a:r>
              <a:rPr lang="en-US" sz="4000" baseline="-25000" dirty="0" err="1">
                <a:solidFill>
                  <a:srgbClr val="00B050"/>
                </a:solidFill>
                <a:latin typeface="Lato" charset="0"/>
                <a:ea typeface="Lato" charset="0"/>
                <a:cs typeface="Lato" charset="0"/>
              </a:rPr>
              <a:t>xc</a:t>
            </a:r>
            <a:r>
              <a:rPr lang="en-US" sz="4000" dirty="0">
                <a:solidFill>
                  <a:srgbClr val="00B050"/>
                </a:solidFill>
                <a:latin typeface="Lato" charset="0"/>
                <a:ea typeface="Lato" charset="0"/>
                <a:cs typeface="Lato" charset="0"/>
              </a:rPr>
              <a:t> = 0.92)</a:t>
            </a:r>
          </a:p>
          <a:p>
            <a:pPr algn="l" eaLnBrk="0" hangingPunct="0"/>
            <a:r>
              <a:rPr lang="en-US" sz="4000" dirty="0">
                <a:latin typeface="Lato" charset="0"/>
                <a:ea typeface="Lato" charset="0"/>
                <a:cs typeface="Lato" charset="0"/>
              </a:rPr>
              <a:t>TB-</a:t>
            </a:r>
            <a:r>
              <a:rPr lang="en-US" sz="4000" dirty="0" err="1">
                <a:latin typeface="Lato" charset="0"/>
                <a:ea typeface="Lato" charset="0"/>
                <a:cs typeface="Lato" charset="0"/>
              </a:rPr>
              <a:t>mBJ</a:t>
            </a:r>
            <a:r>
              <a:rPr lang="en-US" sz="4000" dirty="0">
                <a:latin typeface="Lato" charset="0"/>
                <a:ea typeface="Lato" charset="0"/>
                <a:cs typeface="Lato" charset="0"/>
              </a:rPr>
              <a:t>	3.296</a:t>
            </a:r>
          </a:p>
          <a:p>
            <a:pPr algn="l" eaLnBrk="0" hangingPunct="0"/>
            <a:endParaRPr lang="en-US" sz="4000" dirty="0">
              <a:latin typeface="Lato" charset="0"/>
              <a:ea typeface="Lato" charset="0"/>
              <a:cs typeface="Lato" charset="0"/>
            </a:endParaRPr>
          </a:p>
          <a:p>
            <a:pPr algn="l" eaLnBrk="0" hangingPunct="0"/>
            <a:r>
              <a:rPr lang="en-US" sz="4000" dirty="0">
                <a:latin typeface="Lato" charset="0"/>
                <a:ea typeface="Lato" charset="0"/>
                <a:cs typeface="Lato" charset="0"/>
              </a:rPr>
              <a:t>Non-relativistic:</a:t>
            </a:r>
          </a:p>
          <a:p>
            <a:pPr algn="l" eaLnBrk="0" hangingPunct="0"/>
            <a:r>
              <a:rPr lang="en-US" sz="4000" dirty="0">
                <a:latin typeface="Lato" charset="0"/>
                <a:ea typeface="Lato" charset="0"/>
                <a:cs typeface="Lato" charset="0"/>
              </a:rPr>
              <a:t>TB-</a:t>
            </a:r>
            <a:r>
              <a:rPr lang="en-US" sz="4000" dirty="0" err="1">
                <a:latin typeface="Lato" charset="0"/>
                <a:ea typeface="Lato" charset="0"/>
                <a:cs typeface="Lato" charset="0"/>
              </a:rPr>
              <a:t>mBJ</a:t>
            </a:r>
            <a:r>
              <a:rPr lang="en-US" sz="4000" dirty="0">
                <a:latin typeface="Lato" charset="0"/>
                <a:ea typeface="Lato" charset="0"/>
                <a:cs typeface="Lato" charset="0"/>
              </a:rPr>
              <a:t>/NR	3.494</a:t>
            </a:r>
          </a:p>
          <a:p>
            <a:pPr algn="l" eaLnBrk="0" hangingPunct="0"/>
            <a:r>
              <a:rPr lang="en-US" sz="4000" dirty="0">
                <a:latin typeface="Lato" charset="0"/>
                <a:ea typeface="Lato" charset="0"/>
                <a:cs typeface="Lato" charset="0"/>
              </a:rPr>
              <a:t>GLLB-sc/NR	3.487</a:t>
            </a:r>
          </a:p>
          <a:p>
            <a:pPr algn="l" eaLnBrk="0" hangingPunct="0"/>
            <a:endParaRPr lang="en-US" sz="4000" dirty="0">
              <a:latin typeface="Lato" charset="0"/>
              <a:ea typeface="Lato" charset="0"/>
              <a:cs typeface="Lato" charset="0"/>
            </a:endParaRPr>
          </a:p>
          <a:p>
            <a:pPr algn="l" eaLnBrk="0" hangingPunct="0"/>
            <a:r>
              <a:rPr lang="en-US" sz="4000" dirty="0">
                <a:latin typeface="Lato" charset="0"/>
                <a:ea typeface="Lato" charset="0"/>
                <a:cs typeface="Lato" charset="0"/>
              </a:rPr>
              <a:t>Smaller basis:</a:t>
            </a:r>
          </a:p>
          <a:p>
            <a:pPr algn="l" eaLnBrk="0" hangingPunct="0"/>
            <a:r>
              <a:rPr lang="en-US" sz="4000" dirty="0">
                <a:latin typeface="Lato" charset="0"/>
                <a:ea typeface="Lato" charset="0"/>
                <a:cs typeface="Lato" charset="0"/>
              </a:rPr>
              <a:t>GLLB-sc/TZP	3.253</a:t>
            </a:r>
          </a:p>
          <a:p>
            <a:pPr algn="l" eaLnBrk="0" hangingPunct="0"/>
            <a:endParaRPr lang="en-US" sz="4000" dirty="0">
              <a:latin typeface="Lato" charset="0"/>
              <a:ea typeface="Lato" charset="0"/>
              <a:cs typeface="Lato" charset="0"/>
            </a:endParaRPr>
          </a:p>
          <a:p>
            <a:pPr algn="l" eaLnBrk="0" hangingPunct="0"/>
            <a:r>
              <a:rPr lang="en-US" sz="4000" dirty="0">
                <a:latin typeface="Lato" charset="0"/>
                <a:ea typeface="Lato" charset="0"/>
                <a:cs typeface="Lato" charset="0"/>
              </a:rPr>
              <a:t>Exp:		3.2 </a:t>
            </a:r>
            <a:r>
              <a:rPr lang="en-US" sz="4000" dirty="0" err="1">
                <a:latin typeface="Lato" charset="0"/>
                <a:ea typeface="Lato" charset="0"/>
                <a:cs typeface="Lato" charset="0"/>
              </a:rPr>
              <a:t>eV</a:t>
            </a:r>
            <a:endParaRPr lang="hu-HU" sz="4000" dirty="0">
              <a:latin typeface="Lato" charset="0"/>
              <a:ea typeface="Lato" charset="0"/>
              <a:cs typeface="Lato" charset="0"/>
            </a:endParaRPr>
          </a:p>
        </p:txBody>
      </p:sp>
      <p:sp>
        <p:nvSpPr>
          <p:cNvPr id="7" name="Rectangle 6"/>
          <p:cNvSpPr/>
          <p:nvPr/>
        </p:nvSpPr>
        <p:spPr>
          <a:xfrm>
            <a:off x="0" y="11442547"/>
            <a:ext cx="13105456" cy="830997"/>
          </a:xfrm>
          <a:prstGeom prst="rect">
            <a:avLst/>
          </a:prstGeom>
        </p:spPr>
        <p:txBody>
          <a:bodyPr wrap="square">
            <a:spAutoFit/>
          </a:bodyPr>
          <a:lstStyle/>
          <a:p>
            <a:r>
              <a:rPr lang="en-US" sz="4800" dirty="0">
                <a:latin typeface="Lato" charset="0"/>
                <a:ea typeface="Lato" charset="0"/>
                <a:cs typeface="Lato" charset="0"/>
              </a:rPr>
              <a:t>(SR-TZ2P-AE, k=5 (75 k-points), acc=5)</a:t>
            </a:r>
          </a:p>
        </p:txBody>
      </p:sp>
      <p:pic>
        <p:nvPicPr>
          <p:cNvPr id="1727491" name="Picture 3"/>
          <p:cNvPicPr>
            <a:picLocks noChangeAspect="1" noChangeArrowheads="1"/>
          </p:cNvPicPr>
          <p:nvPr/>
        </p:nvPicPr>
        <p:blipFill>
          <a:blip r:embed="rId3" cstate="print"/>
          <a:srcRect/>
          <a:stretch>
            <a:fillRect/>
          </a:stretch>
        </p:blipFill>
        <p:spPr bwMode="auto">
          <a:xfrm>
            <a:off x="10569575" y="1673425"/>
            <a:ext cx="10766426" cy="8963026"/>
          </a:xfrm>
          <a:prstGeom prst="rect">
            <a:avLst/>
          </a:prstGeom>
          <a:noFill/>
          <a:ln w="9525">
            <a:noFill/>
            <a:miter lim="800000"/>
            <a:headEnd/>
            <a:tailEnd/>
          </a:ln>
          <a:effectLst/>
        </p:spPr>
      </p:pic>
      <p:sp>
        <p:nvSpPr>
          <p:cNvPr id="6" name="Rectangle 5"/>
          <p:cNvSpPr/>
          <p:nvPr/>
        </p:nvSpPr>
        <p:spPr>
          <a:xfrm>
            <a:off x="12047985" y="7146033"/>
            <a:ext cx="5040560" cy="830997"/>
          </a:xfrm>
          <a:prstGeom prst="rect">
            <a:avLst/>
          </a:prstGeom>
        </p:spPr>
        <p:txBody>
          <a:bodyPr wrap="square">
            <a:spAutoFit/>
          </a:bodyPr>
          <a:lstStyle/>
          <a:p>
            <a:r>
              <a:rPr lang="en-US" sz="4800" dirty="0">
                <a:latin typeface="Lato" charset="0"/>
                <a:ea typeface="Lato" charset="0"/>
                <a:cs typeface="Lato" charset="0"/>
              </a:rPr>
              <a:t>Experimental gap</a:t>
            </a:r>
          </a:p>
        </p:txBody>
      </p:sp>
      <p:sp>
        <p:nvSpPr>
          <p:cNvPr id="8" name="Title 1"/>
          <p:cNvSpPr txBox="1">
            <a:spLocks/>
          </p:cNvSpPr>
          <p:nvPr/>
        </p:nvSpPr>
        <p:spPr>
          <a:xfrm>
            <a:off x="873512" y="1"/>
            <a:ext cx="22636976" cy="1771074"/>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dirty="0" smtClean="0"/>
              <a:t>Fixing </a:t>
            </a:r>
            <a:r>
              <a:rPr lang="en-US" dirty="0" err="1" smtClean="0"/>
              <a:t>GaN</a:t>
            </a:r>
            <a:r>
              <a:rPr lang="en-US" dirty="0" smtClean="0"/>
              <a:t> band gap</a:t>
            </a:r>
            <a:endParaRPr lang="en-US" dirty="0"/>
          </a:p>
        </p:txBody>
      </p:sp>
    </p:spTree>
    <p:extLst>
      <p:ext uri="{BB962C8B-B14F-4D97-AF65-F5344CB8AC3E}">
        <p14:creationId xmlns:p14="http://schemas.microsoft.com/office/powerpoint/2010/main" val="23241590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659" r="583"/>
          <a:stretch/>
        </p:blipFill>
        <p:spPr>
          <a:xfrm>
            <a:off x="0" y="2294835"/>
            <a:ext cx="14832000" cy="10128410"/>
          </a:xfrm>
          <a:prstGeom prst="rect">
            <a:avLst/>
          </a:prstGeom>
        </p:spPr>
      </p:pic>
      <p:sp>
        <p:nvSpPr>
          <p:cNvPr id="2" name="Rectangle 1"/>
          <p:cNvSpPr/>
          <p:nvPr/>
        </p:nvSpPr>
        <p:spPr>
          <a:xfrm>
            <a:off x="15094073" y="9877719"/>
            <a:ext cx="8877300" cy="2062103"/>
          </a:xfrm>
          <a:prstGeom prst="rect">
            <a:avLst/>
          </a:prstGeom>
        </p:spPr>
        <p:txBody>
          <a:bodyPr wrap="square">
            <a:spAutoFit/>
          </a:bodyPr>
          <a:lstStyle/>
          <a:p>
            <a:pPr algn="l" eaLnBrk="0"/>
            <a:r>
              <a:rPr lang="en-US" sz="3200" dirty="0">
                <a:latin typeface="Lato" charset="0"/>
                <a:ea typeface="Lato" charset="0"/>
                <a:cs typeface="Lato" charset="0"/>
              </a:rPr>
              <a:t>A. Berger, </a:t>
            </a:r>
            <a:r>
              <a:rPr lang="en-US" sz="3200" i="1" dirty="0">
                <a:latin typeface="Lato" charset="0"/>
                <a:ea typeface="Lato" charset="0"/>
                <a:cs typeface="Lato" charset="0"/>
              </a:rPr>
              <a:t>Fully parameter-free calculation of optical spectra for insulators, semiconductors and metals from a simple polarization functional</a:t>
            </a:r>
            <a:r>
              <a:rPr lang="en-US" sz="3200" dirty="0">
                <a:latin typeface="Lato" charset="0"/>
                <a:ea typeface="Lato" charset="0"/>
                <a:cs typeface="Lato" charset="0"/>
              </a:rPr>
              <a:t>, </a:t>
            </a:r>
            <a:r>
              <a:rPr lang="en-US" sz="3200" dirty="0" smtClean="0">
                <a:latin typeface="Lato" charset="0"/>
                <a:ea typeface="Lato" charset="0"/>
                <a:cs typeface="Lato" charset="0"/>
                <a:hlinkClick r:id="rId4"/>
              </a:rPr>
              <a:t>Phys. Rev. Lett.  </a:t>
            </a:r>
            <a:r>
              <a:rPr lang="en-US" sz="3200" b="1" dirty="0" smtClean="0">
                <a:latin typeface="Lato" charset="0"/>
                <a:ea typeface="Lato" charset="0"/>
                <a:cs typeface="Lato" charset="0"/>
                <a:hlinkClick r:id="rId4"/>
              </a:rPr>
              <a:t>115</a:t>
            </a:r>
            <a:r>
              <a:rPr lang="en-US" sz="3200" dirty="0" smtClean="0">
                <a:latin typeface="Lato" charset="0"/>
                <a:ea typeface="Lato" charset="0"/>
                <a:cs typeface="Lato" charset="0"/>
                <a:hlinkClick r:id="rId4"/>
              </a:rPr>
              <a:t>, </a:t>
            </a:r>
            <a:r>
              <a:rPr lang="fi-FI" sz="3200" dirty="0">
                <a:latin typeface="Lato" charset="0"/>
                <a:ea typeface="Lato" charset="0"/>
                <a:cs typeface="Lato" charset="0"/>
                <a:hlinkClick r:id="rId4"/>
              </a:rPr>
              <a:t>137402 </a:t>
            </a:r>
            <a:r>
              <a:rPr lang="fi-FI" sz="3200" dirty="0" smtClean="0">
                <a:latin typeface="Lato" charset="0"/>
                <a:ea typeface="Lato" charset="0"/>
                <a:cs typeface="Lato" charset="0"/>
                <a:hlinkClick r:id="rId4"/>
              </a:rPr>
              <a:t>(</a:t>
            </a:r>
            <a:r>
              <a:rPr lang="en-US" sz="3200" dirty="0" smtClean="0">
                <a:latin typeface="Lato" charset="0"/>
                <a:ea typeface="Lato" charset="0"/>
                <a:cs typeface="Lato" charset="0"/>
                <a:hlinkClick r:id="rId4"/>
              </a:rPr>
              <a:t>2015) </a:t>
            </a:r>
            <a:endParaRPr lang="hu-HU" sz="3200" dirty="0">
              <a:latin typeface="Lato" charset="0"/>
              <a:ea typeface="Lato" charset="0"/>
              <a:cs typeface="Lato" charset="0"/>
            </a:endParaRPr>
          </a:p>
        </p:txBody>
      </p:sp>
      <p:sp>
        <p:nvSpPr>
          <p:cNvPr id="10" name="Rectangle 9"/>
          <p:cNvSpPr/>
          <p:nvPr/>
        </p:nvSpPr>
        <p:spPr>
          <a:xfrm>
            <a:off x="14681448" y="3036275"/>
            <a:ext cx="8550027" cy="1569660"/>
          </a:xfrm>
          <a:prstGeom prst="rect">
            <a:avLst/>
          </a:prstGeom>
        </p:spPr>
        <p:txBody>
          <a:bodyPr wrap="square">
            <a:spAutoFit/>
          </a:bodyPr>
          <a:lstStyle/>
          <a:p>
            <a:r>
              <a:rPr lang="en-US" sz="4800" dirty="0"/>
              <a:t>TDCDFT/RPA + GW scissors + </a:t>
            </a:r>
            <a:r>
              <a:rPr lang="en-US" sz="4800" dirty="0">
                <a:latin typeface="Symbol" panose="05050102010706020507" pitchFamily="18" charset="2"/>
              </a:rPr>
              <a:t>a </a:t>
            </a:r>
            <a:r>
              <a:rPr lang="en-US" sz="4800" dirty="0">
                <a:cs typeface="Helvetica" panose="020B0604020202020204" pitchFamily="34" charset="0"/>
              </a:rPr>
              <a:t>(includes long-range VK)</a:t>
            </a:r>
          </a:p>
        </p:txBody>
      </p:sp>
      <p:pic>
        <p:nvPicPr>
          <p:cNvPr id="5" name="Picture 4"/>
          <p:cNvPicPr>
            <a:picLocks noChangeAspect="1"/>
          </p:cNvPicPr>
          <p:nvPr/>
        </p:nvPicPr>
        <p:blipFill>
          <a:blip r:embed="rId5"/>
          <a:stretch>
            <a:fillRect/>
          </a:stretch>
        </p:blipFill>
        <p:spPr>
          <a:xfrm>
            <a:off x="14925032" y="5378989"/>
            <a:ext cx="8306443" cy="1041444"/>
          </a:xfrm>
          <a:prstGeom prst="rect">
            <a:avLst/>
          </a:prstGeom>
        </p:spPr>
      </p:pic>
      <p:sp>
        <p:nvSpPr>
          <p:cNvPr id="7" name="Title 1"/>
          <p:cNvSpPr txBox="1">
            <a:spLocks/>
          </p:cNvSpPr>
          <p:nvPr/>
        </p:nvSpPr>
        <p:spPr>
          <a:xfrm>
            <a:off x="0" y="-28575"/>
            <a:ext cx="24383999" cy="1771074"/>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smtClean="0"/>
              <a:t>Parameter-free polarization functional</a:t>
            </a:r>
            <a:endParaRPr lang="en-US" sz="10100" dirty="0"/>
          </a:p>
        </p:txBody>
      </p:sp>
      <p:sp>
        <p:nvSpPr>
          <p:cNvPr id="3" name="Rectangle 2"/>
          <p:cNvSpPr/>
          <p:nvPr/>
        </p:nvSpPr>
        <p:spPr>
          <a:xfrm rot="16200000">
            <a:off x="6688878" y="6483962"/>
            <a:ext cx="1454244" cy="830997"/>
          </a:xfrm>
          <a:prstGeom prst="rect">
            <a:avLst/>
          </a:prstGeom>
        </p:spPr>
        <p:txBody>
          <a:bodyPr wrap="none">
            <a:spAutoFit/>
          </a:bodyPr>
          <a:lstStyle/>
          <a:p>
            <a:r>
              <a:rPr lang="en-US" sz="4800" dirty="0" smtClean="0">
                <a:latin typeface="Symbol" panose="05050102010706020507" pitchFamily="18" charset="2"/>
              </a:rPr>
              <a:t>e</a:t>
            </a:r>
            <a:r>
              <a:rPr lang="en-US" sz="4800" baseline="-25000" dirty="0" smtClean="0">
                <a:latin typeface="Symbol" panose="05050102010706020507" pitchFamily="18" charset="2"/>
              </a:rPr>
              <a:t>2</a:t>
            </a:r>
            <a:r>
              <a:rPr lang="en-US" sz="4800" dirty="0" smtClean="0">
                <a:cs typeface="Helvetica" panose="020B0604020202020204" pitchFamily="34" charset="0"/>
              </a:rPr>
              <a:t>(</a:t>
            </a:r>
            <a:r>
              <a:rPr lang="en-US" sz="4800" dirty="0" smtClean="0">
                <a:latin typeface="Symbol" panose="05050102010706020507" pitchFamily="18" charset="2"/>
              </a:rPr>
              <a:t>w</a:t>
            </a:r>
            <a:r>
              <a:rPr lang="en-US" sz="4800" dirty="0" smtClean="0">
                <a:cs typeface="Helvetica" panose="020B0604020202020204" pitchFamily="34" charset="0"/>
              </a:rPr>
              <a:t>)</a:t>
            </a:r>
            <a:endParaRPr lang="en-US" sz="4800" dirty="0"/>
          </a:p>
        </p:txBody>
      </p:sp>
    </p:spTree>
    <p:extLst>
      <p:ext uri="{BB962C8B-B14F-4D97-AF65-F5344CB8AC3E}">
        <p14:creationId xmlns:p14="http://schemas.microsoft.com/office/powerpoint/2010/main" val="72170016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le 1"/>
          <p:cNvSpPr>
            <a:spLocks noGrp="1"/>
          </p:cNvSpPr>
          <p:nvPr>
            <p:ph type="title"/>
          </p:nvPr>
        </p:nvSpPr>
        <p:spPr>
          <a:xfrm>
            <a:off x="3352801" y="0"/>
            <a:ext cx="17983202" cy="1524000"/>
          </a:xfrm>
        </p:spPr>
        <p:txBody>
          <a:bodyPr>
            <a:normAutofit fontScale="90000"/>
          </a:bodyPr>
          <a:lstStyle/>
          <a:p>
            <a:r>
              <a:rPr lang="en-US" sz="8000" dirty="0"/>
              <a:t>DFT-D3 XC </a:t>
            </a:r>
            <a:r>
              <a:rPr lang="en-US" sz="8000" dirty="0" err="1"/>
              <a:t>functionals</a:t>
            </a:r>
            <a:r>
              <a:rPr lang="en-US" sz="8000" dirty="0"/>
              <a:t> in </a:t>
            </a:r>
            <a:r>
              <a:rPr lang="en-US" sz="8000" dirty="0" smtClean="0"/>
              <a:t>ADF &amp; BAND</a:t>
            </a:r>
            <a:endParaRPr lang="en-US" sz="8000" dirty="0"/>
          </a:p>
        </p:txBody>
      </p:sp>
      <p:sp>
        <p:nvSpPr>
          <p:cNvPr id="41987" name="TextBox 4"/>
          <p:cNvSpPr txBox="1">
            <a:spLocks noChangeArrowheads="1"/>
          </p:cNvSpPr>
          <p:nvPr/>
        </p:nvSpPr>
        <p:spPr bwMode="auto">
          <a:xfrm>
            <a:off x="3048000" y="11734801"/>
            <a:ext cx="18288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ctr" eaLnBrk="1" hangingPunct="1"/>
            <a:r>
              <a:rPr lang="en-US" sz="4000" dirty="0" err="1">
                <a:latin typeface="Calibri" pitchFamily="34" charset="0"/>
              </a:rPr>
              <a:t>S.Grimme</a:t>
            </a:r>
            <a:r>
              <a:rPr lang="en-US" sz="4000" dirty="0">
                <a:latin typeface="Calibri" pitchFamily="34" charset="0"/>
              </a:rPr>
              <a:t>, J. Antony, S. Ehrlich, and H. </a:t>
            </a:r>
            <a:r>
              <a:rPr lang="en-US" sz="4000" dirty="0">
                <a:latin typeface="Lato" charset="0"/>
                <a:ea typeface="Lato" charset="0"/>
                <a:cs typeface="Lato" charset="0"/>
              </a:rPr>
              <a:t>Krieg</a:t>
            </a:r>
            <a:r>
              <a:rPr lang="en-US" sz="4000" dirty="0">
                <a:latin typeface="Calibri" pitchFamily="34" charset="0"/>
              </a:rPr>
              <a:t>:  J. Chem. Phys. </a:t>
            </a:r>
            <a:r>
              <a:rPr lang="en-US" sz="4000" b="1" dirty="0">
                <a:latin typeface="Calibri" pitchFamily="34" charset="0"/>
              </a:rPr>
              <a:t>132</a:t>
            </a:r>
            <a:r>
              <a:rPr lang="en-US" sz="4000" dirty="0">
                <a:latin typeface="Calibri" pitchFamily="34" charset="0"/>
              </a:rPr>
              <a:t>, 154104 (2010).</a:t>
            </a:r>
          </a:p>
        </p:txBody>
      </p:sp>
      <p:sp>
        <p:nvSpPr>
          <p:cNvPr id="41988" name="TextBox 5"/>
          <p:cNvSpPr txBox="1">
            <a:spLocks noChangeArrowheads="1"/>
          </p:cNvSpPr>
          <p:nvPr/>
        </p:nvSpPr>
        <p:spPr bwMode="auto">
          <a:xfrm>
            <a:off x="1009650" y="2205484"/>
            <a:ext cx="10306050" cy="877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l" eaLnBrk="1" hangingPunct="1"/>
            <a:r>
              <a:rPr lang="en-US" sz="4800" dirty="0">
                <a:latin typeface="Lato" charset="0"/>
                <a:ea typeface="Lato" charset="0"/>
                <a:cs typeface="Lato" charset="0"/>
              </a:rPr>
              <a:t>- Less empirical than earlier </a:t>
            </a:r>
            <a:r>
              <a:rPr lang="en-US" sz="4800" dirty="0" smtClean="0">
                <a:latin typeface="Lato" charset="0"/>
                <a:ea typeface="Lato" charset="0"/>
                <a:cs typeface="Lato" charset="0"/>
              </a:rPr>
              <a:t>DFT-D2</a:t>
            </a:r>
            <a:endParaRPr lang="en-US" sz="4800" dirty="0">
              <a:latin typeface="Lato" charset="0"/>
              <a:ea typeface="Lato" charset="0"/>
              <a:cs typeface="Lato" charset="0"/>
            </a:endParaRPr>
          </a:p>
          <a:p>
            <a:pPr algn="l" eaLnBrk="1" hangingPunct="1"/>
            <a:r>
              <a:rPr lang="en-US" sz="2400" dirty="0">
                <a:latin typeface="Lato" charset="0"/>
                <a:ea typeface="Lato" charset="0"/>
                <a:cs typeface="Lato" charset="0"/>
              </a:rPr>
              <a:t>	</a:t>
            </a:r>
          </a:p>
          <a:p>
            <a:pPr algn="l" eaLnBrk="1" hangingPunct="1">
              <a:buFontTx/>
              <a:buChar char="-"/>
            </a:pPr>
            <a:r>
              <a:rPr lang="en-US" sz="4800" dirty="0">
                <a:latin typeface="Lato" charset="0"/>
                <a:ea typeface="Lato" charset="0"/>
                <a:cs typeface="Lato" charset="0"/>
              </a:rPr>
              <a:t> Asymptotically correct</a:t>
            </a:r>
          </a:p>
          <a:p>
            <a:pPr algn="l" eaLnBrk="1" hangingPunct="1">
              <a:buFontTx/>
              <a:buChar char="-"/>
            </a:pPr>
            <a:endParaRPr lang="en-US" sz="2400" dirty="0">
              <a:latin typeface="Lato" charset="0"/>
              <a:ea typeface="Lato" charset="0"/>
              <a:cs typeface="Lato" charset="0"/>
            </a:endParaRPr>
          </a:p>
          <a:p>
            <a:pPr algn="l" eaLnBrk="1" hangingPunct="1">
              <a:buFontTx/>
              <a:buChar char="-"/>
            </a:pPr>
            <a:r>
              <a:rPr lang="en-US" sz="4800" dirty="0">
                <a:latin typeface="Lato" charset="0"/>
                <a:ea typeface="Lato" charset="0"/>
                <a:cs typeface="Lato" charset="0"/>
              </a:rPr>
              <a:t> Available for elements Z = 1-94</a:t>
            </a:r>
          </a:p>
          <a:p>
            <a:pPr algn="l" eaLnBrk="1" hangingPunct="1">
              <a:lnSpc>
                <a:spcPct val="150000"/>
              </a:lnSpc>
              <a:buFontTx/>
              <a:buChar char="-"/>
            </a:pPr>
            <a:endParaRPr lang="en-US" sz="2400" dirty="0">
              <a:latin typeface="Lato" charset="0"/>
              <a:ea typeface="Lato" charset="0"/>
              <a:cs typeface="Lato" charset="0"/>
            </a:endParaRPr>
          </a:p>
          <a:p>
            <a:pPr algn="l" eaLnBrk="1" hangingPunct="1">
              <a:buFontTx/>
              <a:buChar char="-"/>
            </a:pPr>
            <a:r>
              <a:rPr lang="en-US" sz="4800" dirty="0">
                <a:latin typeface="Lato" charset="0"/>
                <a:ea typeface="Lato" charset="0"/>
                <a:cs typeface="Lato" charset="0"/>
              </a:rPr>
              <a:t> Dispersion coefficients and cutoff radii computed explicitly</a:t>
            </a:r>
          </a:p>
          <a:p>
            <a:pPr algn="l" eaLnBrk="1" hangingPunct="1">
              <a:buFontTx/>
              <a:buChar char="-"/>
            </a:pPr>
            <a:endParaRPr lang="en-US" sz="2400" dirty="0">
              <a:latin typeface="Lato" charset="0"/>
              <a:ea typeface="Lato" charset="0"/>
              <a:cs typeface="Lato" charset="0"/>
            </a:endParaRPr>
          </a:p>
          <a:p>
            <a:pPr algn="l" eaLnBrk="1" hangingPunct="1">
              <a:buFontTx/>
              <a:buChar char="-"/>
            </a:pPr>
            <a:r>
              <a:rPr lang="en-US" sz="4800" dirty="0">
                <a:latin typeface="Lato" charset="0"/>
                <a:ea typeface="Lato" charset="0"/>
                <a:cs typeface="Lato" charset="0"/>
              </a:rPr>
              <a:t> Dispersion coefficients independent of connectivity</a:t>
            </a:r>
          </a:p>
          <a:p>
            <a:pPr algn="l" eaLnBrk="1" hangingPunct="1">
              <a:buFontTx/>
              <a:buChar char="-"/>
            </a:pPr>
            <a:endParaRPr lang="en-US" sz="2400" dirty="0">
              <a:latin typeface="Lato" charset="0"/>
              <a:ea typeface="Lato" charset="0"/>
              <a:cs typeface="Lato" charset="0"/>
            </a:endParaRPr>
          </a:p>
          <a:p>
            <a:pPr algn="l" eaLnBrk="1" hangingPunct="1"/>
            <a:r>
              <a:rPr lang="en-US" sz="4800" dirty="0">
                <a:latin typeface="Lato" charset="0"/>
                <a:ea typeface="Lato" charset="0"/>
                <a:cs typeface="Lato" charset="0"/>
              </a:rPr>
              <a:t>- Similar or better accuracy for light elements, better for heavy ones</a:t>
            </a:r>
          </a:p>
        </p:txBody>
      </p:sp>
      <p:pic>
        <p:nvPicPr>
          <p:cNvPr id="41989" name="Picture 3" descr="C:\Users\Kundrat\Desktop\PTCDA_Au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30225" y="1524000"/>
            <a:ext cx="8991600" cy="9938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29166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9378" name="Picture 2" descr="C:\Users\Fedor\FromUSB\brochure\2013\images\GoldSpectrum.png"/>
          <p:cNvPicPr>
            <a:picLocks noChangeAspect="1" noChangeArrowheads="1"/>
          </p:cNvPicPr>
          <p:nvPr/>
        </p:nvPicPr>
        <p:blipFill>
          <a:blip r:embed="rId2" cstate="print"/>
          <a:srcRect/>
          <a:stretch>
            <a:fillRect/>
          </a:stretch>
        </p:blipFill>
        <p:spPr bwMode="auto">
          <a:xfrm>
            <a:off x="5263761" y="1771074"/>
            <a:ext cx="4820097" cy="3615073"/>
          </a:xfrm>
          <a:prstGeom prst="rect">
            <a:avLst/>
          </a:prstGeom>
          <a:noFill/>
        </p:spPr>
      </p:pic>
      <p:sp>
        <p:nvSpPr>
          <p:cNvPr id="4" name="Title 3"/>
          <p:cNvSpPr>
            <a:spLocks noGrp="1"/>
          </p:cNvSpPr>
          <p:nvPr>
            <p:ph type="title"/>
          </p:nvPr>
        </p:nvSpPr>
        <p:spPr>
          <a:xfrm>
            <a:off x="873512" y="0"/>
            <a:ext cx="22636976" cy="1771074"/>
          </a:xfrm>
        </p:spPr>
        <p:txBody>
          <a:bodyPr>
            <a:normAutofit fontScale="90000"/>
          </a:bodyPr>
          <a:lstStyle/>
          <a:p>
            <a:r>
              <a:rPr lang="en-US" dirty="0" smtClean="0"/>
              <a:t>ADF: Molecular DFT</a:t>
            </a:r>
            <a:endParaRPr lang="en-US" dirty="0"/>
          </a:p>
        </p:txBody>
      </p:sp>
      <p:sp>
        <p:nvSpPr>
          <p:cNvPr id="5" name="Rectangle 4"/>
          <p:cNvSpPr/>
          <p:nvPr/>
        </p:nvSpPr>
        <p:spPr>
          <a:xfrm>
            <a:off x="5433540" y="5765423"/>
            <a:ext cx="4480538" cy="892552"/>
          </a:xfrm>
          <a:prstGeom prst="rect">
            <a:avLst/>
          </a:prstGeom>
        </p:spPr>
        <p:txBody>
          <a:bodyPr wrap="square">
            <a:spAutoFit/>
          </a:bodyPr>
          <a:lstStyle/>
          <a:p>
            <a:pPr eaLnBrk="1" hangingPunct="1"/>
            <a:r>
              <a:rPr lang="en-US" sz="5200" dirty="0" smtClean="0">
                <a:latin typeface="Lato" charset="0"/>
                <a:ea typeface="Lato" charset="0"/>
                <a:cs typeface="Lato" charset="0"/>
              </a:rPr>
              <a:t>Spectroscopy</a:t>
            </a:r>
            <a:endParaRPr lang="en-US" sz="5200" dirty="0">
              <a:latin typeface="Lato" charset="0"/>
              <a:ea typeface="Lato" charset="0"/>
              <a:cs typeface="Lato" charset="0"/>
            </a:endParaRPr>
          </a:p>
        </p:txBody>
      </p:sp>
      <p:sp>
        <p:nvSpPr>
          <p:cNvPr id="16" name="Rectangle 15"/>
          <p:cNvSpPr/>
          <p:nvPr/>
        </p:nvSpPr>
        <p:spPr>
          <a:xfrm>
            <a:off x="12401550" y="11274246"/>
            <a:ext cx="6328730" cy="892552"/>
          </a:xfrm>
          <a:prstGeom prst="rect">
            <a:avLst/>
          </a:prstGeom>
        </p:spPr>
        <p:txBody>
          <a:bodyPr wrap="square">
            <a:spAutoFit/>
          </a:bodyPr>
          <a:lstStyle/>
          <a:p>
            <a:pPr eaLnBrk="1" hangingPunct="1"/>
            <a:r>
              <a:rPr lang="en-US" sz="5200" dirty="0" smtClean="0">
                <a:latin typeface="Lato" charset="0"/>
                <a:ea typeface="Lato" charset="0"/>
                <a:cs typeface="Lato" charset="0"/>
              </a:rPr>
              <a:t>Bonding analysis</a:t>
            </a:r>
            <a:endParaRPr lang="en-US" sz="5200" dirty="0">
              <a:latin typeface="Lato" charset="0"/>
              <a:ea typeface="Lato" charset="0"/>
              <a:cs typeface="Lato" charset="0"/>
            </a:endParaRPr>
          </a:p>
        </p:txBody>
      </p:sp>
      <p:sp>
        <p:nvSpPr>
          <p:cNvPr id="17" name="Rectangle 16"/>
          <p:cNvSpPr/>
          <p:nvPr/>
        </p:nvSpPr>
        <p:spPr>
          <a:xfrm>
            <a:off x="5090640" y="11311386"/>
            <a:ext cx="5166338" cy="892552"/>
          </a:xfrm>
          <a:prstGeom prst="rect">
            <a:avLst/>
          </a:prstGeom>
        </p:spPr>
        <p:txBody>
          <a:bodyPr wrap="square">
            <a:spAutoFit/>
          </a:bodyPr>
          <a:lstStyle/>
          <a:p>
            <a:pPr eaLnBrk="1" hangingPunct="1"/>
            <a:r>
              <a:rPr lang="en-US" sz="5200" dirty="0" smtClean="0">
                <a:latin typeface="Lato" charset="0"/>
                <a:ea typeface="Lato" charset="0"/>
                <a:cs typeface="Lato" charset="0"/>
              </a:rPr>
              <a:t>Environments</a:t>
            </a:r>
            <a:endParaRPr lang="en-US" sz="5200" dirty="0">
              <a:latin typeface="Lato" charset="0"/>
              <a:ea typeface="Lato" charset="0"/>
              <a:cs typeface="Lato" charset="0"/>
            </a:endParaRPr>
          </a:p>
        </p:txBody>
      </p:sp>
      <p:grpSp>
        <p:nvGrpSpPr>
          <p:cNvPr id="9" name="Group 52"/>
          <p:cNvGrpSpPr/>
          <p:nvPr/>
        </p:nvGrpSpPr>
        <p:grpSpPr>
          <a:xfrm>
            <a:off x="5404331" y="7929803"/>
            <a:ext cx="4538957" cy="3214929"/>
            <a:chOff x="1918621" y="1447800"/>
            <a:chExt cx="5472779" cy="4260315"/>
          </a:xfrm>
        </p:grpSpPr>
        <p:pic>
          <p:nvPicPr>
            <p:cNvPr id="10" name="Picture 9" descr="1.png"/>
            <p:cNvPicPr>
              <a:picLocks noChangeAspect="1"/>
            </p:cNvPicPr>
            <p:nvPr/>
          </p:nvPicPr>
          <p:blipFill>
            <a:blip r:embed="rId3" cstate="print"/>
            <a:stretch>
              <a:fillRect/>
            </a:stretch>
          </p:blipFill>
          <p:spPr>
            <a:xfrm>
              <a:off x="1918621" y="1524000"/>
              <a:ext cx="5472779" cy="4184115"/>
            </a:xfrm>
            <a:prstGeom prst="rect">
              <a:avLst/>
            </a:prstGeom>
          </p:spPr>
        </p:pic>
        <p:sp>
          <p:nvSpPr>
            <p:cNvPr id="11" name="Lightning Bolt 10"/>
            <p:cNvSpPr/>
            <p:nvPr/>
          </p:nvSpPr>
          <p:spPr>
            <a:xfrm>
              <a:off x="2743200" y="1447800"/>
              <a:ext cx="609600" cy="609600"/>
            </a:xfrm>
            <a:prstGeom prst="lightningBolt">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000"/>
            </a:p>
          </p:txBody>
        </p:sp>
      </p:grpSp>
      <p:pic>
        <p:nvPicPr>
          <p:cNvPr id="12" name="Picture 2" descr="http://www.scm.com/img/guipicts/levels_NiCO4.png"/>
          <p:cNvPicPr>
            <a:picLocks noChangeAspect="1" noChangeArrowheads="1"/>
          </p:cNvPicPr>
          <p:nvPr/>
        </p:nvPicPr>
        <p:blipFill>
          <a:blip r:embed="rId4" cstate="print"/>
          <a:srcRect/>
          <a:stretch>
            <a:fillRect/>
          </a:stretch>
        </p:blipFill>
        <p:spPr bwMode="auto">
          <a:xfrm>
            <a:off x="13270830" y="7268096"/>
            <a:ext cx="3995835" cy="3384228"/>
          </a:xfrm>
          <a:prstGeom prst="rect">
            <a:avLst/>
          </a:prstGeom>
          <a:noFill/>
        </p:spPr>
      </p:pic>
      <p:sp>
        <p:nvSpPr>
          <p:cNvPr id="20" name="Rectangle 19"/>
          <p:cNvSpPr/>
          <p:nvPr/>
        </p:nvSpPr>
        <p:spPr>
          <a:xfrm>
            <a:off x="12401550" y="5765423"/>
            <a:ext cx="5826936" cy="892552"/>
          </a:xfrm>
          <a:prstGeom prst="rect">
            <a:avLst/>
          </a:prstGeom>
        </p:spPr>
        <p:txBody>
          <a:bodyPr wrap="square">
            <a:spAutoFit/>
          </a:bodyPr>
          <a:lstStyle/>
          <a:p>
            <a:pPr eaLnBrk="1" hangingPunct="1"/>
            <a:r>
              <a:rPr lang="en-US" sz="5200" dirty="0" smtClean="0">
                <a:latin typeface="Lato" charset="0"/>
                <a:ea typeface="Lato" charset="0"/>
                <a:cs typeface="Lato" charset="0"/>
              </a:rPr>
              <a:t>Organic electronics</a:t>
            </a:r>
          </a:p>
        </p:txBody>
      </p:sp>
      <p:pic>
        <p:nvPicPr>
          <p:cNvPr id="21" name="Picture 2" descr="File:OLED EarlyProduct.JPG"/>
          <p:cNvPicPr>
            <a:picLocks noChangeAspect="1" noChangeArrowheads="1"/>
          </p:cNvPicPr>
          <p:nvPr/>
        </p:nvPicPr>
        <p:blipFill>
          <a:blip r:embed="rId5" cstate="print"/>
          <a:srcRect/>
          <a:stretch>
            <a:fillRect/>
          </a:stretch>
        </p:blipFill>
        <p:spPr bwMode="auto">
          <a:xfrm>
            <a:off x="12925199" y="2228390"/>
            <a:ext cx="4722425" cy="3325375"/>
          </a:xfrm>
          <a:prstGeom prst="rect">
            <a:avLst/>
          </a:prstGeom>
          <a:noFill/>
        </p:spPr>
      </p:pic>
    </p:spTree>
    <p:extLst>
      <p:ext uri="{BB962C8B-B14F-4D97-AF65-F5344CB8AC3E}">
        <p14:creationId xmlns:p14="http://schemas.microsoft.com/office/powerpoint/2010/main" val="9511931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9"/>
          <p:cNvSpPr>
            <a:spLocks noChangeArrowheads="1"/>
          </p:cNvSpPr>
          <p:nvPr/>
        </p:nvSpPr>
        <p:spPr bwMode="auto">
          <a:xfrm>
            <a:off x="1" y="11322050"/>
            <a:ext cx="2438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2800" dirty="0">
                <a:latin typeface="Lato" charset="0"/>
                <a:ea typeface="Lato" charset="0"/>
                <a:cs typeface="Lato" charset="0"/>
              </a:rPr>
              <a:t>R. </a:t>
            </a:r>
            <a:r>
              <a:rPr lang="en-US" altLang="en-US" sz="2800" dirty="0" err="1">
                <a:latin typeface="Lato" charset="0"/>
                <a:ea typeface="Lato" charset="0"/>
                <a:cs typeface="Lato" charset="0"/>
              </a:rPr>
              <a:t>Xiong</a:t>
            </a:r>
            <a:r>
              <a:rPr lang="en-US" altLang="en-US" sz="2800" dirty="0">
                <a:latin typeface="Lato" charset="0"/>
                <a:ea typeface="Lato" charset="0"/>
                <a:cs typeface="Lato" charset="0"/>
              </a:rPr>
              <a:t>, S. I. Sandler, and R. I. Burnett, </a:t>
            </a:r>
            <a:r>
              <a:rPr lang="en-US" altLang="en-US" sz="2800" i="1" dirty="0">
                <a:latin typeface="Lato" charset="0"/>
                <a:ea typeface="Lato" charset="0"/>
                <a:cs typeface="Lato" charset="0"/>
              </a:rPr>
              <a:t>An Improvement to COSMO-SAC for Predicting Thermodynamic Properties</a:t>
            </a:r>
            <a:r>
              <a:rPr lang="en-US" altLang="en-US" sz="2800" dirty="0">
                <a:latin typeface="Lato" charset="0"/>
                <a:ea typeface="Lato" charset="0"/>
                <a:cs typeface="Lato" charset="0"/>
              </a:rPr>
              <a:t>, </a:t>
            </a:r>
            <a:r>
              <a:rPr lang="en-US" altLang="en-US" sz="2800" dirty="0" smtClean="0">
                <a:latin typeface="Lato" charset="0"/>
                <a:ea typeface="Lato" charset="0"/>
                <a:cs typeface="Lato" charset="0"/>
                <a:hlinkClick r:id="rId3"/>
              </a:rPr>
              <a:t>I</a:t>
            </a:r>
          </a:p>
          <a:p>
            <a:pPr eaLnBrk="1" hangingPunct="1"/>
            <a:r>
              <a:rPr lang="en-US" altLang="en-US" sz="2800" dirty="0" smtClean="0">
                <a:latin typeface="Lato" charset="0"/>
                <a:ea typeface="Lato" charset="0"/>
                <a:cs typeface="Lato" charset="0"/>
                <a:hlinkClick r:id="rId3"/>
              </a:rPr>
              <a:t>nd</a:t>
            </a:r>
            <a:r>
              <a:rPr lang="en-US" altLang="en-US" sz="2800" dirty="0">
                <a:latin typeface="Lato" charset="0"/>
                <a:ea typeface="Lato" charset="0"/>
                <a:cs typeface="Lato" charset="0"/>
                <a:hlinkClick r:id="rId3"/>
              </a:rPr>
              <a:t>. Eng. Chem. Res., </a:t>
            </a:r>
            <a:r>
              <a:rPr lang="en-US" altLang="en-US" sz="2800" b="1" dirty="0">
                <a:latin typeface="Lato" charset="0"/>
                <a:ea typeface="Lato" charset="0"/>
                <a:cs typeface="Lato" charset="0"/>
                <a:hlinkClick r:id="rId3"/>
              </a:rPr>
              <a:t>53</a:t>
            </a:r>
            <a:r>
              <a:rPr lang="en-US" altLang="en-US" sz="2800" dirty="0">
                <a:latin typeface="Lato" charset="0"/>
                <a:ea typeface="Lato" charset="0"/>
                <a:cs typeface="Lato" charset="0"/>
                <a:hlinkClick r:id="rId3"/>
              </a:rPr>
              <a:t>, 8265–8278 (2014)</a:t>
            </a:r>
            <a:r>
              <a:rPr lang="en-US" altLang="en-US" sz="2800" dirty="0">
                <a:latin typeface="Lato" charset="0"/>
                <a:ea typeface="Lato" charset="0"/>
                <a:cs typeface="Lato" charset="0"/>
              </a:rPr>
              <a:t>.</a:t>
            </a:r>
          </a:p>
        </p:txBody>
      </p:sp>
      <p:sp>
        <p:nvSpPr>
          <p:cNvPr id="156676" name="Rectangle 10"/>
          <p:cNvSpPr>
            <a:spLocks noChangeArrowheads="1"/>
          </p:cNvSpPr>
          <p:nvPr/>
        </p:nvSpPr>
        <p:spPr bwMode="auto">
          <a:xfrm>
            <a:off x="1496663" y="1853695"/>
            <a:ext cx="2039372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altLang="en-US" sz="5400" dirty="0">
                <a:latin typeface="Lato" charset="0"/>
                <a:ea typeface="Lato" charset="0"/>
                <a:cs typeface="Lato" charset="0"/>
              </a:rPr>
              <a:t>Includes dispersive mixture interaction:</a:t>
            </a:r>
          </a:p>
          <a:p>
            <a:pPr algn="l" eaLnBrk="1" hangingPunct="1"/>
            <a:r>
              <a:rPr lang="en-US" altLang="en-US" sz="5400" dirty="0">
                <a:latin typeface="Lato" charset="0"/>
                <a:ea typeface="Lato" charset="0"/>
                <a:cs typeface="Lato" charset="0"/>
              </a:rPr>
              <a:t>Reduces </a:t>
            </a:r>
            <a:r>
              <a:rPr lang="en-US" altLang="en-US" sz="5400" dirty="0" err="1" smtClean="0">
                <a:latin typeface="Lato" charset="0"/>
                <a:ea typeface="Lato" charset="0"/>
                <a:cs typeface="Lato" charset="0"/>
              </a:rPr>
              <a:t>logP</a:t>
            </a:r>
            <a:r>
              <a:rPr lang="en-US" altLang="en-US" sz="5400" dirty="0" smtClean="0">
                <a:latin typeface="Lato" charset="0"/>
                <a:ea typeface="Lato" charset="0"/>
                <a:cs typeface="Lato" charset="0"/>
              </a:rPr>
              <a:t> </a:t>
            </a:r>
            <a:r>
              <a:rPr lang="en-US" altLang="en-US" sz="5400" dirty="0">
                <a:latin typeface="Lato" charset="0"/>
                <a:ea typeface="Lato" charset="0"/>
                <a:cs typeface="Lato" charset="0"/>
              </a:rPr>
              <a:t>errors by 10% vs 2010 (992 OW, 829 water-others)</a:t>
            </a:r>
          </a:p>
          <a:p>
            <a:pPr algn="l" eaLnBrk="1" hangingPunct="1"/>
            <a:endParaRPr lang="en-US" altLang="en-US" sz="5400" dirty="0">
              <a:latin typeface="Lato" charset="0"/>
              <a:ea typeface="Lato" charset="0"/>
              <a:cs typeface="Lato" charset="0"/>
            </a:endParaRPr>
          </a:p>
        </p:txBody>
      </p:sp>
      <p:pic>
        <p:nvPicPr>
          <p:cNvPr id="156677" name="Picture 2" descr="http://pubs.acs.org/appl/literatum/publisher/achs/journals/content/iecred/2014/iecred.2014.53.issue-19/ie404410v/production/pdfimages_v02/master.img-001.jpg"/>
          <p:cNvPicPr>
            <a:picLocks noChangeAspect="1" noChangeArrowheads="1"/>
          </p:cNvPicPr>
          <p:nvPr/>
        </p:nvPicPr>
        <p:blipFill>
          <a:blip r:embed="rId4" cstate="print">
            <a:extLst>
              <a:ext uri="{28A0092B-C50C-407E-A947-70E740481C1C}">
                <a14:useLocalDpi xmlns:a14="http://schemas.microsoft.com/office/drawing/2010/main" val="0"/>
              </a:ext>
            </a:extLst>
          </a:blip>
          <a:srcRect t="57124"/>
          <a:stretch>
            <a:fillRect/>
          </a:stretch>
        </p:blipFill>
        <p:spPr bwMode="auto">
          <a:xfrm>
            <a:off x="3084513" y="4114732"/>
            <a:ext cx="17218024" cy="6035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8" name="Rectangle 1"/>
          <p:cNvSpPr>
            <a:spLocks noChangeArrowheads="1"/>
          </p:cNvSpPr>
          <p:nvPr/>
        </p:nvSpPr>
        <p:spPr bwMode="auto">
          <a:xfrm>
            <a:off x="11158537" y="9796463"/>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4000">
                <a:latin typeface="Lato" charset="0"/>
                <a:ea typeface="Lato" charset="0"/>
                <a:cs typeface="Lato" charset="0"/>
              </a:rPr>
              <a:t>Also improved VLE predictions</a:t>
            </a:r>
          </a:p>
        </p:txBody>
      </p:sp>
      <p:sp>
        <p:nvSpPr>
          <p:cNvPr id="7" name="Title 3"/>
          <p:cNvSpPr txBox="1">
            <a:spLocks/>
          </p:cNvSpPr>
          <p:nvPr/>
        </p:nvSpPr>
        <p:spPr>
          <a:xfrm>
            <a:off x="873512" y="0"/>
            <a:ext cx="22636976" cy="1771074"/>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smtClean="0"/>
              <a:t>COSMO-SAC ADF-2013</a:t>
            </a:r>
            <a:endParaRPr lang="en-US" sz="10100" dirty="0"/>
          </a:p>
        </p:txBody>
      </p:sp>
    </p:spTree>
    <p:extLst>
      <p:ext uri="{BB962C8B-B14F-4D97-AF65-F5344CB8AC3E}">
        <p14:creationId xmlns:p14="http://schemas.microsoft.com/office/powerpoint/2010/main" val="2935190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3" name="Picture 2" descr="Abstract Image"/>
          <p:cNvPicPr>
            <a:picLocks noChangeAspect="1" noChangeArrowheads="1"/>
          </p:cNvPicPr>
          <p:nvPr/>
        </p:nvPicPr>
        <p:blipFill>
          <a:blip r:embed="rId3" cstate="print">
            <a:extLst>
              <a:ext uri="{28A0092B-C50C-407E-A947-70E740481C1C}">
                <a14:useLocalDpi xmlns:a14="http://schemas.microsoft.com/office/drawing/2010/main" val="0"/>
              </a:ext>
            </a:extLst>
          </a:blip>
          <a:srcRect t="5093"/>
          <a:stretch>
            <a:fillRect/>
          </a:stretch>
        </p:blipFill>
        <p:spPr bwMode="auto">
          <a:xfrm>
            <a:off x="12334877" y="4699000"/>
            <a:ext cx="850265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Rectangle 11"/>
          <p:cNvSpPr>
            <a:spLocks noChangeArrowheads="1"/>
          </p:cNvSpPr>
          <p:nvPr/>
        </p:nvSpPr>
        <p:spPr bwMode="auto">
          <a:xfrm>
            <a:off x="13543926" y="3889376"/>
            <a:ext cx="715452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4400" dirty="0">
                <a:latin typeface="Lato" charset="0"/>
                <a:ea typeface="Lato" charset="0"/>
                <a:cs typeface="Lato" charset="0"/>
              </a:rPr>
              <a:t>2-butanone/heptane (318K)</a:t>
            </a:r>
          </a:p>
        </p:txBody>
      </p:sp>
      <p:sp>
        <p:nvSpPr>
          <p:cNvPr id="158725" name="Rectangle 12"/>
          <p:cNvSpPr>
            <a:spLocks noChangeArrowheads="1"/>
          </p:cNvSpPr>
          <p:nvPr/>
        </p:nvSpPr>
        <p:spPr bwMode="auto">
          <a:xfrm>
            <a:off x="1057274" y="11256385"/>
            <a:ext cx="214598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2800" dirty="0"/>
              <a:t>J. J. J. </a:t>
            </a:r>
            <a:r>
              <a:rPr lang="en-US" altLang="en-US" sz="2800" dirty="0">
                <a:latin typeface="Lato" charset="0"/>
                <a:ea typeface="Lato" charset="0"/>
                <a:cs typeface="Lato" charset="0"/>
              </a:rPr>
              <a:t>Gutiérrez-</a:t>
            </a:r>
            <a:r>
              <a:rPr lang="en-US" altLang="en-US" sz="2800" dirty="0" err="1">
                <a:latin typeface="Lato" charset="0"/>
                <a:ea typeface="Lato" charset="0"/>
                <a:cs typeface="Lato" charset="0"/>
              </a:rPr>
              <a:t>Sevillano</a:t>
            </a:r>
            <a:r>
              <a:rPr lang="en-US" altLang="en-US" sz="2800" dirty="0"/>
              <a:t>, K. Leonhard, J. P. J. M. van der </a:t>
            </a:r>
            <a:r>
              <a:rPr lang="en-US" altLang="en-US" sz="2800" dirty="0" err="1"/>
              <a:t>Eerden</a:t>
            </a:r>
            <a:r>
              <a:rPr lang="en-US" altLang="en-US" sz="2800" dirty="0"/>
              <a:t>, T. J. H. </a:t>
            </a:r>
            <a:r>
              <a:rPr lang="en-US" altLang="en-US" sz="2800" dirty="0" err="1"/>
              <a:t>Vlugt</a:t>
            </a:r>
            <a:r>
              <a:rPr lang="en-US" altLang="en-US" sz="2800" dirty="0"/>
              <a:t>, and G. J. P. </a:t>
            </a:r>
            <a:r>
              <a:rPr lang="en-US" altLang="en-US" sz="2800" dirty="0" err="1"/>
              <a:t>Krooshof</a:t>
            </a:r>
            <a:r>
              <a:rPr lang="en-US" altLang="en-US" sz="2800" dirty="0"/>
              <a:t>, </a:t>
            </a:r>
            <a:r>
              <a:rPr lang="en-US" altLang="en-US" sz="2800" i="1" dirty="0"/>
              <a:t>COSMO-3D: Incorporating Three-Dimensional Contact Information into the COSMO-SAC Model</a:t>
            </a:r>
            <a:r>
              <a:rPr lang="en-US" altLang="en-US" sz="2800" dirty="0"/>
              <a:t>, </a:t>
            </a:r>
            <a:r>
              <a:rPr lang="en-US" altLang="en-US" sz="2800" dirty="0">
                <a:hlinkClick r:id="rId4"/>
              </a:rPr>
              <a:t>Ind. Eng. Chem. Res., </a:t>
            </a:r>
            <a:r>
              <a:rPr lang="en-US" altLang="en-US" sz="2800" b="1" dirty="0">
                <a:hlinkClick r:id="rId4"/>
              </a:rPr>
              <a:t>54</a:t>
            </a:r>
            <a:r>
              <a:rPr lang="en-US" altLang="en-US" sz="2800" dirty="0">
                <a:hlinkClick r:id="rId4"/>
              </a:rPr>
              <a:t>, 2214–2226 (2015)</a:t>
            </a:r>
            <a:r>
              <a:rPr lang="en-US" altLang="en-US" sz="2800" dirty="0"/>
              <a:t>.</a:t>
            </a:r>
          </a:p>
        </p:txBody>
      </p:sp>
      <p:sp>
        <p:nvSpPr>
          <p:cNvPr id="158726" name="Rectangle 13"/>
          <p:cNvSpPr>
            <a:spLocks noChangeArrowheads="1"/>
          </p:cNvSpPr>
          <p:nvPr/>
        </p:nvSpPr>
        <p:spPr bwMode="auto">
          <a:xfrm>
            <a:off x="3270367" y="1673226"/>
            <a:ext cx="1778243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altLang="en-US" sz="4400" dirty="0">
                <a:latin typeface="Lato" charset="0"/>
                <a:ea typeface="Lato" charset="0"/>
                <a:cs typeface="Lato" charset="0"/>
              </a:rPr>
              <a:t>SAC-based, includes 3D contact info (variable </a:t>
            </a:r>
            <a:r>
              <a:rPr lang="en-US" altLang="en-US" sz="4400" dirty="0" err="1">
                <a:latin typeface="Lato" charset="0"/>
                <a:ea typeface="Lato" charset="0"/>
                <a:cs typeface="Lato" charset="0"/>
              </a:rPr>
              <a:t>a</a:t>
            </a:r>
            <a:r>
              <a:rPr lang="en-US" altLang="en-US" sz="4400" baseline="-25000" dirty="0" err="1">
                <a:latin typeface="Lato" charset="0"/>
                <a:ea typeface="Lato" charset="0"/>
                <a:cs typeface="Lato" charset="0"/>
              </a:rPr>
              <a:t>eff</a:t>
            </a:r>
            <a:r>
              <a:rPr lang="en-US" altLang="en-US" sz="4400" dirty="0">
                <a:latin typeface="Lato" charset="0"/>
                <a:ea typeface="Lato" charset="0"/>
                <a:cs typeface="Lato" charset="0"/>
              </a:rPr>
              <a:t>)</a:t>
            </a:r>
          </a:p>
          <a:p>
            <a:pPr algn="l" hangingPunct="1"/>
            <a:r>
              <a:rPr lang="en-US" altLang="en-US" sz="4400" dirty="0">
                <a:latin typeface="Lato" charset="0"/>
                <a:ea typeface="Lato" charset="0"/>
                <a:cs typeface="Lato" charset="0"/>
              </a:rPr>
              <a:t>Improved VLE </a:t>
            </a:r>
            <a:r>
              <a:rPr lang="en-US" altLang="en-US" sz="4400" dirty="0" smtClean="0">
                <a:latin typeface="Lato" charset="0"/>
                <a:ea typeface="Lato" charset="0"/>
                <a:cs typeface="Lato" charset="0"/>
              </a:rPr>
              <a:t>predictions, not </a:t>
            </a:r>
            <a:r>
              <a:rPr lang="en-US" altLang="en-US" sz="4400" dirty="0">
                <a:latin typeface="Lato" charset="0"/>
                <a:ea typeface="Lato" charset="0"/>
                <a:cs typeface="Lato" charset="0"/>
              </a:rPr>
              <a:t>yet used for log </a:t>
            </a:r>
            <a:r>
              <a:rPr lang="en-US" altLang="en-US" sz="4400" dirty="0" smtClean="0">
                <a:latin typeface="Lato" charset="0"/>
                <a:ea typeface="Lato" charset="0"/>
                <a:cs typeface="Lato" charset="0"/>
              </a:rPr>
              <a:t>P, outperforms UNIFAC</a:t>
            </a:r>
            <a:endParaRPr lang="en-US" altLang="en-US" sz="4400" dirty="0">
              <a:latin typeface="Lato" charset="0"/>
              <a:ea typeface="Lato" charset="0"/>
              <a:cs typeface="Lato" charset="0"/>
            </a:endParaRPr>
          </a:p>
          <a:p>
            <a:pPr algn="l" eaLnBrk="1" hangingPunct="1"/>
            <a:r>
              <a:rPr lang="en-US" altLang="en-US" sz="4400" dirty="0">
                <a:latin typeface="Lato" charset="0"/>
                <a:ea typeface="Lato" charset="0"/>
                <a:cs typeface="Lato" charset="0"/>
              </a:rPr>
              <a:t>(non-hydrogen bonded</a:t>
            </a:r>
            <a:r>
              <a:rPr lang="en-US" altLang="en-US" sz="4400" dirty="0" smtClean="0">
                <a:latin typeface="Lato" charset="0"/>
                <a:ea typeface="Lato" charset="0"/>
                <a:cs typeface="Lato" charset="0"/>
              </a:rPr>
              <a:t>)</a:t>
            </a:r>
            <a:endParaRPr lang="en-US" altLang="en-US" sz="4400" dirty="0">
              <a:latin typeface="Lato" charset="0"/>
              <a:ea typeface="Lato" charset="0"/>
              <a:cs typeface="Lato" charset="0"/>
            </a:endParaRPr>
          </a:p>
        </p:txBody>
      </p:sp>
      <p:pic>
        <p:nvPicPr>
          <p:cNvPr id="158727"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1675" y="4238191"/>
            <a:ext cx="9455647" cy="689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493590" y="4617620"/>
            <a:ext cx="2988318" cy="769441"/>
          </a:xfrm>
          <a:prstGeom prst="rect">
            <a:avLst/>
          </a:prstGeom>
        </p:spPr>
        <p:txBody>
          <a:bodyPr wrap="none">
            <a:spAutoFit/>
          </a:bodyPr>
          <a:lstStyle/>
          <a:p>
            <a:pPr eaLnBrk="1" hangingPunct="1"/>
            <a:r>
              <a:rPr lang="en-US" altLang="en-US" sz="4400" dirty="0">
                <a:latin typeface="Lato" charset="0"/>
                <a:ea typeface="Lato" charset="0"/>
                <a:cs typeface="Lato" charset="0"/>
              </a:rPr>
              <a:t>Improved </a:t>
            </a:r>
            <a:r>
              <a:rPr lang="en-US" altLang="en-US" sz="4400" dirty="0">
                <a:latin typeface="Symbol" charset="2"/>
                <a:ea typeface="Symbol" charset="2"/>
                <a:cs typeface="Symbol" charset="2"/>
              </a:rPr>
              <a:t>g</a:t>
            </a:r>
          </a:p>
        </p:txBody>
      </p:sp>
      <p:sp>
        <p:nvSpPr>
          <p:cNvPr id="9" name="Title 3"/>
          <p:cNvSpPr txBox="1">
            <a:spLocks/>
          </p:cNvSpPr>
          <p:nvPr/>
        </p:nvSpPr>
        <p:spPr>
          <a:xfrm>
            <a:off x="819353" y="42938"/>
            <a:ext cx="22636976" cy="1771074"/>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10100" dirty="0" smtClean="0"/>
              <a:t>COSMO-3D: improved VLE</a:t>
            </a:r>
            <a:endParaRPr lang="en-US" sz="10100" dirty="0"/>
          </a:p>
        </p:txBody>
      </p:sp>
    </p:spTree>
    <p:extLst>
      <p:ext uri="{BB962C8B-B14F-4D97-AF65-F5344CB8AC3E}">
        <p14:creationId xmlns:p14="http://schemas.microsoft.com/office/powerpoint/2010/main" val="11114277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Box 4"/>
          <p:cNvSpPr txBox="1">
            <a:spLocks noChangeArrowheads="1"/>
          </p:cNvSpPr>
          <p:nvPr/>
        </p:nvSpPr>
        <p:spPr bwMode="auto">
          <a:xfrm>
            <a:off x="3048000" y="0"/>
            <a:ext cx="18288000" cy="107721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eaLnBrk="1" hangingPunct="1"/>
            <a:endParaRPr lang="nl-NL" sz="6400"/>
          </a:p>
        </p:txBody>
      </p:sp>
      <p:sp>
        <p:nvSpPr>
          <p:cNvPr id="30725" name="Title 10"/>
          <p:cNvSpPr>
            <a:spLocks noGrp="1"/>
          </p:cNvSpPr>
          <p:nvPr>
            <p:ph type="title"/>
          </p:nvPr>
        </p:nvSpPr>
        <p:spPr>
          <a:xfrm>
            <a:off x="0" y="0"/>
            <a:ext cx="24384000" cy="1384300"/>
          </a:xfrm>
        </p:spPr>
        <p:txBody>
          <a:bodyPr>
            <a:normAutofit fontScale="90000"/>
          </a:bodyPr>
          <a:lstStyle/>
          <a:p>
            <a:r>
              <a:rPr lang="nl-NL" dirty="0" smtClean="0"/>
              <a:t>NMR: all-electron, STOs, and ZORA</a:t>
            </a:r>
            <a:endParaRPr lang="en-US" dirty="0" smtClean="0"/>
          </a:p>
        </p:txBody>
      </p:sp>
      <p:sp>
        <p:nvSpPr>
          <p:cNvPr id="7" name="TextBox 1"/>
          <p:cNvSpPr txBox="1"/>
          <p:nvPr/>
        </p:nvSpPr>
        <p:spPr>
          <a:xfrm>
            <a:off x="1721099" y="11254487"/>
            <a:ext cx="21053176" cy="1062819"/>
          </a:xfrm>
          <a:prstGeom prst="rect">
            <a:avLst/>
          </a:prstGeom>
          <a:noFill/>
        </p:spPr>
        <p:txBody>
          <a:bodyPr wrap="square" lIns="199102" tIns="99550" rIns="199102" bIns="99550" rtlCol="0">
            <a:spAutoFit/>
          </a:bodyPr>
          <a:lstStyle/>
          <a:p>
            <a:pPr algn="just"/>
            <a:r>
              <a:rPr lang="en-US" sz="2800" dirty="0">
                <a:latin typeface="Lato" charset="0"/>
                <a:ea typeface="Lato" charset="0"/>
                <a:cs typeface="Lato" charset="0"/>
              </a:rPr>
              <a:t>K. P. </a:t>
            </a:r>
            <a:r>
              <a:rPr lang="en-US" sz="2800" dirty="0" err="1">
                <a:latin typeface="Lato" charset="0"/>
                <a:ea typeface="Lato" charset="0"/>
                <a:cs typeface="Lato" charset="0"/>
              </a:rPr>
              <a:t>Kornecki</a:t>
            </a:r>
            <a:r>
              <a:rPr lang="en-US" sz="2800" dirty="0">
                <a:latin typeface="Lato" charset="0"/>
                <a:ea typeface="Lato" charset="0"/>
                <a:cs typeface="Lato" charset="0"/>
              </a:rPr>
              <a:t>, J. F. </a:t>
            </a:r>
            <a:r>
              <a:rPr lang="en-US" sz="2800" dirty="0" err="1">
                <a:latin typeface="Lato" charset="0"/>
                <a:ea typeface="Lato" charset="0"/>
                <a:cs typeface="Lato" charset="0"/>
              </a:rPr>
              <a:t>Briones</a:t>
            </a:r>
            <a:r>
              <a:rPr lang="en-US" sz="2800" dirty="0">
                <a:latin typeface="Lato" charset="0"/>
                <a:ea typeface="Lato" charset="0"/>
                <a:cs typeface="Lato" charset="0"/>
              </a:rPr>
              <a:t>, V. </a:t>
            </a:r>
            <a:r>
              <a:rPr lang="en-US" sz="2800" dirty="0" err="1">
                <a:latin typeface="Lato" charset="0"/>
                <a:ea typeface="Lato" charset="0"/>
                <a:cs typeface="Lato" charset="0"/>
              </a:rPr>
              <a:t>Boyarskikh</a:t>
            </a:r>
            <a:r>
              <a:rPr lang="en-US" sz="2800" dirty="0">
                <a:latin typeface="Lato" charset="0"/>
                <a:ea typeface="Lato" charset="0"/>
                <a:cs typeface="Lato" charset="0"/>
              </a:rPr>
              <a:t>, F. </a:t>
            </a:r>
            <a:r>
              <a:rPr lang="en-US" sz="2800" dirty="0" err="1">
                <a:latin typeface="Lato" charset="0"/>
                <a:ea typeface="Lato" charset="0"/>
                <a:cs typeface="Lato" charset="0"/>
              </a:rPr>
              <a:t>Fullilove</a:t>
            </a:r>
            <a:r>
              <a:rPr lang="en-US" sz="2800" dirty="0">
                <a:latin typeface="Lato" charset="0"/>
                <a:ea typeface="Lato" charset="0"/>
                <a:cs typeface="Lato" charset="0"/>
              </a:rPr>
              <a:t>, </a:t>
            </a:r>
            <a:r>
              <a:rPr lang="en-US" sz="2800" u="sng" dirty="0">
                <a:latin typeface="Lato" charset="0"/>
                <a:ea typeface="Lato" charset="0"/>
                <a:cs typeface="Lato" charset="0"/>
              </a:rPr>
              <a:t>J. </a:t>
            </a:r>
            <a:r>
              <a:rPr lang="en-US" sz="2800" u="sng" dirty="0" err="1">
                <a:latin typeface="Lato" charset="0"/>
                <a:ea typeface="Lato" charset="0"/>
                <a:cs typeface="Lato" charset="0"/>
              </a:rPr>
              <a:t>Autschbach</a:t>
            </a:r>
            <a:r>
              <a:rPr lang="en-US" sz="2800" dirty="0">
                <a:latin typeface="Lato" charset="0"/>
                <a:ea typeface="Lato" charset="0"/>
                <a:cs typeface="Lato" charset="0"/>
              </a:rPr>
              <a:t>, K. E. </a:t>
            </a:r>
            <a:r>
              <a:rPr lang="en-US" sz="2800" dirty="0" err="1">
                <a:latin typeface="Lato" charset="0"/>
                <a:ea typeface="Lato" charset="0"/>
                <a:cs typeface="Lato" charset="0"/>
              </a:rPr>
              <a:t>Schrote</a:t>
            </a:r>
            <a:r>
              <a:rPr lang="en-US" sz="2800" dirty="0">
                <a:latin typeface="Lato" charset="0"/>
                <a:ea typeface="Lato" charset="0"/>
                <a:cs typeface="Lato" charset="0"/>
              </a:rPr>
              <a:t>, K. M. Lancaster, H. M. L. Davies, and J. F. Berry, </a:t>
            </a:r>
            <a:r>
              <a:rPr lang="en-US" sz="2800" i="1" dirty="0">
                <a:latin typeface="Lato" charset="0"/>
                <a:ea typeface="Lato" charset="0"/>
                <a:cs typeface="Lato" charset="0"/>
              </a:rPr>
              <a:t>Direct Spectroscopic Characterization of a Transitory </a:t>
            </a:r>
            <a:r>
              <a:rPr lang="en-US" sz="2800" i="1" dirty="0" err="1">
                <a:latin typeface="Lato" charset="0"/>
                <a:ea typeface="Lato" charset="0"/>
                <a:cs typeface="Lato" charset="0"/>
              </a:rPr>
              <a:t>Dirhodium</a:t>
            </a:r>
            <a:r>
              <a:rPr lang="en-US" sz="2800" i="1" dirty="0">
                <a:latin typeface="Lato" charset="0"/>
                <a:ea typeface="Lato" charset="0"/>
                <a:cs typeface="Lato" charset="0"/>
              </a:rPr>
              <a:t> Donor-Acceptor </a:t>
            </a:r>
            <a:r>
              <a:rPr lang="en-US" sz="2800" i="1" dirty="0" err="1">
                <a:latin typeface="Lato" charset="0"/>
                <a:ea typeface="Lato" charset="0"/>
                <a:cs typeface="Lato" charset="0"/>
              </a:rPr>
              <a:t>Carbene</a:t>
            </a:r>
            <a:r>
              <a:rPr lang="en-US" sz="2800" i="1" dirty="0">
                <a:latin typeface="Lato" charset="0"/>
                <a:ea typeface="Lato" charset="0"/>
                <a:cs typeface="Lato" charset="0"/>
              </a:rPr>
              <a:t> </a:t>
            </a:r>
            <a:r>
              <a:rPr lang="en-US" sz="2800" i="1" dirty="0" smtClean="0">
                <a:latin typeface="Lato" charset="0"/>
                <a:ea typeface="Lato" charset="0"/>
                <a:cs typeface="Lato" charset="0"/>
              </a:rPr>
              <a:t>Complex, </a:t>
            </a:r>
            <a:r>
              <a:rPr lang="en-US" sz="2800" dirty="0" smtClean="0">
                <a:latin typeface="Lato" charset="0"/>
                <a:ea typeface="Lato" charset="0"/>
                <a:cs typeface="Lato" charset="0"/>
                <a:hlinkClick r:id="rId2"/>
              </a:rPr>
              <a:t>Science</a:t>
            </a:r>
            <a:r>
              <a:rPr lang="en-US" sz="2800" dirty="0">
                <a:latin typeface="Lato" charset="0"/>
                <a:ea typeface="Lato" charset="0"/>
                <a:cs typeface="Lato" charset="0"/>
                <a:hlinkClick r:id="rId2"/>
              </a:rPr>
              <a:t>, </a:t>
            </a:r>
            <a:r>
              <a:rPr lang="en-US" sz="2800" b="1" dirty="0">
                <a:latin typeface="Lato" charset="0"/>
                <a:ea typeface="Lato" charset="0"/>
                <a:cs typeface="Lato" charset="0"/>
                <a:hlinkClick r:id="rId2"/>
              </a:rPr>
              <a:t>342</a:t>
            </a:r>
            <a:r>
              <a:rPr lang="en-US" sz="2800" dirty="0">
                <a:latin typeface="Lato" charset="0"/>
                <a:ea typeface="Lato" charset="0"/>
                <a:cs typeface="Lato" charset="0"/>
                <a:hlinkClick r:id="rId2"/>
              </a:rPr>
              <a:t>, 351-354 (2013)</a:t>
            </a:r>
            <a:endParaRPr lang="en-GB" sz="2800" dirty="0">
              <a:latin typeface="Lato" charset="0"/>
              <a:ea typeface="Lato" charset="0"/>
              <a:cs typeface="Lato" charset="0"/>
            </a:endParaRPr>
          </a:p>
        </p:txBody>
      </p:sp>
      <p:pic>
        <p:nvPicPr>
          <p:cNvPr id="1681410" name="Picture 2"/>
          <p:cNvPicPr>
            <a:picLocks noChangeAspect="1" noChangeArrowheads="1"/>
          </p:cNvPicPr>
          <p:nvPr/>
        </p:nvPicPr>
        <p:blipFill rotWithShape="1">
          <a:blip r:embed="rId3" cstate="print"/>
          <a:srcRect l="-1474" t="41456" r="1474" b="6555"/>
          <a:stretch/>
        </p:blipFill>
        <p:spPr bwMode="auto">
          <a:xfrm>
            <a:off x="714374" y="3520630"/>
            <a:ext cx="7328976" cy="5148000"/>
          </a:xfrm>
          <a:prstGeom prst="rect">
            <a:avLst/>
          </a:prstGeom>
          <a:noFill/>
          <a:ln w="9525">
            <a:noFill/>
            <a:miter lim="800000"/>
            <a:headEnd/>
            <a:tailEnd/>
          </a:ln>
        </p:spPr>
      </p:pic>
      <p:pic>
        <p:nvPicPr>
          <p:cNvPr id="1681412" name="Picture 4" descr="13C NMR shielding tensor and LUMO of model dirhodium carbene complex"/>
          <p:cNvPicPr>
            <a:picLocks noChangeAspect="1" noChangeArrowheads="1"/>
          </p:cNvPicPr>
          <p:nvPr/>
        </p:nvPicPr>
        <p:blipFill>
          <a:blip r:embed="rId4" cstate="print"/>
          <a:srcRect/>
          <a:stretch>
            <a:fillRect/>
          </a:stretch>
        </p:blipFill>
        <p:spPr bwMode="auto">
          <a:xfrm>
            <a:off x="11372850" y="2042462"/>
            <a:ext cx="9963150" cy="5424381"/>
          </a:xfrm>
          <a:prstGeom prst="rect">
            <a:avLst/>
          </a:prstGeom>
          <a:noFill/>
        </p:spPr>
      </p:pic>
      <p:sp>
        <p:nvSpPr>
          <p:cNvPr id="11" name="Title 10"/>
          <p:cNvSpPr txBox="1">
            <a:spLocks/>
          </p:cNvSpPr>
          <p:nvPr/>
        </p:nvSpPr>
        <p:spPr bwMode="auto">
          <a:xfrm>
            <a:off x="714374" y="2346027"/>
            <a:ext cx="8111893"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91440" rIns="182880" bIns="91440" numCol="1" anchor="ctr" anchorCtr="0" compatLnSpc="1">
            <a:prstTxWarp prst="textNoShape">
              <a:avLst/>
            </a:prstTxWarp>
          </a:bodyPr>
          <a:lstStyle/>
          <a:p>
            <a:pPr algn="l" defTabSz="1828800" eaLnBrk="0" fontAlgn="base">
              <a:spcBef>
                <a:spcPct val="0"/>
              </a:spcBef>
              <a:spcAft>
                <a:spcPct val="0"/>
              </a:spcAft>
              <a:defRPr/>
            </a:pPr>
            <a:r>
              <a:rPr lang="nl-NL" sz="5600" dirty="0">
                <a:latin typeface="Lato" charset="0"/>
                <a:ea typeface="Lato" charset="0"/>
                <a:cs typeface="Lato" charset="0"/>
              </a:rPr>
              <a:t>Di-Rh carbene catalyst: highly reactive</a:t>
            </a:r>
            <a:endParaRPr lang="en-US" sz="5600" dirty="0">
              <a:latin typeface="Lato" charset="0"/>
              <a:ea typeface="Lato" charset="0"/>
              <a:cs typeface="Lato" charset="0"/>
            </a:endParaRPr>
          </a:p>
        </p:txBody>
      </p:sp>
      <p:sp>
        <p:nvSpPr>
          <p:cNvPr id="12" name="Rectangle 11"/>
          <p:cNvSpPr/>
          <p:nvPr/>
        </p:nvSpPr>
        <p:spPr>
          <a:xfrm>
            <a:off x="11659119" y="7849573"/>
            <a:ext cx="11115156" cy="2246769"/>
          </a:xfrm>
          <a:prstGeom prst="rect">
            <a:avLst/>
          </a:prstGeom>
          <a:ln w="63500">
            <a:solidFill>
              <a:srgbClr val="FF941E"/>
            </a:solidFill>
          </a:ln>
        </p:spPr>
        <p:txBody>
          <a:bodyPr wrap="square">
            <a:spAutoFit/>
          </a:bodyPr>
          <a:lstStyle/>
          <a:p>
            <a:pPr algn="l">
              <a:spcBef>
                <a:spcPts val="1200"/>
              </a:spcBef>
            </a:pPr>
            <a:r>
              <a:rPr lang="en-US" sz="4000" dirty="0" smtClean="0">
                <a:latin typeface="Lato" charset="0"/>
                <a:ea typeface="Lato" charset="0"/>
                <a:cs typeface="Lato" charset="0"/>
              </a:rPr>
              <a:t>Exp.: 	Where is the </a:t>
            </a:r>
            <a:r>
              <a:rPr lang="en-US" sz="4000" baseline="30000" dirty="0" smtClean="0">
                <a:latin typeface="Lato" charset="0"/>
                <a:ea typeface="Lato" charset="0"/>
                <a:cs typeface="Lato" charset="0"/>
              </a:rPr>
              <a:t>13</a:t>
            </a:r>
            <a:r>
              <a:rPr lang="en-US" sz="4000" dirty="0" smtClean="0">
                <a:latin typeface="Lato" charset="0"/>
                <a:ea typeface="Lato" charset="0"/>
                <a:cs typeface="Lato" charset="0"/>
              </a:rPr>
              <a:t>C NMR Signal?</a:t>
            </a:r>
          </a:p>
          <a:p>
            <a:pPr algn="l">
              <a:spcBef>
                <a:spcPts val="1200"/>
              </a:spcBef>
            </a:pPr>
            <a:r>
              <a:rPr lang="en-US" sz="4000" dirty="0" err="1" smtClean="0">
                <a:latin typeface="Lato" charset="0"/>
                <a:ea typeface="Lato" charset="0"/>
                <a:cs typeface="Lato" charset="0"/>
              </a:rPr>
              <a:t>Calc</a:t>
            </a:r>
            <a:r>
              <a:rPr lang="en-US" sz="4000" dirty="0">
                <a:latin typeface="Lato" charset="0"/>
                <a:ea typeface="Lato" charset="0"/>
                <a:cs typeface="Lato" charset="0"/>
              </a:rPr>
              <a:t>: </a:t>
            </a:r>
            <a:r>
              <a:rPr lang="en-US" sz="4000" dirty="0" smtClean="0">
                <a:latin typeface="Lato" charset="0"/>
                <a:ea typeface="Lato" charset="0"/>
                <a:cs typeface="Lato" charset="0"/>
              </a:rPr>
              <a:t>	</a:t>
            </a:r>
            <a:r>
              <a:rPr lang="en-US" sz="4000" dirty="0" err="1" smtClean="0">
                <a:latin typeface="Lato" charset="0"/>
                <a:ea typeface="Lato" charset="0"/>
                <a:cs typeface="Lato" charset="0"/>
              </a:rPr>
              <a:t>δ</a:t>
            </a:r>
            <a:r>
              <a:rPr lang="en-US" sz="4000" dirty="0" smtClean="0">
                <a:latin typeface="Lato" charset="0"/>
                <a:ea typeface="Lato" charset="0"/>
                <a:cs typeface="Lato" charset="0"/>
              </a:rPr>
              <a:t> </a:t>
            </a:r>
            <a:r>
              <a:rPr lang="en-US" sz="4000" dirty="0">
                <a:latin typeface="Lato" charset="0"/>
                <a:ea typeface="Lato" charset="0"/>
                <a:cs typeface="Lato" charset="0"/>
              </a:rPr>
              <a:t>= 218-270 ppm, </a:t>
            </a:r>
            <a:r>
              <a:rPr lang="en-US" sz="4000" dirty="0" err="1">
                <a:latin typeface="Lato" charset="0"/>
                <a:ea typeface="Lato" charset="0"/>
                <a:cs typeface="Lato" charset="0"/>
              </a:rPr>
              <a:t>J</a:t>
            </a:r>
            <a:r>
              <a:rPr lang="en-US" sz="4000" baseline="-25000" dirty="0" err="1">
                <a:latin typeface="Lato" charset="0"/>
                <a:ea typeface="Lato" charset="0"/>
                <a:cs typeface="Lato" charset="0"/>
              </a:rPr>
              <a:t>Rh</a:t>
            </a:r>
            <a:r>
              <a:rPr lang="en-US" sz="4000" baseline="-25000" dirty="0">
                <a:latin typeface="Lato" charset="0"/>
                <a:ea typeface="Lato" charset="0"/>
                <a:cs typeface="Lato" charset="0"/>
              </a:rPr>
              <a:t>-C</a:t>
            </a:r>
            <a:r>
              <a:rPr lang="en-US" sz="4000" dirty="0">
                <a:latin typeface="Lato" charset="0"/>
                <a:ea typeface="Lato" charset="0"/>
                <a:cs typeface="Lato" charset="0"/>
              </a:rPr>
              <a:t> = 26.3-29.3 Hz </a:t>
            </a:r>
          </a:p>
          <a:p>
            <a:pPr algn="l">
              <a:spcBef>
                <a:spcPts val="1200"/>
              </a:spcBef>
            </a:pPr>
            <a:r>
              <a:rPr lang="en-US" sz="4000" dirty="0" smtClean="0">
                <a:latin typeface="Lato" charset="0"/>
                <a:ea typeface="Lato" charset="0"/>
                <a:cs typeface="Lato" charset="0"/>
              </a:rPr>
              <a:t>Exp.: 	Found it! </a:t>
            </a:r>
            <a:r>
              <a:rPr lang="en-US" sz="4000" dirty="0" err="1" smtClean="0">
                <a:latin typeface="Lato" charset="0"/>
                <a:ea typeface="Lato" charset="0"/>
                <a:cs typeface="Lato" charset="0"/>
              </a:rPr>
              <a:t>δ</a:t>
            </a:r>
            <a:r>
              <a:rPr lang="en-US" sz="4000" dirty="0" smtClean="0">
                <a:latin typeface="Lato" charset="0"/>
                <a:ea typeface="Lato" charset="0"/>
                <a:cs typeface="Lato" charset="0"/>
              </a:rPr>
              <a:t> </a:t>
            </a:r>
            <a:r>
              <a:rPr lang="en-US" sz="4000" dirty="0">
                <a:latin typeface="Lato" charset="0"/>
                <a:ea typeface="Lato" charset="0"/>
                <a:cs typeface="Lato" charset="0"/>
              </a:rPr>
              <a:t>= 240 ppm, </a:t>
            </a:r>
            <a:r>
              <a:rPr lang="en-US" sz="4000" dirty="0" err="1">
                <a:latin typeface="Lato" charset="0"/>
                <a:ea typeface="Lato" charset="0"/>
                <a:cs typeface="Lato" charset="0"/>
              </a:rPr>
              <a:t>J</a:t>
            </a:r>
            <a:r>
              <a:rPr lang="en-US" sz="4000" baseline="-25000" dirty="0" err="1">
                <a:latin typeface="Lato" charset="0"/>
                <a:ea typeface="Lato" charset="0"/>
                <a:cs typeface="Lato" charset="0"/>
              </a:rPr>
              <a:t>Rh</a:t>
            </a:r>
            <a:r>
              <a:rPr lang="en-US" sz="4000" baseline="-25000" dirty="0">
                <a:latin typeface="Lato" charset="0"/>
                <a:ea typeface="Lato" charset="0"/>
                <a:cs typeface="Lato" charset="0"/>
              </a:rPr>
              <a:t>-C</a:t>
            </a:r>
            <a:r>
              <a:rPr lang="en-US" sz="4000" dirty="0">
                <a:latin typeface="Lato" charset="0"/>
                <a:ea typeface="Lato" charset="0"/>
                <a:cs typeface="Lato" charset="0"/>
              </a:rPr>
              <a:t> = 27.3 </a:t>
            </a:r>
            <a:r>
              <a:rPr lang="en-US" sz="4000" dirty="0" smtClean="0">
                <a:latin typeface="Lato" charset="0"/>
                <a:ea typeface="Lato" charset="0"/>
                <a:cs typeface="Lato" charset="0"/>
              </a:rPr>
              <a:t>Hz</a:t>
            </a:r>
            <a:endParaRPr lang="en-US" sz="4000" dirty="0">
              <a:latin typeface="Lato" charset="0"/>
              <a:ea typeface="Lato" charset="0"/>
              <a:cs typeface="Lato" charset="0"/>
            </a:endParaRPr>
          </a:p>
        </p:txBody>
      </p:sp>
      <p:sp>
        <p:nvSpPr>
          <p:cNvPr id="9" name="Title 10"/>
          <p:cNvSpPr txBox="1">
            <a:spLocks/>
          </p:cNvSpPr>
          <p:nvPr/>
        </p:nvSpPr>
        <p:spPr bwMode="auto">
          <a:xfrm>
            <a:off x="714374" y="9212024"/>
            <a:ext cx="10658476"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91440" rIns="182880" bIns="91440" numCol="1" anchor="ctr" anchorCtr="0" compatLnSpc="1">
            <a:prstTxWarp prst="textNoShape">
              <a:avLst/>
            </a:prstTxWarp>
          </a:bodyPr>
          <a:lstStyle/>
          <a:p>
            <a:pPr algn="l" defTabSz="1828800" eaLnBrk="0" fontAlgn="base">
              <a:spcBef>
                <a:spcPct val="0"/>
              </a:spcBef>
              <a:spcAft>
                <a:spcPct val="0"/>
              </a:spcAft>
              <a:defRPr/>
            </a:pPr>
            <a:r>
              <a:rPr lang="nl-NL" sz="5600" dirty="0" err="1" smtClean="0">
                <a:latin typeface="Lato" charset="0"/>
                <a:ea typeface="Lato" charset="0"/>
                <a:cs typeface="Lato" charset="0"/>
              </a:rPr>
              <a:t>Intermediate</a:t>
            </a:r>
            <a:r>
              <a:rPr lang="nl-NL" sz="5600" dirty="0" smtClean="0">
                <a:latin typeface="Lato" charset="0"/>
                <a:ea typeface="Lato" charset="0"/>
                <a:cs typeface="Lato" charset="0"/>
              </a:rPr>
              <a:t> </a:t>
            </a:r>
            <a:r>
              <a:rPr lang="nl-NL" sz="5600" dirty="0" err="1" smtClean="0">
                <a:latin typeface="Lato" charset="0"/>
                <a:ea typeface="Lato" charset="0"/>
                <a:cs typeface="Lato" charset="0"/>
              </a:rPr>
              <a:t>trapped</a:t>
            </a:r>
            <a:r>
              <a:rPr lang="nl-NL" sz="5600" dirty="0" smtClean="0">
                <a:latin typeface="Lato" charset="0"/>
                <a:ea typeface="Lato" charset="0"/>
                <a:cs typeface="Lato" charset="0"/>
              </a:rPr>
              <a:t> &amp; </a:t>
            </a:r>
            <a:r>
              <a:rPr lang="nl-NL" sz="5600" dirty="0" err="1" smtClean="0">
                <a:latin typeface="Lato" charset="0"/>
                <a:ea typeface="Lato" charset="0"/>
                <a:cs typeface="Lato" charset="0"/>
              </a:rPr>
              <a:t>spectroscopically</a:t>
            </a:r>
            <a:r>
              <a:rPr lang="nl-NL" sz="5600" dirty="0" smtClean="0">
                <a:latin typeface="Lato" charset="0"/>
                <a:ea typeface="Lato" charset="0"/>
                <a:cs typeface="Lato" charset="0"/>
              </a:rPr>
              <a:t> </a:t>
            </a:r>
            <a:r>
              <a:rPr lang="nl-NL" sz="5600" dirty="0" err="1" smtClean="0">
                <a:latin typeface="Lato" charset="0"/>
                <a:ea typeface="Lato" charset="0"/>
                <a:cs typeface="Lato" charset="0"/>
              </a:rPr>
              <a:t>characterized</a:t>
            </a:r>
            <a:endParaRPr lang="en-US" sz="5600" dirty="0">
              <a:latin typeface="Lato" charset="0"/>
              <a:ea typeface="Lato" charset="0"/>
              <a:cs typeface="Lato" charset="0"/>
            </a:endParaRPr>
          </a:p>
        </p:txBody>
      </p:sp>
    </p:spTree>
    <p:extLst>
      <p:ext uri="{BB962C8B-B14F-4D97-AF65-F5344CB8AC3E}">
        <p14:creationId xmlns:p14="http://schemas.microsoft.com/office/powerpoint/2010/main" val="8350710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Box 4"/>
          <p:cNvSpPr txBox="1">
            <a:spLocks noChangeArrowheads="1"/>
          </p:cNvSpPr>
          <p:nvPr/>
        </p:nvSpPr>
        <p:spPr bwMode="auto">
          <a:xfrm>
            <a:off x="3048000" y="0"/>
            <a:ext cx="18288000" cy="107721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eaLnBrk="1" hangingPunct="1"/>
            <a:endParaRPr lang="nl-NL" sz="6400"/>
          </a:p>
        </p:txBody>
      </p:sp>
      <p:sp>
        <p:nvSpPr>
          <p:cNvPr id="30725" name="Title 10"/>
          <p:cNvSpPr>
            <a:spLocks noGrp="1"/>
          </p:cNvSpPr>
          <p:nvPr>
            <p:ph type="title"/>
          </p:nvPr>
        </p:nvSpPr>
        <p:spPr>
          <a:xfrm>
            <a:off x="0" y="0"/>
            <a:ext cx="24384000" cy="1384300"/>
          </a:xfrm>
        </p:spPr>
        <p:txBody>
          <a:bodyPr>
            <a:normAutofit fontScale="90000"/>
          </a:bodyPr>
          <a:lstStyle/>
          <a:p>
            <a:r>
              <a:rPr lang="nl-NL" dirty="0" smtClean="0"/>
              <a:t> XANES/NEXAFS: Ru water-splitting cat.</a:t>
            </a:r>
            <a:endParaRPr lang="en-US" dirty="0" smtClean="0"/>
          </a:p>
        </p:txBody>
      </p:sp>
      <p:pic>
        <p:nvPicPr>
          <p:cNvPr id="1333252" name="Picture 4" descr="Calculated L2,3-edges XANES spectrum of Ru complexes with SOC-TDDFT"/>
          <p:cNvPicPr>
            <a:picLocks noChangeAspect="1" noChangeArrowheads="1"/>
          </p:cNvPicPr>
          <p:nvPr/>
        </p:nvPicPr>
        <p:blipFill>
          <a:blip r:embed="rId3" cstate="print"/>
          <a:srcRect/>
          <a:stretch>
            <a:fillRect/>
          </a:stretch>
        </p:blipFill>
        <p:spPr bwMode="auto">
          <a:xfrm>
            <a:off x="9564341" y="1621979"/>
            <a:ext cx="12385376" cy="9572126"/>
          </a:xfrm>
          <a:prstGeom prst="rect">
            <a:avLst/>
          </a:prstGeom>
          <a:noFill/>
        </p:spPr>
      </p:pic>
      <p:sp>
        <p:nvSpPr>
          <p:cNvPr id="18" name="Rectangle 17"/>
          <p:cNvSpPr/>
          <p:nvPr/>
        </p:nvSpPr>
        <p:spPr>
          <a:xfrm>
            <a:off x="771525" y="11431785"/>
            <a:ext cx="23002875" cy="954107"/>
          </a:xfrm>
          <a:prstGeom prst="rect">
            <a:avLst/>
          </a:prstGeom>
        </p:spPr>
        <p:txBody>
          <a:bodyPr wrap="square">
            <a:spAutoFit/>
          </a:bodyPr>
          <a:lstStyle/>
          <a:p>
            <a:pPr algn="l"/>
            <a:r>
              <a:rPr lang="en-US" sz="2800" dirty="0">
                <a:latin typeface="+mj-lt"/>
              </a:rPr>
              <a:t>I. </a:t>
            </a:r>
            <a:r>
              <a:rPr lang="en-US" sz="2800" dirty="0" err="1">
                <a:latin typeface="+mj-lt"/>
              </a:rPr>
              <a:t>Alperovich</a:t>
            </a:r>
            <a:r>
              <a:rPr lang="en-US" sz="2800" dirty="0">
                <a:latin typeface="+mj-lt"/>
              </a:rPr>
              <a:t>, G. </a:t>
            </a:r>
            <a:r>
              <a:rPr lang="en-US" sz="2800" dirty="0" err="1">
                <a:latin typeface="+mj-lt"/>
              </a:rPr>
              <a:t>Smolentsev</a:t>
            </a:r>
            <a:r>
              <a:rPr lang="en-US" sz="2800" dirty="0">
                <a:latin typeface="+mj-lt"/>
              </a:rPr>
              <a:t>, D. </a:t>
            </a:r>
            <a:r>
              <a:rPr lang="en-US" sz="2800" dirty="0" err="1">
                <a:latin typeface="+mj-lt"/>
              </a:rPr>
              <a:t>Moonshiram</a:t>
            </a:r>
            <a:r>
              <a:rPr lang="en-US" sz="2800" dirty="0">
                <a:latin typeface="+mj-lt"/>
              </a:rPr>
              <a:t>, J.W. </a:t>
            </a:r>
            <a:r>
              <a:rPr lang="en-US" sz="2800" dirty="0" err="1">
                <a:latin typeface="+mj-lt"/>
              </a:rPr>
              <a:t>Jurss</a:t>
            </a:r>
            <a:r>
              <a:rPr lang="en-US" sz="2800" dirty="0">
                <a:latin typeface="+mj-lt"/>
              </a:rPr>
              <a:t>, J.J. Concepcion, T.J. Meyer, A. </a:t>
            </a:r>
            <a:r>
              <a:rPr lang="en-US" sz="2800" dirty="0" err="1">
                <a:latin typeface="+mj-lt"/>
              </a:rPr>
              <a:t>Soldatov</a:t>
            </a:r>
            <a:r>
              <a:rPr lang="en-US" sz="2800" dirty="0">
                <a:latin typeface="+mj-lt"/>
              </a:rPr>
              <a:t>, Y. </a:t>
            </a:r>
            <a:r>
              <a:rPr lang="en-US" sz="2800" dirty="0" err="1">
                <a:latin typeface="+mj-lt"/>
              </a:rPr>
              <a:t>Pushkar</a:t>
            </a:r>
            <a:r>
              <a:rPr lang="en-US" sz="2800" dirty="0">
                <a:latin typeface="+mj-lt"/>
              </a:rPr>
              <a:t> </a:t>
            </a:r>
            <a:r>
              <a:rPr lang="en-US" sz="2800" i="1" dirty="0">
                <a:latin typeface="+mj-lt"/>
              </a:rPr>
              <a:t>Understanding the Electronic Structure of 4d Metal Complexes: From Molecular </a:t>
            </a:r>
            <a:r>
              <a:rPr lang="en-US" sz="2800" i="1" dirty="0" err="1">
                <a:latin typeface="+mj-lt"/>
              </a:rPr>
              <a:t>Spinors</a:t>
            </a:r>
            <a:r>
              <a:rPr lang="en-US" sz="2800" i="1" dirty="0">
                <a:latin typeface="+mj-lt"/>
              </a:rPr>
              <a:t> to L-Edge Spectra of a </a:t>
            </a:r>
            <a:r>
              <a:rPr lang="en-US" sz="2800" i="1" dirty="0" err="1">
                <a:latin typeface="+mj-lt"/>
              </a:rPr>
              <a:t>di-Ru</a:t>
            </a:r>
            <a:r>
              <a:rPr lang="en-US" sz="2800" i="1" dirty="0">
                <a:latin typeface="+mj-lt"/>
              </a:rPr>
              <a:t> Catalyst</a:t>
            </a:r>
            <a:r>
              <a:rPr lang="en-US" sz="2800" dirty="0">
                <a:latin typeface="+mj-lt"/>
              </a:rPr>
              <a:t> </a:t>
            </a:r>
            <a:r>
              <a:rPr lang="en-US" sz="2800" dirty="0">
                <a:latin typeface="+mj-lt"/>
                <a:hlinkClick r:id="rId4"/>
              </a:rPr>
              <a:t>J. Am. Chem. Soc., </a:t>
            </a:r>
            <a:r>
              <a:rPr lang="en-US" sz="2800" b="1" dirty="0">
                <a:latin typeface="+mj-lt"/>
                <a:hlinkClick r:id="rId4"/>
              </a:rPr>
              <a:t>133</a:t>
            </a:r>
            <a:r>
              <a:rPr lang="en-US" sz="2800" dirty="0">
                <a:latin typeface="+mj-lt"/>
                <a:hlinkClick r:id="rId4"/>
              </a:rPr>
              <a:t> 15786-15794 (2011)</a:t>
            </a:r>
            <a:r>
              <a:rPr lang="en-US" sz="2800" dirty="0">
                <a:latin typeface="+mj-lt"/>
              </a:rPr>
              <a:t>. </a:t>
            </a:r>
          </a:p>
        </p:txBody>
      </p:sp>
      <p:sp>
        <p:nvSpPr>
          <p:cNvPr id="7" name="Content Placeholder 3"/>
          <p:cNvSpPr>
            <a:spLocks noGrp="1"/>
          </p:cNvSpPr>
          <p:nvPr>
            <p:ph sz="quarter" idx="4294967295"/>
          </p:nvPr>
        </p:nvSpPr>
        <p:spPr>
          <a:xfrm>
            <a:off x="636627" y="3140156"/>
            <a:ext cx="8927714" cy="7441622"/>
          </a:xfrm>
          <a:prstGeom prst="rect">
            <a:avLst/>
          </a:prstGeom>
        </p:spPr>
        <p:txBody>
          <a:bodyPr>
            <a:normAutofit/>
          </a:bodyPr>
          <a:lstStyle/>
          <a:p>
            <a:pPr eaLnBrk="1" hangingPunct="1"/>
            <a:r>
              <a:rPr lang="en-US" dirty="0" smtClean="0"/>
              <a:t>SOC necessary for L</a:t>
            </a:r>
            <a:r>
              <a:rPr lang="en-US" baseline="-25000" dirty="0" smtClean="0"/>
              <a:t>2,3</a:t>
            </a:r>
          </a:p>
          <a:p>
            <a:pPr lvl="1"/>
            <a:r>
              <a:rPr lang="en-US" dirty="0" smtClean="0"/>
              <a:t>Selected (core) excitations</a:t>
            </a:r>
          </a:p>
          <a:p>
            <a:pPr lvl="1"/>
            <a:r>
              <a:rPr lang="en-US" dirty="0" smtClean="0"/>
              <a:t>FDMNES, FEFF fails</a:t>
            </a:r>
          </a:p>
          <a:p>
            <a:pPr lvl="1"/>
            <a:endParaRPr lang="en-US" dirty="0" smtClean="0"/>
          </a:p>
          <a:p>
            <a:r>
              <a:rPr lang="en-US" dirty="0" smtClean="0"/>
              <a:t>K-edges:</a:t>
            </a:r>
          </a:p>
          <a:p>
            <a:pPr lvl="1"/>
            <a:r>
              <a:rPr lang="en-US" dirty="0" smtClean="0"/>
              <a:t>Use fast Slater-TS</a:t>
            </a:r>
          </a:p>
          <a:p>
            <a:pPr lvl="1"/>
            <a:r>
              <a:rPr lang="en-US" dirty="0" smtClean="0"/>
              <a:t>Can resolve polarization</a:t>
            </a:r>
          </a:p>
          <a:p>
            <a:pPr lvl="1"/>
            <a:r>
              <a:rPr lang="en-US" dirty="0" smtClean="0"/>
              <a:t>Helps determine exp. structure</a:t>
            </a:r>
          </a:p>
          <a:p>
            <a:pPr marL="635000" lvl="1" indent="0">
              <a:buNone/>
            </a:pPr>
            <a:r>
              <a:rPr lang="en-US" sz="3200" i="1" dirty="0"/>
              <a:t>	 </a:t>
            </a:r>
            <a:r>
              <a:rPr lang="en-US" sz="3200" i="1" dirty="0" smtClean="0"/>
              <a:t>   e.g. </a:t>
            </a:r>
            <a:r>
              <a:rPr lang="de-DE" sz="3200" i="1" dirty="0" smtClean="0"/>
              <a:t>J</a:t>
            </a:r>
            <a:r>
              <a:rPr lang="de-DE" sz="3200" i="1" dirty="0"/>
              <a:t>. Phys. Chem. C</a:t>
            </a:r>
            <a:r>
              <a:rPr lang="de-DE" sz="3200" dirty="0"/>
              <a:t> </a:t>
            </a:r>
            <a:r>
              <a:rPr lang="de-DE" sz="3200" b="1" dirty="0"/>
              <a:t>116, </a:t>
            </a:r>
            <a:r>
              <a:rPr lang="de-DE" sz="3200" dirty="0"/>
              <a:t>18910 (2012)</a:t>
            </a:r>
            <a:endParaRPr lang="en-US" sz="3200" dirty="0"/>
          </a:p>
          <a:p>
            <a:pPr lvl="1"/>
            <a:endParaRPr lang="en-US" dirty="0"/>
          </a:p>
          <a:p>
            <a:pPr lvl="1"/>
            <a:endParaRPr lang="en-US" dirty="0" smtClean="0"/>
          </a:p>
        </p:txBody>
      </p:sp>
    </p:spTree>
    <p:extLst>
      <p:ext uri="{BB962C8B-B14F-4D97-AF65-F5344CB8AC3E}">
        <p14:creationId xmlns:p14="http://schemas.microsoft.com/office/powerpoint/2010/main" val="12328319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SCM Logos 1">
      <a:dk1>
        <a:srgbClr val="000000"/>
      </a:dk1>
      <a:lt1>
        <a:srgbClr val="FFFFFF"/>
      </a:lt1>
      <a:dk2>
        <a:srgbClr val="3C3C3C"/>
      </a:dk2>
      <a:lt2>
        <a:srgbClr val="8A8A74"/>
      </a:lt2>
      <a:accent1>
        <a:srgbClr val="FF921E"/>
      </a:accent1>
      <a:accent2>
        <a:srgbClr val="74C985"/>
      </a:accent2>
      <a:accent3>
        <a:srgbClr val="3EA9F4"/>
      </a:accent3>
      <a:accent4>
        <a:srgbClr val="F6E11B"/>
      </a:accent4>
      <a:accent5>
        <a:srgbClr val="F26421"/>
      </a:accent5>
      <a:accent6>
        <a:srgbClr val="E480AE"/>
      </a:accent6>
      <a:hlink>
        <a:srgbClr val="0000FF"/>
      </a:hlink>
      <a:folHlink>
        <a:srgbClr val="0000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8092</TotalTime>
  <Words>5137</Words>
  <Application>Microsoft Macintosh PowerPoint</Application>
  <PresentationFormat>Custom</PresentationFormat>
  <Paragraphs>675</Paragraphs>
  <Slides>71</Slides>
  <Notes>43</Notes>
  <HiddenSlides>8</HiddenSlides>
  <MMClips>0</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2</vt:i4>
      </vt:variant>
      <vt:variant>
        <vt:lpstr>Slide Titles</vt:lpstr>
      </vt:variant>
      <vt:variant>
        <vt:i4>71</vt:i4>
      </vt:variant>
    </vt:vector>
  </HeadingPairs>
  <TitlesOfParts>
    <vt:vector size="95" baseType="lpstr">
      <vt:lpstr>Calibri</vt:lpstr>
      <vt:lpstr>Calibri Light</vt:lpstr>
      <vt:lpstr>Courier New</vt:lpstr>
      <vt:lpstr>Helvetica</vt:lpstr>
      <vt:lpstr>Helvetica Light</vt:lpstr>
      <vt:lpstr>Helvetica Neue</vt:lpstr>
      <vt:lpstr>Helvetica Neue Light</vt:lpstr>
      <vt:lpstr>Lato</vt:lpstr>
      <vt:lpstr>Lato Black</vt:lpstr>
      <vt:lpstr>Lato Regular</vt:lpstr>
      <vt:lpstr>Lato-Regular</vt:lpstr>
      <vt:lpstr>MS PGothic</vt:lpstr>
      <vt:lpstr>ＭＳ Ｐゴシック</vt:lpstr>
      <vt:lpstr>ＭＳ Ｐ明朝</vt:lpstr>
      <vt:lpstr>Symbol</vt:lpstr>
      <vt:lpstr>Times</vt:lpstr>
      <vt:lpstr>Times New Roman</vt:lpstr>
      <vt:lpstr>Wingdings</vt:lpstr>
      <vt:lpstr>Yu Gothic</vt:lpstr>
      <vt:lpstr>ヒラギノ角ゴ ProN W6</vt:lpstr>
      <vt:lpstr>Arial</vt:lpstr>
      <vt:lpstr>White</vt:lpstr>
      <vt:lpstr>数式</vt:lpstr>
      <vt:lpstr>Equation</vt:lpstr>
      <vt:lpstr>Chemistry &amp; Materials with the ADF Modeling Suite 2016</vt:lpstr>
      <vt:lpstr>Outline</vt:lpstr>
      <vt:lpstr>Background</vt:lpstr>
      <vt:lpstr>PowerPoint Presentation</vt:lpstr>
      <vt:lpstr>Making computational chemistry work for you</vt:lpstr>
      <vt:lpstr>Key application areas</vt:lpstr>
      <vt:lpstr>ADF: Molecular DFT</vt:lpstr>
      <vt:lpstr>NMR: all-electron, STOs, and ZORA</vt:lpstr>
      <vt:lpstr> XANES/NEXAFS: Ru water-splitting cat.</vt:lpstr>
      <vt:lpstr>CV-DFT works for charge-separated states</vt:lpstr>
      <vt:lpstr>Spin-orbit coupling increases dye efficiency</vt:lpstr>
      <vt:lpstr>Phosphorescent OLED emitters</vt:lpstr>
      <vt:lpstr>Intersystem crossing through spin-orbit coupling</vt:lpstr>
      <vt:lpstr>Vibronic fine structure T1 → S0  OLED phosphor Pt complex</vt:lpstr>
      <vt:lpstr>Methods to calculate charge mobilities </vt:lpstr>
      <vt:lpstr>Hole / electron mobilities</vt:lpstr>
      <vt:lpstr>Effective transfer integral Jeff = electronic coupling V </vt:lpstr>
      <vt:lpstr>Anisotropic hole mobilities in pentacene</vt:lpstr>
      <vt:lpstr>Singlet Fission Yields in Organic Crystals</vt:lpstr>
      <vt:lpstr>Environments</vt:lpstr>
      <vt:lpstr>Electronic couplings + environment with FDE: charge transfer, exciton, charge separation</vt:lpstr>
      <vt:lpstr>Analysis: Energy decomposition</vt:lpstr>
      <vt:lpstr>Catalyst natural selection: survival of the weakest</vt:lpstr>
      <vt:lpstr>BAND: Periodic DFT</vt:lpstr>
      <vt:lpstr>BAND vs. Plane Wave codes </vt:lpstr>
      <vt:lpstr>STM visualization with/without bias</vt:lpstr>
      <vt:lpstr>Smooth band structure with interpolation</vt:lpstr>
      <vt:lpstr>      Relativity makes your car start</vt:lpstr>
      <vt:lpstr>PowerPoint Presentation</vt:lpstr>
      <vt:lpstr>PowerPoint Presentation</vt:lpstr>
      <vt:lpstr>DFTB: Approximate DFT</vt:lpstr>
      <vt:lpstr>Density-functional Based Tight-Binding (DFTB)</vt:lpstr>
      <vt:lpstr>Semi-automated electronic DFTB parameters</vt:lpstr>
      <vt:lpstr>Single 2D semiconductor material diode</vt:lpstr>
      <vt:lpstr>PowerPoint Presentation</vt:lpstr>
      <vt:lpstr>Fast excited states: TDDFTB</vt:lpstr>
      <vt:lpstr>Fast excited states: TDDFT+TB</vt:lpstr>
      <vt:lpstr>ReaxFF: Reactive MD</vt:lpstr>
      <vt:lpstr>Classical harmonic force field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Teflon coating reduces electrolyte decomposition </vt:lpstr>
      <vt:lpstr>Li trajectories during discharge </vt:lpstr>
      <vt:lpstr>Discharge process Li-S batteries</vt:lpstr>
      <vt:lpstr>Python tools: FlexMD (QM/MM, Plumed), ASE</vt:lpstr>
      <vt:lpstr>PyADF, PLAMS for QM/MM, QM/QM and workflow</vt:lpstr>
      <vt:lpstr>PowerPoint Presentation</vt:lpstr>
      <vt:lpstr>PowerPoint Presentation</vt:lpstr>
      <vt:lpstr>COnductor-like Screening Model for Realistic Solvents</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DFT-D3 XC functionals in ADF &amp; BAND</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Fedor Goumans</cp:lastModifiedBy>
  <cp:revision>160</cp:revision>
  <cp:lastPrinted>2016-04-14T15:08:56Z</cp:lastPrinted>
  <dcterms:modified xsi:type="dcterms:W3CDTF">2016-04-17T21:07:36Z</dcterms:modified>
</cp:coreProperties>
</file>